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28"/>
  </p:handoutMasterIdLst>
  <p:sldIdLst>
    <p:sldId id="263" r:id="rId2"/>
    <p:sldId id="313" r:id="rId3"/>
    <p:sldId id="314" r:id="rId4"/>
    <p:sldId id="316" r:id="rId5"/>
    <p:sldId id="317" r:id="rId6"/>
    <p:sldId id="318" r:id="rId7"/>
    <p:sldId id="319" r:id="rId8"/>
    <p:sldId id="320" r:id="rId9"/>
    <p:sldId id="321" r:id="rId10"/>
    <p:sldId id="323" r:id="rId11"/>
    <p:sldId id="324" r:id="rId12"/>
    <p:sldId id="325" r:id="rId13"/>
    <p:sldId id="322" r:id="rId14"/>
    <p:sldId id="326" r:id="rId15"/>
    <p:sldId id="315" r:id="rId16"/>
    <p:sldId id="328" r:id="rId17"/>
    <p:sldId id="329" r:id="rId18"/>
    <p:sldId id="330" r:id="rId19"/>
    <p:sldId id="331" r:id="rId20"/>
    <p:sldId id="332" r:id="rId21"/>
    <p:sldId id="333" r:id="rId22"/>
    <p:sldId id="334" r:id="rId23"/>
    <p:sldId id="335" r:id="rId24"/>
    <p:sldId id="336" r:id="rId25"/>
    <p:sldId id="337" r:id="rId26"/>
    <p:sldId id="327" r:id="rId27"/>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40" d="100"/>
          <a:sy n="40" d="100"/>
        </p:scale>
        <p:origin x="52" y="6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FAC4242D-6570-4D26-878C-5DE8AD62D39F}" type="datetimeFigureOut">
              <a:rPr lang="en-US" smtClean="0"/>
              <a:t>2/8/2018</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58128AE3-49DD-490B-9D73-9CA464A9B31A}" type="slidenum">
              <a:rPr lang="en-US" smtClean="0"/>
              <a:t>‹#›</a:t>
            </a:fld>
            <a:endParaRPr lang="en-US"/>
          </a:p>
        </p:txBody>
      </p:sp>
    </p:spTree>
    <p:extLst>
      <p:ext uri="{BB962C8B-B14F-4D97-AF65-F5344CB8AC3E}">
        <p14:creationId xmlns:p14="http://schemas.microsoft.com/office/powerpoint/2010/main" val="401032910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2/8/2018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2/8/2018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2/8/2018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2/8/2018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2/8/2018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a:t>
            </a:r>
            <a:r>
              <a:rPr lang="en-US" dirty="0" err="1" smtClean="0"/>
              <a:t>Calc</a:t>
            </a:r>
            <a:r>
              <a:rPr lang="en-US" dirty="0" smtClean="0"/>
              <a:t> &amp; Trig</a:t>
            </a:r>
            <a:endParaRPr lang="en-US" dirty="0"/>
          </a:p>
        </p:txBody>
      </p:sp>
      <p:sp>
        <p:nvSpPr>
          <p:cNvPr id="3" name="Subtitle 2"/>
          <p:cNvSpPr>
            <a:spLocks noGrp="1"/>
          </p:cNvSpPr>
          <p:nvPr>
            <p:ph type="subTitle" idx="1"/>
          </p:nvPr>
        </p:nvSpPr>
        <p:spPr/>
        <p:txBody>
          <a:bodyPr/>
          <a:lstStyle/>
          <a:p>
            <a:r>
              <a:rPr lang="en-US" dirty="0" smtClean="0"/>
              <a:t>Day 51</a:t>
            </a:r>
            <a:endParaRPr lang="en-US" dirty="0"/>
          </a:p>
        </p:txBody>
      </p:sp>
    </p:spTree>
    <p:extLst>
      <p:ext uri="{BB962C8B-B14F-4D97-AF65-F5344CB8AC3E}">
        <p14:creationId xmlns:p14="http://schemas.microsoft.com/office/powerpoint/2010/main" val="3063505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a:t>Example 3</a:t>
            </a:r>
            <a:r>
              <a:rPr lang="en-US" u="sng" dirty="0"/>
              <a:t>:</a:t>
            </a:r>
            <a:r>
              <a:rPr lang="en-US" dirty="0"/>
              <a:t> Single Solution – SSA</a:t>
            </a:r>
            <a:br>
              <a:rPr lang="en-US" dirty="0"/>
            </a:br>
            <a:endParaRPr lang="en-US" dirty="0"/>
          </a:p>
        </p:txBody>
      </p:sp>
      <p:sp>
        <p:nvSpPr>
          <p:cNvPr id="3" name="Content Placeholder 2"/>
          <p:cNvSpPr>
            <a:spLocks noGrp="1"/>
          </p:cNvSpPr>
          <p:nvPr>
            <p:ph idx="1"/>
          </p:nvPr>
        </p:nvSpPr>
        <p:spPr/>
        <p:txBody>
          <a:bodyPr/>
          <a:lstStyle/>
          <a:p>
            <a:pPr marL="0" indent="0">
              <a:buNone/>
            </a:pPr>
            <a:r>
              <a:rPr lang="en-US" sz="3400" dirty="0" smtClean="0"/>
              <a:t>For </a:t>
            </a:r>
            <a:r>
              <a:rPr lang="en-US" sz="3400" dirty="0"/>
              <a:t>a triangle, a = 20 inches, b = 10 inches, and </a:t>
            </a:r>
            <a:r>
              <a:rPr lang="en-US" sz="3400" dirty="0" smtClean="0"/>
              <a:t/>
            </a:r>
            <a:br>
              <a:rPr lang="en-US" sz="3400" dirty="0" smtClean="0"/>
            </a:br>
            <a:r>
              <a:rPr lang="en-US" sz="3400" dirty="0" smtClean="0"/>
              <a:t>A </a:t>
            </a:r>
            <a:r>
              <a:rPr lang="en-US" sz="3400" dirty="0"/>
              <a:t>= 38 degrees. Find the remaining sides and angles.</a:t>
            </a:r>
          </a:p>
          <a:p>
            <a:pPr marL="0" indent="0">
              <a:buNone/>
            </a:pPr>
            <a:endParaRPr lang="en-US" dirty="0"/>
          </a:p>
        </p:txBody>
      </p:sp>
    </p:spTree>
    <p:extLst>
      <p:ext uri="{BB962C8B-B14F-4D97-AF65-F5344CB8AC3E}">
        <p14:creationId xmlns:p14="http://schemas.microsoft.com/office/powerpoint/2010/main" val="3185673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Solution</a:t>
            </a:r>
            <a:r>
              <a:rPr lang="en-US" dirty="0" smtClean="0"/>
              <a:t>: For </a:t>
            </a:r>
            <a:r>
              <a:rPr lang="en-US" dirty="0"/>
              <a:t>a triangle, a = 20 inches, b = 10 inches, and </a:t>
            </a:r>
            <a:r>
              <a:rPr lang="en-US" dirty="0" smtClean="0"/>
              <a:t>A </a:t>
            </a:r>
            <a:r>
              <a:rPr lang="en-US" dirty="0"/>
              <a:t>= 38 degrees. Find the remaining sides and angles.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2621280"/>
                <a:ext cx="9601200" cy="4053840"/>
              </a:xfrm>
            </p:spPr>
            <p:txBody>
              <a:bodyPr>
                <a:normAutofit/>
              </a:bodyPr>
              <a:lstStyle/>
              <a:p>
                <a:pPr marL="0" indent="0">
                  <a:buNone/>
                </a:pPr>
                <a14:m>
                  <m:oMath xmlns:m="http://schemas.openxmlformats.org/officeDocument/2006/math">
                    <m:f>
                      <m:fPr>
                        <m:ctrlPr>
                          <a:rPr lang="en-US" sz="3400" i="1">
                            <a:latin typeface="Cambria Math" panose="02040503050406030204" pitchFamily="18" charset="0"/>
                          </a:rPr>
                        </m:ctrlPr>
                      </m:fPr>
                      <m:num>
                        <m:r>
                          <a:rPr lang="en-US" sz="3400" i="1">
                            <a:latin typeface="Cambria Math" panose="02040503050406030204" pitchFamily="18" charset="0"/>
                          </a:rPr>
                          <m:t>20</m:t>
                        </m:r>
                      </m:num>
                      <m:den>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sin</m:t>
                            </m:r>
                          </m:fName>
                          <m:e>
                            <m:r>
                              <a:rPr lang="en-US" sz="3400" i="1">
                                <a:latin typeface="Cambria Math" panose="02040503050406030204" pitchFamily="18" charset="0"/>
                              </a:rPr>
                              <m:t>38</m:t>
                            </m:r>
                          </m:e>
                        </m:func>
                      </m:den>
                    </m:f>
                    <m:r>
                      <a:rPr lang="en-US" sz="3400" i="1">
                        <a:latin typeface="Cambria Math" panose="02040503050406030204" pitchFamily="18" charset="0"/>
                      </a:rPr>
                      <m:t>=</m:t>
                    </m:r>
                    <m:f>
                      <m:fPr>
                        <m:ctrlPr>
                          <a:rPr lang="en-US" sz="3400" i="1">
                            <a:latin typeface="Cambria Math" panose="02040503050406030204" pitchFamily="18" charset="0"/>
                          </a:rPr>
                        </m:ctrlPr>
                      </m:fPr>
                      <m:num>
                        <m:r>
                          <a:rPr lang="en-US" sz="3400" i="1">
                            <a:latin typeface="Cambria Math" panose="02040503050406030204" pitchFamily="18" charset="0"/>
                          </a:rPr>
                          <m:t>10</m:t>
                        </m:r>
                      </m:num>
                      <m:den>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sin</m:t>
                            </m:r>
                          </m:fName>
                          <m:e>
                            <m:r>
                              <a:rPr lang="en-US" sz="3400" i="1">
                                <a:latin typeface="Cambria Math" panose="02040503050406030204" pitchFamily="18" charset="0"/>
                              </a:rPr>
                              <m:t>𝐵</m:t>
                            </m:r>
                          </m:e>
                        </m:func>
                      </m:den>
                    </m:f>
                    <m:r>
                      <a:rPr lang="en-US" sz="3400" i="1">
                        <a:latin typeface="Cambria Math" panose="02040503050406030204" pitchFamily="18" charset="0"/>
                      </a:rPr>
                      <m:t>→</m:t>
                    </m:r>
                    <m:r>
                      <a:rPr lang="en-US" sz="3400" i="1">
                        <a:latin typeface="Cambria Math" panose="02040503050406030204" pitchFamily="18" charset="0"/>
                      </a:rPr>
                      <m:t>𝐵</m:t>
                    </m:r>
                    <m:r>
                      <a:rPr lang="en-US" sz="3400" i="1">
                        <a:latin typeface="Cambria Math" panose="02040503050406030204" pitchFamily="18" charset="0"/>
                      </a:rPr>
                      <m:t>=</m:t>
                    </m:r>
                    <m:r>
                      <a:rPr lang="en-US" sz="3400" b="1" i="1">
                        <a:latin typeface="Cambria Math" panose="02040503050406030204" pitchFamily="18" charset="0"/>
                      </a:rPr>
                      <m:t>𝟏𝟕</m:t>
                    </m:r>
                    <m:r>
                      <a:rPr lang="en-US" sz="3400" b="1" i="1">
                        <a:latin typeface="Cambria Math" panose="02040503050406030204" pitchFamily="18" charset="0"/>
                      </a:rPr>
                      <m:t>.</m:t>
                    </m:r>
                    <m:r>
                      <a:rPr lang="en-US" sz="3400" b="1" i="1">
                        <a:latin typeface="Cambria Math" panose="02040503050406030204" pitchFamily="18" charset="0"/>
                      </a:rPr>
                      <m:t>𝟗𝟑</m:t>
                    </m:r>
                  </m:oMath>
                </a14:m>
                <a:r>
                  <a:rPr lang="en-US" sz="3400" b="1" dirty="0"/>
                  <a:t> degree</a:t>
                </a:r>
                <a:endParaRPr lang="en-US" sz="3400" dirty="0"/>
              </a:p>
              <a:p>
                <a:endParaRPr lang="en-US" sz="3400" dirty="0"/>
              </a:p>
              <a:p>
                <a:pPr marL="0" indent="0">
                  <a:buNone/>
                </a:pPr>
                <a:r>
                  <a:rPr lang="en-US" sz="3400" dirty="0"/>
                  <a:t>C = 180-17.93-38 = </a:t>
                </a:r>
                <a:r>
                  <a:rPr lang="en-US" sz="3400" b="1" dirty="0"/>
                  <a:t>124.07 degree</a:t>
                </a:r>
                <a:endParaRPr lang="en-US" sz="3400" dirty="0"/>
              </a:p>
              <a:p>
                <a:pPr marL="0" indent="0">
                  <a:buNone/>
                </a:pPr>
                <a:r>
                  <a:rPr lang="en-US" sz="3400" dirty="0"/>
                  <a:t> </a:t>
                </a:r>
              </a:p>
              <a:p>
                <a:pPr marL="0" indent="0">
                  <a:buNone/>
                </a:pPr>
                <a14:m>
                  <m:oMathPara xmlns:m="http://schemas.openxmlformats.org/officeDocument/2006/math">
                    <m:oMathParaPr>
                      <m:jc m:val="left"/>
                    </m:oMathParaPr>
                    <m:oMath xmlns:m="http://schemas.openxmlformats.org/officeDocument/2006/math">
                      <m:f>
                        <m:fPr>
                          <m:ctrlPr>
                            <a:rPr lang="en-US" sz="3400" i="1">
                              <a:latin typeface="Cambria Math" panose="02040503050406030204" pitchFamily="18" charset="0"/>
                            </a:rPr>
                          </m:ctrlPr>
                        </m:fPr>
                        <m:num>
                          <m:r>
                            <a:rPr lang="en-US" sz="3400" i="1">
                              <a:latin typeface="Cambria Math" panose="02040503050406030204" pitchFamily="18" charset="0"/>
                            </a:rPr>
                            <m:t>20</m:t>
                          </m:r>
                        </m:num>
                        <m:den>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sin</m:t>
                              </m:r>
                            </m:fName>
                            <m:e>
                              <m:r>
                                <a:rPr lang="en-US" sz="3400" i="1">
                                  <a:latin typeface="Cambria Math" panose="02040503050406030204" pitchFamily="18" charset="0"/>
                                </a:rPr>
                                <m:t>38</m:t>
                              </m:r>
                            </m:e>
                          </m:func>
                        </m:den>
                      </m:f>
                      <m:r>
                        <a:rPr lang="en-US" sz="3400" i="1">
                          <a:latin typeface="Cambria Math" panose="02040503050406030204" pitchFamily="18" charset="0"/>
                        </a:rPr>
                        <m:t>=</m:t>
                      </m:r>
                      <m:f>
                        <m:fPr>
                          <m:ctrlPr>
                            <a:rPr lang="en-US" sz="3400" i="1">
                              <a:latin typeface="Cambria Math" panose="02040503050406030204" pitchFamily="18" charset="0"/>
                            </a:rPr>
                          </m:ctrlPr>
                        </m:fPr>
                        <m:num>
                          <m:r>
                            <a:rPr lang="en-US" sz="3400" i="1">
                              <a:latin typeface="Cambria Math" panose="02040503050406030204" pitchFamily="18" charset="0"/>
                            </a:rPr>
                            <m:t>𝑐</m:t>
                          </m:r>
                        </m:num>
                        <m:den>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sin</m:t>
                              </m:r>
                            </m:fName>
                            <m:e>
                              <m:r>
                                <a:rPr lang="en-US" sz="3400" i="1">
                                  <a:latin typeface="Cambria Math" panose="02040503050406030204" pitchFamily="18" charset="0"/>
                                </a:rPr>
                                <m:t>124.07</m:t>
                              </m:r>
                            </m:e>
                          </m:func>
                        </m:den>
                      </m:f>
                      <m:r>
                        <a:rPr lang="en-US" sz="3400" i="1">
                          <a:latin typeface="Cambria Math" panose="02040503050406030204" pitchFamily="18" charset="0"/>
                        </a:rPr>
                        <m:t>→</m:t>
                      </m:r>
                      <m:r>
                        <a:rPr lang="en-US" sz="3400" i="1">
                          <a:latin typeface="Cambria Math" panose="02040503050406030204" pitchFamily="18" charset="0"/>
                        </a:rPr>
                        <m:t>𝑐</m:t>
                      </m:r>
                      <m:r>
                        <a:rPr lang="en-US" sz="3400" i="1">
                          <a:latin typeface="Cambria Math" panose="02040503050406030204" pitchFamily="18" charset="0"/>
                        </a:rPr>
                        <m:t>=</m:t>
                      </m:r>
                      <m:r>
                        <a:rPr lang="en-US" sz="3400" b="1" i="1">
                          <a:latin typeface="Cambria Math" panose="02040503050406030204" pitchFamily="18" charset="0"/>
                        </a:rPr>
                        <m:t>𝟐𝟔</m:t>
                      </m:r>
                      <m:r>
                        <a:rPr lang="en-US" sz="3400" b="1" i="1">
                          <a:latin typeface="Cambria Math" panose="02040503050406030204" pitchFamily="18" charset="0"/>
                        </a:rPr>
                        <m:t>.</m:t>
                      </m:r>
                      <m:r>
                        <a:rPr lang="en-US" sz="3400" b="1" i="1">
                          <a:latin typeface="Cambria Math" panose="02040503050406030204" pitchFamily="18" charset="0"/>
                        </a:rPr>
                        <m:t>𝟗𝟏</m:t>
                      </m:r>
                    </m:oMath>
                  </m:oMathPara>
                </a14:m>
                <a:endParaRPr lang="en-US" sz="34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2621280"/>
                <a:ext cx="9601200" cy="4053840"/>
              </a:xfrm>
              <a:blipFill rotWithShape="0">
                <a:blip r:embed="rId2"/>
                <a:stretch>
                  <a:fillRect l="-1778" t="-301"/>
                </a:stretch>
              </a:blipFill>
            </p:spPr>
            <p:txBody>
              <a:bodyPr/>
              <a:lstStyle/>
              <a:p>
                <a:r>
                  <a:rPr lang="en-US">
                    <a:noFill/>
                  </a:rPr>
                  <a:t> </a:t>
                </a:r>
              </a:p>
            </p:txBody>
          </p:sp>
        </mc:Fallback>
      </mc:AlternateContent>
    </p:spTree>
    <p:extLst>
      <p:ext uri="{BB962C8B-B14F-4D97-AF65-F5344CB8AC3E}">
        <p14:creationId xmlns:p14="http://schemas.microsoft.com/office/powerpoint/2010/main" val="1019662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4: </a:t>
            </a:r>
            <a:r>
              <a:rPr lang="en-US" dirty="0"/>
              <a:t>Two Solution – SSA</a:t>
            </a:r>
            <a:br>
              <a:rPr lang="en-US" dirty="0"/>
            </a:br>
            <a:endParaRPr lang="en-US" dirty="0"/>
          </a:p>
        </p:txBody>
      </p:sp>
      <p:sp>
        <p:nvSpPr>
          <p:cNvPr id="3" name="Content Placeholder 2"/>
          <p:cNvSpPr>
            <a:spLocks noGrp="1"/>
          </p:cNvSpPr>
          <p:nvPr>
            <p:ph idx="1"/>
          </p:nvPr>
        </p:nvSpPr>
        <p:spPr/>
        <p:txBody>
          <a:bodyPr/>
          <a:lstStyle/>
          <a:p>
            <a:pPr marL="0" indent="0">
              <a:buNone/>
            </a:pPr>
            <a:r>
              <a:rPr lang="en-US" sz="3400" dirty="0" smtClean="0"/>
              <a:t>Find </a:t>
            </a:r>
            <a:r>
              <a:rPr lang="en-US" sz="3400" dirty="0"/>
              <a:t>two triangles for which a = 12, b = 31 and </a:t>
            </a:r>
            <a:r>
              <a:rPr lang="en-US" sz="3400" dirty="0" smtClean="0"/>
              <a:t/>
            </a:r>
            <a:br>
              <a:rPr lang="en-US" sz="3400" dirty="0" smtClean="0"/>
            </a:br>
            <a:r>
              <a:rPr lang="en-US" sz="3400" dirty="0" smtClean="0"/>
              <a:t>A </a:t>
            </a:r>
            <a:r>
              <a:rPr lang="en-US" sz="3400" dirty="0"/>
              <a:t>= 20.5 degrees</a:t>
            </a:r>
          </a:p>
          <a:p>
            <a:pPr marL="0" indent="0">
              <a:buNone/>
            </a:pPr>
            <a:endParaRPr lang="en-US" dirty="0"/>
          </a:p>
        </p:txBody>
      </p:sp>
    </p:spTree>
    <p:extLst>
      <p:ext uri="{BB962C8B-B14F-4D97-AF65-F5344CB8AC3E}">
        <p14:creationId xmlns:p14="http://schemas.microsoft.com/office/powerpoint/2010/main" val="736102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Area of an Oblique Triangle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2286000"/>
                <a:ext cx="10591800" cy="4343400"/>
              </a:xfrm>
            </p:spPr>
            <p:txBody>
              <a:bodyPr>
                <a:normAutofit fontScale="92500" lnSpcReduction="10000"/>
              </a:bodyPr>
              <a:lstStyle/>
              <a:p>
                <a:pPr marL="0" indent="0">
                  <a:buNone/>
                </a:pPr>
                <a:r>
                  <a:rPr lang="en-US" sz="3400" dirty="0"/>
                  <a:t>Note/remember the height of a triangle can be found: </a:t>
                </a:r>
                <a:r>
                  <a:rPr lang="en-US" sz="3400" dirty="0" smtClean="0"/>
                  <a:t/>
                </a:r>
                <a:br>
                  <a:rPr lang="en-US" sz="3400" dirty="0" smtClean="0"/>
                </a:br>
                <a:r>
                  <a:rPr lang="en-US" sz="3400" dirty="0" smtClean="0"/>
                  <a:t>h </a:t>
                </a:r>
                <a:r>
                  <a:rPr lang="en-US" sz="3400" dirty="0"/>
                  <a:t>= b sin A</a:t>
                </a:r>
              </a:p>
              <a:p>
                <a:pPr marL="0" indent="0">
                  <a:buNone/>
                </a:pPr>
                <a:endParaRPr lang="en-US" sz="3400" dirty="0"/>
              </a:p>
              <a:p>
                <a:pPr marL="0" indent="0">
                  <a:buNone/>
                </a:pPr>
                <a14:m>
                  <m:oMathPara xmlns:m="http://schemas.openxmlformats.org/officeDocument/2006/math">
                    <m:oMathParaPr>
                      <m:jc m:val="left"/>
                    </m:oMathParaPr>
                    <m:oMath xmlns:m="http://schemas.openxmlformats.org/officeDocument/2006/math">
                      <m:r>
                        <a:rPr lang="en-US" sz="3400" i="1">
                          <a:latin typeface="Cambria Math" panose="02040503050406030204" pitchFamily="18" charset="0"/>
                        </a:rPr>
                        <m:t>𝐴</m:t>
                      </m:r>
                      <m:r>
                        <a:rPr lang="en-US" sz="3400" i="1">
                          <a:latin typeface="Cambria Math" panose="02040503050406030204" pitchFamily="18" charset="0"/>
                        </a:rPr>
                        <m:t>=</m:t>
                      </m:r>
                      <m:f>
                        <m:fPr>
                          <m:ctrlPr>
                            <a:rPr lang="en-US" sz="3400" i="1">
                              <a:latin typeface="Cambria Math" panose="02040503050406030204" pitchFamily="18" charset="0"/>
                            </a:rPr>
                          </m:ctrlPr>
                        </m:fPr>
                        <m:num>
                          <m:r>
                            <a:rPr lang="en-US" sz="3400" i="1">
                              <a:latin typeface="Cambria Math" panose="02040503050406030204" pitchFamily="18" charset="0"/>
                            </a:rPr>
                            <m:t>1</m:t>
                          </m:r>
                        </m:num>
                        <m:den>
                          <m:r>
                            <a:rPr lang="en-US" sz="3400" i="1">
                              <a:latin typeface="Cambria Math" panose="02040503050406030204" pitchFamily="18" charset="0"/>
                            </a:rPr>
                            <m:t>2</m:t>
                          </m:r>
                        </m:den>
                      </m:f>
                      <m:d>
                        <m:dPr>
                          <m:ctrlPr>
                            <a:rPr lang="en-US" sz="3400" i="1">
                              <a:latin typeface="Cambria Math" panose="02040503050406030204" pitchFamily="18" charset="0"/>
                            </a:rPr>
                          </m:ctrlPr>
                        </m:dPr>
                        <m:e>
                          <m:r>
                            <a:rPr lang="en-US" sz="3400" i="1">
                              <a:latin typeface="Cambria Math" panose="02040503050406030204" pitchFamily="18" charset="0"/>
                            </a:rPr>
                            <m:t>𝑏𝑎𝑠𝑒</m:t>
                          </m:r>
                        </m:e>
                      </m:d>
                      <m:r>
                        <a:rPr lang="en-US" sz="3400" i="1">
                          <a:latin typeface="Cambria Math" panose="02040503050406030204" pitchFamily="18" charset="0"/>
                        </a:rPr>
                        <m:t>h𝑒𝑖𝑔h𝑡</m:t>
                      </m:r>
                      <m:r>
                        <a:rPr lang="en-US" sz="3400" i="1">
                          <a:latin typeface="Cambria Math" panose="02040503050406030204" pitchFamily="18" charset="0"/>
                        </a:rPr>
                        <m:t>→ = </m:t>
                      </m:r>
                      <m:f>
                        <m:fPr>
                          <m:ctrlPr>
                            <a:rPr lang="en-US" sz="3400" i="1">
                              <a:latin typeface="Cambria Math" panose="02040503050406030204" pitchFamily="18" charset="0"/>
                            </a:rPr>
                          </m:ctrlPr>
                        </m:fPr>
                        <m:num>
                          <m:r>
                            <a:rPr lang="en-US" sz="3400" i="1">
                              <a:latin typeface="Cambria Math" panose="02040503050406030204" pitchFamily="18" charset="0"/>
                            </a:rPr>
                            <m:t>1</m:t>
                          </m:r>
                        </m:num>
                        <m:den>
                          <m:r>
                            <a:rPr lang="en-US" sz="3400" i="1">
                              <a:latin typeface="Cambria Math" panose="02040503050406030204" pitchFamily="18" charset="0"/>
                            </a:rPr>
                            <m:t>2</m:t>
                          </m:r>
                        </m:den>
                      </m:f>
                      <m:d>
                        <m:dPr>
                          <m:ctrlPr>
                            <a:rPr lang="en-US" sz="3400" i="1">
                              <a:latin typeface="Cambria Math" panose="02040503050406030204" pitchFamily="18" charset="0"/>
                            </a:rPr>
                          </m:ctrlPr>
                        </m:dPr>
                        <m:e>
                          <m:r>
                            <a:rPr lang="en-US" sz="3400" i="1">
                              <a:latin typeface="Cambria Math" panose="02040503050406030204" pitchFamily="18" charset="0"/>
                            </a:rPr>
                            <m:t>𝑐</m:t>
                          </m:r>
                        </m:e>
                      </m:d>
                      <m:d>
                        <m:dPr>
                          <m:ctrlPr>
                            <a:rPr lang="en-US" sz="3400" i="1">
                              <a:latin typeface="Cambria Math" panose="02040503050406030204" pitchFamily="18" charset="0"/>
                            </a:rPr>
                          </m:ctrlPr>
                        </m:dPr>
                        <m:e>
                          <m:r>
                            <a:rPr lang="en-US" sz="3400" i="1">
                              <a:latin typeface="Cambria Math" panose="02040503050406030204" pitchFamily="18" charset="0"/>
                            </a:rPr>
                            <m:t>𝑏𝑠𝑖𝑛𝐴</m:t>
                          </m:r>
                        </m:e>
                      </m:d>
                      <m:r>
                        <a:rPr lang="en-US" sz="3400" i="1">
                          <a:latin typeface="Cambria Math" panose="02040503050406030204" pitchFamily="18" charset="0"/>
                        </a:rPr>
                        <m:t>→</m:t>
                      </m:r>
                      <m:r>
                        <a:rPr lang="en-US" sz="3400" b="1" i="1">
                          <a:latin typeface="Cambria Math" panose="02040503050406030204" pitchFamily="18" charset="0"/>
                        </a:rPr>
                        <m:t>=</m:t>
                      </m:r>
                      <m:f>
                        <m:fPr>
                          <m:ctrlPr>
                            <a:rPr lang="en-US" sz="3400" b="1" i="1">
                              <a:latin typeface="Cambria Math" panose="02040503050406030204" pitchFamily="18" charset="0"/>
                            </a:rPr>
                          </m:ctrlPr>
                        </m:fPr>
                        <m:num>
                          <m:r>
                            <a:rPr lang="en-US" sz="3400" b="1" i="1">
                              <a:latin typeface="Cambria Math" panose="02040503050406030204" pitchFamily="18" charset="0"/>
                            </a:rPr>
                            <m:t>𝟏</m:t>
                          </m:r>
                        </m:num>
                        <m:den>
                          <m:r>
                            <a:rPr lang="en-US" sz="3400" b="1" i="1">
                              <a:latin typeface="Cambria Math" panose="02040503050406030204" pitchFamily="18" charset="0"/>
                            </a:rPr>
                            <m:t>𝟐</m:t>
                          </m:r>
                        </m:den>
                      </m:f>
                      <m:r>
                        <a:rPr lang="en-US" sz="3400" b="1" i="1">
                          <a:latin typeface="Cambria Math" panose="02040503050406030204" pitchFamily="18" charset="0"/>
                        </a:rPr>
                        <m:t>𝒃𝒄</m:t>
                      </m:r>
                      <m:func>
                        <m:funcPr>
                          <m:ctrlPr>
                            <a:rPr lang="en-US" sz="3400" b="1" i="1">
                              <a:latin typeface="Cambria Math" panose="02040503050406030204" pitchFamily="18" charset="0"/>
                            </a:rPr>
                          </m:ctrlPr>
                        </m:funcPr>
                        <m:fName>
                          <m:r>
                            <a:rPr lang="en-US" sz="3400" b="1" i="1">
                              <a:latin typeface="Cambria Math" panose="02040503050406030204" pitchFamily="18" charset="0"/>
                            </a:rPr>
                            <m:t>𝐬𝐢𝐧</m:t>
                          </m:r>
                        </m:fName>
                        <m:e>
                          <m:r>
                            <a:rPr lang="en-US" sz="3400" b="1" i="1">
                              <a:latin typeface="Cambria Math" panose="02040503050406030204" pitchFamily="18" charset="0"/>
                            </a:rPr>
                            <m:t>𝑨</m:t>
                          </m:r>
                        </m:e>
                      </m:func>
                    </m:oMath>
                  </m:oMathPara>
                </a14:m>
                <a:endParaRPr lang="en-US" sz="3400" dirty="0"/>
              </a:p>
              <a:p>
                <a:endParaRPr lang="en-US" sz="3400" dirty="0"/>
              </a:p>
              <a:p>
                <a:pPr marL="0" indent="0">
                  <a:buNone/>
                </a:pPr>
                <a:r>
                  <a:rPr lang="en-US" sz="3400" b="1" dirty="0"/>
                  <a:t>	</a:t>
                </a:r>
                <a:endParaRPr lang="en-US" sz="3400" dirty="0"/>
              </a:p>
              <a:p>
                <a:pPr marL="0" indent="0">
                  <a:buNone/>
                </a:pPr>
                <a14:m>
                  <m:oMathPara xmlns:m="http://schemas.openxmlformats.org/officeDocument/2006/math">
                    <m:oMathParaPr>
                      <m:jc m:val="left"/>
                    </m:oMathParaPr>
                    <m:oMath xmlns:m="http://schemas.openxmlformats.org/officeDocument/2006/math">
                      <m:f>
                        <m:fPr>
                          <m:ctrlPr>
                            <a:rPr lang="en-US" sz="3400" b="1" i="1">
                              <a:latin typeface="Cambria Math" panose="02040503050406030204" pitchFamily="18" charset="0"/>
                            </a:rPr>
                          </m:ctrlPr>
                        </m:fPr>
                        <m:num>
                          <m:r>
                            <a:rPr lang="en-US" sz="3400" b="1" i="1">
                              <a:latin typeface="Cambria Math" panose="02040503050406030204" pitchFamily="18" charset="0"/>
                            </a:rPr>
                            <m:t>𝟏</m:t>
                          </m:r>
                        </m:num>
                        <m:den>
                          <m:r>
                            <a:rPr lang="en-US" sz="3400" b="1" i="1">
                              <a:latin typeface="Cambria Math" panose="02040503050406030204" pitchFamily="18" charset="0"/>
                            </a:rPr>
                            <m:t>𝟐</m:t>
                          </m:r>
                        </m:den>
                      </m:f>
                      <m:r>
                        <a:rPr lang="en-US" sz="3400" b="1" i="1">
                          <a:latin typeface="Cambria Math" panose="02040503050406030204" pitchFamily="18" charset="0"/>
                        </a:rPr>
                        <m:t>𝒂𝒃</m:t>
                      </m:r>
                      <m:func>
                        <m:funcPr>
                          <m:ctrlPr>
                            <a:rPr lang="en-US" sz="3400" b="1" i="1">
                              <a:latin typeface="Cambria Math" panose="02040503050406030204" pitchFamily="18" charset="0"/>
                            </a:rPr>
                          </m:ctrlPr>
                        </m:funcPr>
                        <m:fName>
                          <m:r>
                            <a:rPr lang="en-US" sz="3400" b="1" i="1">
                              <a:latin typeface="Cambria Math" panose="02040503050406030204" pitchFamily="18" charset="0"/>
                            </a:rPr>
                            <m:t>𝐬𝐢𝐧</m:t>
                          </m:r>
                        </m:fName>
                        <m:e>
                          <m:r>
                            <a:rPr lang="en-US" sz="3400" b="1" i="1">
                              <a:latin typeface="Cambria Math" panose="02040503050406030204" pitchFamily="18" charset="0"/>
                            </a:rPr>
                            <m:t>𝑪</m:t>
                          </m:r>
                        </m:e>
                      </m:func>
                      <m:r>
                        <a:rPr lang="en-US" sz="3400" b="1" i="1">
                          <a:latin typeface="Cambria Math" panose="02040503050406030204" pitchFamily="18" charset="0"/>
                        </a:rPr>
                        <m:t>=</m:t>
                      </m:r>
                      <m:f>
                        <m:fPr>
                          <m:ctrlPr>
                            <a:rPr lang="en-US" sz="3400" b="1" i="1">
                              <a:latin typeface="Cambria Math" panose="02040503050406030204" pitchFamily="18" charset="0"/>
                            </a:rPr>
                          </m:ctrlPr>
                        </m:fPr>
                        <m:num>
                          <m:r>
                            <a:rPr lang="en-US" sz="3400" b="1" i="1">
                              <a:latin typeface="Cambria Math" panose="02040503050406030204" pitchFamily="18" charset="0"/>
                            </a:rPr>
                            <m:t>𝟏</m:t>
                          </m:r>
                        </m:num>
                        <m:den>
                          <m:r>
                            <a:rPr lang="en-US" sz="3400" b="1" i="1">
                              <a:latin typeface="Cambria Math" panose="02040503050406030204" pitchFamily="18" charset="0"/>
                            </a:rPr>
                            <m:t>𝟐</m:t>
                          </m:r>
                        </m:den>
                      </m:f>
                      <m:r>
                        <a:rPr lang="en-US" sz="3400" b="1" i="1">
                          <a:latin typeface="Cambria Math" panose="02040503050406030204" pitchFamily="18" charset="0"/>
                        </a:rPr>
                        <m:t>𝒃𝒄</m:t>
                      </m:r>
                      <m:func>
                        <m:funcPr>
                          <m:ctrlPr>
                            <a:rPr lang="en-US" sz="3400" b="1" i="1">
                              <a:latin typeface="Cambria Math" panose="02040503050406030204" pitchFamily="18" charset="0"/>
                            </a:rPr>
                          </m:ctrlPr>
                        </m:funcPr>
                        <m:fName>
                          <m:r>
                            <a:rPr lang="en-US" sz="3400" b="1" i="1">
                              <a:latin typeface="Cambria Math" panose="02040503050406030204" pitchFamily="18" charset="0"/>
                            </a:rPr>
                            <m:t>𝐬𝐢𝐧</m:t>
                          </m:r>
                        </m:fName>
                        <m:e>
                          <m:r>
                            <a:rPr lang="en-US" sz="3400" b="1" i="1">
                              <a:latin typeface="Cambria Math" panose="02040503050406030204" pitchFamily="18" charset="0"/>
                            </a:rPr>
                            <m:t>𝑨</m:t>
                          </m:r>
                          <m:r>
                            <a:rPr lang="en-US" sz="3400" b="1" i="1">
                              <a:latin typeface="Cambria Math" panose="02040503050406030204" pitchFamily="18" charset="0"/>
                            </a:rPr>
                            <m:t>=</m:t>
                          </m:r>
                        </m:e>
                      </m:func>
                      <m:f>
                        <m:fPr>
                          <m:ctrlPr>
                            <a:rPr lang="en-US" sz="3400" b="1" i="1">
                              <a:latin typeface="Cambria Math" panose="02040503050406030204" pitchFamily="18" charset="0"/>
                            </a:rPr>
                          </m:ctrlPr>
                        </m:fPr>
                        <m:num>
                          <m:r>
                            <a:rPr lang="en-US" sz="3400" b="1" i="1">
                              <a:latin typeface="Cambria Math" panose="02040503050406030204" pitchFamily="18" charset="0"/>
                            </a:rPr>
                            <m:t>𝟏</m:t>
                          </m:r>
                        </m:num>
                        <m:den>
                          <m:r>
                            <a:rPr lang="en-US" sz="3400" b="1" i="1">
                              <a:latin typeface="Cambria Math" panose="02040503050406030204" pitchFamily="18" charset="0"/>
                            </a:rPr>
                            <m:t>𝟐</m:t>
                          </m:r>
                        </m:den>
                      </m:f>
                      <m:r>
                        <a:rPr lang="en-US" sz="3400" b="1" i="1">
                          <a:latin typeface="Cambria Math" panose="02040503050406030204" pitchFamily="18" charset="0"/>
                        </a:rPr>
                        <m:t>𝒂𝒄</m:t>
                      </m:r>
                      <m:func>
                        <m:funcPr>
                          <m:ctrlPr>
                            <a:rPr lang="en-US" sz="3400" b="1" i="1">
                              <a:latin typeface="Cambria Math" panose="02040503050406030204" pitchFamily="18" charset="0"/>
                            </a:rPr>
                          </m:ctrlPr>
                        </m:funcPr>
                        <m:fName>
                          <m:r>
                            <a:rPr lang="en-US" sz="3400" b="1" i="1">
                              <a:latin typeface="Cambria Math" panose="02040503050406030204" pitchFamily="18" charset="0"/>
                            </a:rPr>
                            <m:t>𝐬𝐢𝐧</m:t>
                          </m:r>
                        </m:fName>
                        <m:e>
                          <m:r>
                            <a:rPr lang="en-US" sz="3400" b="1" i="1">
                              <a:latin typeface="Cambria Math" panose="02040503050406030204" pitchFamily="18" charset="0"/>
                            </a:rPr>
                            <m:t>𝑩</m:t>
                          </m:r>
                        </m:e>
                      </m:func>
                    </m:oMath>
                  </m:oMathPara>
                </a14:m>
                <a:endParaRPr lang="en-US" sz="34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2286000"/>
                <a:ext cx="10591800" cy="4343400"/>
              </a:xfrm>
              <a:blipFill rotWithShape="0">
                <a:blip r:embed="rId2"/>
                <a:stretch>
                  <a:fillRect l="-1381" t="-3506"/>
                </a:stretch>
              </a:blipFill>
            </p:spPr>
            <p:txBody>
              <a:bodyPr/>
              <a:lstStyle/>
              <a:p>
                <a:r>
                  <a:rPr lang="en-US">
                    <a:noFill/>
                  </a:rPr>
                  <a:t> </a:t>
                </a:r>
              </a:p>
            </p:txBody>
          </p:sp>
        </mc:Fallback>
      </mc:AlternateContent>
    </p:spTree>
    <p:extLst>
      <p:ext uri="{BB962C8B-B14F-4D97-AF65-F5344CB8AC3E}">
        <p14:creationId xmlns:p14="http://schemas.microsoft.com/office/powerpoint/2010/main" val="38979440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10302240" cy="1485900"/>
          </a:xfrm>
        </p:spPr>
        <p:txBody>
          <a:bodyPr>
            <a:normAutofit fontScale="90000"/>
          </a:bodyPr>
          <a:lstStyle/>
          <a:p>
            <a:r>
              <a:rPr lang="en-US" dirty="0"/>
              <a:t>Example </a:t>
            </a:r>
            <a:r>
              <a:rPr lang="en-US" dirty="0" smtClean="0"/>
              <a:t>5: </a:t>
            </a:r>
            <a:r>
              <a:rPr lang="en-US" dirty="0"/>
              <a:t>Finding the Area of a Triangular Lot</a:t>
            </a:r>
            <a:br>
              <a:rPr lang="en-US" dirty="0"/>
            </a:br>
            <a:endParaRPr lang="en-US" dirty="0"/>
          </a:p>
        </p:txBody>
      </p:sp>
      <p:sp>
        <p:nvSpPr>
          <p:cNvPr id="3" name="Content Placeholder 2"/>
          <p:cNvSpPr>
            <a:spLocks noGrp="1"/>
          </p:cNvSpPr>
          <p:nvPr>
            <p:ph idx="1"/>
          </p:nvPr>
        </p:nvSpPr>
        <p:spPr/>
        <p:txBody>
          <a:bodyPr/>
          <a:lstStyle/>
          <a:p>
            <a:pPr marL="0" indent="0">
              <a:buNone/>
            </a:pPr>
            <a:r>
              <a:rPr lang="en-US" sz="3400" dirty="0"/>
              <a:t>Find the area of a triangular lot having two sides of lengths 90 and 52 and an included angle of 102 degrees. </a:t>
            </a:r>
          </a:p>
          <a:p>
            <a:pPr marL="0" indent="0">
              <a:buNone/>
            </a:pPr>
            <a:endParaRPr lang="en-US" dirty="0"/>
          </a:p>
        </p:txBody>
      </p:sp>
    </p:spTree>
    <p:extLst>
      <p:ext uri="{BB962C8B-B14F-4D97-AF65-F5344CB8AC3E}">
        <p14:creationId xmlns:p14="http://schemas.microsoft.com/office/powerpoint/2010/main" val="4254942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6.2 Law of Cosines</a:t>
            </a:r>
            <a:r>
              <a:rPr lang="en-US" dirty="0"/>
              <a:t/>
            </a:r>
            <a:br>
              <a:rPr lang="en-US" dirty="0"/>
            </a:br>
            <a:endParaRPr lang="en-US" dirty="0"/>
          </a:p>
        </p:txBody>
      </p:sp>
      <p:sp>
        <p:nvSpPr>
          <p:cNvPr id="3" name="Content Placeholder 2"/>
          <p:cNvSpPr>
            <a:spLocks noGrp="1"/>
          </p:cNvSpPr>
          <p:nvPr>
            <p:ph idx="1"/>
          </p:nvPr>
        </p:nvSpPr>
        <p:spPr>
          <a:xfrm>
            <a:off x="1371600" y="2286000"/>
            <a:ext cx="9601200" cy="4373880"/>
          </a:xfrm>
        </p:spPr>
        <p:txBody>
          <a:bodyPr>
            <a:normAutofit/>
          </a:bodyPr>
          <a:lstStyle/>
          <a:p>
            <a:pPr marL="0" indent="0">
              <a:buNone/>
            </a:pPr>
            <a:r>
              <a:rPr lang="en-US" sz="3400" b="1" dirty="0" smtClean="0"/>
              <a:t>Objective</a:t>
            </a:r>
            <a:r>
              <a:rPr lang="en-US" sz="3400" b="1" dirty="0"/>
              <a:t>: Use law of cosines to solve (using SSS, SAS, SSA) and find area (Heron’s Area Formula) of oblique triangles while applying it to real life </a:t>
            </a:r>
            <a:r>
              <a:rPr lang="en-US" sz="3400" b="1" dirty="0" smtClean="0"/>
              <a:t>situations</a:t>
            </a:r>
          </a:p>
          <a:p>
            <a:pPr marL="0" indent="0">
              <a:buNone/>
            </a:pPr>
            <a:endParaRPr lang="en-US" sz="3400" b="1" dirty="0"/>
          </a:p>
          <a:p>
            <a:pPr marL="0" indent="0">
              <a:buNone/>
            </a:pPr>
            <a:endParaRPr lang="en-US" sz="3400" b="1" dirty="0" smtClean="0"/>
          </a:p>
          <a:p>
            <a:pPr marL="0" indent="0">
              <a:buNone/>
            </a:pPr>
            <a:r>
              <a:rPr lang="en-US" sz="3600" b="1" dirty="0"/>
              <a:t>Why can’t you use Law of Sines in these cases?!</a:t>
            </a:r>
            <a:endParaRPr lang="en-US" sz="3600" dirty="0"/>
          </a:p>
          <a:p>
            <a:pPr marL="0" indent="0">
              <a:buNone/>
            </a:pPr>
            <a:endParaRPr lang="en-US" sz="3400" dirty="0"/>
          </a:p>
          <a:p>
            <a:endParaRPr lang="en-US" dirty="0"/>
          </a:p>
        </p:txBody>
      </p:sp>
    </p:spTree>
    <p:extLst>
      <p:ext uri="{BB962C8B-B14F-4D97-AF65-F5344CB8AC3E}">
        <p14:creationId xmlns:p14="http://schemas.microsoft.com/office/powerpoint/2010/main" val="19977211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Law of Cosines</a:t>
            </a:r>
            <a:r>
              <a:rPr lang="en-US" dirty="0"/>
              <a:t>		</a:t>
            </a:r>
            <a:r>
              <a:rPr lang="en-US" dirty="0" smtClean="0"/>
              <a:t>(</a:t>
            </a:r>
            <a:r>
              <a:rPr lang="en-US" dirty="0"/>
              <a:t>proof on page 488)</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1676400"/>
                <a:ext cx="10820400" cy="5181600"/>
              </a:xfrm>
            </p:spPr>
            <p:txBody>
              <a:bodyPr>
                <a:normAutofit/>
              </a:bodyPr>
              <a:lstStyle/>
              <a:p>
                <a:pPr marL="0" indent="0">
                  <a:buNone/>
                </a:pPr>
                <a:r>
                  <a:rPr lang="en-US" sz="3400" i="1" u="sng" dirty="0" smtClean="0"/>
                  <a:t>Standard Form</a:t>
                </a:r>
                <a:r>
                  <a:rPr lang="en-US" sz="3400" i="1" dirty="0"/>
                  <a:t>					</a:t>
                </a:r>
                <a:r>
                  <a:rPr lang="en-US" sz="3400" i="1" u="sng" dirty="0"/>
                  <a:t>Alternative Form</a:t>
                </a:r>
                <a:endParaRPr lang="en-US" sz="3400" dirty="0"/>
              </a:p>
              <a:p>
                <a:pPr marL="0" indent="0">
                  <a:buNone/>
                </a:pPr>
                <a:r>
                  <a:rPr lang="en-US" sz="3400" dirty="0"/>
                  <a:t> </a:t>
                </a:r>
                <a14:m>
                  <m:oMath xmlns:m="http://schemas.openxmlformats.org/officeDocument/2006/math">
                    <m:sSup>
                      <m:sSupPr>
                        <m:ctrlPr>
                          <a:rPr lang="en-US" sz="3400" i="1">
                            <a:latin typeface="Cambria Math" panose="02040503050406030204" pitchFamily="18" charset="0"/>
                          </a:rPr>
                        </m:ctrlPr>
                      </m:sSupPr>
                      <m:e>
                        <m:r>
                          <a:rPr lang="en-US" sz="3400" i="1">
                            <a:latin typeface="Cambria Math" panose="02040503050406030204" pitchFamily="18" charset="0"/>
                          </a:rPr>
                          <m:t>𝑎</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𝑏</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𝑐</m:t>
                        </m:r>
                      </m:e>
                      <m:sup>
                        <m:r>
                          <a:rPr lang="en-US" sz="3400" i="1">
                            <a:latin typeface="Cambria Math" panose="02040503050406030204" pitchFamily="18" charset="0"/>
                          </a:rPr>
                          <m:t>2</m:t>
                        </m:r>
                      </m:sup>
                    </m:sSup>
                    <m:r>
                      <a:rPr lang="en-US" sz="3400" i="1">
                        <a:latin typeface="Cambria Math" panose="02040503050406030204" pitchFamily="18" charset="0"/>
                      </a:rPr>
                      <m:t>−2</m:t>
                    </m:r>
                    <m:r>
                      <a:rPr lang="en-US" sz="3400" i="1">
                        <a:latin typeface="Cambria Math" panose="02040503050406030204" pitchFamily="18" charset="0"/>
                      </a:rPr>
                      <m:t>𝑏𝑐</m:t>
                    </m:r>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cos</m:t>
                        </m:r>
                      </m:fName>
                      <m:e>
                        <m:r>
                          <a:rPr lang="en-US" sz="3400" i="1">
                            <a:latin typeface="Cambria Math" panose="02040503050406030204" pitchFamily="18" charset="0"/>
                          </a:rPr>
                          <m:t>𝐴</m:t>
                        </m:r>
                      </m:e>
                    </m:func>
                  </m:oMath>
                </a14:m>
                <a:r>
                  <a:rPr lang="en-US" sz="3400" dirty="0"/>
                  <a:t>		</a:t>
                </a:r>
                <a14:m>
                  <m:oMath xmlns:m="http://schemas.openxmlformats.org/officeDocument/2006/math">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cos</m:t>
                        </m:r>
                      </m:fName>
                      <m:e>
                        <m:r>
                          <a:rPr lang="en-US" sz="3400" i="1">
                            <a:latin typeface="Cambria Math" panose="02040503050406030204" pitchFamily="18" charset="0"/>
                          </a:rPr>
                          <m:t>𝐴</m:t>
                        </m:r>
                        <m:r>
                          <a:rPr lang="en-US" sz="3400" i="1">
                            <a:latin typeface="Cambria Math" panose="02040503050406030204" pitchFamily="18" charset="0"/>
                          </a:rPr>
                          <m:t>=</m:t>
                        </m:r>
                        <m:f>
                          <m:fPr>
                            <m:ctrlPr>
                              <a:rPr lang="en-US" sz="3400" i="1">
                                <a:latin typeface="Cambria Math" panose="02040503050406030204" pitchFamily="18" charset="0"/>
                              </a:rPr>
                            </m:ctrlPr>
                          </m:fPr>
                          <m:num>
                            <m:sSup>
                              <m:sSupPr>
                                <m:ctrlPr>
                                  <a:rPr lang="en-US" sz="3400" i="1">
                                    <a:latin typeface="Cambria Math" panose="02040503050406030204" pitchFamily="18" charset="0"/>
                                  </a:rPr>
                                </m:ctrlPr>
                              </m:sSupPr>
                              <m:e>
                                <m:r>
                                  <a:rPr lang="en-US" sz="3400" i="1">
                                    <a:latin typeface="Cambria Math" panose="02040503050406030204" pitchFamily="18" charset="0"/>
                                  </a:rPr>
                                  <m:t>𝑏</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𝑐</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𝑎</m:t>
                                </m:r>
                              </m:e>
                              <m:sup>
                                <m:r>
                                  <a:rPr lang="en-US" sz="3400" i="1">
                                    <a:latin typeface="Cambria Math" panose="02040503050406030204" pitchFamily="18" charset="0"/>
                                  </a:rPr>
                                  <m:t>2</m:t>
                                </m:r>
                              </m:sup>
                            </m:sSup>
                          </m:num>
                          <m:den>
                            <m:r>
                              <a:rPr lang="en-US" sz="3400" i="1">
                                <a:latin typeface="Cambria Math" panose="02040503050406030204" pitchFamily="18" charset="0"/>
                              </a:rPr>
                              <m:t>2</m:t>
                            </m:r>
                            <m:r>
                              <a:rPr lang="en-US" sz="3400" i="1">
                                <a:latin typeface="Cambria Math" panose="02040503050406030204" pitchFamily="18" charset="0"/>
                              </a:rPr>
                              <m:t>𝑏𝑐</m:t>
                            </m:r>
                          </m:den>
                        </m:f>
                      </m:e>
                    </m:func>
                  </m:oMath>
                </a14:m>
                <a:r>
                  <a:rPr lang="en-US" sz="3400" dirty="0"/>
                  <a:t/>
                </a:r>
                <a:br>
                  <a:rPr lang="en-US" sz="3400" dirty="0"/>
                </a:br>
                <a:endParaRPr lang="en-US" sz="3400" dirty="0"/>
              </a:p>
              <a:p>
                <a:pPr marL="0" indent="0">
                  <a:buNone/>
                </a:pPr>
                <a14:m>
                  <m:oMath xmlns:m="http://schemas.openxmlformats.org/officeDocument/2006/math">
                    <m:sSup>
                      <m:sSupPr>
                        <m:ctrlPr>
                          <a:rPr lang="en-US" sz="3400" i="1">
                            <a:latin typeface="Cambria Math" panose="02040503050406030204" pitchFamily="18" charset="0"/>
                          </a:rPr>
                        </m:ctrlPr>
                      </m:sSupPr>
                      <m:e>
                        <m:r>
                          <a:rPr lang="en-US" sz="3400" i="1">
                            <a:latin typeface="Cambria Math" panose="02040503050406030204" pitchFamily="18" charset="0"/>
                          </a:rPr>
                          <m:t>𝑏</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𝑎</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𝑐</m:t>
                        </m:r>
                      </m:e>
                      <m:sup>
                        <m:r>
                          <a:rPr lang="en-US" sz="3400" i="1">
                            <a:latin typeface="Cambria Math" panose="02040503050406030204" pitchFamily="18" charset="0"/>
                          </a:rPr>
                          <m:t>2</m:t>
                        </m:r>
                      </m:sup>
                    </m:sSup>
                    <m:r>
                      <a:rPr lang="en-US" sz="3400" i="1">
                        <a:latin typeface="Cambria Math" panose="02040503050406030204" pitchFamily="18" charset="0"/>
                      </a:rPr>
                      <m:t>−2</m:t>
                    </m:r>
                    <m:r>
                      <a:rPr lang="en-US" sz="3400" i="1">
                        <a:latin typeface="Cambria Math" panose="02040503050406030204" pitchFamily="18" charset="0"/>
                      </a:rPr>
                      <m:t>𝑎𝑐</m:t>
                    </m:r>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cos</m:t>
                        </m:r>
                      </m:fName>
                      <m:e>
                        <m:r>
                          <a:rPr lang="en-US" sz="3400" i="1">
                            <a:latin typeface="Cambria Math" panose="02040503050406030204" pitchFamily="18" charset="0"/>
                          </a:rPr>
                          <m:t>𝐵</m:t>
                        </m:r>
                      </m:e>
                    </m:func>
                  </m:oMath>
                </a14:m>
                <a:r>
                  <a:rPr lang="en-US" sz="3400" dirty="0"/>
                  <a:t>		</a:t>
                </a:r>
                <a14:m>
                  <m:oMath xmlns:m="http://schemas.openxmlformats.org/officeDocument/2006/math">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cos</m:t>
                        </m:r>
                      </m:fName>
                      <m:e>
                        <m:r>
                          <a:rPr lang="en-US" sz="3400" i="1">
                            <a:latin typeface="Cambria Math" panose="02040503050406030204" pitchFamily="18" charset="0"/>
                          </a:rPr>
                          <m:t>𝐵</m:t>
                        </m:r>
                        <m:r>
                          <a:rPr lang="en-US" sz="3400" i="1">
                            <a:latin typeface="Cambria Math" panose="02040503050406030204" pitchFamily="18" charset="0"/>
                          </a:rPr>
                          <m:t>=</m:t>
                        </m:r>
                        <m:f>
                          <m:fPr>
                            <m:ctrlPr>
                              <a:rPr lang="en-US" sz="3400" i="1">
                                <a:latin typeface="Cambria Math" panose="02040503050406030204" pitchFamily="18" charset="0"/>
                              </a:rPr>
                            </m:ctrlPr>
                          </m:fPr>
                          <m:num>
                            <m:sSup>
                              <m:sSupPr>
                                <m:ctrlPr>
                                  <a:rPr lang="en-US" sz="3400" i="1">
                                    <a:latin typeface="Cambria Math" panose="02040503050406030204" pitchFamily="18" charset="0"/>
                                  </a:rPr>
                                </m:ctrlPr>
                              </m:sSupPr>
                              <m:e>
                                <m:r>
                                  <a:rPr lang="en-US" sz="3400" i="1">
                                    <a:latin typeface="Cambria Math" panose="02040503050406030204" pitchFamily="18" charset="0"/>
                                  </a:rPr>
                                  <m:t>𝑎</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𝑐</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𝑏</m:t>
                                </m:r>
                              </m:e>
                              <m:sup>
                                <m:r>
                                  <a:rPr lang="en-US" sz="3400" i="1">
                                    <a:latin typeface="Cambria Math" panose="02040503050406030204" pitchFamily="18" charset="0"/>
                                  </a:rPr>
                                  <m:t>2</m:t>
                                </m:r>
                              </m:sup>
                            </m:sSup>
                          </m:num>
                          <m:den>
                            <m:r>
                              <a:rPr lang="en-US" sz="3400" i="1">
                                <a:latin typeface="Cambria Math" panose="02040503050406030204" pitchFamily="18" charset="0"/>
                              </a:rPr>
                              <m:t>2</m:t>
                            </m:r>
                            <m:r>
                              <a:rPr lang="en-US" sz="3400" i="1">
                                <a:latin typeface="Cambria Math" panose="02040503050406030204" pitchFamily="18" charset="0"/>
                              </a:rPr>
                              <m:t>𝑎𝑐</m:t>
                            </m:r>
                          </m:den>
                        </m:f>
                      </m:e>
                    </m:func>
                  </m:oMath>
                </a14:m>
                <a:r>
                  <a:rPr lang="en-US" sz="3400" dirty="0" smtClean="0"/>
                  <a:t/>
                </a:r>
                <a:br>
                  <a:rPr lang="en-US" sz="3400" dirty="0" smtClean="0"/>
                </a:br>
                <a:endParaRPr lang="en-US" sz="3400" dirty="0"/>
              </a:p>
              <a:p>
                <a:pPr marL="0" indent="0">
                  <a:buNone/>
                </a:pPr>
                <a14:m>
                  <m:oMath xmlns:m="http://schemas.openxmlformats.org/officeDocument/2006/math">
                    <m:sSup>
                      <m:sSupPr>
                        <m:ctrlPr>
                          <a:rPr lang="en-US" sz="3400" i="1">
                            <a:latin typeface="Cambria Math" panose="02040503050406030204" pitchFamily="18" charset="0"/>
                          </a:rPr>
                        </m:ctrlPr>
                      </m:sSupPr>
                      <m:e>
                        <m:r>
                          <a:rPr lang="en-US" sz="3400" i="1">
                            <a:latin typeface="Cambria Math" panose="02040503050406030204" pitchFamily="18" charset="0"/>
                          </a:rPr>
                          <m:t>𝑐</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𝑎</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𝑏</m:t>
                        </m:r>
                      </m:e>
                      <m:sup>
                        <m:r>
                          <a:rPr lang="en-US" sz="3400" i="1">
                            <a:latin typeface="Cambria Math" panose="02040503050406030204" pitchFamily="18" charset="0"/>
                          </a:rPr>
                          <m:t>2</m:t>
                        </m:r>
                      </m:sup>
                    </m:sSup>
                    <m:r>
                      <a:rPr lang="en-US" sz="3400" i="1">
                        <a:latin typeface="Cambria Math" panose="02040503050406030204" pitchFamily="18" charset="0"/>
                      </a:rPr>
                      <m:t>−2</m:t>
                    </m:r>
                    <m:r>
                      <a:rPr lang="en-US" sz="3400" i="1">
                        <a:latin typeface="Cambria Math" panose="02040503050406030204" pitchFamily="18" charset="0"/>
                      </a:rPr>
                      <m:t>𝑎𝑏</m:t>
                    </m:r>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cos</m:t>
                        </m:r>
                      </m:fName>
                      <m:e>
                        <m:r>
                          <a:rPr lang="en-US" sz="3400" i="1">
                            <a:latin typeface="Cambria Math" panose="02040503050406030204" pitchFamily="18" charset="0"/>
                          </a:rPr>
                          <m:t>𝐶</m:t>
                        </m:r>
                      </m:e>
                    </m:func>
                  </m:oMath>
                </a14:m>
                <a:r>
                  <a:rPr lang="en-US" sz="3400" dirty="0"/>
                  <a:t>	</a:t>
                </a:r>
                <a:r>
                  <a:rPr lang="en-US" sz="3400"/>
                  <a:t>	</a:t>
                </a:r>
                <a14:m>
                  <m:oMath xmlns:m="http://schemas.openxmlformats.org/officeDocument/2006/math">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cos</m:t>
                        </m:r>
                      </m:fName>
                      <m:e>
                        <m:r>
                          <a:rPr lang="en-US" sz="3400" i="1">
                            <a:latin typeface="Cambria Math" panose="02040503050406030204" pitchFamily="18" charset="0"/>
                          </a:rPr>
                          <m:t>𝐶</m:t>
                        </m:r>
                        <m:r>
                          <a:rPr lang="en-US" sz="3400" i="1">
                            <a:latin typeface="Cambria Math" panose="02040503050406030204" pitchFamily="18" charset="0"/>
                          </a:rPr>
                          <m:t>=</m:t>
                        </m:r>
                        <m:f>
                          <m:fPr>
                            <m:ctrlPr>
                              <a:rPr lang="en-US" sz="3400" i="1">
                                <a:latin typeface="Cambria Math" panose="02040503050406030204" pitchFamily="18" charset="0"/>
                              </a:rPr>
                            </m:ctrlPr>
                          </m:fPr>
                          <m:num>
                            <m:sSup>
                              <m:sSupPr>
                                <m:ctrlPr>
                                  <a:rPr lang="en-US" sz="3400" i="1">
                                    <a:latin typeface="Cambria Math" panose="02040503050406030204" pitchFamily="18" charset="0"/>
                                  </a:rPr>
                                </m:ctrlPr>
                              </m:sSupPr>
                              <m:e>
                                <m:r>
                                  <a:rPr lang="en-US" sz="3400" i="1">
                                    <a:latin typeface="Cambria Math" panose="02040503050406030204" pitchFamily="18" charset="0"/>
                                  </a:rPr>
                                  <m:t>𝑎</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𝑏</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𝑐</m:t>
                                </m:r>
                              </m:e>
                              <m:sup>
                                <m:r>
                                  <a:rPr lang="en-US" sz="3400" i="1">
                                    <a:latin typeface="Cambria Math" panose="02040503050406030204" pitchFamily="18" charset="0"/>
                                  </a:rPr>
                                  <m:t>2</m:t>
                                </m:r>
                              </m:sup>
                            </m:sSup>
                          </m:num>
                          <m:den>
                            <m:r>
                              <a:rPr lang="en-US" sz="3400" i="1">
                                <a:latin typeface="Cambria Math" panose="02040503050406030204" pitchFamily="18" charset="0"/>
                              </a:rPr>
                              <m:t>2</m:t>
                            </m:r>
                            <m:r>
                              <a:rPr lang="en-US" sz="3400" i="1">
                                <a:latin typeface="Cambria Math" panose="02040503050406030204" pitchFamily="18" charset="0"/>
                              </a:rPr>
                              <m:t>𝑎𝑏</m:t>
                            </m:r>
                          </m:den>
                        </m:f>
                      </m:e>
                    </m:func>
                  </m:oMath>
                </a14:m>
                <a:endParaRPr lang="en-US" sz="3400"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1676400"/>
                <a:ext cx="10820400" cy="5181600"/>
              </a:xfrm>
              <a:blipFill rotWithShape="0">
                <a:blip r:embed="rId2"/>
                <a:stretch>
                  <a:fillRect l="-1577" t="-2235"/>
                </a:stretch>
              </a:blipFill>
            </p:spPr>
            <p:txBody>
              <a:bodyPr/>
              <a:lstStyle/>
              <a:p>
                <a:r>
                  <a:rPr lang="en-US">
                    <a:noFill/>
                  </a:rPr>
                  <a:t> </a:t>
                </a:r>
              </a:p>
            </p:txBody>
          </p:sp>
        </mc:Fallback>
      </mc:AlternateContent>
    </p:spTree>
    <p:extLst>
      <p:ext uri="{BB962C8B-B14F-4D97-AF65-F5344CB8AC3E}">
        <p14:creationId xmlns:p14="http://schemas.microsoft.com/office/powerpoint/2010/main" val="2766979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u="sng" dirty="0"/>
              <a:t>Example 1:</a:t>
            </a:r>
            <a:r>
              <a:rPr lang="en-US" dirty="0"/>
              <a:t> Three sides of a triangle – SSS</a:t>
            </a:r>
            <a:br>
              <a:rPr lang="en-US" dirty="0"/>
            </a:br>
            <a:endParaRPr lang="en-US" dirty="0"/>
          </a:p>
        </p:txBody>
      </p:sp>
      <p:sp>
        <p:nvSpPr>
          <p:cNvPr id="3" name="Content Placeholder 2"/>
          <p:cNvSpPr>
            <a:spLocks noGrp="1"/>
          </p:cNvSpPr>
          <p:nvPr>
            <p:ph idx="1"/>
          </p:nvPr>
        </p:nvSpPr>
        <p:spPr>
          <a:xfrm>
            <a:off x="1371600" y="2286000"/>
            <a:ext cx="9601200" cy="4282440"/>
          </a:xfrm>
        </p:spPr>
        <p:txBody>
          <a:bodyPr>
            <a:normAutofit/>
          </a:bodyPr>
          <a:lstStyle/>
          <a:p>
            <a:pPr marL="0" indent="0">
              <a:buNone/>
            </a:pPr>
            <a:r>
              <a:rPr lang="en-US" sz="3400" dirty="0" smtClean="0"/>
              <a:t>For the </a:t>
            </a:r>
            <a:r>
              <a:rPr lang="en-US" sz="3400" dirty="0"/>
              <a:t>triangle with a = 8 feet, b = 19 feet and c = 14 feet. Find the remaining sides and angles.		</a:t>
            </a:r>
            <a:endParaRPr lang="en-US" sz="3400" dirty="0" smtClean="0"/>
          </a:p>
          <a:p>
            <a:pPr marL="0" indent="0">
              <a:buNone/>
            </a:pPr>
            <a:endParaRPr lang="en-US" sz="3400" i="1" dirty="0" smtClean="0"/>
          </a:p>
          <a:p>
            <a:pPr marL="0" indent="0">
              <a:buNone/>
            </a:pPr>
            <a:endParaRPr lang="en-US" sz="3400" i="1" dirty="0"/>
          </a:p>
          <a:p>
            <a:pPr marL="0" indent="0">
              <a:buNone/>
            </a:pPr>
            <a:r>
              <a:rPr lang="en-US" sz="3000" i="1" dirty="0" smtClean="0"/>
              <a:t>[</a:t>
            </a:r>
            <a:r>
              <a:rPr lang="en-US" sz="3000" i="1" dirty="0"/>
              <a:t>Good idea to find angle opposite largest side </a:t>
            </a:r>
            <a:r>
              <a:rPr lang="en-US" sz="3000" i="1" dirty="0" smtClean="0"/>
              <a:t>1</a:t>
            </a:r>
            <a:r>
              <a:rPr lang="en-US" sz="3000" i="1" baseline="30000" dirty="0" smtClean="0"/>
              <a:t>st </a:t>
            </a:r>
            <a:endParaRPr lang="en-US" sz="3000" dirty="0"/>
          </a:p>
          <a:p>
            <a:pPr marL="0" indent="0">
              <a:buNone/>
            </a:pPr>
            <a:r>
              <a:rPr lang="en-US" sz="3000" i="1" dirty="0" smtClean="0"/>
              <a:t>If </a:t>
            </a:r>
            <a:r>
              <a:rPr lang="en-US" sz="3000" i="1" dirty="0"/>
              <a:t>biggest angle is obtuse, others acute… if acute all </a:t>
            </a:r>
            <a:r>
              <a:rPr lang="en-US" sz="3000" i="1" dirty="0" smtClean="0"/>
              <a:t>acute]</a:t>
            </a:r>
            <a:endParaRPr lang="en-US" sz="3000" dirty="0"/>
          </a:p>
        </p:txBody>
      </p:sp>
    </p:spTree>
    <p:extLst>
      <p:ext uri="{BB962C8B-B14F-4D97-AF65-F5344CB8AC3E}">
        <p14:creationId xmlns:p14="http://schemas.microsoft.com/office/powerpoint/2010/main" val="161664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463040"/>
                <a:ext cx="10424160" cy="5227320"/>
              </a:xfrm>
            </p:spPr>
            <p:txBody>
              <a:bodyPr>
                <a:normAutofit lnSpcReduction="10000"/>
              </a:bodyPr>
              <a:lstStyle/>
              <a:p>
                <a:pPr marL="0" indent="0">
                  <a:buNone/>
                </a:pPr>
                <a14:m>
                  <m:oMathPara xmlns:m="http://schemas.openxmlformats.org/officeDocument/2006/math">
                    <m:oMathParaPr>
                      <m:jc m:val="left"/>
                    </m:oMathParaPr>
                    <m:oMath xmlns:m="http://schemas.openxmlformats.org/officeDocument/2006/math">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cos</m:t>
                          </m:r>
                        </m:fName>
                        <m:e>
                          <m:r>
                            <a:rPr lang="en-US" sz="3400" i="1">
                              <a:latin typeface="Cambria Math" panose="02040503050406030204" pitchFamily="18" charset="0"/>
                            </a:rPr>
                            <m:t>𝐵</m:t>
                          </m:r>
                          <m:r>
                            <a:rPr lang="en-US" sz="3400" i="1">
                              <a:latin typeface="Cambria Math" panose="02040503050406030204" pitchFamily="18" charset="0"/>
                            </a:rPr>
                            <m:t>=</m:t>
                          </m:r>
                          <m:f>
                            <m:fPr>
                              <m:ctrlPr>
                                <a:rPr lang="en-US" sz="3400" i="1">
                                  <a:latin typeface="Cambria Math" panose="02040503050406030204" pitchFamily="18" charset="0"/>
                                </a:rPr>
                              </m:ctrlPr>
                            </m:fPr>
                            <m:num>
                              <m:sSup>
                                <m:sSupPr>
                                  <m:ctrlPr>
                                    <a:rPr lang="en-US" sz="3400" i="1">
                                      <a:latin typeface="Cambria Math" panose="02040503050406030204" pitchFamily="18" charset="0"/>
                                    </a:rPr>
                                  </m:ctrlPr>
                                </m:sSupPr>
                                <m:e>
                                  <m:r>
                                    <a:rPr lang="en-US" sz="3400" i="1">
                                      <a:latin typeface="Cambria Math" panose="02040503050406030204" pitchFamily="18" charset="0"/>
                                    </a:rPr>
                                    <m:t>(8)</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(14)</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(19)</m:t>
                                  </m:r>
                                </m:e>
                                <m:sup>
                                  <m:r>
                                    <a:rPr lang="en-US" sz="3400" i="1">
                                      <a:latin typeface="Cambria Math" panose="02040503050406030204" pitchFamily="18" charset="0"/>
                                    </a:rPr>
                                    <m:t>2</m:t>
                                  </m:r>
                                </m:sup>
                              </m:sSup>
                            </m:num>
                            <m:den>
                              <m:r>
                                <a:rPr lang="en-US" sz="3400" i="1">
                                  <a:latin typeface="Cambria Math" panose="02040503050406030204" pitchFamily="18" charset="0"/>
                                </a:rPr>
                                <m:t>2(8)(14)</m:t>
                              </m:r>
                            </m:den>
                          </m:f>
                        </m:e>
                      </m:func>
                    </m:oMath>
                  </m:oMathPara>
                </a14:m>
                <a:endParaRPr lang="en-US" sz="3400" dirty="0"/>
              </a:p>
              <a:p>
                <a:endParaRPr lang="en-US" sz="3400" dirty="0"/>
              </a:p>
              <a:p>
                <a:pPr marL="0" indent="0">
                  <a:buNone/>
                </a:pPr>
                <a14:m>
                  <m:oMath xmlns:m="http://schemas.openxmlformats.org/officeDocument/2006/math">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cos</m:t>
                        </m:r>
                      </m:fName>
                      <m:e>
                        <m:r>
                          <a:rPr lang="en-US" sz="3400" i="1">
                            <a:latin typeface="Cambria Math" panose="02040503050406030204" pitchFamily="18" charset="0"/>
                          </a:rPr>
                          <m:t>𝐵</m:t>
                        </m:r>
                        <m:r>
                          <a:rPr lang="en-US" sz="3400" i="1">
                            <a:latin typeface="Cambria Math" panose="02040503050406030204" pitchFamily="18" charset="0"/>
                          </a:rPr>
                          <m:t>=−0.45089</m:t>
                        </m:r>
                      </m:e>
                    </m:func>
                  </m:oMath>
                </a14:m>
                <a:r>
                  <a:rPr lang="en-US" sz="3400" i="1" dirty="0"/>
                  <a:t>				</a:t>
                </a:r>
                <a14:m>
                  <m:oMath xmlns:m="http://schemas.openxmlformats.org/officeDocument/2006/math">
                    <m:func>
                      <m:funcPr>
                        <m:ctrlPr>
                          <a:rPr lang="en-US" sz="3400" b="1" i="1">
                            <a:latin typeface="Cambria Math" panose="02040503050406030204" pitchFamily="18" charset="0"/>
                          </a:rPr>
                        </m:ctrlPr>
                      </m:funcPr>
                      <m:fName>
                        <m:r>
                          <a:rPr lang="en-US" sz="3400" b="1" i="1">
                            <a:latin typeface="Cambria Math" panose="02040503050406030204" pitchFamily="18" charset="0"/>
                          </a:rPr>
                          <m:t>𝐁</m:t>
                        </m:r>
                      </m:fName>
                      <m:e>
                        <m:r>
                          <a:rPr lang="en-US" sz="3400" b="1" i="1">
                            <a:latin typeface="Cambria Math" panose="02040503050406030204" pitchFamily="18" charset="0"/>
                          </a:rPr>
                          <m:t>=</m:t>
                        </m:r>
                        <m:r>
                          <a:rPr lang="en-US" sz="3400" b="1" i="1">
                            <a:latin typeface="Cambria Math" panose="02040503050406030204" pitchFamily="18" charset="0"/>
                          </a:rPr>
                          <m:t>𝟏𝟏𝟔</m:t>
                        </m:r>
                        <m:r>
                          <a:rPr lang="en-US" sz="3400" b="1" i="1">
                            <a:latin typeface="Cambria Math" panose="02040503050406030204" pitchFamily="18" charset="0"/>
                          </a:rPr>
                          <m:t>.</m:t>
                        </m:r>
                        <m:r>
                          <a:rPr lang="en-US" sz="3400" b="1" i="1">
                            <a:latin typeface="Cambria Math" panose="02040503050406030204" pitchFamily="18" charset="0"/>
                          </a:rPr>
                          <m:t>𝟖𝟎</m:t>
                        </m:r>
                        <m:r>
                          <a:rPr lang="en-US" sz="3400" b="1" i="1">
                            <a:latin typeface="Cambria Math" panose="02040503050406030204" pitchFamily="18" charset="0"/>
                          </a:rPr>
                          <m:t>°</m:t>
                        </m:r>
                      </m:e>
                    </m:func>
                  </m:oMath>
                </a14:m>
                <a:endParaRPr lang="en-US" sz="3400" dirty="0"/>
              </a:p>
              <a:p>
                <a:pPr marL="0" indent="0">
                  <a:buNone/>
                </a:pPr>
                <a:r>
                  <a:rPr lang="en-US" sz="3400" i="1" dirty="0"/>
                  <a:t> </a:t>
                </a:r>
                <a:endParaRPr lang="en-US" sz="3400" dirty="0"/>
              </a:p>
              <a:p>
                <a:pPr marL="0" indent="0">
                  <a:buNone/>
                </a:pPr>
                <a:r>
                  <a:rPr lang="en-US" sz="3400" i="1" dirty="0"/>
                  <a:t>[Can use Law of Cosine to keep going, but perhaps easier to </a:t>
                </a:r>
                <a:r>
                  <a:rPr lang="en-US" sz="3400" i="1" dirty="0" smtClean="0"/>
                  <a:t>use </a:t>
                </a:r>
                <a:r>
                  <a:rPr lang="en-US" sz="3400" i="1" dirty="0"/>
                  <a:t>Law of Sines now.]</a:t>
                </a:r>
                <a:endParaRPr lang="en-US" sz="3400" dirty="0"/>
              </a:p>
              <a:p>
                <a:pPr marL="0" indent="0">
                  <a:buNone/>
                </a:pPr>
                <a:r>
                  <a:rPr lang="en-US" sz="3400" i="1" dirty="0"/>
                  <a:t> </a:t>
                </a:r>
                <a:endParaRPr lang="en-US" sz="3400" dirty="0"/>
              </a:p>
              <a:p>
                <a:pPr marL="0" indent="0">
                  <a:buNone/>
                </a:pPr>
                <a14:m>
                  <m:oMathPara xmlns:m="http://schemas.openxmlformats.org/officeDocument/2006/math">
                    <m:oMathParaPr>
                      <m:jc m:val="centerGroup"/>
                    </m:oMathParaPr>
                    <m:oMath xmlns:m="http://schemas.openxmlformats.org/officeDocument/2006/math">
                      <m:func>
                        <m:funcPr>
                          <m:ctrlPr>
                            <a:rPr lang="en-US" sz="3400" b="1" i="1">
                              <a:latin typeface="Cambria Math" panose="02040503050406030204" pitchFamily="18" charset="0"/>
                            </a:rPr>
                          </m:ctrlPr>
                        </m:funcPr>
                        <m:fName>
                          <m:r>
                            <a:rPr lang="en-US" sz="3400" b="1" i="1">
                              <a:latin typeface="Cambria Math" panose="02040503050406030204" pitchFamily="18" charset="0"/>
                            </a:rPr>
                            <m:t>𝐀</m:t>
                          </m:r>
                        </m:fName>
                        <m:e>
                          <m:r>
                            <a:rPr lang="en-US" sz="3400" b="1" i="1">
                              <a:latin typeface="Cambria Math" panose="02040503050406030204" pitchFamily="18" charset="0"/>
                            </a:rPr>
                            <m:t>=</m:t>
                          </m:r>
                          <m:r>
                            <a:rPr lang="en-US" sz="3400" b="1" i="1">
                              <a:latin typeface="Cambria Math" panose="02040503050406030204" pitchFamily="18" charset="0"/>
                            </a:rPr>
                            <m:t>𝟐𝟐</m:t>
                          </m:r>
                          <m:r>
                            <a:rPr lang="en-US" sz="3400" b="1" i="1">
                              <a:latin typeface="Cambria Math" panose="02040503050406030204" pitchFamily="18" charset="0"/>
                            </a:rPr>
                            <m:t>.</m:t>
                          </m:r>
                          <m:r>
                            <a:rPr lang="en-US" sz="3400" b="1" i="1">
                              <a:latin typeface="Cambria Math" panose="02040503050406030204" pitchFamily="18" charset="0"/>
                            </a:rPr>
                            <m:t>𝟎𝟖</m:t>
                          </m:r>
                          <m:r>
                            <a:rPr lang="en-US" sz="3400" b="1" i="1">
                              <a:latin typeface="Cambria Math" panose="02040503050406030204" pitchFamily="18" charset="0"/>
                            </a:rPr>
                            <m:t>° </m:t>
                          </m:r>
                          <m:func>
                            <m:funcPr>
                              <m:ctrlPr>
                                <a:rPr lang="en-US" sz="3400" b="1" i="1">
                                  <a:latin typeface="Cambria Math" panose="02040503050406030204" pitchFamily="18" charset="0"/>
                                </a:rPr>
                              </m:ctrlPr>
                            </m:funcPr>
                            <m:fName>
                              <m:r>
                                <a:rPr lang="en-US" sz="3400" b="1">
                                  <a:latin typeface="Cambria Math" panose="02040503050406030204" pitchFamily="18" charset="0"/>
                                </a:rPr>
                                <m:t>     </m:t>
                              </m:r>
                              <m:r>
                                <a:rPr lang="en-US" sz="3400" b="1" i="1">
                                  <a:latin typeface="Cambria Math" panose="02040503050406030204" pitchFamily="18" charset="0"/>
                                </a:rPr>
                                <m:t>𝐂</m:t>
                              </m:r>
                            </m:fName>
                            <m:e>
                              <m:r>
                                <a:rPr lang="en-US" sz="3400" b="1" i="1">
                                  <a:latin typeface="Cambria Math" panose="02040503050406030204" pitchFamily="18" charset="0"/>
                                </a:rPr>
                                <m:t>=</m:t>
                              </m:r>
                              <m:r>
                                <a:rPr lang="en-US" sz="3400" b="1" i="1">
                                  <a:latin typeface="Cambria Math" panose="02040503050406030204" pitchFamily="18" charset="0"/>
                                </a:rPr>
                                <m:t>𝟒𝟏</m:t>
                              </m:r>
                              <m:r>
                                <a:rPr lang="en-US" sz="3400" b="1" i="1">
                                  <a:latin typeface="Cambria Math" panose="02040503050406030204" pitchFamily="18" charset="0"/>
                                </a:rPr>
                                <m:t>.</m:t>
                              </m:r>
                              <m:r>
                                <a:rPr lang="en-US" sz="3400" b="1" i="1">
                                  <a:latin typeface="Cambria Math" panose="02040503050406030204" pitchFamily="18" charset="0"/>
                                </a:rPr>
                                <m:t>𝟏𝟐</m:t>
                              </m:r>
                              <m:r>
                                <a:rPr lang="en-US" sz="3400" b="1" i="1">
                                  <a:latin typeface="Cambria Math" panose="02040503050406030204" pitchFamily="18" charset="0"/>
                                </a:rPr>
                                <m:t>°</m:t>
                              </m:r>
                            </m:e>
                          </m:func>
                        </m:e>
                      </m:func>
                    </m:oMath>
                  </m:oMathPara>
                </a14:m>
                <a:endParaRPr lang="en-US" sz="34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463040"/>
                <a:ext cx="10424160" cy="5227320"/>
              </a:xfrm>
              <a:blipFill rotWithShape="0">
                <a:blip r:embed="rId2"/>
                <a:stretch>
                  <a:fillRect l="-1637"/>
                </a:stretch>
              </a:blipFill>
            </p:spPr>
            <p:txBody>
              <a:bodyPr/>
              <a:lstStyle/>
              <a:p>
                <a:r>
                  <a:rPr lang="en-US">
                    <a:noFill/>
                  </a:rPr>
                  <a:t> </a:t>
                </a:r>
              </a:p>
            </p:txBody>
          </p:sp>
        </mc:Fallback>
      </mc:AlternateContent>
    </p:spTree>
    <p:extLst>
      <p:ext uri="{BB962C8B-B14F-4D97-AF65-F5344CB8AC3E}">
        <p14:creationId xmlns:p14="http://schemas.microsoft.com/office/powerpoint/2010/main" val="375083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a:t>Example 2:</a:t>
            </a:r>
            <a:r>
              <a:rPr lang="en-US" dirty="0"/>
              <a:t> Two Sides and the Included Angle – SAS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3400" dirty="0"/>
                  <a:t>For the triangle with b = 9 feet, c = 12 feet and </a:t>
                </a:r>
                <a14:m>
                  <m:oMath xmlns:m="http://schemas.openxmlformats.org/officeDocument/2006/math">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A</m:t>
                        </m:r>
                        <m:r>
                          <a:rPr lang="en-US" sz="3400">
                            <a:latin typeface="Cambria Math" panose="02040503050406030204" pitchFamily="18" charset="0"/>
                          </a:rPr>
                          <m:t>=</m:t>
                        </m:r>
                      </m:fName>
                      <m:e>
                        <m:r>
                          <a:rPr lang="en-US" sz="3400" i="1">
                            <a:latin typeface="Cambria Math" panose="02040503050406030204" pitchFamily="18" charset="0"/>
                          </a:rPr>
                          <m:t>25°</m:t>
                        </m:r>
                      </m:e>
                    </m:func>
                  </m:oMath>
                </a14:m>
                <a:r>
                  <a:rPr lang="en-US" sz="3400" dirty="0"/>
                  <a:t>. Find the remaining sides and angles.</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78" t="-3231"/>
                </a:stretch>
              </a:blipFill>
            </p:spPr>
            <p:txBody>
              <a:bodyPr/>
              <a:lstStyle/>
              <a:p>
                <a:r>
                  <a:rPr lang="en-US">
                    <a:noFill/>
                  </a:rPr>
                  <a:t> </a:t>
                </a:r>
              </a:p>
            </p:txBody>
          </p:sp>
        </mc:Fallback>
      </mc:AlternateContent>
    </p:spTree>
    <p:extLst>
      <p:ext uri="{BB962C8B-B14F-4D97-AF65-F5344CB8AC3E}">
        <p14:creationId xmlns:p14="http://schemas.microsoft.com/office/powerpoint/2010/main" val="4265043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70" y="818805"/>
            <a:ext cx="9601200" cy="689457"/>
          </a:xfrm>
        </p:spPr>
        <p:txBody>
          <a:bodyPr/>
          <a:lstStyle/>
          <a:p>
            <a:r>
              <a:rPr lang="en-US" dirty="0" smtClean="0"/>
              <a:t>Bell Work</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846" y="16017"/>
            <a:ext cx="7677154" cy="6841983"/>
          </a:xfrm>
          <a:prstGeom prst="rect">
            <a:avLst/>
          </a:prstGeom>
        </p:spPr>
      </p:pic>
    </p:spTree>
    <p:extLst>
      <p:ext uri="{BB962C8B-B14F-4D97-AF65-F5344CB8AC3E}">
        <p14:creationId xmlns:p14="http://schemas.microsoft.com/office/powerpoint/2010/main" val="42834531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9601200" cy="1485900"/>
          </a:xfrm>
        </p:spPr>
        <p:txBody>
          <a:bodyPr/>
          <a:lstStyle/>
          <a:p>
            <a:r>
              <a:rPr lang="en-US" b="1" i="1" dirty="0"/>
              <a:t>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53440" y="777240"/>
                <a:ext cx="11338560" cy="6080760"/>
              </a:xfrm>
            </p:spPr>
            <p:txBody>
              <a:bodyPr>
                <a:normAutofit fontScale="92500" lnSpcReduction="10000"/>
              </a:bodyPr>
              <a:lstStyle/>
              <a:p>
                <a:pPr marL="0" indent="0">
                  <a:buNone/>
                </a:pP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𝑎</m:t>
                        </m:r>
                      </m:e>
                      <m:sup>
                        <m:r>
                          <a:rPr lang="en-US" sz="3000" i="1">
                            <a:latin typeface="Cambria Math" panose="02040503050406030204" pitchFamily="18" charset="0"/>
                          </a:rPr>
                          <m:t>2</m:t>
                        </m:r>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(9)</m:t>
                        </m:r>
                      </m:e>
                      <m:sup>
                        <m:r>
                          <a:rPr lang="en-US" sz="3000" i="1">
                            <a:latin typeface="Cambria Math" panose="02040503050406030204" pitchFamily="18" charset="0"/>
                          </a:rPr>
                          <m:t>2</m:t>
                        </m:r>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(12)</m:t>
                        </m:r>
                      </m:e>
                      <m:sup>
                        <m:r>
                          <a:rPr lang="en-US" sz="3000" i="1">
                            <a:latin typeface="Cambria Math" panose="02040503050406030204" pitchFamily="18" charset="0"/>
                          </a:rPr>
                          <m:t>2</m:t>
                        </m:r>
                      </m:sup>
                    </m:sSup>
                    <m:r>
                      <a:rPr lang="en-US" sz="3000" i="1">
                        <a:latin typeface="Cambria Math" panose="02040503050406030204" pitchFamily="18" charset="0"/>
                      </a:rPr>
                      <m:t>−2(9)(12)</m:t>
                    </m:r>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cos</m:t>
                        </m:r>
                      </m:fName>
                      <m:e>
                        <m:r>
                          <a:rPr lang="en-US" sz="3000" i="1">
                            <a:latin typeface="Cambria Math" panose="02040503050406030204" pitchFamily="18" charset="0"/>
                          </a:rPr>
                          <m:t>25</m:t>
                        </m:r>
                      </m:e>
                    </m:func>
                  </m:oMath>
                </a14:m>
                <a:r>
                  <a:rPr lang="en-US" sz="3000" dirty="0"/>
                  <a:t>	                           </a:t>
                </a:r>
                <a14:m>
                  <m:oMath xmlns:m="http://schemas.openxmlformats.org/officeDocument/2006/math">
                    <m:r>
                      <a:rPr lang="en-US" sz="3000" b="1" i="1">
                        <a:latin typeface="Cambria Math" panose="02040503050406030204" pitchFamily="18" charset="0"/>
                      </a:rPr>
                      <m:t>𝒂</m:t>
                    </m:r>
                    <m:r>
                      <a:rPr lang="en-US" sz="3000" b="1" i="1">
                        <a:latin typeface="Cambria Math" panose="02040503050406030204" pitchFamily="18" charset="0"/>
                      </a:rPr>
                      <m:t>=</m:t>
                    </m:r>
                    <m:r>
                      <a:rPr lang="en-US" sz="3000" b="1" i="1">
                        <a:latin typeface="Cambria Math" panose="02040503050406030204" pitchFamily="18" charset="0"/>
                      </a:rPr>
                      <m:t>𝟓</m:t>
                    </m:r>
                    <m:r>
                      <a:rPr lang="en-US" sz="3000" b="1" i="1">
                        <a:latin typeface="Cambria Math" panose="02040503050406030204" pitchFamily="18" charset="0"/>
                      </a:rPr>
                      <m:t>.</m:t>
                    </m:r>
                    <m:r>
                      <a:rPr lang="en-US" sz="3000" b="1" i="1">
                        <a:latin typeface="Cambria Math" panose="02040503050406030204" pitchFamily="18" charset="0"/>
                      </a:rPr>
                      <m:t>𝟒𝟎𝟕𝟐</m:t>
                    </m:r>
                  </m:oMath>
                </a14:m>
                <a:r>
                  <a:rPr lang="en-US" sz="3000" dirty="0"/>
                  <a:t>	</a:t>
                </a:r>
              </a:p>
              <a:p>
                <a:pPr marL="0" indent="0">
                  <a:buNone/>
                </a:pPr>
                <a:r>
                  <a:rPr lang="en-US" sz="3000" dirty="0"/>
                  <a:t> </a:t>
                </a:r>
                <a:r>
                  <a:rPr lang="en-US" sz="3000" i="1" dirty="0" smtClean="0"/>
                  <a:t>[</a:t>
                </a:r>
                <a:r>
                  <a:rPr lang="en-US" sz="3000" i="1" dirty="0"/>
                  <a:t>Can use Law of Cosine to keep going, but perhaps easier to use Law of Sines now.]</a:t>
                </a:r>
                <a:endParaRPr lang="en-US" sz="3000" dirty="0"/>
              </a:p>
              <a:p>
                <a:pPr marL="0" indent="0">
                  <a:buNone/>
                </a:pPr>
                <a:r>
                  <a:rPr lang="en-US" sz="3000" dirty="0"/>
                  <a:t> </a:t>
                </a:r>
                <a:endParaRPr lang="en-US" sz="3000" dirty="0" smtClean="0"/>
              </a:p>
              <a:p>
                <a:pPr marL="0" indent="0">
                  <a:buNone/>
                </a:pPr>
                <a14:m>
                  <m:oMathPara xmlns:m="http://schemas.openxmlformats.org/officeDocument/2006/math">
                    <m:oMathParaPr>
                      <m:jc m:val="left"/>
                    </m:oMathParaPr>
                    <m:oMath xmlns:m="http://schemas.openxmlformats.org/officeDocument/2006/math">
                      <m:f>
                        <m:fPr>
                          <m:ctrlPr>
                            <a:rPr lang="en-US" sz="3000" i="1">
                              <a:latin typeface="Cambria Math" panose="02040503050406030204" pitchFamily="18" charset="0"/>
                            </a:rPr>
                          </m:ctrlPr>
                        </m:fPr>
                        <m:num>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sin</m:t>
                              </m:r>
                            </m:fName>
                            <m:e>
                              <m:r>
                                <a:rPr lang="en-US" sz="3000" i="1">
                                  <a:latin typeface="Cambria Math" panose="02040503050406030204" pitchFamily="18" charset="0"/>
                                </a:rPr>
                                <m:t>𝐵</m:t>
                              </m:r>
                            </m:e>
                          </m:func>
                        </m:num>
                        <m:den>
                          <m:r>
                            <a:rPr lang="en-US" sz="3000" i="1">
                              <a:latin typeface="Cambria Math" panose="02040503050406030204" pitchFamily="18" charset="0"/>
                            </a:rPr>
                            <m:t>𝑏</m:t>
                          </m:r>
                        </m:den>
                      </m:f>
                      <m:r>
                        <a:rPr lang="en-US" sz="3000" i="1">
                          <a:latin typeface="Cambria Math" panose="02040503050406030204" pitchFamily="18" charset="0"/>
                        </a:rPr>
                        <m:t>=</m:t>
                      </m:r>
                      <m:f>
                        <m:fPr>
                          <m:ctrlPr>
                            <a:rPr lang="en-US" sz="3000" i="1">
                              <a:latin typeface="Cambria Math" panose="02040503050406030204" pitchFamily="18" charset="0"/>
                            </a:rPr>
                          </m:ctrlPr>
                        </m:fPr>
                        <m:num>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sin</m:t>
                              </m:r>
                            </m:fName>
                            <m:e>
                              <m:r>
                                <a:rPr lang="en-US" sz="3000" i="1">
                                  <a:latin typeface="Cambria Math" panose="02040503050406030204" pitchFamily="18" charset="0"/>
                                </a:rPr>
                                <m:t>𝐴</m:t>
                              </m:r>
                            </m:e>
                          </m:func>
                        </m:num>
                        <m:den>
                          <m:r>
                            <a:rPr lang="en-US" sz="3000" i="1">
                              <a:latin typeface="Cambria Math" panose="02040503050406030204" pitchFamily="18" charset="0"/>
                            </a:rPr>
                            <m:t>𝑎</m:t>
                          </m:r>
                        </m:den>
                      </m:f>
                      <m:r>
                        <a:rPr lang="en-US" sz="3000" i="1">
                          <a:latin typeface="Cambria Math" panose="02040503050406030204" pitchFamily="18" charset="0"/>
                        </a:rPr>
                        <m:t>→</m:t>
                      </m:r>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sin</m:t>
                          </m:r>
                        </m:fName>
                        <m:e>
                          <m:r>
                            <a:rPr lang="en-US" sz="3000" i="1">
                              <a:latin typeface="Cambria Math" panose="02040503050406030204" pitchFamily="18" charset="0"/>
                            </a:rPr>
                            <m:t>𝐵</m:t>
                          </m:r>
                        </m:e>
                      </m:func>
                      <m:r>
                        <a:rPr lang="en-US" sz="3000" i="1">
                          <a:latin typeface="Cambria Math" panose="02040503050406030204" pitchFamily="18" charset="0"/>
                        </a:rPr>
                        <m:t>=</m:t>
                      </m:r>
                      <m:r>
                        <a:rPr lang="en-US" sz="3000" i="1">
                          <a:latin typeface="Cambria Math" panose="02040503050406030204" pitchFamily="18" charset="0"/>
                        </a:rPr>
                        <m:t>𝑏</m:t>
                      </m:r>
                      <m:d>
                        <m:dPr>
                          <m:ctrlPr>
                            <a:rPr lang="en-US" sz="3000" i="1">
                              <a:latin typeface="Cambria Math" panose="02040503050406030204" pitchFamily="18" charset="0"/>
                            </a:rPr>
                          </m:ctrlPr>
                        </m:dPr>
                        <m:e>
                          <m:f>
                            <m:fPr>
                              <m:ctrlPr>
                                <a:rPr lang="en-US" sz="3000" i="1">
                                  <a:latin typeface="Cambria Math" panose="02040503050406030204" pitchFamily="18" charset="0"/>
                                </a:rPr>
                              </m:ctrlPr>
                            </m:fPr>
                            <m:num>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sin</m:t>
                                  </m:r>
                                </m:fName>
                                <m:e>
                                  <m:r>
                                    <a:rPr lang="en-US" sz="3000" i="1">
                                      <a:latin typeface="Cambria Math" panose="02040503050406030204" pitchFamily="18" charset="0"/>
                                    </a:rPr>
                                    <m:t>𝐴</m:t>
                                  </m:r>
                                </m:e>
                              </m:func>
                            </m:num>
                            <m:den>
                              <m:r>
                                <a:rPr lang="en-US" sz="3000" i="1">
                                  <a:latin typeface="Cambria Math" panose="02040503050406030204" pitchFamily="18" charset="0"/>
                                </a:rPr>
                                <m:t>𝑎</m:t>
                              </m:r>
                            </m:den>
                          </m:f>
                        </m:e>
                      </m:d>
                      <m:r>
                        <a:rPr lang="en-US" sz="3000" i="1">
                          <a:latin typeface="Cambria Math" panose="02040503050406030204" pitchFamily="18" charset="0"/>
                        </a:rPr>
                        <m:t>→9</m:t>
                      </m:r>
                      <m:d>
                        <m:dPr>
                          <m:ctrlPr>
                            <a:rPr lang="en-US" sz="3000" i="1">
                              <a:latin typeface="Cambria Math" panose="02040503050406030204" pitchFamily="18" charset="0"/>
                            </a:rPr>
                          </m:ctrlPr>
                        </m:dPr>
                        <m:e>
                          <m:f>
                            <m:fPr>
                              <m:ctrlPr>
                                <a:rPr lang="en-US" sz="3000" i="1">
                                  <a:latin typeface="Cambria Math" panose="02040503050406030204" pitchFamily="18" charset="0"/>
                                </a:rPr>
                              </m:ctrlPr>
                            </m:fPr>
                            <m:num>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sin</m:t>
                                  </m:r>
                                </m:fName>
                                <m:e>
                                  <m:r>
                                    <a:rPr lang="en-US" sz="3000" i="1">
                                      <a:latin typeface="Cambria Math" panose="02040503050406030204" pitchFamily="18" charset="0"/>
                                    </a:rPr>
                                    <m:t>25</m:t>
                                  </m:r>
                                </m:e>
                              </m:func>
                            </m:num>
                            <m:den>
                              <m:r>
                                <a:rPr lang="en-US" sz="3000" i="1">
                                  <a:latin typeface="Cambria Math" panose="02040503050406030204" pitchFamily="18" charset="0"/>
                                </a:rPr>
                                <m:t>5.4072</m:t>
                              </m:r>
                            </m:den>
                          </m:f>
                        </m:e>
                      </m:d>
                      <m:r>
                        <a:rPr lang="en-US" sz="3000" i="1">
                          <a:latin typeface="Cambria Math" panose="02040503050406030204" pitchFamily="18" charset="0"/>
                        </a:rPr>
                        <m:t>→0.7034</m:t>
                      </m:r>
                    </m:oMath>
                  </m:oMathPara>
                </a14:m>
                <a:endParaRPr lang="en-US" sz="3000" dirty="0"/>
              </a:p>
              <a:p>
                <a:pPr marL="0" indent="0">
                  <a:buNone/>
                </a:pPr>
                <a:r>
                  <a:rPr lang="en-US" sz="3000" dirty="0"/>
                  <a:t> </a:t>
                </a:r>
              </a:p>
              <a:p>
                <a:pPr marL="0" indent="0">
                  <a:buNone/>
                </a:pPr>
                <a14:m>
                  <m:oMath xmlns:m="http://schemas.openxmlformats.org/officeDocument/2006/math">
                    <m:func>
                      <m:funcPr>
                        <m:ctrlPr>
                          <a:rPr lang="en-US" sz="3000" i="1">
                            <a:latin typeface="Cambria Math" panose="02040503050406030204" pitchFamily="18" charset="0"/>
                          </a:rPr>
                        </m:ctrlPr>
                      </m:funcPr>
                      <m:fName>
                        <m:sSub>
                          <m:sSubPr>
                            <m:ctrlPr>
                              <a:rPr lang="en-US" sz="3000" i="1">
                                <a:latin typeface="Cambria Math" panose="02040503050406030204" pitchFamily="18" charset="0"/>
                              </a:rPr>
                            </m:ctrlPr>
                          </m:sSubPr>
                          <m:e>
                            <m:r>
                              <a:rPr lang="en-US" sz="3000" i="1">
                                <a:latin typeface="Cambria Math" panose="02040503050406030204" pitchFamily="18" charset="0"/>
                              </a:rPr>
                              <m:t>𝐵</m:t>
                            </m:r>
                          </m:e>
                          <m:sub>
                            <m:r>
                              <a:rPr lang="en-US" sz="3000" i="1">
                                <a:latin typeface="Cambria Math" panose="02040503050406030204" pitchFamily="18" charset="0"/>
                              </a:rPr>
                              <m:t>1</m:t>
                            </m:r>
                          </m:sub>
                        </m:sSub>
                      </m:fName>
                      <m:e>
                        <m:r>
                          <a:rPr lang="en-US" sz="3000" i="1">
                            <a:latin typeface="Cambria Math" panose="02040503050406030204" pitchFamily="18" charset="0"/>
                          </a:rPr>
                          <m:t>=44.7°</m:t>
                        </m:r>
                      </m:e>
                    </m:func>
                  </m:oMath>
                </a14:m>
                <a:r>
                  <a:rPr lang="en-US" sz="3000" dirty="0"/>
                  <a:t>					</a:t>
                </a:r>
                <a14:m>
                  <m:oMath xmlns:m="http://schemas.openxmlformats.org/officeDocument/2006/math">
                    <m:func>
                      <m:funcPr>
                        <m:ctrlPr>
                          <a:rPr lang="en-US" sz="3000" i="1">
                            <a:latin typeface="Cambria Math" panose="02040503050406030204" pitchFamily="18" charset="0"/>
                          </a:rPr>
                        </m:ctrlPr>
                      </m:funcPr>
                      <m:fName>
                        <m:sSub>
                          <m:sSubPr>
                            <m:ctrlPr>
                              <a:rPr lang="en-US" sz="3000" i="1">
                                <a:latin typeface="Cambria Math" panose="02040503050406030204" pitchFamily="18" charset="0"/>
                              </a:rPr>
                            </m:ctrlPr>
                          </m:sSubPr>
                          <m:e>
                            <m:r>
                              <a:rPr lang="en-US" sz="3000" i="1">
                                <a:latin typeface="Cambria Math" panose="02040503050406030204" pitchFamily="18" charset="0"/>
                              </a:rPr>
                              <m:t>𝐶</m:t>
                            </m:r>
                          </m:e>
                          <m:sub>
                            <m:r>
                              <a:rPr lang="en-US" sz="3000" i="1">
                                <a:latin typeface="Cambria Math" panose="02040503050406030204" pitchFamily="18" charset="0"/>
                              </a:rPr>
                              <m:t>1</m:t>
                            </m:r>
                          </m:sub>
                        </m:sSub>
                      </m:fName>
                      <m:e>
                        <m:r>
                          <a:rPr lang="en-US" sz="3000" i="1">
                            <a:latin typeface="Cambria Math" panose="02040503050406030204" pitchFamily="18" charset="0"/>
                          </a:rPr>
                          <m:t>=110.3°</m:t>
                        </m:r>
                      </m:e>
                    </m:func>
                  </m:oMath>
                </a14:m>
                <a:r>
                  <a:rPr lang="en-US" sz="3000" dirty="0"/>
                  <a:t>				</a:t>
                </a:r>
              </a:p>
              <a:p>
                <a:pPr marL="0" indent="0">
                  <a:buNone/>
                </a:pPr>
                <a14:m>
                  <m:oMath xmlns:m="http://schemas.openxmlformats.org/officeDocument/2006/math">
                    <m:func>
                      <m:funcPr>
                        <m:ctrlPr>
                          <a:rPr lang="en-US" sz="3000" i="1">
                            <a:latin typeface="Cambria Math" panose="02040503050406030204" pitchFamily="18" charset="0"/>
                          </a:rPr>
                        </m:ctrlPr>
                      </m:funcPr>
                      <m:fName>
                        <m:sSub>
                          <m:sSubPr>
                            <m:ctrlPr>
                              <a:rPr lang="en-US" sz="3000" i="1">
                                <a:latin typeface="Cambria Math" panose="02040503050406030204" pitchFamily="18" charset="0"/>
                              </a:rPr>
                            </m:ctrlPr>
                          </m:sSubPr>
                          <m:e>
                            <m:r>
                              <a:rPr lang="en-US" sz="3000" i="1">
                                <a:latin typeface="Cambria Math" panose="02040503050406030204" pitchFamily="18" charset="0"/>
                              </a:rPr>
                              <m:t>𝐵</m:t>
                            </m:r>
                          </m:e>
                          <m:sub>
                            <m:r>
                              <a:rPr lang="en-US" sz="3000" i="1">
                                <a:latin typeface="Cambria Math" panose="02040503050406030204" pitchFamily="18" charset="0"/>
                              </a:rPr>
                              <m:t>2</m:t>
                            </m:r>
                          </m:sub>
                        </m:sSub>
                      </m:fName>
                      <m:e>
                        <m:r>
                          <a:rPr lang="en-US" sz="3000" i="1">
                            <a:latin typeface="Cambria Math" panose="02040503050406030204" pitchFamily="18" charset="0"/>
                          </a:rPr>
                          <m:t>=180−44.7=135.3°</m:t>
                        </m:r>
                      </m:e>
                    </m:func>
                  </m:oMath>
                </a14:m>
                <a:r>
                  <a:rPr lang="en-US" sz="3000" dirty="0"/>
                  <a:t>		</a:t>
                </a:r>
                <a14:m>
                  <m:oMath xmlns:m="http://schemas.openxmlformats.org/officeDocument/2006/math">
                    <m:func>
                      <m:funcPr>
                        <m:ctrlPr>
                          <a:rPr lang="en-US" sz="3000" i="1">
                            <a:latin typeface="Cambria Math" panose="02040503050406030204" pitchFamily="18" charset="0"/>
                          </a:rPr>
                        </m:ctrlPr>
                      </m:funcPr>
                      <m:fName>
                        <m:sSub>
                          <m:sSubPr>
                            <m:ctrlPr>
                              <a:rPr lang="en-US" sz="3000" i="1">
                                <a:latin typeface="Cambria Math" panose="02040503050406030204" pitchFamily="18" charset="0"/>
                              </a:rPr>
                            </m:ctrlPr>
                          </m:sSubPr>
                          <m:e>
                            <m:r>
                              <a:rPr lang="en-US" sz="3000" i="1">
                                <a:latin typeface="Cambria Math" panose="02040503050406030204" pitchFamily="18" charset="0"/>
                              </a:rPr>
                              <m:t>𝐶</m:t>
                            </m:r>
                          </m:e>
                          <m:sub>
                            <m:r>
                              <a:rPr lang="en-US" sz="3000" i="1">
                                <a:latin typeface="Cambria Math" panose="02040503050406030204" pitchFamily="18" charset="0"/>
                              </a:rPr>
                              <m:t>2</m:t>
                            </m:r>
                          </m:sub>
                        </m:sSub>
                      </m:fName>
                      <m:e>
                        <m:r>
                          <a:rPr lang="en-US" sz="3000" i="1">
                            <a:latin typeface="Cambria Math" panose="02040503050406030204" pitchFamily="18" charset="0"/>
                          </a:rPr>
                          <m:t>=19.7°</m:t>
                        </m:r>
                      </m:e>
                    </m:func>
                  </m:oMath>
                </a14:m>
                <a:r>
                  <a:rPr lang="en-US" sz="3000" b="1" dirty="0"/>
                  <a:t>	</a:t>
                </a:r>
                <a:endParaRPr lang="en-US" sz="3000" dirty="0"/>
              </a:p>
              <a:p>
                <a:pPr marL="0" indent="0">
                  <a:buNone/>
                </a:pPr>
                <a:r>
                  <a:rPr lang="en-US" sz="3000" dirty="0"/>
                  <a:t> </a:t>
                </a:r>
              </a:p>
              <a:p>
                <a:pPr marL="0" indent="0">
                  <a:buNone/>
                </a:pPr>
                <a:r>
                  <a:rPr lang="en-US" sz="3000" dirty="0"/>
                  <a:t>But, because side c is the longest side the C has to be the largest angle. </a:t>
                </a:r>
              </a:p>
              <a:p>
                <a:pPr marL="0" indent="0">
                  <a:buNone/>
                </a:pPr>
                <a:r>
                  <a:rPr lang="en-US" sz="3000" dirty="0"/>
                  <a:t>Therefore, </a:t>
                </a:r>
                <a14:m>
                  <m:oMath xmlns:m="http://schemas.openxmlformats.org/officeDocument/2006/math">
                    <m:func>
                      <m:funcPr>
                        <m:ctrlPr>
                          <a:rPr lang="en-US" sz="3000" b="1" i="1">
                            <a:latin typeface="Cambria Math" panose="02040503050406030204" pitchFamily="18" charset="0"/>
                          </a:rPr>
                        </m:ctrlPr>
                      </m:funcPr>
                      <m:fName>
                        <m:r>
                          <a:rPr lang="en-US" sz="3000" b="1" i="1">
                            <a:latin typeface="Cambria Math" panose="02040503050406030204" pitchFamily="18" charset="0"/>
                          </a:rPr>
                          <m:t>𝑩</m:t>
                        </m:r>
                      </m:fName>
                      <m:e>
                        <m:r>
                          <a:rPr lang="en-US" sz="3000" b="1" i="1">
                            <a:latin typeface="Cambria Math" panose="02040503050406030204" pitchFamily="18" charset="0"/>
                          </a:rPr>
                          <m:t>=</m:t>
                        </m:r>
                        <m:r>
                          <a:rPr lang="en-US" sz="3000" b="1" i="1">
                            <a:latin typeface="Cambria Math" panose="02040503050406030204" pitchFamily="18" charset="0"/>
                          </a:rPr>
                          <m:t>𝟒𝟒</m:t>
                        </m:r>
                        <m:r>
                          <a:rPr lang="en-US" sz="3000" b="1" i="1">
                            <a:latin typeface="Cambria Math" panose="02040503050406030204" pitchFamily="18" charset="0"/>
                          </a:rPr>
                          <m:t>.</m:t>
                        </m:r>
                        <m:r>
                          <a:rPr lang="en-US" sz="3000" b="1" i="1">
                            <a:latin typeface="Cambria Math" panose="02040503050406030204" pitchFamily="18" charset="0"/>
                          </a:rPr>
                          <m:t>𝟕</m:t>
                        </m:r>
                        <m:r>
                          <a:rPr lang="en-US" sz="3000" b="1" i="1">
                            <a:latin typeface="Cambria Math" panose="02040503050406030204" pitchFamily="18" charset="0"/>
                          </a:rPr>
                          <m:t>°</m:t>
                        </m:r>
                      </m:e>
                    </m:func>
                    <m:r>
                      <a:rPr lang="en-US" sz="3000" b="1" i="1">
                        <a:latin typeface="Cambria Math" panose="02040503050406030204" pitchFamily="18" charset="0"/>
                      </a:rPr>
                      <m:t> </m:t>
                    </m:r>
                  </m:oMath>
                </a14:m>
                <a:r>
                  <a:rPr lang="en-US" sz="3000" b="1" dirty="0"/>
                  <a:t>	</a:t>
                </a:r>
                <a14:m>
                  <m:oMath xmlns:m="http://schemas.openxmlformats.org/officeDocument/2006/math">
                    <m:func>
                      <m:funcPr>
                        <m:ctrlPr>
                          <a:rPr lang="en-US" sz="3000" b="1" i="1">
                            <a:latin typeface="Cambria Math" panose="02040503050406030204" pitchFamily="18" charset="0"/>
                          </a:rPr>
                        </m:ctrlPr>
                      </m:funcPr>
                      <m:fName>
                        <m:r>
                          <a:rPr lang="en-US" sz="3000" b="1" i="1">
                            <a:latin typeface="Cambria Math" panose="02040503050406030204" pitchFamily="18" charset="0"/>
                          </a:rPr>
                          <m:t>𝑪</m:t>
                        </m:r>
                      </m:fName>
                      <m:e>
                        <m:r>
                          <a:rPr lang="en-US" sz="3000" b="1" i="1">
                            <a:latin typeface="Cambria Math" panose="02040503050406030204" pitchFamily="18" charset="0"/>
                          </a:rPr>
                          <m:t>=</m:t>
                        </m:r>
                        <m:r>
                          <a:rPr lang="en-US" sz="3000" b="1" i="1">
                            <a:latin typeface="Cambria Math" panose="02040503050406030204" pitchFamily="18" charset="0"/>
                          </a:rPr>
                          <m:t>𝟏𝟏𝟎</m:t>
                        </m:r>
                        <m:r>
                          <a:rPr lang="en-US" sz="3000" b="1" i="1">
                            <a:latin typeface="Cambria Math" panose="02040503050406030204" pitchFamily="18" charset="0"/>
                          </a:rPr>
                          <m:t>.</m:t>
                        </m:r>
                        <m:r>
                          <a:rPr lang="en-US" sz="3000" b="1" i="1">
                            <a:latin typeface="Cambria Math" panose="02040503050406030204" pitchFamily="18" charset="0"/>
                          </a:rPr>
                          <m:t>𝟑</m:t>
                        </m:r>
                        <m:r>
                          <a:rPr lang="en-US" sz="3000" b="1" i="1">
                            <a:latin typeface="Cambria Math" panose="02040503050406030204" pitchFamily="18" charset="0"/>
                          </a:rPr>
                          <m:t>°</m:t>
                        </m:r>
                      </m:e>
                    </m:func>
                  </m:oMath>
                </a14:m>
                <a:r>
                  <a:rPr lang="en-US" sz="3000" b="1" dirty="0"/>
                  <a:t>	</a:t>
                </a:r>
                <a:endParaRPr lang="en-US" sz="30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53440" y="777240"/>
                <a:ext cx="11338560" cy="6080760"/>
              </a:xfrm>
              <a:blipFill rotWithShape="0">
                <a:blip r:embed="rId2"/>
                <a:stretch>
                  <a:fillRect l="-1075"/>
                </a:stretch>
              </a:blipFill>
            </p:spPr>
            <p:txBody>
              <a:bodyPr/>
              <a:lstStyle/>
              <a:p>
                <a:r>
                  <a:rPr lang="en-US">
                    <a:noFill/>
                  </a:rPr>
                  <a:t> </a:t>
                </a:r>
              </a:p>
            </p:txBody>
          </p:sp>
        </mc:Fallback>
      </mc:AlternateContent>
    </p:spTree>
    <p:extLst>
      <p:ext uri="{BB962C8B-B14F-4D97-AF65-F5344CB8AC3E}">
        <p14:creationId xmlns:p14="http://schemas.microsoft.com/office/powerpoint/2010/main" val="945039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u="sng" dirty="0"/>
              <a:t>Example 3:</a:t>
            </a:r>
            <a:r>
              <a:rPr lang="en-US" dirty="0"/>
              <a:t> Application of Law of Cosines</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z="3400" dirty="0" smtClean="0"/>
              <a:t>The </a:t>
            </a:r>
            <a:r>
              <a:rPr lang="en-US" sz="3400" dirty="0"/>
              <a:t>pitcher’s mound in softball field is 43 feet from home plate and the distance from home plate and the distance between the bases is 60 feet. (Note pitcher’s mound is not halfway between home and 2</a:t>
            </a:r>
            <a:r>
              <a:rPr lang="en-US" sz="3400" baseline="30000" dirty="0"/>
              <a:t>nd</a:t>
            </a:r>
            <a:r>
              <a:rPr lang="en-US" sz="3400" dirty="0"/>
              <a:t> base). How far is the pitcher’s mound from first base?</a:t>
            </a:r>
          </a:p>
          <a:p>
            <a:pPr marL="0" indent="0">
              <a:buNone/>
            </a:pPr>
            <a:endParaRPr lang="en-US" dirty="0"/>
          </a:p>
        </p:txBody>
      </p:sp>
    </p:spTree>
    <p:extLst>
      <p:ext uri="{BB962C8B-B14F-4D97-AF65-F5344CB8AC3E}">
        <p14:creationId xmlns:p14="http://schemas.microsoft.com/office/powerpoint/2010/main" val="1283970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14:m>
                  <m:oMath xmlns:m="http://schemas.openxmlformats.org/officeDocument/2006/math">
                    <m:sSup>
                      <m:sSupPr>
                        <m:ctrlPr>
                          <a:rPr lang="en-US" sz="3400" i="1">
                            <a:latin typeface="Cambria Math" panose="02040503050406030204" pitchFamily="18" charset="0"/>
                          </a:rPr>
                        </m:ctrlPr>
                      </m:sSupPr>
                      <m:e>
                        <m:r>
                          <a:rPr lang="en-US" sz="3400" i="1">
                            <a:latin typeface="Cambria Math" panose="02040503050406030204" pitchFamily="18" charset="0"/>
                          </a:rPr>
                          <m:t>h</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𝑓</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𝑝</m:t>
                        </m:r>
                      </m:e>
                      <m:sup>
                        <m:r>
                          <a:rPr lang="en-US" sz="3400" i="1">
                            <a:latin typeface="Cambria Math" panose="02040503050406030204" pitchFamily="18" charset="0"/>
                          </a:rPr>
                          <m:t>2</m:t>
                        </m:r>
                      </m:sup>
                    </m:sSup>
                    <m:r>
                      <a:rPr lang="en-US" sz="3400" i="1">
                        <a:latin typeface="Cambria Math" panose="02040503050406030204" pitchFamily="18" charset="0"/>
                      </a:rPr>
                      <m:t>−2</m:t>
                    </m:r>
                    <m:r>
                      <a:rPr lang="en-US" sz="3400" i="1">
                        <a:latin typeface="Cambria Math" panose="02040503050406030204" pitchFamily="18" charset="0"/>
                      </a:rPr>
                      <m:t>𝑓𝑝</m:t>
                    </m:r>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cos</m:t>
                        </m:r>
                      </m:fName>
                      <m:e>
                        <m:r>
                          <a:rPr lang="en-US" sz="3400" i="1">
                            <a:latin typeface="Cambria Math" panose="02040503050406030204" pitchFamily="18" charset="0"/>
                          </a:rPr>
                          <m:t>𝐻</m:t>
                        </m:r>
                      </m:e>
                    </m:func>
                  </m:oMath>
                </a14:m>
                <a:r>
                  <a:rPr lang="en-US" sz="3400" dirty="0"/>
                  <a:t>	</a:t>
                </a:r>
              </a:p>
              <a:p>
                <a:pPr marL="0" indent="0">
                  <a:buNone/>
                </a:pPr>
                <a:r>
                  <a:rPr lang="en-US" sz="3400" b="1" dirty="0"/>
                  <a:t> </a:t>
                </a:r>
                <a:endParaRPr lang="en-US" sz="3400" dirty="0"/>
              </a:p>
              <a:p>
                <a:pPr marL="0" indent="0">
                  <a:buNone/>
                </a:pPr>
                <a14:m>
                  <m:oMath xmlns:m="http://schemas.openxmlformats.org/officeDocument/2006/math">
                    <m:sSup>
                      <m:sSupPr>
                        <m:ctrlPr>
                          <a:rPr lang="en-US" sz="3400" i="1">
                            <a:latin typeface="Cambria Math" panose="02040503050406030204" pitchFamily="18" charset="0"/>
                          </a:rPr>
                        </m:ctrlPr>
                      </m:sSupPr>
                      <m:e>
                        <m:r>
                          <a:rPr lang="en-US" sz="3400" i="1">
                            <a:latin typeface="Cambria Math" panose="02040503050406030204" pitchFamily="18" charset="0"/>
                          </a:rPr>
                          <m:t>h</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60</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43</m:t>
                        </m:r>
                      </m:e>
                      <m:sup>
                        <m:r>
                          <a:rPr lang="en-US" sz="3400" i="1">
                            <a:latin typeface="Cambria Math" panose="02040503050406030204" pitchFamily="18" charset="0"/>
                          </a:rPr>
                          <m:t>2</m:t>
                        </m:r>
                      </m:sup>
                    </m:sSup>
                    <m:r>
                      <a:rPr lang="en-US" sz="3400" i="1">
                        <a:latin typeface="Cambria Math" panose="02040503050406030204" pitchFamily="18" charset="0"/>
                      </a:rPr>
                      <m:t>−2(60)(43)</m:t>
                    </m:r>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cos</m:t>
                        </m:r>
                      </m:fName>
                      <m:e>
                        <m:r>
                          <a:rPr lang="en-US" sz="3400" i="1">
                            <a:latin typeface="Cambria Math" panose="02040503050406030204" pitchFamily="18" charset="0"/>
                          </a:rPr>
                          <m:t>45</m:t>
                        </m:r>
                      </m:e>
                    </m:func>
                  </m:oMath>
                </a14:m>
                <a:r>
                  <a:rPr lang="en-US" sz="3400" dirty="0"/>
                  <a:t>		</a:t>
                </a:r>
                <a:r>
                  <a:rPr lang="en-US" sz="3400" i="1" dirty="0"/>
                  <a:t>[Diagonal of a square, thus 45 degrees]</a:t>
                </a:r>
                <a:endParaRPr lang="en-US" sz="3400" dirty="0"/>
              </a:p>
              <a:p>
                <a:pPr marL="0" indent="0">
                  <a:buNone/>
                </a:pPr>
                <a:r>
                  <a:rPr lang="en-US" sz="3400" b="1" dirty="0"/>
                  <a:t> </a:t>
                </a:r>
                <a:endParaRPr lang="en-US" sz="3400" dirty="0"/>
              </a:p>
              <a:p>
                <a:pPr marL="0" indent="0">
                  <a:buNone/>
                </a:pPr>
                <a14:m>
                  <m:oMathPara xmlns:m="http://schemas.openxmlformats.org/officeDocument/2006/math">
                    <m:oMathParaPr>
                      <m:jc m:val="left"/>
                    </m:oMathParaPr>
                    <m:oMath xmlns:m="http://schemas.openxmlformats.org/officeDocument/2006/math">
                      <m:r>
                        <a:rPr lang="en-US" sz="3400" b="1" i="1">
                          <a:latin typeface="Cambria Math" panose="02040503050406030204" pitchFamily="18" charset="0"/>
                        </a:rPr>
                        <m:t>𝒉</m:t>
                      </m:r>
                      <m:r>
                        <a:rPr lang="en-US" sz="3400" b="1" i="1">
                          <a:latin typeface="Cambria Math" panose="02040503050406030204" pitchFamily="18" charset="0"/>
                        </a:rPr>
                        <m:t>=</m:t>
                      </m:r>
                      <m:r>
                        <a:rPr lang="en-US" sz="3400" b="1" i="1">
                          <a:latin typeface="Cambria Math" panose="02040503050406030204" pitchFamily="18" charset="0"/>
                        </a:rPr>
                        <m:t>𝟒𝟐</m:t>
                      </m:r>
                      <m:r>
                        <a:rPr lang="en-US" sz="3400" b="1" i="1">
                          <a:latin typeface="Cambria Math" panose="02040503050406030204" pitchFamily="18" charset="0"/>
                        </a:rPr>
                        <m:t>.</m:t>
                      </m:r>
                      <m:r>
                        <a:rPr lang="en-US" sz="3400" b="1" i="1">
                          <a:latin typeface="Cambria Math" panose="02040503050406030204" pitchFamily="18" charset="0"/>
                        </a:rPr>
                        <m:t>𝟒𝟑</m:t>
                      </m:r>
                      <m:r>
                        <a:rPr lang="en-US" sz="3400" b="1" i="1">
                          <a:latin typeface="Cambria Math" panose="02040503050406030204" pitchFamily="18" charset="0"/>
                        </a:rPr>
                        <m:t> </m:t>
                      </m:r>
                      <m:r>
                        <a:rPr lang="en-US" sz="3400" b="1" i="1">
                          <a:latin typeface="Cambria Math" panose="02040503050406030204" pitchFamily="18" charset="0"/>
                        </a:rPr>
                        <m:t>𝒇𝒆𝒆𝒕</m:t>
                      </m:r>
                    </m:oMath>
                  </m:oMathPara>
                </a14:m>
                <a:endParaRPr lang="en-US" sz="3400"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58395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Heron’s </a:t>
            </a:r>
            <a:r>
              <a:rPr lang="en-US" b="1" dirty="0"/>
              <a:t>Area Formula</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630680"/>
                <a:ext cx="9601200" cy="5105400"/>
              </a:xfrm>
            </p:spPr>
            <p:txBody>
              <a:bodyPr>
                <a:normAutofit/>
              </a:bodyPr>
              <a:lstStyle/>
              <a:p>
                <a:pPr marL="0" indent="0">
                  <a:buNone/>
                </a:pPr>
                <a:r>
                  <a:rPr lang="en-US" sz="4000" dirty="0"/>
                  <a:t>Given any triangle with sides a, b, and c, the area of the triangle is:</a:t>
                </a:r>
              </a:p>
              <a:p>
                <a:pPr marL="0" indent="0">
                  <a:buNone/>
                </a:pPr>
                <a:r>
                  <a:rPr lang="en-US" sz="4000" dirty="0"/>
                  <a:t> </a:t>
                </a:r>
              </a:p>
              <a:p>
                <a:pPr marL="0" indent="0">
                  <a:buNone/>
                </a:pPr>
                <a14:m>
                  <m:oMathPara xmlns:m="http://schemas.openxmlformats.org/officeDocument/2006/math">
                    <m:oMathParaPr>
                      <m:jc m:val="left"/>
                    </m:oMathParaPr>
                    <m:oMath xmlns:m="http://schemas.openxmlformats.org/officeDocument/2006/math">
                      <m:r>
                        <a:rPr lang="en-US" sz="4000" b="1" i="1">
                          <a:latin typeface="Cambria Math" panose="02040503050406030204" pitchFamily="18" charset="0"/>
                        </a:rPr>
                        <m:t>𝑨</m:t>
                      </m:r>
                      <m:r>
                        <a:rPr lang="en-US" sz="4000" b="1" i="1">
                          <a:latin typeface="Cambria Math" panose="02040503050406030204" pitchFamily="18" charset="0"/>
                        </a:rPr>
                        <m:t>=</m:t>
                      </m:r>
                      <m:rad>
                        <m:radPr>
                          <m:degHide m:val="on"/>
                          <m:ctrlPr>
                            <a:rPr lang="en-US" sz="4000" b="1" i="1">
                              <a:latin typeface="Cambria Math" panose="02040503050406030204" pitchFamily="18" charset="0"/>
                            </a:rPr>
                          </m:ctrlPr>
                        </m:radPr>
                        <m:deg/>
                        <m:e>
                          <m:r>
                            <a:rPr lang="en-US" sz="4000" b="1" i="1">
                              <a:latin typeface="Cambria Math" panose="02040503050406030204" pitchFamily="18" charset="0"/>
                            </a:rPr>
                            <m:t>𝒔</m:t>
                          </m:r>
                          <m:r>
                            <a:rPr lang="en-US" sz="4000" b="1" i="1">
                              <a:latin typeface="Cambria Math" panose="02040503050406030204" pitchFamily="18" charset="0"/>
                            </a:rPr>
                            <m:t>(</m:t>
                          </m:r>
                          <m:r>
                            <a:rPr lang="en-US" sz="4000" b="1" i="1">
                              <a:latin typeface="Cambria Math" panose="02040503050406030204" pitchFamily="18" charset="0"/>
                            </a:rPr>
                            <m:t>𝒔</m:t>
                          </m:r>
                          <m:r>
                            <a:rPr lang="en-US" sz="4000" b="1" i="1">
                              <a:latin typeface="Cambria Math" panose="02040503050406030204" pitchFamily="18" charset="0"/>
                            </a:rPr>
                            <m:t>−</m:t>
                          </m:r>
                          <m:r>
                            <a:rPr lang="en-US" sz="4000" b="1" i="1">
                              <a:latin typeface="Cambria Math" panose="02040503050406030204" pitchFamily="18" charset="0"/>
                            </a:rPr>
                            <m:t>𝒂</m:t>
                          </m:r>
                          <m:r>
                            <a:rPr lang="en-US" sz="4000" b="1" i="1">
                              <a:latin typeface="Cambria Math" panose="02040503050406030204" pitchFamily="18" charset="0"/>
                            </a:rPr>
                            <m:t>)(</m:t>
                          </m:r>
                          <m:r>
                            <a:rPr lang="en-US" sz="4000" b="1" i="1">
                              <a:latin typeface="Cambria Math" panose="02040503050406030204" pitchFamily="18" charset="0"/>
                            </a:rPr>
                            <m:t>𝒔</m:t>
                          </m:r>
                          <m:r>
                            <a:rPr lang="en-US" sz="4000" b="1" i="1">
                              <a:latin typeface="Cambria Math" panose="02040503050406030204" pitchFamily="18" charset="0"/>
                            </a:rPr>
                            <m:t>−</m:t>
                          </m:r>
                          <m:r>
                            <a:rPr lang="en-US" sz="4000" b="1" i="1">
                              <a:latin typeface="Cambria Math" panose="02040503050406030204" pitchFamily="18" charset="0"/>
                            </a:rPr>
                            <m:t>𝒃</m:t>
                          </m:r>
                          <m:r>
                            <a:rPr lang="en-US" sz="4000" b="1" i="1">
                              <a:latin typeface="Cambria Math" panose="02040503050406030204" pitchFamily="18" charset="0"/>
                            </a:rPr>
                            <m:t>)(</m:t>
                          </m:r>
                          <m:r>
                            <a:rPr lang="en-US" sz="4000" b="1" i="1">
                              <a:latin typeface="Cambria Math" panose="02040503050406030204" pitchFamily="18" charset="0"/>
                            </a:rPr>
                            <m:t>𝒔</m:t>
                          </m:r>
                          <m:r>
                            <a:rPr lang="en-US" sz="4000" b="1" i="1">
                              <a:latin typeface="Cambria Math" panose="02040503050406030204" pitchFamily="18" charset="0"/>
                            </a:rPr>
                            <m:t>−</m:t>
                          </m:r>
                          <m:r>
                            <a:rPr lang="en-US" sz="4000" b="1" i="1">
                              <a:latin typeface="Cambria Math" panose="02040503050406030204" pitchFamily="18" charset="0"/>
                            </a:rPr>
                            <m:t>𝒄</m:t>
                          </m:r>
                          <m:r>
                            <a:rPr lang="en-US" sz="4000" b="1" i="1">
                              <a:latin typeface="Cambria Math" panose="02040503050406030204" pitchFamily="18" charset="0"/>
                            </a:rPr>
                            <m:t>)</m:t>
                          </m:r>
                        </m:e>
                      </m:rad>
                    </m:oMath>
                  </m:oMathPara>
                </a14:m>
                <a:endParaRPr lang="en-US" sz="4000" dirty="0"/>
              </a:p>
              <a:p>
                <a:pPr marL="0" indent="0">
                  <a:buNone/>
                </a:pPr>
                <a:r>
                  <a:rPr lang="en-US" sz="4000" b="1" dirty="0"/>
                  <a:t> </a:t>
                </a:r>
                <a:endParaRPr lang="en-US" sz="4000" dirty="0"/>
              </a:p>
              <a:p>
                <a:pPr marL="0" indent="0">
                  <a:buNone/>
                </a:pPr>
                <a14:m>
                  <m:oMathPara xmlns:m="http://schemas.openxmlformats.org/officeDocument/2006/math">
                    <m:oMathParaPr>
                      <m:jc m:val="left"/>
                    </m:oMathParaPr>
                    <m:oMath xmlns:m="http://schemas.openxmlformats.org/officeDocument/2006/math">
                      <m:r>
                        <a:rPr lang="en-US" sz="4000" i="1">
                          <a:latin typeface="Cambria Math" panose="02040503050406030204" pitchFamily="18" charset="0"/>
                        </a:rPr>
                        <m:t>𝑤h𝑒𝑟𝑒</m:t>
                      </m:r>
                      <m:r>
                        <a:rPr lang="en-US" sz="4000" i="1">
                          <a:latin typeface="Cambria Math" panose="02040503050406030204" pitchFamily="18" charset="0"/>
                        </a:rPr>
                        <m:t> </m:t>
                      </m:r>
                      <m:r>
                        <a:rPr lang="en-US" sz="4000" i="1">
                          <a:latin typeface="Cambria Math" panose="02040503050406030204" pitchFamily="18" charset="0"/>
                        </a:rPr>
                        <m:t>𝑠</m:t>
                      </m:r>
                      <m:r>
                        <a:rPr lang="en-US" sz="4000" i="1">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m:t>
                          </m:r>
                          <m:r>
                            <a:rPr lang="en-US" sz="4000" i="1">
                              <a:latin typeface="Cambria Math" panose="02040503050406030204" pitchFamily="18" charset="0"/>
                            </a:rPr>
                            <m:t>𝑎</m:t>
                          </m:r>
                          <m:r>
                            <a:rPr lang="en-US" sz="4000" i="1">
                              <a:latin typeface="Cambria Math" panose="02040503050406030204" pitchFamily="18" charset="0"/>
                            </a:rPr>
                            <m:t>+</m:t>
                          </m:r>
                          <m:r>
                            <a:rPr lang="en-US" sz="4000" i="1">
                              <a:latin typeface="Cambria Math" panose="02040503050406030204" pitchFamily="18" charset="0"/>
                            </a:rPr>
                            <m:t>𝑏</m:t>
                          </m:r>
                          <m:r>
                            <a:rPr lang="en-US" sz="4000" i="1">
                              <a:latin typeface="Cambria Math" panose="02040503050406030204" pitchFamily="18" charset="0"/>
                            </a:rPr>
                            <m:t>+</m:t>
                          </m:r>
                          <m:r>
                            <a:rPr lang="en-US" sz="4000" i="1">
                              <a:latin typeface="Cambria Math" panose="02040503050406030204" pitchFamily="18" charset="0"/>
                            </a:rPr>
                            <m:t>𝑐</m:t>
                          </m:r>
                          <m:r>
                            <a:rPr lang="en-US" sz="4000" b="1" i="1">
                              <a:latin typeface="Cambria Math" panose="02040503050406030204" pitchFamily="18" charset="0"/>
                            </a:rPr>
                            <m:t>)</m:t>
                          </m:r>
                        </m:num>
                        <m:den>
                          <m:r>
                            <a:rPr lang="en-US" sz="4000" i="1">
                              <a:latin typeface="Cambria Math" panose="02040503050406030204" pitchFamily="18" charset="0"/>
                            </a:rPr>
                            <m:t>2</m:t>
                          </m:r>
                        </m:den>
                      </m:f>
                    </m:oMath>
                  </m:oMathPara>
                </a14:m>
                <a:endParaRPr lang="en-US" sz="40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630680"/>
                <a:ext cx="9601200" cy="5105400"/>
              </a:xfrm>
              <a:blipFill rotWithShape="0">
                <a:blip r:embed="rId2"/>
                <a:stretch>
                  <a:fillRect l="-2222" t="-2867" r="-3175"/>
                </a:stretch>
              </a:blipFill>
            </p:spPr>
            <p:txBody>
              <a:bodyPr/>
              <a:lstStyle/>
              <a:p>
                <a:r>
                  <a:rPr lang="en-US">
                    <a:noFill/>
                  </a:rPr>
                  <a:t> </a:t>
                </a:r>
              </a:p>
            </p:txBody>
          </p:sp>
        </mc:Fallback>
      </mc:AlternateContent>
    </p:spTree>
    <p:extLst>
      <p:ext uri="{BB962C8B-B14F-4D97-AF65-F5344CB8AC3E}">
        <p14:creationId xmlns:p14="http://schemas.microsoft.com/office/powerpoint/2010/main" val="2959194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a:t>Example 4:</a:t>
            </a:r>
            <a:r>
              <a:rPr lang="en-US" dirty="0"/>
              <a:t> Using Heron’s Formula</a:t>
            </a:r>
            <a:br>
              <a:rPr lang="en-US" dirty="0"/>
            </a:br>
            <a:endParaRPr lang="en-US" dirty="0"/>
          </a:p>
        </p:txBody>
      </p:sp>
      <p:sp>
        <p:nvSpPr>
          <p:cNvPr id="3" name="Content Placeholder 2"/>
          <p:cNvSpPr>
            <a:spLocks noGrp="1"/>
          </p:cNvSpPr>
          <p:nvPr>
            <p:ph idx="1"/>
          </p:nvPr>
        </p:nvSpPr>
        <p:spPr>
          <a:xfrm>
            <a:off x="1371600" y="2286000"/>
            <a:ext cx="10820400" cy="3581400"/>
          </a:xfrm>
        </p:spPr>
        <p:txBody>
          <a:bodyPr/>
          <a:lstStyle/>
          <a:p>
            <a:pPr marL="0" indent="0">
              <a:buNone/>
            </a:pPr>
            <a:r>
              <a:rPr lang="en-US" sz="3400" dirty="0"/>
              <a:t>Find the area of a triangle with a = 43, b = 53, and c = 72</a:t>
            </a:r>
          </a:p>
          <a:p>
            <a:endParaRPr lang="en-US" dirty="0"/>
          </a:p>
        </p:txBody>
      </p:sp>
    </p:spTree>
    <p:extLst>
      <p:ext uri="{BB962C8B-B14F-4D97-AF65-F5344CB8AC3E}">
        <p14:creationId xmlns:p14="http://schemas.microsoft.com/office/powerpoint/2010/main" val="3221280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US" sz="3400" i="1">
                          <a:latin typeface="Cambria Math" panose="02040503050406030204" pitchFamily="18" charset="0"/>
                        </a:rPr>
                        <m:t>𝑠</m:t>
                      </m:r>
                      <m:r>
                        <a:rPr lang="en-US" sz="3400" i="1">
                          <a:latin typeface="Cambria Math" panose="02040503050406030204" pitchFamily="18" charset="0"/>
                        </a:rPr>
                        <m:t>=</m:t>
                      </m:r>
                      <m:f>
                        <m:fPr>
                          <m:ctrlPr>
                            <a:rPr lang="en-US" sz="3400" i="1">
                              <a:latin typeface="Cambria Math" panose="02040503050406030204" pitchFamily="18" charset="0"/>
                            </a:rPr>
                          </m:ctrlPr>
                        </m:fPr>
                        <m:num>
                          <m:r>
                            <a:rPr lang="en-US" sz="3400" i="1">
                              <a:latin typeface="Cambria Math" panose="02040503050406030204" pitchFamily="18" charset="0"/>
                            </a:rPr>
                            <m:t>(43+53+72</m:t>
                          </m:r>
                          <m:r>
                            <a:rPr lang="en-US" sz="3400" b="1" i="1">
                              <a:latin typeface="Cambria Math" panose="02040503050406030204" pitchFamily="18" charset="0"/>
                            </a:rPr>
                            <m:t>)</m:t>
                          </m:r>
                        </m:num>
                        <m:den>
                          <m:r>
                            <a:rPr lang="en-US" sz="3400" i="1">
                              <a:latin typeface="Cambria Math" panose="02040503050406030204" pitchFamily="18" charset="0"/>
                            </a:rPr>
                            <m:t>2</m:t>
                          </m:r>
                        </m:den>
                      </m:f>
                      <m:r>
                        <a:rPr lang="en-US" sz="3400" i="1">
                          <a:latin typeface="Cambria Math" panose="02040503050406030204" pitchFamily="18" charset="0"/>
                        </a:rPr>
                        <m:t>=84</m:t>
                      </m:r>
                    </m:oMath>
                  </m:oMathPara>
                </a14:m>
                <a:endParaRPr lang="en-US" sz="3400" dirty="0"/>
              </a:p>
              <a:p>
                <a:pPr marL="0" indent="0">
                  <a:buNone/>
                </a:pPr>
                <a:r>
                  <a:rPr lang="en-US" sz="3400" dirty="0"/>
                  <a:t> </a:t>
                </a:r>
              </a:p>
              <a:p>
                <a:pPr marL="0" indent="0">
                  <a:buNone/>
                </a:pPr>
                <a:endParaRPr lang="en-US" sz="3400" dirty="0"/>
              </a:p>
              <a:p>
                <a:pPr marL="0" indent="0">
                  <a:buNone/>
                </a:pPr>
                <a14:m>
                  <m:oMathPara xmlns:m="http://schemas.openxmlformats.org/officeDocument/2006/math">
                    <m:oMathParaPr>
                      <m:jc m:val="centerGroup"/>
                    </m:oMathParaPr>
                    <m:oMath xmlns:m="http://schemas.openxmlformats.org/officeDocument/2006/math">
                      <m:r>
                        <a:rPr lang="en-US" sz="3400" i="1">
                          <a:latin typeface="Cambria Math" panose="02040503050406030204" pitchFamily="18" charset="0"/>
                        </a:rPr>
                        <m:t>𝐴</m:t>
                      </m:r>
                      <m:r>
                        <a:rPr lang="en-US" sz="3400" i="1">
                          <a:latin typeface="Cambria Math" panose="02040503050406030204" pitchFamily="18" charset="0"/>
                        </a:rPr>
                        <m:t>=</m:t>
                      </m:r>
                      <m:rad>
                        <m:radPr>
                          <m:degHide m:val="on"/>
                          <m:ctrlPr>
                            <a:rPr lang="en-US" sz="3400" i="1">
                              <a:latin typeface="Cambria Math" panose="02040503050406030204" pitchFamily="18" charset="0"/>
                            </a:rPr>
                          </m:ctrlPr>
                        </m:radPr>
                        <m:deg/>
                        <m:e>
                          <m:r>
                            <a:rPr lang="en-US" sz="3400" i="1">
                              <a:latin typeface="Cambria Math" panose="02040503050406030204" pitchFamily="18" charset="0"/>
                            </a:rPr>
                            <m:t>84(84−43)(84−53)(84−72)</m:t>
                          </m:r>
                        </m:e>
                      </m:rad>
                      <m:r>
                        <a:rPr lang="en-US" sz="3400" i="1">
                          <a:latin typeface="Cambria Math" panose="02040503050406030204" pitchFamily="18" charset="0"/>
                        </a:rPr>
                        <m:t>=</m:t>
                      </m:r>
                      <m:r>
                        <a:rPr lang="en-US" sz="3400" b="1" i="1">
                          <a:latin typeface="Cambria Math" panose="02040503050406030204" pitchFamily="18" charset="0"/>
                        </a:rPr>
                        <m:t>𝟏𝟏𝟑𝟏</m:t>
                      </m:r>
                      <m:r>
                        <a:rPr lang="en-US" sz="3400" b="1" i="1">
                          <a:latin typeface="Cambria Math" panose="02040503050406030204" pitchFamily="18" charset="0"/>
                        </a:rPr>
                        <m:t>.</m:t>
                      </m:r>
                      <m:r>
                        <a:rPr lang="en-US" sz="3400" b="1" i="1">
                          <a:latin typeface="Cambria Math" panose="02040503050406030204" pitchFamily="18" charset="0"/>
                        </a:rPr>
                        <m:t>𝟖𝟗</m:t>
                      </m:r>
                    </m:oMath>
                  </m:oMathPara>
                </a14:m>
                <a:endParaRPr lang="en-US" sz="34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71942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Next Time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4900" dirty="0" smtClean="0"/>
              <a:t>Law of Sines</a:t>
            </a:r>
          </a:p>
          <a:p>
            <a:pPr marL="0" indent="0">
              <a:buNone/>
            </a:pPr>
            <a:r>
              <a:rPr lang="en-US" sz="4900" dirty="0" err="1"/>
              <a:t>Pg</a:t>
            </a:r>
            <a:r>
              <a:rPr lang="en-US" sz="4900" dirty="0"/>
              <a:t> </a:t>
            </a:r>
            <a:r>
              <a:rPr lang="en-US" sz="4900" dirty="0" smtClean="0"/>
              <a:t>434 #1</a:t>
            </a:r>
            <a:r>
              <a:rPr lang="en-US" sz="4900" dirty="0"/>
              <a:t>, 4, 5, 7, 9, 25, 27, 39, 40, 45, 46, </a:t>
            </a:r>
            <a:r>
              <a:rPr lang="en-US" sz="4900" dirty="0" smtClean="0"/>
              <a:t>49</a:t>
            </a:r>
          </a:p>
          <a:p>
            <a:pPr marL="0" indent="0">
              <a:buNone/>
            </a:pPr>
            <a:endParaRPr lang="en-US" sz="4900" dirty="0"/>
          </a:p>
          <a:p>
            <a:pPr marL="0" indent="0">
              <a:buNone/>
            </a:pPr>
            <a:endParaRPr lang="en-US" sz="4900" dirty="0" smtClean="0"/>
          </a:p>
          <a:p>
            <a:pPr marL="0" indent="0">
              <a:buNone/>
            </a:pPr>
            <a:r>
              <a:rPr lang="en-US" sz="4900" dirty="0" smtClean="0"/>
              <a:t>Law of Cosines</a:t>
            </a:r>
          </a:p>
          <a:p>
            <a:pPr marL="0" indent="0">
              <a:buNone/>
            </a:pPr>
            <a:r>
              <a:rPr lang="en-US" sz="4900" dirty="0" err="1"/>
              <a:t>Pg</a:t>
            </a:r>
            <a:r>
              <a:rPr lang="en-US" sz="4900" dirty="0"/>
              <a:t> 441	#5, 7, 9, 13, 27, 29, 33, 43</a:t>
            </a:r>
            <a:r>
              <a:rPr lang="en-US" sz="4900"/>
              <a:t>, </a:t>
            </a:r>
            <a:r>
              <a:rPr lang="en-US" sz="4900" smtClean="0"/>
              <a:t>53</a:t>
            </a:r>
            <a:endParaRPr lang="en-US" sz="3400" dirty="0"/>
          </a:p>
          <a:p>
            <a:endParaRPr lang="en-US" dirty="0"/>
          </a:p>
        </p:txBody>
      </p:sp>
    </p:spTree>
    <p:extLst>
      <p:ext uri="{BB962C8B-B14F-4D97-AF65-F5344CB8AC3E}">
        <p14:creationId xmlns:p14="http://schemas.microsoft.com/office/powerpoint/2010/main" val="3861082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20"/>
            <a:ext cx="9601200" cy="1485900"/>
          </a:xfrm>
        </p:spPr>
        <p:txBody>
          <a:bodyPr>
            <a:normAutofit/>
          </a:bodyPr>
          <a:lstStyle/>
          <a:p>
            <a:r>
              <a:rPr lang="en-US" b="1" u="sng" dirty="0"/>
              <a:t>6.1 Law of </a:t>
            </a:r>
            <a:r>
              <a:rPr lang="en-US" b="1" u="sng" dirty="0" smtClean="0"/>
              <a:t>Sines</a:t>
            </a:r>
            <a:br>
              <a:rPr lang="en-US" b="1" u="sng" dirty="0" smtClean="0"/>
            </a:br>
            <a:endParaRPr lang="en-US" dirty="0"/>
          </a:p>
        </p:txBody>
      </p:sp>
      <p:sp>
        <p:nvSpPr>
          <p:cNvPr id="3" name="Content Placeholder 2"/>
          <p:cNvSpPr>
            <a:spLocks noGrp="1"/>
          </p:cNvSpPr>
          <p:nvPr>
            <p:ph idx="1"/>
          </p:nvPr>
        </p:nvSpPr>
        <p:spPr>
          <a:xfrm>
            <a:off x="1371600" y="1607820"/>
            <a:ext cx="10393680" cy="5006340"/>
          </a:xfrm>
        </p:spPr>
        <p:txBody>
          <a:bodyPr>
            <a:normAutofit/>
          </a:bodyPr>
          <a:lstStyle/>
          <a:p>
            <a:pPr marL="0" indent="0">
              <a:buNone/>
            </a:pPr>
            <a:r>
              <a:rPr lang="en-US" sz="3400" b="1" dirty="0"/>
              <a:t>Objective: Use law of sines to solve and find the area of oblique triangles (AAS, ASA, SSA) while applying it to real life </a:t>
            </a:r>
            <a:r>
              <a:rPr lang="en-US" sz="3400" b="1" dirty="0" smtClean="0"/>
              <a:t>situations</a:t>
            </a:r>
          </a:p>
          <a:p>
            <a:pPr marL="0" indent="0">
              <a:buNone/>
            </a:pPr>
            <a:endParaRPr lang="en-US" dirty="0"/>
          </a:p>
        </p:txBody>
      </p:sp>
    </p:spTree>
    <p:extLst>
      <p:ext uri="{BB962C8B-B14F-4D97-AF65-F5344CB8AC3E}">
        <p14:creationId xmlns:p14="http://schemas.microsoft.com/office/powerpoint/2010/main" val="1775982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37160"/>
            <a:ext cx="9601200" cy="1485900"/>
          </a:xfrm>
        </p:spPr>
        <p:txBody>
          <a:bodyPr/>
          <a:lstStyle/>
          <a:p>
            <a:r>
              <a:rPr lang="en-US" b="1" dirty="0"/>
              <a:t>Oblique Triangle: </a:t>
            </a:r>
            <a:r>
              <a:rPr lang="en-US" dirty="0"/>
              <a:t>triangles that have no right angles</a:t>
            </a:r>
          </a:p>
        </p:txBody>
      </p:sp>
      <p:sp>
        <p:nvSpPr>
          <p:cNvPr id="3" name="Content Placeholder 2"/>
          <p:cNvSpPr>
            <a:spLocks noGrp="1"/>
          </p:cNvSpPr>
          <p:nvPr>
            <p:ph idx="1"/>
          </p:nvPr>
        </p:nvSpPr>
        <p:spPr>
          <a:xfrm>
            <a:off x="1371600" y="1623060"/>
            <a:ext cx="10241280" cy="5082540"/>
          </a:xfrm>
        </p:spPr>
        <p:txBody>
          <a:bodyPr>
            <a:normAutofit/>
          </a:bodyPr>
          <a:lstStyle/>
          <a:p>
            <a:pPr marL="0" indent="0">
              <a:buNone/>
            </a:pPr>
            <a:r>
              <a:rPr lang="en-US" sz="3400" dirty="0"/>
              <a:t>It is standard practice to put side a across from angle A, side b across from angle B, and side c across from angle C</a:t>
            </a:r>
            <a:r>
              <a:rPr lang="en-US" sz="3400" dirty="0" smtClean="0"/>
              <a:t>.</a:t>
            </a:r>
            <a:r>
              <a:rPr lang="en-US" sz="3400" dirty="0"/>
              <a:t> </a:t>
            </a:r>
          </a:p>
          <a:p>
            <a:pPr marL="0" indent="0">
              <a:buNone/>
            </a:pPr>
            <a:endParaRPr lang="en-US" dirty="0"/>
          </a:p>
        </p:txBody>
      </p:sp>
    </p:spTree>
    <p:extLst>
      <p:ext uri="{BB962C8B-B14F-4D97-AF65-F5344CB8AC3E}">
        <p14:creationId xmlns:p14="http://schemas.microsoft.com/office/powerpoint/2010/main" val="2228935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To Solve: </a:t>
            </a:r>
            <a:r>
              <a:rPr lang="en-US" dirty="0"/>
              <a:t>you need to know at least one side and two other measures (either two sides, two angles, or one side and one angle):</a:t>
            </a:r>
          </a:p>
        </p:txBody>
      </p:sp>
      <p:sp>
        <p:nvSpPr>
          <p:cNvPr id="4" name="Content Placeholder 3"/>
          <p:cNvSpPr>
            <a:spLocks noGrp="1"/>
          </p:cNvSpPr>
          <p:nvPr>
            <p:ph idx="1"/>
          </p:nvPr>
        </p:nvSpPr>
        <p:spPr>
          <a:xfrm>
            <a:off x="1371600" y="2286000"/>
            <a:ext cx="9601200" cy="3022302"/>
          </a:xfrm>
          <a:prstGeom prst="rect">
            <a:avLst/>
          </a:prstGeom>
        </p:spPr>
        <p:txBody>
          <a:bodyPr>
            <a:spAutoFit/>
          </a:bodyPr>
          <a:lstStyle/>
          <a:p>
            <a:pPr marL="0" indent="0">
              <a:buNone/>
            </a:pPr>
            <a:r>
              <a:rPr lang="en-US" sz="3200" dirty="0"/>
              <a:t> </a:t>
            </a:r>
          </a:p>
          <a:p>
            <a:pPr marL="0" lvl="0" indent="0">
              <a:buNone/>
            </a:pPr>
            <a:r>
              <a:rPr lang="en-US" sz="3200" dirty="0"/>
              <a:t>1. Two angles </a:t>
            </a:r>
            <a:r>
              <a:rPr lang="en-US" sz="3200" dirty="0" smtClean="0"/>
              <a:t>&amp; any </a:t>
            </a:r>
            <a:r>
              <a:rPr lang="en-US" sz="3200" dirty="0"/>
              <a:t>side (AAS or ASA)</a:t>
            </a:r>
          </a:p>
          <a:p>
            <a:pPr marL="0" lvl="0" indent="0">
              <a:buNone/>
            </a:pPr>
            <a:r>
              <a:rPr lang="en-US" sz="3200" dirty="0"/>
              <a:t>2. Two sides </a:t>
            </a:r>
            <a:r>
              <a:rPr lang="en-US" sz="3200" dirty="0" smtClean="0"/>
              <a:t>&amp; an </a:t>
            </a:r>
            <a:r>
              <a:rPr lang="en-US" sz="3200" dirty="0"/>
              <a:t>angle opposite one of them (SSA)</a:t>
            </a:r>
          </a:p>
          <a:p>
            <a:pPr marL="0" lvl="0" indent="0">
              <a:buNone/>
            </a:pPr>
            <a:r>
              <a:rPr lang="en-US" sz="3200" dirty="0"/>
              <a:t>3. Three sides (SSS)</a:t>
            </a:r>
          </a:p>
          <a:p>
            <a:pPr marL="0" lvl="0" indent="0">
              <a:buNone/>
            </a:pPr>
            <a:r>
              <a:rPr lang="en-US" sz="3200" dirty="0"/>
              <a:t>4. Two sides </a:t>
            </a:r>
            <a:r>
              <a:rPr lang="en-US" sz="3200" dirty="0" smtClean="0"/>
              <a:t>&amp; their </a:t>
            </a:r>
            <a:r>
              <a:rPr lang="en-US" sz="3200" dirty="0"/>
              <a:t>included angle (SAS)</a:t>
            </a:r>
          </a:p>
        </p:txBody>
      </p:sp>
      <p:sp>
        <p:nvSpPr>
          <p:cNvPr id="5" name="Rectangle 4"/>
          <p:cNvSpPr/>
          <p:nvPr/>
        </p:nvSpPr>
        <p:spPr>
          <a:xfrm>
            <a:off x="1371600" y="5619095"/>
            <a:ext cx="10500360" cy="1015663"/>
          </a:xfrm>
          <a:prstGeom prst="rect">
            <a:avLst/>
          </a:prstGeom>
        </p:spPr>
        <p:txBody>
          <a:bodyPr wrap="square">
            <a:spAutoFit/>
          </a:bodyPr>
          <a:lstStyle/>
          <a:p>
            <a:r>
              <a:rPr lang="en-US" sz="3000" dirty="0"/>
              <a:t>Note: First two cases can be solved using </a:t>
            </a:r>
            <a:r>
              <a:rPr lang="en-US" sz="3000" b="1" i="1" dirty="0"/>
              <a:t>Law of Sines, </a:t>
            </a:r>
            <a:r>
              <a:rPr lang="en-US" sz="3000" dirty="0"/>
              <a:t>whereas the last two cases require the </a:t>
            </a:r>
            <a:r>
              <a:rPr lang="en-US" sz="3000" i="1" dirty="0"/>
              <a:t>Law of Cosines </a:t>
            </a:r>
            <a:r>
              <a:rPr lang="en-US" sz="3000" dirty="0"/>
              <a:t>(next section).</a:t>
            </a:r>
          </a:p>
        </p:txBody>
      </p:sp>
    </p:spTree>
    <p:extLst>
      <p:ext uri="{BB962C8B-B14F-4D97-AF65-F5344CB8AC3E}">
        <p14:creationId xmlns:p14="http://schemas.microsoft.com/office/powerpoint/2010/main" val="3353496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Law of Sines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615440"/>
                <a:ext cx="9601200" cy="5029200"/>
              </a:xfrm>
            </p:spPr>
            <p:txBody>
              <a:bodyPr>
                <a:normAutofit/>
              </a:bodyPr>
              <a:lstStyle/>
              <a:p>
                <a:pPr marL="0" indent="0">
                  <a:buNone/>
                </a:pPr>
                <a:r>
                  <a:rPr lang="en-US" sz="3400" dirty="0"/>
                  <a:t>If ABC is a triangle with sides a, b, and c then</a:t>
                </a:r>
              </a:p>
              <a:p>
                <a:pPr marL="0" indent="0">
                  <a:buNone/>
                </a:pPr>
                <a:r>
                  <a:rPr lang="en-US" sz="3400" dirty="0"/>
                  <a:t> </a:t>
                </a:r>
              </a:p>
              <a:p>
                <a:pPr marL="0" indent="0">
                  <a:buNone/>
                </a:pPr>
                <a14:m>
                  <m:oMath xmlns:m="http://schemas.openxmlformats.org/officeDocument/2006/math">
                    <m:f>
                      <m:fPr>
                        <m:ctrlPr>
                          <a:rPr lang="en-US" sz="4400" i="1">
                            <a:latin typeface="Cambria Math" panose="02040503050406030204" pitchFamily="18" charset="0"/>
                          </a:rPr>
                        </m:ctrlPr>
                      </m:fPr>
                      <m:num>
                        <m:r>
                          <a:rPr lang="en-US" sz="4400" i="1">
                            <a:latin typeface="Cambria Math" panose="02040503050406030204" pitchFamily="18" charset="0"/>
                          </a:rPr>
                          <m:t>𝑎</m:t>
                        </m:r>
                      </m:num>
                      <m:den>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sin</m:t>
                            </m:r>
                          </m:fName>
                          <m:e>
                            <m:r>
                              <a:rPr lang="en-US" sz="4400" i="1">
                                <a:latin typeface="Cambria Math" panose="02040503050406030204" pitchFamily="18" charset="0"/>
                              </a:rPr>
                              <m:t>𝐴</m:t>
                            </m:r>
                          </m:e>
                        </m:func>
                      </m:den>
                    </m:f>
                    <m:r>
                      <a:rPr lang="en-US" sz="4400" i="1">
                        <a:latin typeface="Cambria Math" panose="02040503050406030204" pitchFamily="18" charset="0"/>
                      </a:rPr>
                      <m:t>=</m:t>
                    </m:r>
                    <m:f>
                      <m:fPr>
                        <m:ctrlPr>
                          <a:rPr lang="en-US" sz="4400" i="1">
                            <a:latin typeface="Cambria Math" panose="02040503050406030204" pitchFamily="18" charset="0"/>
                          </a:rPr>
                        </m:ctrlPr>
                      </m:fPr>
                      <m:num>
                        <m:r>
                          <a:rPr lang="en-US" sz="4400" i="1">
                            <a:latin typeface="Cambria Math" panose="02040503050406030204" pitchFamily="18" charset="0"/>
                          </a:rPr>
                          <m:t>𝑏</m:t>
                        </m:r>
                      </m:num>
                      <m:den>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sin</m:t>
                            </m:r>
                          </m:fName>
                          <m:e>
                            <m:r>
                              <a:rPr lang="en-US" sz="4400" i="1">
                                <a:latin typeface="Cambria Math" panose="02040503050406030204" pitchFamily="18" charset="0"/>
                              </a:rPr>
                              <m:t>𝐵</m:t>
                            </m:r>
                          </m:e>
                        </m:func>
                      </m:den>
                    </m:f>
                    <m:r>
                      <a:rPr lang="en-US" sz="4400" i="1">
                        <a:latin typeface="Cambria Math" panose="02040503050406030204" pitchFamily="18" charset="0"/>
                      </a:rPr>
                      <m:t>=</m:t>
                    </m:r>
                    <m:f>
                      <m:fPr>
                        <m:ctrlPr>
                          <a:rPr lang="en-US" sz="4400" i="1">
                            <a:latin typeface="Cambria Math" panose="02040503050406030204" pitchFamily="18" charset="0"/>
                          </a:rPr>
                        </m:ctrlPr>
                      </m:fPr>
                      <m:num>
                        <m:r>
                          <a:rPr lang="en-US" sz="4400" i="1">
                            <a:latin typeface="Cambria Math" panose="02040503050406030204" pitchFamily="18" charset="0"/>
                          </a:rPr>
                          <m:t>𝑐</m:t>
                        </m:r>
                      </m:num>
                      <m:den>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sin</m:t>
                            </m:r>
                          </m:fName>
                          <m:e>
                            <m:r>
                              <a:rPr lang="en-US" sz="4400" i="1">
                                <a:latin typeface="Cambria Math" panose="02040503050406030204" pitchFamily="18" charset="0"/>
                              </a:rPr>
                              <m:t>𝐶</m:t>
                            </m:r>
                          </m:e>
                        </m:func>
                      </m:den>
                    </m:f>
                  </m:oMath>
                </a14:m>
                <a:r>
                  <a:rPr lang="en-US" sz="4400" dirty="0"/>
                  <a:t> 	</a:t>
                </a:r>
                <a:endParaRPr lang="en-US" sz="4400" dirty="0" smtClean="0"/>
              </a:p>
              <a:p>
                <a:pPr marL="0" indent="0">
                  <a:buNone/>
                </a:pPr>
                <a:endParaRPr lang="en-US" sz="3400" dirty="0"/>
              </a:p>
              <a:p>
                <a:pPr marL="0" indent="0">
                  <a:buNone/>
                </a:pPr>
                <a:endParaRPr lang="en-US" sz="3400" dirty="0"/>
              </a:p>
              <a:p>
                <a:pPr marL="0" indent="0">
                  <a:buNone/>
                </a:pPr>
                <a:r>
                  <a:rPr lang="en-US" sz="3400" i="1" dirty="0" smtClean="0"/>
                  <a:t>Note</a:t>
                </a:r>
                <a:r>
                  <a:rPr lang="en-US" sz="3400" i="1" dirty="0"/>
                  <a:t>: reciprocal form is also true </a:t>
                </a:r>
                <a:r>
                  <a:rPr lang="en-US" sz="3400" i="1" dirty="0" smtClean="0"/>
                  <a:t/>
                </a:r>
                <a:br>
                  <a:rPr lang="en-US" sz="3400" i="1" dirty="0" smtClean="0"/>
                </a:br>
                <a:r>
                  <a:rPr lang="en-US" sz="3400" i="1" dirty="0" smtClean="0"/>
                  <a:t>(</a:t>
                </a:r>
                <a:r>
                  <a:rPr lang="en-US" sz="3400" i="1" dirty="0"/>
                  <a:t>see proof on </a:t>
                </a:r>
                <a:r>
                  <a:rPr lang="en-US" sz="3400" i="1" dirty="0" smtClean="0"/>
                  <a:t>page </a:t>
                </a:r>
                <a:r>
                  <a:rPr lang="en-US" sz="3400" i="1" dirty="0"/>
                  <a:t>487)</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615440"/>
                <a:ext cx="9601200" cy="5029200"/>
              </a:xfrm>
              <a:blipFill rotWithShape="0">
                <a:blip r:embed="rId2"/>
                <a:stretch>
                  <a:fillRect l="-1778" t="-2303"/>
                </a:stretch>
              </a:blipFill>
            </p:spPr>
            <p:txBody>
              <a:bodyPr/>
              <a:lstStyle/>
              <a:p>
                <a:r>
                  <a:rPr lang="en-US">
                    <a:noFill/>
                  </a:rPr>
                  <a:t> </a:t>
                </a:r>
              </a:p>
            </p:txBody>
          </p:sp>
        </mc:Fallback>
      </mc:AlternateContent>
    </p:spTree>
    <p:extLst>
      <p:ext uri="{BB962C8B-B14F-4D97-AF65-F5344CB8AC3E}">
        <p14:creationId xmlns:p14="http://schemas.microsoft.com/office/powerpoint/2010/main" val="97933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u="sng" dirty="0"/>
              <a:t>Example 1:</a:t>
            </a:r>
            <a:r>
              <a:rPr lang="en-US" dirty="0"/>
              <a:t> Two angles and One side – AAS</a:t>
            </a:r>
            <a:br>
              <a:rPr lang="en-US" dirty="0"/>
            </a:br>
            <a:r>
              <a:rPr lang="en-US" dirty="0"/>
              <a:t> </a:t>
            </a:r>
          </a:p>
        </p:txBody>
      </p:sp>
      <p:sp>
        <p:nvSpPr>
          <p:cNvPr id="3" name="Content Placeholder 2"/>
          <p:cNvSpPr>
            <a:spLocks noGrp="1"/>
          </p:cNvSpPr>
          <p:nvPr>
            <p:ph idx="1"/>
          </p:nvPr>
        </p:nvSpPr>
        <p:spPr/>
        <p:txBody>
          <a:bodyPr/>
          <a:lstStyle/>
          <a:p>
            <a:pPr marL="0" indent="0">
              <a:buNone/>
            </a:pPr>
            <a:r>
              <a:rPr lang="en-US" sz="3400" dirty="0"/>
              <a:t>For the triangle with C = 108 degrees, B = 24 degrees and b = 25. Find the remaining sides and angles.</a:t>
            </a:r>
          </a:p>
          <a:p>
            <a:pPr marL="0" indent="0">
              <a:buNone/>
            </a:pPr>
            <a:endParaRPr lang="en-US" dirty="0"/>
          </a:p>
        </p:txBody>
      </p:sp>
    </p:spTree>
    <p:extLst>
      <p:ext uri="{BB962C8B-B14F-4D97-AF65-F5344CB8AC3E}">
        <p14:creationId xmlns:p14="http://schemas.microsoft.com/office/powerpoint/2010/main" val="3649170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a:t>Example 2:</a:t>
            </a:r>
            <a:r>
              <a:rPr lang="en-US" dirty="0"/>
              <a:t> Two angles and One side – ASA</a:t>
            </a:r>
          </a:p>
        </p:txBody>
      </p:sp>
      <p:sp>
        <p:nvSpPr>
          <p:cNvPr id="3" name="Content Placeholder 2"/>
          <p:cNvSpPr>
            <a:spLocks noGrp="1"/>
          </p:cNvSpPr>
          <p:nvPr>
            <p:ph idx="1"/>
          </p:nvPr>
        </p:nvSpPr>
        <p:spPr/>
        <p:txBody>
          <a:bodyPr/>
          <a:lstStyle/>
          <a:p>
            <a:pPr marL="0" indent="0">
              <a:buNone/>
            </a:pPr>
            <a:r>
              <a:rPr lang="en-US" sz="3400" dirty="0"/>
              <a:t>A pole tilts toward the sun at an 8 degree angle from the vertical, and it casts an 22 foot shadow. The angle of elevation from the tip of the shadow to the top of the pole is 43 degrees. How tall is the pole? </a:t>
            </a:r>
          </a:p>
          <a:p>
            <a:endParaRPr lang="en-US" dirty="0"/>
          </a:p>
        </p:txBody>
      </p:sp>
    </p:spTree>
    <p:extLst>
      <p:ext uri="{BB962C8B-B14F-4D97-AF65-F5344CB8AC3E}">
        <p14:creationId xmlns:p14="http://schemas.microsoft.com/office/powerpoint/2010/main" val="1591937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Ambiguous Case (SSA</a:t>
            </a:r>
            <a:r>
              <a:rPr lang="en-US" dirty="0" smtClean="0"/>
              <a:t>)</a:t>
            </a:r>
            <a:endParaRPr lang="en-US" dirty="0"/>
          </a:p>
        </p:txBody>
      </p:sp>
      <p:sp>
        <p:nvSpPr>
          <p:cNvPr id="3" name="Content Placeholder 2"/>
          <p:cNvSpPr>
            <a:spLocks noGrp="1"/>
          </p:cNvSpPr>
          <p:nvPr>
            <p:ph idx="1"/>
          </p:nvPr>
        </p:nvSpPr>
        <p:spPr>
          <a:xfrm>
            <a:off x="1371600" y="1661160"/>
            <a:ext cx="10469880" cy="5196840"/>
          </a:xfrm>
        </p:spPr>
        <p:txBody>
          <a:bodyPr>
            <a:normAutofit/>
          </a:bodyPr>
          <a:lstStyle/>
          <a:p>
            <a:pPr marL="0" indent="0">
              <a:buNone/>
            </a:pPr>
            <a:r>
              <a:rPr lang="en-US" sz="3400" dirty="0"/>
              <a:t>If given two sides and one angle, there are three possible situations:</a:t>
            </a:r>
          </a:p>
          <a:p>
            <a:pPr marL="0" lvl="0" indent="0">
              <a:buNone/>
            </a:pPr>
            <a:r>
              <a:rPr lang="en-US" sz="3400" dirty="0" smtClean="0"/>
              <a:t>1. No </a:t>
            </a:r>
            <a:r>
              <a:rPr lang="en-US" sz="3400" dirty="0"/>
              <a:t>such triangle exists</a:t>
            </a:r>
          </a:p>
          <a:p>
            <a:pPr marL="0" lvl="0" indent="0">
              <a:buNone/>
            </a:pPr>
            <a:r>
              <a:rPr lang="en-US" sz="3400" dirty="0" smtClean="0"/>
              <a:t>2. One </a:t>
            </a:r>
            <a:r>
              <a:rPr lang="en-US" sz="3400" dirty="0"/>
              <a:t>such triangle exists</a:t>
            </a:r>
          </a:p>
          <a:p>
            <a:pPr marL="0" lvl="0" indent="0">
              <a:buNone/>
            </a:pPr>
            <a:r>
              <a:rPr lang="en-US" sz="3400" dirty="0" smtClean="0"/>
              <a:t>3. Two </a:t>
            </a:r>
            <a:r>
              <a:rPr lang="en-US" sz="3400" dirty="0"/>
              <a:t>distinct triangles </a:t>
            </a:r>
            <a:r>
              <a:rPr lang="en-US" sz="3400" dirty="0" smtClean="0"/>
              <a:t>exist</a:t>
            </a:r>
          </a:p>
          <a:p>
            <a:pPr marL="0" lvl="0" indent="0">
              <a:buNone/>
            </a:pPr>
            <a:endParaRPr lang="en-US" sz="3400" dirty="0"/>
          </a:p>
          <a:p>
            <a:pPr marL="0" lvl="0" indent="0">
              <a:buNone/>
            </a:pPr>
            <a:r>
              <a:rPr lang="en-US" sz="3400" dirty="0" smtClean="0"/>
              <a:t>Lets go to page 430 so you can see what we’re talking about</a:t>
            </a:r>
          </a:p>
          <a:p>
            <a:pPr marL="0" indent="0">
              <a:buNone/>
            </a:pPr>
            <a:endParaRPr lang="en-US" b="1" dirty="0"/>
          </a:p>
        </p:txBody>
      </p:sp>
    </p:spTree>
    <p:extLst>
      <p:ext uri="{BB962C8B-B14F-4D97-AF65-F5344CB8AC3E}">
        <p14:creationId xmlns:p14="http://schemas.microsoft.com/office/powerpoint/2010/main" val="2128271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17054</TotalTime>
  <Words>688</Words>
  <Application>Microsoft Office PowerPoint</Application>
  <PresentationFormat>Widescreen</PresentationFormat>
  <Paragraphs>116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Cambria Math</vt:lpstr>
      <vt:lpstr>Franklin Gothic Book</vt:lpstr>
      <vt:lpstr>Crop</vt:lpstr>
      <vt:lpstr>Pre-Calc &amp; Trig</vt:lpstr>
      <vt:lpstr>Bell Work</vt:lpstr>
      <vt:lpstr>6.1 Law of Sines </vt:lpstr>
      <vt:lpstr>Oblique Triangle: triangles that have no right angles</vt:lpstr>
      <vt:lpstr>To Solve: you need to know at least one side and two other measures (either two sides, two angles, or one side and one angle):</vt:lpstr>
      <vt:lpstr>Law of Sines</vt:lpstr>
      <vt:lpstr>Example 1: Two angles and One side – AAS  </vt:lpstr>
      <vt:lpstr>Example 2: Two angles and One side – ASA</vt:lpstr>
      <vt:lpstr>Ambiguous Case (SSA)</vt:lpstr>
      <vt:lpstr>Example 3: Single Solution – SSA </vt:lpstr>
      <vt:lpstr>Solution: For a triangle, a = 20 inches, b = 10 inches, and A = 38 degrees. Find the remaining sides and angles.</vt:lpstr>
      <vt:lpstr>Example 4: Two Solution – SSA </vt:lpstr>
      <vt:lpstr>Area of an Oblique Triangle</vt:lpstr>
      <vt:lpstr>Example 5: Finding the Area of a Triangular Lot </vt:lpstr>
      <vt:lpstr>6.2 Law of Cosines </vt:lpstr>
      <vt:lpstr>Law of Cosines  (proof on page 488)</vt:lpstr>
      <vt:lpstr>Example 1: Three sides of a triangle – SSS </vt:lpstr>
      <vt:lpstr>Solution:</vt:lpstr>
      <vt:lpstr>Example 2: Two Sides and the Included Angle – SAS</vt:lpstr>
      <vt:lpstr>Solution:</vt:lpstr>
      <vt:lpstr>Example 3: Application of Law of Cosines </vt:lpstr>
      <vt:lpstr>Solution: </vt:lpstr>
      <vt:lpstr>Heron’s Area Formula </vt:lpstr>
      <vt:lpstr>Example 4: Using Heron’s Formula </vt:lpstr>
      <vt:lpstr>Solution:</vt:lpstr>
      <vt:lpstr>For Next Time</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 Work</dc:title>
  <dc:creator>Charles Cuddy</dc:creator>
  <cp:lastModifiedBy>Charles Cuddy</cp:lastModifiedBy>
  <cp:revision>202</cp:revision>
  <cp:lastPrinted>2017-11-01T17:18:10Z</cp:lastPrinted>
  <dcterms:created xsi:type="dcterms:W3CDTF">2017-08-31T14:11:29Z</dcterms:created>
  <dcterms:modified xsi:type="dcterms:W3CDTF">2018-02-08T15:00:54Z</dcterms:modified>
</cp:coreProperties>
</file>