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76" r:id="rId3"/>
    <p:sldId id="26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84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Let f(x) = 4x and g(x) = x -1.  Perform the indicated operation and state the domain.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3298"/>
            <a:ext cx="9601200" cy="426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/>
              <a:t>a) f(g(x))						b) g(f(x))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r>
              <a:rPr lang="en-US" sz="3000" i="1" dirty="0" smtClean="0"/>
              <a:t>plug </a:t>
            </a:r>
            <a:r>
              <a:rPr lang="en-US" sz="3000" i="1" dirty="0"/>
              <a:t>the g into f					plug the f into g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r>
              <a:rPr lang="en-US" sz="3000" i="1" dirty="0" smtClean="0"/>
              <a:t>4(x-1</a:t>
            </a:r>
            <a:r>
              <a:rPr lang="en-US" sz="3000" i="1" dirty="0"/>
              <a:t>)=</a:t>
            </a:r>
            <a:r>
              <a:rPr lang="en-US" sz="3000" b="1" i="1" dirty="0"/>
              <a:t>4x-4					</a:t>
            </a:r>
            <a:r>
              <a:rPr lang="en-US" sz="3000" i="1" dirty="0"/>
              <a:t>(4x)-1=</a:t>
            </a:r>
            <a:r>
              <a:rPr lang="en-US" sz="3000" b="1" i="1" dirty="0"/>
              <a:t>4x-1</a:t>
            </a:r>
            <a:endParaRPr lang="en-US" sz="30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000" i="1" dirty="0"/>
              <a:t>c) f(f(x))						d) g(g(x))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plug the f into f					plug the g into g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4(4x)=</a:t>
            </a:r>
            <a:r>
              <a:rPr lang="en-US" sz="3000" b="1" i="1" dirty="0"/>
              <a:t>16x			</a:t>
            </a:r>
            <a:r>
              <a:rPr lang="en-US" sz="3000" b="1" i="1" dirty="0" smtClean="0"/>
              <a:t>	</a:t>
            </a:r>
            <a:r>
              <a:rPr lang="en-US" sz="3000" b="1" i="1" dirty="0"/>
              <a:t>		</a:t>
            </a:r>
            <a:r>
              <a:rPr lang="en-US" sz="3000" i="1" dirty="0" smtClean="0"/>
              <a:t>(</a:t>
            </a:r>
            <a:r>
              <a:rPr lang="en-US" sz="3000" i="1" dirty="0"/>
              <a:t>x-1)-1 =</a:t>
            </a:r>
            <a:r>
              <a:rPr lang="en-US" sz="3000" b="1" i="1" dirty="0"/>
              <a:t> x-2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74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6.7 Inverse Relations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Objective: To find the inverse of a relation or </a:t>
            </a:r>
            <a:r>
              <a:rPr lang="en-US" sz="3000" dirty="0" smtClean="0"/>
              <a:t>function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200" b="1" u="sng" dirty="0"/>
              <a:t>Inverse Relation</a:t>
            </a:r>
            <a:r>
              <a:rPr lang="en-US" sz="3200" dirty="0"/>
              <a:t>: maps the output values back to the original input values (x’s and y’s switch)</a:t>
            </a:r>
          </a:p>
          <a:p>
            <a:pPr marL="0" lvl="0" indent="0">
              <a:buNone/>
            </a:pPr>
            <a:r>
              <a:rPr lang="en-US" sz="3200" dirty="0"/>
              <a:t>The domain of the inverse relation is the range of the original relation, and the range of the inverse relation is the domain of the original relation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8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 u="sng" dirty="0"/>
              <a:t>Inverse Functions</a:t>
            </a:r>
            <a:r>
              <a:rPr lang="en-US" sz="3300" dirty="0"/>
              <a:t>: when the inverse and original relations are both functions, then they are inverse functions of each other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967335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Finding the Inverse Relation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Switch x and y in the original relation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 for y (if possible)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an equation for the inverse of the given relation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2x – 4 </a:t>
            </a:r>
          </a:p>
        </p:txBody>
      </p:sp>
    </p:spTree>
    <p:extLst>
      <p:ext uri="{BB962C8B-B14F-4D97-AF65-F5344CB8AC3E}">
        <p14:creationId xmlns:p14="http://schemas.microsoft.com/office/powerpoint/2010/main" val="38718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an equation for the inverse of the given relation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2x – 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2y </a:t>
            </a:r>
            <a:r>
              <a:rPr lang="en-US" dirty="0"/>
              <a:t>–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+ 4 </a:t>
            </a:r>
            <a:r>
              <a:rPr lang="en-US" dirty="0"/>
              <a:t>= 2y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(x + 4)/2=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Inverse Functions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Functions f and g are inverses of each other provided: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f(g(x)) = x and g(f(x)) = 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The </a:t>
            </a:r>
            <a:r>
              <a:rPr lang="en-US" i="1" dirty="0"/>
              <a:t>function g is denoted by f</a:t>
            </a:r>
            <a:r>
              <a:rPr lang="en-US" i="1" baseline="30000" dirty="0"/>
              <a:t>-1</a:t>
            </a:r>
            <a:r>
              <a:rPr lang="en-US" i="1" dirty="0"/>
              <a:t>, read as “f inverse”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177" y="345173"/>
            <a:ext cx="6400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Verify that f and g are inverse functions: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f(x) = x + 7 and g(x) = x –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f(x) = 2x – 4 and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50543"/>
              </p:ext>
            </p:extLst>
          </p:nvPr>
        </p:nvGraphicFramePr>
        <p:xfrm>
          <a:off x="4454577" y="2431368"/>
          <a:ext cx="2146092" cy="93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889000" imgH="393700" progId="Equation.DSMT4">
                  <p:embed/>
                </p:oleObj>
              </mc:Choice>
              <mc:Fallback>
                <p:oleObj r:id="rId3" imgW="889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77" y="2431368"/>
                        <a:ext cx="2146092" cy="935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7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6.6   page </a:t>
            </a:r>
            <a:r>
              <a:rPr lang="en-US" sz="4000" b="1" dirty="0"/>
              <a:t>401 #1-13, 15-35 (odd), </a:t>
            </a:r>
            <a:r>
              <a:rPr lang="en-US" sz="4000" b="1" dirty="0" smtClean="0"/>
              <a:t>36-38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6.7  </a:t>
            </a:r>
            <a:r>
              <a:rPr lang="en-US" sz="4000" b="1" dirty="0"/>
              <a:t>page 409 #9-21 (odd), 37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78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From Last Time: 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 smtClean="0"/>
              <a:t>Page </a:t>
            </a:r>
            <a:r>
              <a:rPr lang="en-US" sz="4000" b="1" dirty="0"/>
              <a:t>394 #1-7, 9-39 (odd)</a:t>
            </a: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6.6 Function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8068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add, subtract, multiply, and divide functions</a:t>
            </a:r>
            <a:br>
              <a:rPr lang="en-US" sz="3200" dirty="0"/>
            </a:br>
            <a:r>
              <a:rPr lang="en-US" sz="3200" dirty="0"/>
              <a:t>To find the composite of two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Operations on Functions</a:t>
            </a:r>
            <a:r>
              <a:rPr lang="en-US" dirty="0"/>
              <a:t>;</a:t>
            </a:r>
            <a:br>
              <a:rPr lang="en-US" dirty="0"/>
            </a:br>
            <a:r>
              <a:rPr lang="en-US" i="1" dirty="0"/>
              <a:t>Let f and g be any two functions.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4596936"/>
                  </p:ext>
                </p:extLst>
              </p:nvPr>
            </p:nvGraphicFramePr>
            <p:xfrm>
              <a:off x="0" y="1841725"/>
              <a:ext cx="12192000" cy="478623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2493169"/>
                    <a:gridCol w="4927585"/>
                    <a:gridCol w="4771246"/>
                  </a:tblGrid>
                  <a:tr h="7198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/>
                              </a:solidFill>
                              <a:effectLst/>
                            </a:rPr>
                            <a:t>Operation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/>
                              </a:solidFill>
                              <a:effectLst/>
                            </a:rPr>
                            <a:t>Definition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Examples: f(x) = 2x; </a:t>
                          </a:r>
                          <a:endParaRPr lang="en-US" sz="30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g(x</a:t>
                          </a: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) = x + 1</a:t>
                          </a:r>
                          <a:endParaRPr lang="en-US" sz="3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053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Addition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3000" i="1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000" i="1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000" i="1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h(x) = 2x + (x + 1) = 3x + 1</a:t>
                          </a:r>
                          <a:endParaRPr lang="en-US" sz="300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346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Subtraction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3000" i="1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000" i="1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– 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h(x) = 2x – (x + 1) = x – 1  </a:t>
                          </a:r>
                          <a:endParaRPr lang="en-US" sz="300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640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Multiplication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3000" i="1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000" i="1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000" i="1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000" baseline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h(x) = (2x)(x + 1) = 2x</a:t>
                          </a:r>
                          <a:r>
                            <a:rPr lang="en-US" sz="3000" baseline="30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+ 2x</a:t>
                          </a:r>
                          <a:endParaRPr lang="en-US" sz="3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2731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Division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3000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30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3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0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0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0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000" dirty="0">
                              <a:solidFill>
                                <a:schemeClr val="bg1"/>
                              </a:solidFill>
                              <a:effectLst/>
                            </a:rPr>
                            <a:t>;    g(x)</a:t>
                          </a: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h(x) = 2x/(x+1)</a:t>
                          </a:r>
                          <a:endParaRPr lang="en-US" sz="3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4596936"/>
                  </p:ext>
                </p:extLst>
              </p:nvPr>
            </p:nvGraphicFramePr>
            <p:xfrm>
              <a:off x="0" y="1841725"/>
              <a:ext cx="12192000" cy="478623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2493169"/>
                    <a:gridCol w="4927585"/>
                    <a:gridCol w="4771246"/>
                  </a:tblGrid>
                  <a:tr h="10090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/>
                              </a:solidFill>
                              <a:effectLst/>
                            </a:rPr>
                            <a:t>Operation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/>
                              </a:solidFill>
                              <a:effectLst/>
                            </a:rPr>
                            <a:t>Definition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Examples: f(x) = 2x; </a:t>
                          </a:r>
                          <a:endParaRPr lang="en-US" sz="30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g(x</a:t>
                          </a: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) = x + 1</a:t>
                          </a:r>
                          <a:endParaRPr lang="en-US" sz="3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053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Addition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137121" r="-97525" b="-3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h(x) = 2x + (x + 1) = 3x + 1</a:t>
                          </a:r>
                          <a:endParaRPr lang="en-US" sz="300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346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Subtraction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228467" r="-97525" b="-257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h(x) = 2x – (x + 1) = x – 1  </a:t>
                          </a:r>
                          <a:endParaRPr lang="en-US" sz="300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640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Multiplication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316901" r="-97525" b="-14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h(x) = (2x)(x + 1) = 2x</a:t>
                          </a:r>
                          <a:r>
                            <a:rPr lang="en-US" sz="3000" baseline="30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300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</a:rPr>
                            <a:t> + 2x</a:t>
                          </a:r>
                          <a:endParaRPr lang="en-US" sz="3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2731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bg1"/>
                              </a:solidFill>
                              <a:effectLst/>
                            </a:rPr>
                            <a:t>Division</a:t>
                          </a:r>
                          <a:endParaRPr lang="en-US" sz="3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283254" r="-97525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h(x) = 2x/(x+1)</a:t>
                          </a:r>
                          <a:endParaRPr lang="en-US" sz="300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6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Domain of h = the </a:t>
            </a:r>
            <a:r>
              <a:rPr lang="en-US" sz="3000" u="sng" dirty="0"/>
              <a:t>x-values</a:t>
            </a:r>
            <a:r>
              <a:rPr lang="en-US" sz="3000" dirty="0"/>
              <a:t> that are in the domains of </a:t>
            </a:r>
            <a:r>
              <a:rPr lang="en-US" sz="3000" b="1" dirty="0"/>
              <a:t>both</a:t>
            </a:r>
            <a:r>
              <a:rPr lang="en-US" sz="3000" dirty="0"/>
              <a:t> f and g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The domain of a quotient does not include x-values for which the denominator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Perform </a:t>
            </a:r>
            <a:r>
              <a:rPr lang="en-US" sz="3000" i="1" dirty="0"/>
              <a:t>each indicated operation, and state the domain.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f(x) + g(x); where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f(x</a:t>
            </a:r>
            <a:r>
              <a:rPr lang="en-US" sz="3000" dirty="0"/>
              <a:t>) = 3x</a:t>
            </a:r>
            <a:r>
              <a:rPr lang="en-US" sz="3000" baseline="30000" dirty="0"/>
              <a:t>3</a:t>
            </a:r>
            <a:r>
              <a:rPr lang="en-US" sz="3000" dirty="0"/>
              <a:t> – 2x</a:t>
            </a:r>
            <a:r>
              <a:rPr lang="en-US" sz="3000" baseline="30000" dirty="0"/>
              <a:t>2</a:t>
            </a:r>
            <a:r>
              <a:rPr lang="en-US" sz="3000" dirty="0"/>
              <a:t> + 5x - 1 </a:t>
            </a:r>
            <a:r>
              <a:rPr lang="en-US" sz="3000" dirty="0" smtClean="0"/>
              <a:t>and  g(x</a:t>
            </a:r>
            <a:r>
              <a:rPr lang="en-US" sz="3000" dirty="0"/>
              <a:t>) = x</a:t>
            </a:r>
            <a:r>
              <a:rPr lang="en-US" sz="3000" baseline="30000" dirty="0"/>
              <a:t>2</a:t>
            </a:r>
            <a:r>
              <a:rPr lang="en-US" sz="3000" dirty="0"/>
              <a:t> + 7x - 1 			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9016"/>
            <a:ext cx="9601200" cy="535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Perform </a:t>
            </a:r>
            <a:r>
              <a:rPr lang="en-US" sz="3000" i="1" dirty="0"/>
              <a:t>each indicated operation, and state the domain.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f(x) + g(x); where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f(x</a:t>
            </a:r>
            <a:r>
              <a:rPr lang="en-US" sz="3000" dirty="0"/>
              <a:t>) = 3x</a:t>
            </a:r>
            <a:r>
              <a:rPr lang="en-US" sz="3000" baseline="30000" dirty="0"/>
              <a:t>3</a:t>
            </a:r>
            <a:r>
              <a:rPr lang="en-US" sz="3000" dirty="0"/>
              <a:t> – 2x</a:t>
            </a:r>
            <a:r>
              <a:rPr lang="en-US" sz="3000" baseline="30000" dirty="0"/>
              <a:t>2</a:t>
            </a:r>
            <a:r>
              <a:rPr lang="en-US" sz="3000" dirty="0"/>
              <a:t> + 5x - 1 </a:t>
            </a:r>
            <a:r>
              <a:rPr lang="en-US" sz="3000" dirty="0" smtClean="0"/>
              <a:t>and  g(x</a:t>
            </a:r>
            <a:r>
              <a:rPr lang="en-US" sz="3000" dirty="0"/>
              <a:t>) = x</a:t>
            </a:r>
            <a:r>
              <a:rPr lang="en-US" sz="3000" baseline="30000" dirty="0"/>
              <a:t>2</a:t>
            </a:r>
            <a:r>
              <a:rPr lang="en-US" sz="3000" dirty="0"/>
              <a:t> + 7x - 1 			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f(x) + g(x);		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dirty="0"/>
              <a:t>3x</a:t>
            </a:r>
            <a:r>
              <a:rPr lang="en-US" sz="3000" baseline="30000" dirty="0"/>
              <a:t>3</a:t>
            </a:r>
            <a:r>
              <a:rPr lang="en-US" sz="3000" dirty="0"/>
              <a:t> – 2x</a:t>
            </a:r>
            <a:r>
              <a:rPr lang="en-US" sz="3000" baseline="30000" dirty="0"/>
              <a:t>2</a:t>
            </a:r>
            <a:r>
              <a:rPr lang="en-US" sz="3000" dirty="0"/>
              <a:t> + 5x – 1) + (x</a:t>
            </a:r>
            <a:r>
              <a:rPr lang="en-US" sz="3000" baseline="30000" dirty="0"/>
              <a:t>2</a:t>
            </a:r>
            <a:r>
              <a:rPr lang="en-US" sz="3000" dirty="0"/>
              <a:t> + 7x – 1) = </a:t>
            </a:r>
            <a:r>
              <a:rPr lang="en-US" sz="3000" b="1" dirty="0"/>
              <a:t>3x</a:t>
            </a:r>
            <a:r>
              <a:rPr lang="en-US" sz="3000" b="1" baseline="30000" dirty="0"/>
              <a:t>3</a:t>
            </a:r>
            <a:r>
              <a:rPr lang="en-US" sz="3000" b="1" dirty="0"/>
              <a:t> – 2x</a:t>
            </a:r>
            <a:r>
              <a:rPr lang="en-US" sz="3000" b="1" baseline="30000" dirty="0"/>
              <a:t>2</a:t>
            </a:r>
            <a:r>
              <a:rPr lang="en-US" sz="3000" b="1" dirty="0"/>
              <a:t> + 12x – </a:t>
            </a:r>
            <a:r>
              <a:rPr lang="en-US" sz="3000" b="1" dirty="0" smtClean="0"/>
              <a:t>2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 smtClean="0"/>
              <a:t>Domain is all real numbers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Composition of Two Functions</a:t>
            </a:r>
            <a:r>
              <a:rPr lang="en-US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500203" cy="2870616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= f(g(x))</a:t>
                </a:r>
                <a:endParaRPr lang="en-US" sz="32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= g(f(x))</a:t>
                </a:r>
                <a:endParaRPr lang="en-US" sz="32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= f(f(x))</a:t>
                </a:r>
                <a:endParaRPr lang="en-US" sz="32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=  g(g(x))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500203" cy="2870616"/>
              </a:xfrm>
              <a:blipFill rotWithShape="0">
                <a:blip r:embed="rId2"/>
                <a:stretch>
                  <a:fillRect t="-3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96525" y="2286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Note: For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f(g(x)): substitute g(x) for x in the function f(x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)…</a:t>
            </a: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f(g(x)) ≠ g(f(x))  (although it is possible, this would just be a coincidence)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Let f(x) = 4x and g(x) = x -1.  Perform the indicated operation and state the domain.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3298"/>
            <a:ext cx="9601200" cy="426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/>
              <a:t>a) f(g(x))						b) g(f(x))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i="1" dirty="0"/>
              <a:t>c) f(f(x))						d) g(g(x))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16468</TotalTime>
  <Words>381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Times New Roman</vt:lpstr>
      <vt:lpstr>Crop</vt:lpstr>
      <vt:lpstr>Equation.DSMT4</vt:lpstr>
      <vt:lpstr>Pre-Calc &amp; trig</vt:lpstr>
      <vt:lpstr>Bell Work</vt:lpstr>
      <vt:lpstr>6.6 Function Operations</vt:lpstr>
      <vt:lpstr>Operations on Functions; Let f and g be any two functions.   </vt:lpstr>
      <vt:lpstr>Domain</vt:lpstr>
      <vt:lpstr>Example</vt:lpstr>
      <vt:lpstr>Example</vt:lpstr>
      <vt:lpstr>Composition of Two Functions;</vt:lpstr>
      <vt:lpstr>Example: Let f(x) = 4x and g(x) = x -1.  Perform the indicated operation and state the domain. </vt:lpstr>
      <vt:lpstr>Example: Let f(x) = 4x and g(x) = x -1.  Perform the indicated operation and state the domain. </vt:lpstr>
      <vt:lpstr>6.7 Inverse Relations and Functions</vt:lpstr>
      <vt:lpstr>Inverse Functions: when the inverse and original relations are both functions, then they are inverse functions of each other </vt:lpstr>
      <vt:lpstr>Find an equation for the inverse of the given relation:  y = 2x – 4 </vt:lpstr>
      <vt:lpstr>Find an equation for the inverse of the given relation:  y = 2x – 4   x = 2y – 4  x + 4 = 2y   (x + 4)/2= y</vt:lpstr>
      <vt:lpstr>Inverse Functions; Functions f and g are inverses of each other provided:   f(g(x)) = x and g(f(x)) = x  The function g is denoted by f-1, read as “f inverse”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285</cp:revision>
  <cp:lastPrinted>2018-03-22T19:21:45Z</cp:lastPrinted>
  <dcterms:created xsi:type="dcterms:W3CDTF">2017-08-31T14:11:29Z</dcterms:created>
  <dcterms:modified xsi:type="dcterms:W3CDTF">2018-04-09T15:39:28Z</dcterms:modified>
</cp:coreProperties>
</file>