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812" r:id="rId2"/>
    <p:sldId id="884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9" r:id="rId14"/>
    <p:sldId id="918" r:id="rId15"/>
    <p:sldId id="920" r:id="rId16"/>
    <p:sldId id="921" r:id="rId17"/>
    <p:sldId id="922" r:id="rId18"/>
    <p:sldId id="907" r:id="rId19"/>
  </p:sldIdLst>
  <p:sldSz cx="9144000" cy="6858000" type="screen4x3"/>
  <p:notesSz cx="6858000" cy="9144000"/>
  <p:custShowLst>
    <p:custShow name="自定义放映 1" id="0">
      <p:sldLst/>
    </p:custShow>
    <p:custShow name="自定义放映 2" id="1">
      <p:sldLst/>
    </p:custShow>
    <p:custShow name="自定义放映 3" id="2">
      <p:sldLst/>
    </p:custShow>
    <p:custShow name="自定义放映 4" id="3">
      <p:sldLst/>
    </p:custShow>
    <p:custShow name="自定义放映 5" id="4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CAC04"/>
    <a:srgbClr val="FFF6E7"/>
    <a:srgbClr val="FFCA08"/>
    <a:srgbClr val="FFECCC"/>
    <a:srgbClr val="1D3971"/>
    <a:srgbClr val="FFFFFF"/>
    <a:srgbClr val="FFFF00"/>
    <a:srgbClr val="CC0066"/>
    <a:srgbClr val="00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1293" autoAdjust="0"/>
  </p:normalViewPr>
  <p:slideViewPr>
    <p:cSldViewPr>
      <p:cViewPr varScale="1">
        <p:scale>
          <a:sx n="116" d="100"/>
          <a:sy n="116" d="100"/>
        </p:scale>
        <p:origin x="2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FB2F4-2871-4F27-889B-FE42AF33E37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17A-B199-4CAB-AF43-E1F4E2C3C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34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B9DAD7D0-8A7E-4B47-8D40-2593059BDB7F}" type="datetimeFigureOut">
              <a:rPr lang="zh-CN" altLang="en-US"/>
              <a:pPr>
                <a:defRPr/>
              </a:pPr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95816306-6D32-44D0-844B-8F18B28EC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93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6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夏普比率（英语：</a:t>
            </a:r>
            <a:r>
              <a:rPr lang="en-US" dirty="0"/>
              <a:t>Sharpe ratio），</a:t>
            </a:r>
            <a:r>
              <a:rPr lang="zh-CN" altLang="en-US" dirty="0"/>
              <a:t>或称夏普指数（</a:t>
            </a:r>
            <a:r>
              <a:rPr lang="en-US" dirty="0"/>
              <a:t>Sharpe index）、</a:t>
            </a:r>
            <a:r>
              <a:rPr lang="zh-CN" altLang="en-US" dirty="0"/>
              <a:t>夏普值，在金融领域衡量的是一项投资（例如证券或投资组合）在对其调整风险后，相对于无风险资产的表现。它的定义是投资收益与无风险收益之差的期望值，再除以投资标准差（即其波动性）。它代表投资者额外承受的每一单位风险所获得的额外收益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894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927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06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882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nner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2239963"/>
            <a:ext cx="7200900" cy="539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13130" tIns="56565" rIns="113130" bIns="56565" anchor="ctr"/>
          <a:lstStyle/>
          <a:p>
            <a:pPr algn="ctr" defTabSz="1133475"/>
            <a:endParaRPr lang="zh-CN" altLang="en-US" sz="100" b="0">
              <a:solidFill>
                <a:srgbClr val="00246C"/>
              </a:solidFill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62B8-C0B0-1B47-B727-1B449CD7D4D2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89329-A514-4F91-B09F-A124081975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"/>
          <a:stretch/>
        </p:blipFill>
        <p:spPr>
          <a:xfrm>
            <a:off x="-508" y="5409220"/>
            <a:ext cx="1476164" cy="1399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7AAE-3102-CF48-B99C-4FDEC61E9D5C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0BADA-73B5-4B04-A446-1FA600F4B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6723225" cy="1589593"/>
          </a:xfrm>
          <a:prstGeom prst="rect">
            <a:avLst/>
          </a:prstGeom>
        </p:spPr>
        <p:txBody>
          <a:bodyPr lIns="79681" tIns="39840" rIns="79681" bIns="39840"/>
          <a:lstStyle>
            <a:lvl1pPr marL="0" indent="0" algn="ctr">
              <a:buNone/>
              <a:defRPr/>
            </a:lvl1pPr>
            <a:lvl2pPr marL="398404" indent="0" algn="ctr">
              <a:buNone/>
              <a:defRPr/>
            </a:lvl2pPr>
            <a:lvl3pPr marL="796808" indent="0" algn="ctr">
              <a:buNone/>
              <a:defRPr/>
            </a:lvl3pPr>
            <a:lvl4pPr marL="1195212" indent="0" algn="ctr">
              <a:buNone/>
              <a:defRPr/>
            </a:lvl4pPr>
            <a:lvl5pPr marL="1593616" indent="0" algn="ctr">
              <a:buNone/>
              <a:defRPr/>
            </a:lvl5pPr>
            <a:lvl6pPr marL="1992020" indent="0" algn="ctr">
              <a:buNone/>
              <a:defRPr/>
            </a:lvl6pPr>
            <a:lvl7pPr marL="2390424" indent="0" algn="ctr">
              <a:buNone/>
              <a:defRPr/>
            </a:lvl7pPr>
            <a:lvl8pPr marL="2788829" indent="0" algn="ctr">
              <a:buNone/>
              <a:defRPr/>
            </a:lvl8pPr>
            <a:lvl9pPr marL="3187233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F545-8A61-441A-BFBF-F6C227E4A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0EE6B-DAF5-416C-AC49-98396666B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-14288"/>
            <a:ext cx="8435975" cy="61404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21D773-CA79-DB43-811C-25ABD98273CD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4FC21-7242-4489-BFF3-4A3E6299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FAFB2E-CFFC-5949-8564-6495B55D294C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6A412-2782-409A-A6B7-1205BA8DB6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F045B5-2653-B541-96F2-BDCF96C836A1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B65C38-54D2-4226-9FD5-C195CE9CAC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FA7852-A131-B149-8024-7D520108A672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570FE6-0F48-45F9-8E08-C9DE46CCC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7B40-4E59-164E-96FA-27D1747F97FC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F4DA-3A3C-8441-8018-F6428274D02C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3BD8-F249-402B-9C05-63C37916315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CF29-5441-7043-8A2C-71F76D0ECB28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8734" y="635958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A075-9176-4A12-806E-C912C46D0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B0AE-3CC0-D64F-AE3F-EB3EDE52C56F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B630-E277-4BE5-BC70-1DC325762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4170-023A-644B-BAC7-5DAFB540CA45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61726-135B-45BC-9BFD-A688475F0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EC40C-100C-E546-BFF6-3D8F38111FC0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F5FC-CA8D-425F-AD55-492EC82E3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4FF3-CFEE-074D-8F91-888A4ABBE9AA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6AA9-D10B-4CBF-921F-7506F3AB3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22F2A-2C3B-1346-9C94-A6A750CCF3F4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6DD6E-2EB4-449E-B61D-F235D4A7C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-26988"/>
            <a:ext cx="9144000" cy="86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825F3BDF-D0EC-5448-B528-0F002694FF78}" type="datetime1">
              <a:rPr lang="en-US" altLang="zh-CN" smtClean="0"/>
              <a:t>10/18/22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effectLst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9E041E48-035D-4D54-9700-5B99F6CA9EA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/19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/>
        </p:blipFill>
        <p:spPr>
          <a:xfrm>
            <a:off x="8244408" y="-27384"/>
            <a:ext cx="900101" cy="887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84" r:id="rId11"/>
    <p:sldLayoutId id="2147483785" r:id="rId12"/>
    <p:sldLayoutId id="2147483779" r:id="rId13"/>
    <p:sldLayoutId id="2147483780" r:id="rId14"/>
    <p:sldLayoutId id="2147483781" r:id="rId15"/>
    <p:sldLayoutId id="2147483782" r:id="rId16"/>
  </p:sldLayoutIdLst>
  <p:transition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QYQSDTC/FinR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566" y="1520788"/>
            <a:ext cx="78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/>
                </a:solidFill>
                <a:ea typeface="微软雅黑" pitchFamily="34" charset="-122"/>
              </a:rPr>
              <a:t>强化学习课程报告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566" y="3284984"/>
            <a:ext cx="7812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报告人：钱以骞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小组成员：钱以骞，马瑞廷，张文涛，丛宇恒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DCAB7-7334-66C9-0B54-B702E7294A0C}"/>
              </a:ext>
            </a:extLst>
          </p:cNvPr>
          <p:cNvSpPr txBox="1"/>
          <p:nvPr/>
        </p:nvSpPr>
        <p:spPr>
          <a:xfrm>
            <a:off x="1313638" y="2312876"/>
            <a:ext cx="651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强学习在量化金融中的应用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F2EF-B15A-1164-84EE-50DC17314BEB}"/>
              </a:ext>
            </a:extLst>
          </p:cNvPr>
          <p:cNvSpPr txBox="1"/>
          <p:nvPr/>
        </p:nvSpPr>
        <p:spPr>
          <a:xfrm>
            <a:off x="1817694" y="4617132"/>
            <a:ext cx="550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2022/10/25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067817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SAC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4" y="2174875"/>
            <a:ext cx="3328660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3604132429"/>
      </p:ext>
    </p:extLst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175"/>
            <a:ext cx="4097338" cy="25654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48188"/>
            <a:ext cx="4097338" cy="127000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908175"/>
            <a:ext cx="4057650" cy="3910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SAC</a:t>
            </a:r>
          </a:p>
        </p:txBody>
      </p:sp>
    </p:spTree>
    <p:extLst>
      <p:ext uri="{BB962C8B-B14F-4D97-AF65-F5344CB8AC3E}">
        <p14:creationId xmlns:p14="http://schemas.microsoft.com/office/powerpoint/2010/main" val="664845544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A2C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3DBE37-313D-D79F-E40F-264562B6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5" y="2174875"/>
            <a:ext cx="3290738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Baseling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711398190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E0912F-2158-AB66-FEC9-9CED2C29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050"/>
            <a:ext cx="4054475" cy="253523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A4FDE87-5FA5-399E-7BAA-A23C93BC5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3900"/>
            <a:ext cx="4054475" cy="12668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F31C53B-576F-0889-7601-354EA0BA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8" y="1924050"/>
            <a:ext cx="4100513" cy="3876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A2C</a:t>
            </a:r>
          </a:p>
        </p:txBody>
      </p:sp>
    </p:spTree>
    <p:extLst>
      <p:ext uri="{BB962C8B-B14F-4D97-AF65-F5344CB8AC3E}">
        <p14:creationId xmlns:p14="http://schemas.microsoft.com/office/powerpoint/2010/main" val="2900197938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PPO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964" y="2195968"/>
            <a:ext cx="3328660" cy="3909102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371521883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910457"/>
            <a:ext cx="4097338" cy="2560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55" y="4548188"/>
            <a:ext cx="3977427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444" y="1908175"/>
            <a:ext cx="4053062" cy="3910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33226303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E71E-EEBE-3B9C-6BF3-D1A85560C48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/>
              <a:t>性能评估</a:t>
            </a:r>
            <a:r>
              <a:rPr lang="zh-CN" altLang="en-US"/>
              <a:t>：四种算法横向比较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50D41-6484-D55B-C6B2-A1E0D4C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1570FE6-0F48-45F9-8E08-C9DE46CCC5F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zh-CN" altLang="en-US" sz="190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32E50B0-50F5-69C2-2239-9B0D2C6C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6" y="3797077"/>
            <a:ext cx="2068971" cy="2460598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6081B52-2295-7412-24F1-1EF1A17AF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4" y="3797078"/>
            <a:ext cx="2068972" cy="2455974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62478CC2-CDD0-D40A-355A-104F87627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7" y="1067563"/>
            <a:ext cx="2068972" cy="2484276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11AD4D10-2051-72B8-E106-4279ED7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57" y="1067563"/>
            <a:ext cx="2115398" cy="2484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F75E77-CF6E-308D-6E3F-96094E9C776E}"/>
              </a:ext>
            </a:extLst>
          </p:cNvPr>
          <p:cNvSpPr txBox="1"/>
          <p:nvPr/>
        </p:nvSpPr>
        <p:spPr>
          <a:xfrm>
            <a:off x="250825" y="3797077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50B4B-3429-4BED-4B86-50DD3971CBF6}"/>
              </a:ext>
            </a:extLst>
          </p:cNvPr>
          <p:cNvSpPr txBox="1"/>
          <p:nvPr/>
        </p:nvSpPr>
        <p:spPr>
          <a:xfrm>
            <a:off x="6735332" y="3797077"/>
            <a:ext cx="13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DDPG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5A533-B7AA-0007-92AE-FE8196928340}"/>
              </a:ext>
            </a:extLst>
          </p:cNvPr>
          <p:cNvSpPr txBox="1"/>
          <p:nvPr/>
        </p:nvSpPr>
        <p:spPr>
          <a:xfrm>
            <a:off x="250825" y="1067563"/>
            <a:ext cx="124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A2C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F0FE-0FA8-1A81-03F1-01919E5F98E8}"/>
              </a:ext>
            </a:extLst>
          </p:cNvPr>
          <p:cNvSpPr txBox="1"/>
          <p:nvPr/>
        </p:nvSpPr>
        <p:spPr>
          <a:xfrm>
            <a:off x="6735332" y="1067563"/>
            <a:ext cx="130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70798683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81A4-DA3D-0BEE-B801-163F5FE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未来的改进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C500-2B63-2BBE-87B6-D0FBDF5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70FE6-0F48-45F9-8E08-C9DE46CCC5F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A12E5-D8F7-833F-0B35-996D6572B4B6}"/>
              </a:ext>
            </a:extLst>
          </p:cNvPr>
          <p:cNvSpPr txBox="1"/>
          <p:nvPr/>
        </p:nvSpPr>
        <p:spPr>
          <a:xfrm>
            <a:off x="161510" y="1556792"/>
            <a:ext cx="882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N" dirty="0"/>
              <a:t>量化因子选股</a:t>
            </a:r>
            <a:r>
              <a:rPr lang="zh-CN" altLang="en-US" dirty="0"/>
              <a:t>：目前总共有</a:t>
            </a:r>
            <a:r>
              <a:rPr lang="en-US" altLang="zh-CN" dirty="0"/>
              <a:t>300</a:t>
            </a:r>
            <a:r>
              <a:rPr lang="zh-CN" altLang="en-US" dirty="0"/>
              <a:t>多个量化因子</a:t>
            </a:r>
            <a:endParaRPr lang="en-CN" dirty="0"/>
          </a:p>
          <a:p>
            <a:pPr marL="514350" indent="-514350">
              <a:buAutoNum type="arabicPeriod"/>
            </a:pPr>
            <a:r>
              <a:rPr lang="en-CN" dirty="0"/>
              <a:t>更精细的数据</a:t>
            </a:r>
            <a:r>
              <a:rPr lang="zh-CN" altLang="en-US" dirty="0"/>
              <a:t>：分钟数据，</a:t>
            </a:r>
            <a:r>
              <a:rPr lang="en-US" altLang="zh-CN" dirty="0"/>
              <a:t>tick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随着时间推移可以周期性的更新模型，如一周或者一个月更新一次模型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dirty="0" err="1"/>
              <a:t>添加风险指标</a:t>
            </a:r>
            <a:r>
              <a:rPr lang="zh-CN" altLang="en-US" dirty="0"/>
              <a:t>，降低波动性和回撤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尝试其他</a:t>
            </a:r>
            <a:r>
              <a:rPr lang="en-US" altLang="zh-CN" dirty="0"/>
              <a:t>RL</a:t>
            </a:r>
            <a:r>
              <a:rPr lang="zh-CN" altLang="en-US" dirty="0"/>
              <a:t>算法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8493696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4100D-DFC6-67E3-FAA2-15E955FD4D6F}"/>
              </a:ext>
            </a:extLst>
          </p:cNvPr>
          <p:cNvSpPr txBox="1"/>
          <p:nvPr/>
        </p:nvSpPr>
        <p:spPr>
          <a:xfrm>
            <a:off x="1530083" y="3136612"/>
            <a:ext cx="608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请各位老师批评指正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D8866-9E40-EA08-0E34-A1BA6E82CA42}"/>
              </a:ext>
            </a:extLst>
          </p:cNvPr>
          <p:cNvSpPr txBox="1"/>
          <p:nvPr/>
        </p:nvSpPr>
        <p:spPr>
          <a:xfrm>
            <a:off x="2519772" y="1664804"/>
            <a:ext cx="477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感谢聆听</a:t>
            </a:r>
            <a:r>
              <a:rPr lang="zh-CN" altLang="en-US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！</a:t>
            </a:r>
            <a:endParaRPr lang="en-CN" sz="7200" dirty="0">
              <a:solidFill>
                <a:schemeClr val="accent2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717178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9646" y="1739727"/>
            <a:ext cx="7304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B0F0"/>
                </a:solidFill>
                <a:latin typeface="+mj-ea"/>
                <a:ea typeface="+mj-ea"/>
              </a:rPr>
              <a:t>背景介绍</a:t>
            </a:r>
            <a:endParaRPr lang="en-US" altLang="zh-CN" sz="3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</a:rPr>
              <a:t>数据获取和处理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问题描述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性能表现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未来的改进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6B36-F262-5348-9BA3-55FDD28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64062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5328-B5E5-76AB-C2D4-038689F7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背景介绍</a:t>
            </a:r>
            <a:r>
              <a:rPr lang="zh-CN" altLang="en-US" dirty="0"/>
              <a:t>：软件包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FC5-BA90-7234-A0BF-2EE36AE7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016732"/>
            <a:ext cx="8892988" cy="5339618"/>
          </a:xfrm>
        </p:spPr>
        <p:txBody>
          <a:bodyPr/>
          <a:lstStyle/>
          <a:p>
            <a:r>
              <a:rPr lang="en-CN" dirty="0"/>
              <a:t>FinRL</a:t>
            </a:r>
            <a:endParaRPr lang="en-US" dirty="0"/>
          </a:p>
          <a:p>
            <a:pPr lvl="1"/>
            <a:r>
              <a:rPr lang="en-CN" dirty="0"/>
              <a:t>金融仿真环境</a:t>
            </a:r>
          </a:p>
          <a:p>
            <a:pPr lvl="1"/>
            <a:r>
              <a:rPr lang="en-CN" dirty="0"/>
              <a:t>常用的RL算法</a:t>
            </a:r>
          </a:p>
          <a:p>
            <a:pPr marL="457200" lvl="1" indent="0">
              <a:buNone/>
            </a:pPr>
            <a:endParaRPr lang="en-CN" dirty="0"/>
          </a:p>
          <a:p>
            <a:pPr marL="514350" indent="-457200"/>
            <a:r>
              <a:rPr lang="en-CN" dirty="0"/>
              <a:t>Tushare</a:t>
            </a:r>
            <a:r>
              <a:rPr lang="zh-CN" altLang="en-US" dirty="0"/>
              <a:t>：金融数据提供商，可以获取</a:t>
            </a:r>
            <a:r>
              <a:rPr lang="en-US" altLang="zh-CN" dirty="0"/>
              <a:t>A</a:t>
            </a:r>
            <a:r>
              <a:rPr lang="zh-CN" altLang="en-US" dirty="0"/>
              <a:t>股的股票及指数的数据（有权限要求）</a:t>
            </a:r>
            <a:endParaRPr lang="en-US" altLang="zh-CN" dirty="0"/>
          </a:p>
          <a:p>
            <a:pPr marL="514350" indent="-457200"/>
            <a:endParaRPr lang="en-US" sz="2800" dirty="0"/>
          </a:p>
          <a:p>
            <a:pPr marL="514350" indent="-457200"/>
            <a:r>
              <a:rPr lang="en-US" altLang="zh-CN" sz="2800" dirty="0" err="1"/>
              <a:t>Pyfolio</a:t>
            </a:r>
            <a:r>
              <a:rPr lang="zh-CN" altLang="en-US" sz="2800" dirty="0"/>
              <a:t>：一个自动化回测工具，用来评估不同算法的表现</a:t>
            </a:r>
            <a:endParaRPr lang="en-CN" sz="2800" dirty="0"/>
          </a:p>
          <a:p>
            <a:pPr marL="57150" indent="0">
              <a:buNone/>
            </a:pPr>
            <a:endParaRPr lang="en-CN" dirty="0"/>
          </a:p>
          <a:p>
            <a:pPr marL="57150" indent="0">
              <a:buNone/>
            </a:pPr>
            <a:r>
              <a:rPr lang="en-CN" dirty="0"/>
              <a:t>项目地址</a:t>
            </a:r>
            <a:r>
              <a:rPr lang="zh-CN" altLang="en-US" dirty="0"/>
              <a:t>：</a:t>
            </a:r>
            <a:r>
              <a:rPr lang="en-US" altLang="zh-CN" sz="2800" dirty="0">
                <a:hlinkClick r:id="rId2"/>
              </a:rPr>
              <a:t>https://github.com/QYQSDTC/FinRL</a:t>
            </a:r>
            <a:endParaRPr lang="en-CN" sz="2800" dirty="0"/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1AD6-5BE4-4844-ADDD-4A2FE771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E1F6E6-8B05-DA4C-FEA4-5CA6784C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924974"/>
            <a:ext cx="5616624" cy="18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7921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667-00C1-BC35-6C85-047B1BD5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数据的获取以及处理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62FE-9D53-4EC1-287B-69B215F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选取上证</a:t>
            </a:r>
            <a:r>
              <a:rPr lang="en-US" altLang="zh-CN" dirty="0"/>
              <a:t>50</a:t>
            </a:r>
            <a:r>
              <a:rPr lang="zh-CN" altLang="en-US" dirty="0"/>
              <a:t>成分股 </a:t>
            </a:r>
            <a:r>
              <a:rPr lang="en-US" altLang="zh-CN" dirty="0"/>
              <a:t>2012-01-01</a:t>
            </a:r>
            <a:r>
              <a:rPr lang="zh-CN" altLang="en-US" dirty="0"/>
              <a:t>日到</a:t>
            </a:r>
            <a:r>
              <a:rPr lang="en-US" altLang="zh-CN" dirty="0"/>
              <a:t>2022-09-30</a:t>
            </a:r>
            <a:r>
              <a:rPr lang="zh-CN" altLang="en-US" dirty="0"/>
              <a:t>日的日线数据，包括开盘价，收盘价，最高价，最低价和交易量</a:t>
            </a:r>
            <a:endParaRPr lang="en-US" altLang="zh-CN" dirty="0"/>
          </a:p>
          <a:p>
            <a:r>
              <a:rPr lang="zh-CN" altLang="en-US" dirty="0"/>
              <a:t>接下来进行数据清洗，去掉了</a:t>
            </a:r>
            <a:r>
              <a:rPr lang="en-US" altLang="zh-CN" dirty="0"/>
              <a:t>NAN</a:t>
            </a:r>
            <a:r>
              <a:rPr lang="zh-CN" altLang="en-US" dirty="0"/>
              <a:t>值多于整个数据长度</a:t>
            </a:r>
            <a:r>
              <a:rPr lang="en-US" altLang="zh-CN" dirty="0"/>
              <a:t>10%</a:t>
            </a:r>
            <a:r>
              <a:rPr lang="zh-CN" altLang="en-US" dirty="0"/>
              <a:t>的股票，并且进行了</a:t>
            </a:r>
            <a:r>
              <a:rPr lang="zh-CN" altLang="en-CN" dirty="0"/>
              <a:t>缺失值</a:t>
            </a:r>
            <a:r>
              <a:rPr lang="zh-CN" altLang="en-US" dirty="0"/>
              <a:t>的处理，最后剩下</a:t>
            </a:r>
            <a:r>
              <a:rPr lang="en-US" altLang="zh-CN" dirty="0"/>
              <a:t>38</a:t>
            </a:r>
            <a:r>
              <a:rPr lang="zh-CN" altLang="en-US" dirty="0"/>
              <a:t>支股票</a:t>
            </a:r>
            <a:endParaRPr lang="en-US" altLang="zh-CN" dirty="0"/>
          </a:p>
          <a:p>
            <a:r>
              <a:rPr lang="zh-CN" altLang="en-US" dirty="0"/>
              <a:t>最后给这</a:t>
            </a:r>
            <a:r>
              <a:rPr lang="en-US" altLang="zh-CN" dirty="0"/>
              <a:t>38</a:t>
            </a:r>
            <a:r>
              <a:rPr lang="zh-CN" altLang="en-US" dirty="0"/>
              <a:t>支股票添加金融技术指标，例如</a:t>
            </a:r>
            <a:r>
              <a:rPr lang="en-US" altLang="zh-CN" dirty="0"/>
              <a:t>MACD</a:t>
            </a:r>
            <a:r>
              <a:rPr lang="zh-CN" altLang="en-US" dirty="0"/>
              <a:t>，布林线，</a:t>
            </a:r>
            <a:r>
              <a:rPr lang="en-US" altLang="zh-CN" dirty="0"/>
              <a:t>SMA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E1C7-75EF-59AF-203A-0B56261D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07921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020-BE89-43C8-C3BB-429BA37C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预处理后的数据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0F77DF-D9FF-8672-E04C-A3123318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36210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374B-E246-C13F-D6BD-BB94E635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zh-CN" altLang="en-US" sz="190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F0ECC-5A74-D5E2-B43F-E8113EA987BD}"/>
              </a:ext>
            </a:extLst>
          </p:cNvPr>
          <p:cNvSpPr txBox="1"/>
          <p:nvPr/>
        </p:nvSpPr>
        <p:spPr>
          <a:xfrm>
            <a:off x="467544" y="497717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训练数据</a:t>
            </a:r>
            <a:r>
              <a:rPr lang="zh-CN" altLang="en-US" dirty="0"/>
              <a:t>：</a:t>
            </a:r>
            <a:r>
              <a:rPr lang="en-US" altLang="zh-CN" dirty="0"/>
              <a:t>2012-01-01</a:t>
            </a:r>
            <a:r>
              <a:rPr lang="zh-CN" altLang="en-US" dirty="0"/>
              <a:t>至</a:t>
            </a:r>
            <a:r>
              <a:rPr lang="en-US" altLang="zh-CN" dirty="0"/>
              <a:t>2020-01-01</a:t>
            </a:r>
          </a:p>
          <a:p>
            <a:r>
              <a:rPr lang="en-US" dirty="0" err="1"/>
              <a:t>测试数据</a:t>
            </a:r>
            <a:r>
              <a:rPr lang="zh-CN" altLang="en-US" dirty="0"/>
              <a:t>：</a:t>
            </a:r>
            <a:r>
              <a:rPr lang="en-US" altLang="zh-CN" dirty="0"/>
              <a:t>2020-01-01</a:t>
            </a:r>
            <a:r>
              <a:rPr lang="zh-CN" altLang="en-US" dirty="0"/>
              <a:t>至</a:t>
            </a:r>
            <a:r>
              <a:rPr lang="en-US" altLang="zh-CN" dirty="0"/>
              <a:t>2022-09-30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9719690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57F-A1DD-14D6-C9F8-F09942DF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问题描述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1323-CF2A-6151-4272-2D8B81F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/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动作</a:t>
                </a:r>
                <a:r>
                  <a:rPr lang="zh-CN" altLang="en-US" dirty="0"/>
                  <a:t>：买，持有和卖，用</a:t>
                </a:r>
                <a:r>
                  <a:rPr lang="en-US" altLang="zh-CN" dirty="0"/>
                  <a:t>{-1,0,1}</a:t>
                </a:r>
                <a:r>
                  <a:rPr lang="zh-CN" altLang="en-US" dirty="0"/>
                  <a:t>表示。假设我们持有一只股票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股，那么动作空间为</a:t>
                </a:r>
                <a:r>
                  <a:rPr lang="en-US" altLang="zh-CN" dirty="0"/>
                  <a:t>{-k,…,0,…,k}~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奖励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R(</a:t>
                </a:r>
                <a:r>
                  <a:rPr lang="en-US" altLang="zh-CN" dirty="0" err="1"/>
                  <a:t>s,a,s</a:t>
                </a:r>
                <a:r>
                  <a:rPr lang="en-US" altLang="zh-CN" dirty="0"/>
                  <a:t>’)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v’-v, 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v’</a:t>
                </a:r>
                <a:r>
                  <a:rPr lang="zh-CN" altLang="en-US" dirty="0"/>
                  <a:t>分别为状态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s’</a:t>
                </a:r>
                <a:r>
                  <a:rPr lang="zh-CN" altLang="en-US" dirty="0"/>
                  <a:t>的账户总资产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股票价值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CN" dirty="0"/>
                  <a:t> 状态</a:t>
                </a:r>
                <a:r>
                  <a:rPr lang="zh-CN" altLang="en-US" dirty="0"/>
                  <a:t>：在这个例子中状态数为（技术指标数量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收盘价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持股数量）*股票数量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r>
                  <a:rPr lang="en-US" altLang="zh-CN" dirty="0"/>
                  <a:t>~381</a:t>
                </a:r>
              </a:p>
              <a:p>
                <a:endParaRPr lang="en-US" dirty="0"/>
              </a:p>
              <a:p>
                <a:r>
                  <a:rPr lang="en-US" dirty="0"/>
                  <a:t>RL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</a:t>
                </a:r>
                <a:r>
                  <a:rPr lang="zh-CN" altLang="en-US" dirty="0"/>
                  <a:t>：我们分别用</a:t>
                </a:r>
                <a:r>
                  <a:rPr lang="en-US" altLang="zh-CN" dirty="0"/>
                  <a:t>DDPG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PPO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SAC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A2C</a:t>
                </a:r>
                <a:r>
                  <a:rPr lang="zh-CN" altLang="en-US" dirty="0"/>
                  <a:t>四种</a:t>
                </a:r>
                <a:r>
                  <a:rPr lang="en-US" altLang="zh-CN" dirty="0"/>
                  <a:t>RL</a:t>
                </a:r>
                <a:r>
                  <a:rPr lang="zh-CN" altLang="en-US" dirty="0"/>
                  <a:t>算法来进行训练，并比较他们的表现</a:t>
                </a:r>
                <a:endParaRPr lang="en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blipFill>
                <a:blip r:embed="rId2"/>
                <a:stretch>
                  <a:fillRect l="-1297" t="-1832" r="-288" b="-288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20404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934E-6ADA-8789-012B-C1AF61D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一图流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1D58DF8C-3B34-D402-5E99-AF8D8844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893392"/>
            <a:ext cx="8266785" cy="58280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CE900-1CC6-7E00-9E21-8561410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zh-CN" altLang="en-US" sz="19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4614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DDPG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69611-AB05-8F24-6F62-07FB3AAC0C59}"/>
              </a:ext>
            </a:extLst>
          </p:cNvPr>
          <p:cNvSpPr txBox="1"/>
          <p:nvPr/>
        </p:nvSpPr>
        <p:spPr>
          <a:xfrm>
            <a:off x="4038927" y="106924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年化收益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3867-A352-4CAD-08E1-2438004C4D0B}"/>
              </a:ext>
            </a:extLst>
          </p:cNvPr>
          <p:cNvSpPr txBox="1"/>
          <p:nvPr/>
        </p:nvSpPr>
        <p:spPr>
          <a:xfrm>
            <a:off x="4036838" y="146050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累计收益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D4F23-73FE-E30F-B03D-444AE9601E85}"/>
              </a:ext>
            </a:extLst>
          </p:cNvPr>
          <p:cNvSpPr txBox="1"/>
          <p:nvPr/>
        </p:nvSpPr>
        <p:spPr>
          <a:xfrm>
            <a:off x="4054955" y="209622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夏普率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6E5E4-FBB4-B7A1-1889-B898E3007178}"/>
              </a:ext>
            </a:extLst>
          </p:cNvPr>
          <p:cNvSpPr txBox="1"/>
          <p:nvPr/>
        </p:nvSpPr>
        <p:spPr>
          <a:xfrm>
            <a:off x="4006829" y="317180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最大回撤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9" y="915759"/>
            <a:ext cx="3933292" cy="46663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>
          <a:xfrm>
            <a:off x="1395668" y="5700838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Algo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>
          <a:xfrm>
            <a:off x="4977839" y="5698633"/>
            <a:ext cx="398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Baseline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7486CF-0209-E9DA-7180-4C08F50BF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75584"/>
            <a:ext cx="3971333" cy="47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73181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02A5089-1F6C-3E39-ADF4-66BE2D6A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113"/>
            <a:ext cx="4119563" cy="254158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A8343DD-E6A5-5051-49BE-0F49A1FA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2313"/>
            <a:ext cx="4119563" cy="1277938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D1B6646-6CC4-CF73-BC29-4C24D3F3D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5" y="1916113"/>
            <a:ext cx="4035425" cy="3894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DDPG</a:t>
            </a:r>
          </a:p>
        </p:txBody>
      </p:sp>
    </p:spTree>
    <p:extLst>
      <p:ext uri="{BB962C8B-B14F-4D97-AF65-F5344CB8AC3E}">
        <p14:creationId xmlns:p14="http://schemas.microsoft.com/office/powerpoint/2010/main" val="239516248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实验室模板_白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实验室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实验室模板_白</Template>
  <TotalTime>56503</TotalTime>
  <Words>512</Words>
  <Application>Microsoft Macintosh PowerPoint</Application>
  <PresentationFormat>On-screen Show (4:3)</PresentationFormat>
  <Paragraphs>91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5</vt:i4>
      </vt:variant>
    </vt:vector>
  </HeadingPairs>
  <TitlesOfParts>
    <vt:vector size="32" baseType="lpstr">
      <vt:lpstr>微软雅黑</vt:lpstr>
      <vt:lpstr>黑体</vt:lpstr>
      <vt:lpstr>Source Han Serif SC</vt:lpstr>
      <vt:lpstr>Arial</vt:lpstr>
      <vt:lpstr>Calibri</vt:lpstr>
      <vt:lpstr>Cambria Math</vt:lpstr>
      <vt:lpstr>Times New Roman</vt:lpstr>
      <vt:lpstr>Wingdings</vt:lpstr>
      <vt:lpstr>实验室模板_白</vt:lpstr>
      <vt:lpstr>PowerPoint Presentation</vt:lpstr>
      <vt:lpstr>目录</vt:lpstr>
      <vt:lpstr>背景介绍：软件包</vt:lpstr>
      <vt:lpstr>数据的获取以及处理</vt:lpstr>
      <vt:lpstr>预处理后的数据</vt:lpstr>
      <vt:lpstr>问题描述</vt:lpstr>
      <vt:lpstr>一图流</vt:lpstr>
      <vt:lpstr>性能表现：DDPG</vt:lpstr>
      <vt:lpstr>DDPG</vt:lpstr>
      <vt:lpstr>性能表现：SAC</vt:lpstr>
      <vt:lpstr>SAC</vt:lpstr>
      <vt:lpstr>性能表现：A2C</vt:lpstr>
      <vt:lpstr>A2C</vt:lpstr>
      <vt:lpstr>性能表现：PPO</vt:lpstr>
      <vt:lpstr>PPO</vt:lpstr>
      <vt:lpstr>性能评估：四种算法横向比较</vt:lpstr>
      <vt:lpstr>未来的改进</vt:lpstr>
      <vt:lpstr>PowerPoint Presentation</vt:lpstr>
      <vt:lpstr>自定义放映 1</vt:lpstr>
      <vt:lpstr>自定义放映 2</vt:lpstr>
      <vt:lpstr>自定义放映 3</vt:lpstr>
      <vt:lpstr>自定义放映 4</vt:lpstr>
      <vt:lpstr>自定义放映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Qian YiQian</cp:lastModifiedBy>
  <cp:revision>705</cp:revision>
  <dcterms:created xsi:type="dcterms:W3CDTF">2011-01-05T13:24:06Z</dcterms:created>
  <dcterms:modified xsi:type="dcterms:W3CDTF">2022-10-18T11:57:14Z</dcterms:modified>
</cp:coreProperties>
</file>