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6" r:id="rId2"/>
    <p:sldId id="257" r:id="rId3"/>
    <p:sldId id="357" r:id="rId4"/>
    <p:sldId id="358" r:id="rId5"/>
    <p:sldId id="359" r:id="rId6"/>
    <p:sldId id="360" r:id="rId7"/>
    <p:sldId id="361" r:id="rId8"/>
    <p:sldId id="377" r:id="rId9"/>
    <p:sldId id="362" r:id="rId10"/>
    <p:sldId id="374" r:id="rId11"/>
    <p:sldId id="376" r:id="rId12"/>
    <p:sldId id="373" r:id="rId13"/>
    <p:sldId id="372" r:id="rId14"/>
    <p:sldId id="375" r:id="rId15"/>
    <p:sldId id="371" r:id="rId16"/>
    <p:sldId id="370" r:id="rId17"/>
    <p:sldId id="378" r:id="rId18"/>
    <p:sldId id="369" r:id="rId19"/>
    <p:sldId id="363" r:id="rId20"/>
    <p:sldId id="364" r:id="rId21"/>
    <p:sldId id="365" r:id="rId22"/>
    <p:sldId id="366" r:id="rId23"/>
    <p:sldId id="367" r:id="rId24"/>
    <p:sldId id="368" r:id="rId25"/>
  </p:sldIdLst>
  <p:sldSz cx="9144000" cy="6858000" type="screen4x3"/>
  <p:notesSz cx="6810375" cy="9942513"/>
  <p:defaultTextStyle>
    <a:defPPr>
      <a:defRPr lang="nl-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96" autoAdjust="0"/>
  </p:normalViewPr>
  <p:slideViewPr>
    <p:cSldViewPr snapToGrid="0" snapToObjects="1">
      <p:cViewPr>
        <p:scale>
          <a:sx n="70" d="100"/>
          <a:sy n="70" d="100"/>
        </p:scale>
        <p:origin x="-1374" y="-78"/>
      </p:cViewPr>
      <p:guideLst>
        <p:guide orient="horz" pos="1138"/>
        <p:guide orient="horz" pos="3879"/>
        <p:guide pos="2880"/>
        <p:guide pos="914"/>
        <p:guide pos="5325"/>
        <p:guide pos="4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26" y="-78"/>
      </p:cViewPr>
      <p:guideLst>
        <p:guide orient="horz" pos="3132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7625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6ED08AD-41E3-4F2C-820F-F0E804747C97}" type="datetimeFigureOut">
              <a:rPr lang="nl-NL"/>
              <a:pPr>
                <a:defRPr/>
              </a:pPr>
              <a:t>4-6-2013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7625" y="9444038"/>
            <a:ext cx="29511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FAF4242-F080-4C1A-8D6F-823A3596951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7625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6756E1-5EC8-430B-B9C6-59EAFFDC24E6}" type="datetimeFigureOut">
              <a:rPr lang="nl-NL"/>
              <a:pPr>
                <a:defRPr/>
              </a:pPr>
              <a:t>4-6-2013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8300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7625" y="9444038"/>
            <a:ext cx="29511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877C237-797B-44D2-90E9-E3CD519D820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H" smtClean="0"/>
          </a:p>
        </p:txBody>
      </p:sp>
      <p:sp>
        <p:nvSpPr>
          <p:cNvPr id="368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BB8CE3-587D-492D-B240-B016C52A4529}" type="slidenum">
              <a:rPr lang="nl-NL" smtClean="0"/>
              <a:pPr/>
              <a:t>1</a:t>
            </a:fld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H" smtClean="0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4E5BC5-76AC-416C-A11D-799B738D2A75}" type="slidenum">
              <a:rPr lang="nl-NL" smtClean="0"/>
              <a:pPr/>
              <a:t>2</a:t>
            </a:fld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Title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00063" y="511175"/>
            <a:ext cx="29511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93688" y="6442075"/>
            <a:ext cx="15001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8025" y="271463"/>
            <a:ext cx="12414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58178" y="1806575"/>
            <a:ext cx="3024000" cy="43513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84317" y="1800000"/>
            <a:ext cx="3024000" cy="435791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dirty="0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2F8F4-240A-4143-B379-5489577D30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ote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8025" y="271463"/>
            <a:ext cx="12414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5260" y="1323068"/>
            <a:ext cx="6220692" cy="4462818"/>
          </a:xfrm>
        </p:spPr>
        <p:txBody>
          <a:bodyPr/>
          <a:lstStyle>
            <a:lvl1pPr>
              <a:lnSpc>
                <a:spcPts val="5000"/>
              </a:lnSpc>
              <a:defRPr sz="5000"/>
            </a:lvl1pPr>
          </a:lstStyle>
          <a:p>
            <a:r>
              <a:rPr lang="fr-FR" smtClean="0"/>
              <a:t>Cliquez pour modifier le style du titre</a:t>
            </a:r>
            <a:endParaRPr lang="en-GB" dirty="0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smtClean="0"/>
              <a:t>BBN f2f 04-06-2013</a:t>
            </a:r>
            <a:endParaRPr lang="en-GB" dirty="0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3762A2E-6316-4079-B784-CB2FB028C5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ote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5260" y="1323068"/>
            <a:ext cx="6220692" cy="4462818"/>
          </a:xfrm>
        </p:spPr>
        <p:txBody>
          <a:bodyPr/>
          <a:lstStyle>
            <a:lvl1pPr>
              <a:lnSpc>
                <a:spcPts val="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BBN f2f 04-06-2013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E06AE2-3882-4A91-B704-BC49A359C2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8025" y="271463"/>
            <a:ext cx="12414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jdelijke aanduiding voor afbeelding 5"/>
          <p:cNvSpPr>
            <a:spLocks noGrp="1"/>
          </p:cNvSpPr>
          <p:nvPr>
            <p:ph type="pic" sz="quarter" idx="13"/>
          </p:nvPr>
        </p:nvSpPr>
        <p:spPr>
          <a:xfrm>
            <a:off x="725259" y="715936"/>
            <a:ext cx="7461545" cy="5596159"/>
          </a:xfrm>
          <a:solidFill>
            <a:schemeClr val="bg1">
              <a:lumMod val="65000"/>
            </a:schemeClr>
          </a:solidFill>
        </p:spPr>
        <p:txBody>
          <a:bodyPr tIns="180000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nl-NL" noProof="0"/>
          </a:p>
        </p:txBody>
      </p:sp>
      <p:sp>
        <p:nvSpPr>
          <p:cNvPr id="4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7" name="Tijdelijke aanduiding voor dia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44A3B-869E-40AB-A1B9-B8F6EEBC97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8025" y="271463"/>
            <a:ext cx="12414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jdelijke aanduiding voor afbeelding 5"/>
          <p:cNvSpPr>
            <a:spLocks noGrp="1"/>
          </p:cNvSpPr>
          <p:nvPr>
            <p:ph type="pic" sz="quarter" idx="13"/>
          </p:nvPr>
        </p:nvSpPr>
        <p:spPr>
          <a:xfrm>
            <a:off x="725258" y="1806575"/>
            <a:ext cx="2779941" cy="2084956"/>
          </a:xfrm>
          <a:solidFill>
            <a:schemeClr val="bg1">
              <a:lumMod val="65000"/>
            </a:schemeClr>
          </a:solidFill>
        </p:spPr>
        <p:txBody>
          <a:bodyPr tIns="180000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nl-NL" noProof="0"/>
          </a:p>
        </p:txBody>
      </p:sp>
      <p:sp>
        <p:nvSpPr>
          <p:cNvPr id="10" name="Tijdelijke aanduiding voor afbeelding 5"/>
          <p:cNvSpPr>
            <a:spLocks noGrp="1"/>
          </p:cNvSpPr>
          <p:nvPr>
            <p:ph type="pic" sz="quarter" idx="14"/>
          </p:nvPr>
        </p:nvSpPr>
        <p:spPr>
          <a:xfrm>
            <a:off x="725258" y="4072957"/>
            <a:ext cx="2779941" cy="2084956"/>
          </a:xfrm>
          <a:solidFill>
            <a:schemeClr val="bg1">
              <a:lumMod val="65000"/>
            </a:schemeClr>
          </a:solidFill>
        </p:spPr>
        <p:txBody>
          <a:bodyPr tIns="180000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nl-NL" noProof="0"/>
          </a:p>
        </p:txBody>
      </p:sp>
      <p:sp>
        <p:nvSpPr>
          <p:cNvPr id="11" name="Tijdelijke aanduiding voor afbeelding 5"/>
          <p:cNvSpPr>
            <a:spLocks noGrp="1"/>
          </p:cNvSpPr>
          <p:nvPr>
            <p:ph type="pic" sz="quarter" idx="15"/>
          </p:nvPr>
        </p:nvSpPr>
        <p:spPr>
          <a:xfrm>
            <a:off x="3688654" y="1806575"/>
            <a:ext cx="4741271" cy="4351338"/>
          </a:xfrm>
          <a:solidFill>
            <a:schemeClr val="bg1">
              <a:lumMod val="65000"/>
            </a:schemeClr>
          </a:solidFill>
        </p:spPr>
        <p:txBody>
          <a:bodyPr tIns="180000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nl-NL" noProof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725258" y="841375"/>
            <a:ext cx="7085242" cy="965200"/>
          </a:xfrm>
        </p:spPr>
        <p:txBody>
          <a:bodyPr/>
          <a:lstStyle>
            <a:lvl1pPr algn="l">
              <a:defRPr sz="2500" b="1"/>
            </a:lvl1pPr>
          </a:lstStyle>
          <a:p>
            <a:r>
              <a:rPr lang="fr-FR" smtClean="0"/>
              <a:t>Cliquez pour modifier le style du titre</a:t>
            </a:r>
            <a:endParaRPr lang="en-GB" dirty="0"/>
          </a:p>
        </p:txBody>
      </p:sp>
      <p:sp>
        <p:nvSpPr>
          <p:cNvPr id="8" name="Tijdelijke aanduiding voor datum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Tijdelijke aanduiding voor voettekst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13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476B-EF35-4213-BEF6-DB2CFDB858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8025" y="271463"/>
            <a:ext cx="12414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5258" y="841375"/>
            <a:ext cx="7085242" cy="965200"/>
          </a:xfrm>
        </p:spPr>
        <p:txBody>
          <a:bodyPr/>
          <a:lstStyle>
            <a:lvl1pPr algn="l">
              <a:defRPr sz="2500" b="1"/>
            </a:lvl1pPr>
          </a:lstStyle>
          <a:p>
            <a:r>
              <a:rPr lang="fr-FR" smtClean="0"/>
              <a:t>Cliquez pour modifier le style du titre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25259" y="1806575"/>
            <a:ext cx="2014679" cy="43513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cap="all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ijdelijke aanduiding voor afbeelding 5"/>
          <p:cNvSpPr>
            <a:spLocks noGrp="1"/>
          </p:cNvSpPr>
          <p:nvPr>
            <p:ph type="pic" sz="quarter" idx="14"/>
          </p:nvPr>
        </p:nvSpPr>
        <p:spPr>
          <a:xfrm>
            <a:off x="2861480" y="1806575"/>
            <a:ext cx="5587985" cy="4190989"/>
          </a:xfrm>
          <a:solidFill>
            <a:schemeClr val="bg1">
              <a:lumMod val="65000"/>
            </a:schemeClr>
          </a:solidFill>
        </p:spPr>
        <p:txBody>
          <a:bodyPr tIns="180000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nl-NL" noProof="0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70B0C-5FC7-458A-8267-79256BF7E6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8000" y="1033305"/>
            <a:ext cx="5526668" cy="5124608"/>
          </a:xfrm>
        </p:spPr>
        <p:txBody>
          <a:bodyPr/>
          <a:lstStyle>
            <a:lvl1pPr algn="l">
              <a:lnSpc>
                <a:spcPts val="26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GB" dirty="0"/>
          </a:p>
        </p:txBody>
      </p:sp>
      <p:sp>
        <p:nvSpPr>
          <p:cNvPr id="3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nl-NL" smtClean="0"/>
              <a:t>BBN f2f 04-06-2013</a:t>
            </a:r>
            <a:endParaRPr lang="en-GB" dirty="0"/>
          </a:p>
        </p:txBody>
      </p:sp>
      <p:sp>
        <p:nvSpPr>
          <p:cNvPr id="5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D13AAE-A22E-4D92-8BA9-14656E2C4E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484784"/>
            <a:ext cx="7541568" cy="35814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42281" y="285664"/>
            <a:ext cx="77581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578_EBU_logo_EBU_CMYK-01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325" y="404813"/>
            <a:ext cx="65563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2425" y="1283741"/>
            <a:ext cx="6620762" cy="477327"/>
          </a:xfrm>
        </p:spPr>
        <p:txBody>
          <a:bodyPr/>
          <a:lstStyle>
            <a:lvl1pPr>
              <a:lnSpc>
                <a:spcPts val="2200"/>
              </a:lnSpc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BBN f2f 04-06-2013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51504-4262-48FF-9E66-3EB4E0EBF9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Title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Title_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Title_4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3075" y="390525"/>
            <a:ext cx="15367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93688" y="6442075"/>
            <a:ext cx="15001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8000" y="2256221"/>
            <a:ext cx="4970534" cy="2006862"/>
          </a:xfrm>
        </p:spPr>
        <p:txBody>
          <a:bodyPr anchor="b"/>
          <a:lstStyle>
            <a:lvl1pPr algn="l">
              <a:lnSpc>
                <a:spcPts val="5000"/>
              </a:lnSpc>
              <a:defRPr sz="5000" b="1" cap="all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8000" y="4407589"/>
            <a:ext cx="4970534" cy="2035001"/>
          </a:xfrm>
        </p:spPr>
        <p:txBody>
          <a:bodyPr/>
          <a:lstStyle>
            <a:lvl1pPr marL="0" indent="0">
              <a:lnSpc>
                <a:spcPts val="3600"/>
              </a:lnSpc>
              <a:buNone/>
              <a:defRPr sz="3600" cap="all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15746ED-C276-40CD-927C-55F951A598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8000" y="1544638"/>
            <a:ext cx="4970534" cy="2006862"/>
          </a:xfrm>
        </p:spPr>
        <p:txBody>
          <a:bodyPr anchor="b"/>
          <a:lstStyle>
            <a:lvl1pPr algn="l">
              <a:lnSpc>
                <a:spcPts val="5000"/>
              </a:lnSpc>
              <a:defRPr sz="5000" b="1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8000" y="3696006"/>
            <a:ext cx="4970534" cy="2035001"/>
          </a:xfrm>
        </p:spPr>
        <p:txBody>
          <a:bodyPr/>
          <a:lstStyle>
            <a:lvl1pPr marL="0" indent="0">
              <a:lnSpc>
                <a:spcPts val="3600"/>
              </a:lnSpc>
              <a:buNone/>
              <a:defRPr sz="360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CFBAB7-E25F-4176-8A1F-7881D30094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_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8000" y="1544638"/>
            <a:ext cx="4970534" cy="2006862"/>
          </a:xfrm>
        </p:spPr>
        <p:txBody>
          <a:bodyPr anchor="b"/>
          <a:lstStyle>
            <a:lvl1pPr algn="l">
              <a:lnSpc>
                <a:spcPts val="5000"/>
              </a:lnSpc>
              <a:defRPr sz="5000" b="1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8000" y="3696006"/>
            <a:ext cx="4970534" cy="2035001"/>
          </a:xfrm>
        </p:spPr>
        <p:txBody>
          <a:bodyPr/>
          <a:lstStyle>
            <a:lvl1pPr marL="0" indent="0">
              <a:lnSpc>
                <a:spcPts val="3600"/>
              </a:lnSpc>
              <a:buNone/>
              <a:defRPr sz="360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92B2CC6-D5FD-4A27-9A0E-BB155481AD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_4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8000" y="1544638"/>
            <a:ext cx="4970534" cy="2006862"/>
          </a:xfrm>
        </p:spPr>
        <p:txBody>
          <a:bodyPr anchor="b"/>
          <a:lstStyle>
            <a:lvl1pPr algn="l">
              <a:lnSpc>
                <a:spcPts val="5000"/>
              </a:lnSpc>
              <a:defRPr sz="5000" b="1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8000" y="3696006"/>
            <a:ext cx="4970534" cy="2035001"/>
          </a:xfrm>
        </p:spPr>
        <p:txBody>
          <a:bodyPr/>
          <a:lstStyle>
            <a:lvl1pPr marL="0" indent="0">
              <a:lnSpc>
                <a:spcPts val="3600"/>
              </a:lnSpc>
              <a:buNone/>
              <a:defRPr sz="360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C5EEDB-3D29-4C5D-BD17-643B2479E3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8025" y="271463"/>
            <a:ext cx="12414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05B9-29FB-4535-9C5B-C152DC7B77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458913" y="846138"/>
            <a:ext cx="6350000" cy="954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err="1" smtClean="0"/>
              <a:t>Titelstijl</a:t>
            </a:r>
            <a:r>
              <a:rPr lang="en-GB" noProof="0" dirty="0" smtClean="0"/>
              <a:t> van model </a:t>
            </a:r>
            <a:r>
              <a:rPr lang="en-GB" noProof="0" dirty="0" err="1" smtClean="0"/>
              <a:t>bewerken</a:t>
            </a:r>
            <a:endParaRPr lang="en-GB" noProof="0" dirty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458913" y="1800225"/>
            <a:ext cx="635000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de tekststijl van het model te bewerken</a:t>
            </a:r>
          </a:p>
          <a:p>
            <a:pPr lvl="1"/>
            <a:r>
              <a:rPr lang="en-GB" smtClean="0"/>
              <a:t>Tweede niveau</a:t>
            </a:r>
          </a:p>
          <a:p>
            <a:pPr lvl="2"/>
            <a:r>
              <a:rPr lang="en-GB" smtClean="0"/>
              <a:t>Derde niveau</a:t>
            </a:r>
          </a:p>
          <a:p>
            <a:pPr lvl="3"/>
            <a:r>
              <a:rPr lang="en-GB" smtClean="0"/>
              <a:t>Vierde niveau</a:t>
            </a:r>
          </a:p>
          <a:p>
            <a:pPr lvl="4"/>
            <a:r>
              <a:rPr lang="en-GB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675313" y="6442075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 cap="all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25488" y="6442075"/>
            <a:ext cx="4949825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 cap="all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BBN f2f 04-06-2013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08913" y="6442075"/>
            <a:ext cx="642937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lnSpc>
                <a:spcPts val="1200"/>
              </a:lnSpc>
              <a:defRPr sz="1000"/>
            </a:lvl1pPr>
          </a:lstStyle>
          <a:p>
            <a:pPr>
              <a:defRPr/>
            </a:pPr>
            <a:fld id="{C2FBD27B-5053-442D-8BAE-E3F8D20A35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  <p:sldLayoutId id="2147484021" r:id="rId17"/>
    <p:sldLayoutId id="2147484022" r:id="rId18"/>
  </p:sldLayoutIdLst>
  <p:hf hdr="0" dt="0"/>
  <p:txStyles>
    <p:titleStyle>
      <a:lvl1pPr algn="l" defTabSz="457200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500" kern="1200" cap="all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 Black" pitchFamily="34" charset="0"/>
        </a:defRPr>
      </a:lvl2pPr>
      <a:lvl3pPr algn="l" defTabSz="457200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 Black" pitchFamily="34" charset="0"/>
        </a:defRPr>
      </a:lvl3pPr>
      <a:lvl4pPr algn="l" defTabSz="457200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 Black" pitchFamily="34" charset="0"/>
        </a:defRPr>
      </a:lvl4pPr>
      <a:lvl5pPr algn="l" defTabSz="457200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 Black" pitchFamily="34" charset="0"/>
        </a:defRPr>
      </a:lvl5pPr>
      <a:lvl6pPr marL="4572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 Black" pitchFamily="34" charset="0"/>
        </a:defRPr>
      </a:lvl6pPr>
      <a:lvl7pPr marL="9144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 Black" pitchFamily="34" charset="0"/>
        </a:defRPr>
      </a:lvl7pPr>
      <a:lvl8pPr marL="13716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 Black" pitchFamily="34" charset="0"/>
        </a:defRPr>
      </a:lvl8pPr>
      <a:lvl9pPr marL="18288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 Black" pitchFamily="34" charset="0"/>
        </a:defRPr>
      </a:lvl9pPr>
    </p:titleStyle>
    <p:bodyStyle>
      <a:lvl1pPr marL="179388" indent="-179388" algn="l" defTabSz="457200" rtl="0" eaLnBrk="0" fontAlgn="base" hangingPunct="0">
        <a:lnSpc>
          <a:spcPts val="2400"/>
        </a:lnSpc>
        <a:spcBef>
          <a:spcPct val="20000"/>
        </a:spcBef>
        <a:spcAft>
          <a:spcPct val="0"/>
        </a:spcAft>
        <a:buFont typeface="Lucida Grande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457200" rtl="0" eaLnBrk="0" fontAlgn="base" hangingPunct="0">
        <a:lnSpc>
          <a:spcPts val="2400"/>
        </a:lnSpc>
        <a:spcBef>
          <a:spcPct val="20000"/>
        </a:spcBef>
        <a:spcAft>
          <a:spcPct val="0"/>
        </a:spcAft>
        <a:buFont typeface="Lucida Grande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457200" rtl="0" eaLnBrk="0" fontAlgn="base" hangingPunct="0">
        <a:lnSpc>
          <a:spcPts val="2400"/>
        </a:lnSpc>
        <a:spcBef>
          <a:spcPct val="20000"/>
        </a:spcBef>
        <a:spcAft>
          <a:spcPct val="0"/>
        </a:spcAft>
        <a:buFont typeface="Lucida Grande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defTabSz="457200" rtl="0" eaLnBrk="0" fontAlgn="base" hangingPunct="0">
        <a:lnSpc>
          <a:spcPts val="2400"/>
        </a:lnSpc>
        <a:spcBef>
          <a:spcPct val="20000"/>
        </a:spcBef>
        <a:spcAft>
          <a:spcPct val="0"/>
        </a:spcAft>
        <a:buFont typeface="Lucida Grande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457200" rtl="0" eaLnBrk="0" fontAlgn="base" hangingPunct="0">
        <a:lnSpc>
          <a:spcPts val="2400"/>
        </a:lnSpc>
        <a:spcBef>
          <a:spcPct val="20000"/>
        </a:spcBef>
        <a:spcAft>
          <a:spcPct val="0"/>
        </a:spcAft>
        <a:buFont typeface="Lucida Grande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orchestrator</a:t>
            </a:r>
            <a:endParaRPr lang="fr-CH" dirty="0"/>
          </a:p>
        </p:txBody>
      </p:sp>
      <p:pic>
        <p:nvPicPr>
          <p:cNvPr id="6" name="Content Placeholder 5" descr="Orchestrat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953" y="1774214"/>
            <a:ext cx="7945574" cy="414698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805B9-29FB-4535-9C5B-C152DC7B77E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Orchestrator</a:t>
            </a:r>
            <a:r>
              <a:rPr lang="fr-CH" dirty="0" smtClean="0"/>
              <a:t> </a:t>
            </a:r>
            <a:r>
              <a:rPr lang="fr-CH" dirty="0" err="1" smtClean="0"/>
              <a:t>build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913" y="1800225"/>
            <a:ext cx="7398484" cy="4354513"/>
          </a:xfrm>
        </p:spPr>
        <p:txBody>
          <a:bodyPr/>
          <a:lstStyle/>
          <a:p>
            <a:r>
              <a:rPr lang="fr-CH" b="1" dirty="0" smtClean="0"/>
              <a:t>OSS Tools</a:t>
            </a:r>
          </a:p>
          <a:p>
            <a:r>
              <a:rPr lang="en-GB" dirty="0" smtClean="0"/>
              <a:t>• Flask Python Micro Web Framework</a:t>
            </a:r>
          </a:p>
          <a:p>
            <a:r>
              <a:rPr lang="en-GB" dirty="0" smtClean="0"/>
              <a:t>• </a:t>
            </a:r>
            <a:r>
              <a:rPr lang="en-GB" dirty="0" err="1" smtClean="0"/>
              <a:t>PyMongo</a:t>
            </a:r>
            <a:r>
              <a:rPr lang="en-GB" dirty="0" smtClean="0"/>
              <a:t> Python module for working with </a:t>
            </a:r>
            <a:r>
              <a:rPr lang="en-GB" dirty="0" err="1" smtClean="0"/>
              <a:t>MongoDB</a:t>
            </a:r>
            <a:endParaRPr lang="en-GB" dirty="0" smtClean="0"/>
          </a:p>
          <a:p>
            <a:r>
              <a:rPr lang="en-GB" dirty="0" smtClean="0"/>
              <a:t>• </a:t>
            </a:r>
            <a:r>
              <a:rPr lang="en-GB" dirty="0" err="1" smtClean="0"/>
              <a:t>MongoDB</a:t>
            </a:r>
            <a:r>
              <a:rPr lang="en-GB" dirty="0" smtClean="0"/>
              <a:t> Scalable, High Performance </a:t>
            </a:r>
            <a:r>
              <a:rPr lang="en-GB" dirty="0" err="1" smtClean="0"/>
              <a:t>NoSQL</a:t>
            </a:r>
            <a:r>
              <a:rPr lang="en-GB" dirty="0" smtClean="0"/>
              <a:t> Database from 10gen</a:t>
            </a:r>
          </a:p>
          <a:p>
            <a:r>
              <a:rPr lang="fr-CH" dirty="0" smtClean="0"/>
              <a:t>• </a:t>
            </a:r>
            <a:r>
              <a:rPr lang="fr-CH" dirty="0" err="1" smtClean="0"/>
              <a:t>RabbitMQ</a:t>
            </a:r>
            <a:r>
              <a:rPr lang="fr-CH" dirty="0" smtClean="0"/>
              <a:t> AMQP Message Broker 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vmware</a:t>
            </a:r>
            <a:endParaRPr lang="fr-CH" dirty="0" smtClean="0"/>
          </a:p>
          <a:p>
            <a:r>
              <a:rPr lang="fr-CH" dirty="0" smtClean="0"/>
              <a:t>• </a:t>
            </a:r>
            <a:r>
              <a:rPr lang="fr-CH" dirty="0" err="1" smtClean="0"/>
              <a:t>Celery</a:t>
            </a:r>
            <a:r>
              <a:rPr lang="fr-CH" dirty="0" smtClean="0"/>
              <a:t> </a:t>
            </a:r>
            <a:r>
              <a:rPr lang="fr-CH" dirty="0" err="1" smtClean="0"/>
              <a:t>Distributed</a:t>
            </a:r>
            <a:r>
              <a:rPr lang="fr-CH" dirty="0" smtClean="0"/>
              <a:t> </a:t>
            </a:r>
            <a:r>
              <a:rPr lang="fr-CH" dirty="0" err="1" smtClean="0"/>
              <a:t>Task</a:t>
            </a:r>
            <a:r>
              <a:rPr lang="fr-CH" dirty="0" smtClean="0"/>
              <a:t> Queue</a:t>
            </a:r>
          </a:p>
          <a:p>
            <a:r>
              <a:rPr lang="en-GB" dirty="0" smtClean="0"/>
              <a:t>• </a:t>
            </a:r>
            <a:r>
              <a:rPr lang="en-GB" dirty="0" err="1" smtClean="0"/>
              <a:t>JuJu</a:t>
            </a:r>
            <a:r>
              <a:rPr lang="en-GB" dirty="0" smtClean="0"/>
              <a:t> Cloud Orchestrator from </a:t>
            </a:r>
            <a:r>
              <a:rPr lang="en-GB" dirty="0" smtClean="0"/>
              <a:t>Canonical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Orchestrator manages all actions in OSCIED via:</a:t>
            </a:r>
            <a:endParaRPr lang="en-GB" dirty="0" smtClean="0"/>
          </a:p>
          <a:p>
            <a:r>
              <a:rPr lang="en-GB" dirty="0" smtClean="0"/>
              <a:t>• the </a:t>
            </a:r>
            <a:r>
              <a:rPr lang="en-GB" dirty="0" err="1" smtClean="0"/>
              <a:t>RESTful</a:t>
            </a:r>
            <a:r>
              <a:rPr lang="en-GB" dirty="0" smtClean="0"/>
              <a:t> API, to expose application’s functionalities to user</a:t>
            </a:r>
          </a:p>
          <a:p>
            <a:r>
              <a:rPr lang="en-GB" dirty="0" smtClean="0"/>
              <a:t>• the database, to store application’s data (users, profiles, jobs, ...)</a:t>
            </a:r>
          </a:p>
          <a:p>
            <a:r>
              <a:rPr lang="en-GB" dirty="0" smtClean="0"/>
              <a:t>• the message broker, to communicate with workers (transform &amp; publisher)</a:t>
            </a:r>
          </a:p>
          <a:p>
            <a:pPr>
              <a:buNone/>
            </a:pP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805B9-29FB-4535-9C5B-C152DC7B77E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425" y="218330"/>
            <a:ext cx="6350000" cy="954087"/>
          </a:xfrm>
        </p:spPr>
        <p:txBody>
          <a:bodyPr/>
          <a:lstStyle/>
          <a:p>
            <a:r>
              <a:rPr lang="fr-CH" dirty="0" err="1" smtClean="0"/>
              <a:t>Account</a:t>
            </a:r>
            <a:r>
              <a:rPr lang="fr-CH" dirty="0" smtClean="0"/>
              <a:t> settings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805B9-29FB-4535-9C5B-C152DC7B77E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7492" y="688007"/>
            <a:ext cx="7850685" cy="576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777" y="204682"/>
            <a:ext cx="6350000" cy="954087"/>
          </a:xfrm>
        </p:spPr>
        <p:txBody>
          <a:bodyPr/>
          <a:lstStyle/>
          <a:p>
            <a:r>
              <a:rPr lang="fr-CH" dirty="0" err="1" smtClean="0"/>
              <a:t>Imported</a:t>
            </a:r>
            <a:r>
              <a:rPr lang="fr-CH" dirty="0" smtClean="0"/>
              <a:t> media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805B9-29FB-4535-9C5B-C152DC7B77E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218" y="682391"/>
            <a:ext cx="7361834" cy="566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1" y="177386"/>
            <a:ext cx="6350000" cy="954087"/>
          </a:xfrm>
        </p:spPr>
        <p:txBody>
          <a:bodyPr/>
          <a:lstStyle/>
          <a:p>
            <a:r>
              <a:rPr lang="fr-CH" dirty="0" err="1" smtClean="0"/>
              <a:t>Transform</a:t>
            </a:r>
            <a:r>
              <a:rPr lang="fr-CH" dirty="0" smtClean="0"/>
              <a:t> unit</a:t>
            </a:r>
            <a:endParaRPr lang="fr-CH" dirty="0"/>
          </a:p>
        </p:txBody>
      </p:sp>
      <p:pic>
        <p:nvPicPr>
          <p:cNvPr id="8" name="Content Placeholder 7" descr="Transform uni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193" y="1160060"/>
            <a:ext cx="7901700" cy="50087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805B9-29FB-4535-9C5B-C152DC7B77E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586" y="177424"/>
            <a:ext cx="6350000" cy="954087"/>
          </a:xfrm>
        </p:spPr>
        <p:txBody>
          <a:bodyPr/>
          <a:lstStyle/>
          <a:p>
            <a:r>
              <a:rPr lang="fr-CH" dirty="0" err="1" smtClean="0"/>
              <a:t>Encoding</a:t>
            </a:r>
            <a:r>
              <a:rPr lang="fr-CH" dirty="0" smtClean="0"/>
              <a:t> settings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805B9-29FB-4535-9C5B-C152DC7B77E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841" y="1642928"/>
            <a:ext cx="7739683" cy="3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833" y="231978"/>
            <a:ext cx="6350000" cy="954087"/>
          </a:xfrm>
        </p:spPr>
        <p:txBody>
          <a:bodyPr/>
          <a:lstStyle/>
          <a:p>
            <a:r>
              <a:rPr lang="fr-CH" dirty="0" err="1" smtClean="0"/>
              <a:t>Encoding</a:t>
            </a:r>
            <a:r>
              <a:rPr lang="fr-CH" dirty="0" smtClean="0"/>
              <a:t> queue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805B9-29FB-4535-9C5B-C152DC7B77E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614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0606" y="846139"/>
            <a:ext cx="7736864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Distribution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805B9-29FB-4535-9C5B-C152DC7B77E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0545" y="1656231"/>
            <a:ext cx="7862511" cy="389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Distribution </a:t>
            </a:r>
            <a:r>
              <a:rPr lang="fr-CH" dirty="0" err="1" smtClean="0"/>
              <a:t>window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BBN f2f 04-06-2013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805B9-29FB-4535-9C5B-C152DC7B77E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9242" y="1562021"/>
            <a:ext cx="7697337" cy="429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7" descr="Player contro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2738" y="1130300"/>
            <a:ext cx="4854575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Rectangular Callout 111"/>
          <p:cNvSpPr/>
          <p:nvPr/>
        </p:nvSpPr>
        <p:spPr>
          <a:xfrm>
            <a:off x="3924300" y="3295650"/>
            <a:ext cx="285750" cy="300038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10" name="Rectangular Callout 109"/>
          <p:cNvSpPr/>
          <p:nvPr/>
        </p:nvSpPr>
        <p:spPr>
          <a:xfrm>
            <a:off x="2709863" y="3870325"/>
            <a:ext cx="285750" cy="300038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13" y="682362"/>
            <a:ext cx="6350000" cy="954087"/>
          </a:xfrm>
        </p:spPr>
        <p:txBody>
          <a:bodyPr/>
          <a:lstStyle/>
          <a:p>
            <a:pPr>
              <a:defRPr/>
            </a:pPr>
            <a:r>
              <a:rPr lang="fr-CH" dirty="0" smtClean="0"/>
              <a:t>Media </a:t>
            </a:r>
            <a:r>
              <a:rPr lang="fr-CH" dirty="0" err="1" smtClean="0"/>
              <a:t>Asset</a:t>
            </a:r>
            <a:r>
              <a:rPr lang="fr-CH" dirty="0" smtClean="0"/>
              <a:t> management and </a:t>
            </a:r>
            <a:r>
              <a:rPr lang="fr-CH" dirty="0" err="1" smtClean="0"/>
              <a:t>Oscied</a:t>
            </a:r>
            <a:r>
              <a:rPr lang="fr-CH" dirty="0" smtClean="0"/>
              <a:t>*</a:t>
            </a:r>
            <a:endParaRPr lang="en-GB" dirty="0"/>
          </a:p>
        </p:txBody>
      </p:sp>
      <p:sp>
        <p:nvSpPr>
          <p:cNvPr id="276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E37916-FFE5-4ADA-ACE4-7A41FE644ACE}" type="slidenum">
              <a:rPr lang="nl-NL" smtClean="0"/>
              <a:pPr/>
              <a:t>19</a:t>
            </a:fld>
            <a:endParaRPr lang="nl-NL" smtClean="0"/>
          </a:p>
        </p:txBody>
      </p:sp>
      <p:pic>
        <p:nvPicPr>
          <p:cNvPr id="27655" name="Picture 26" descr="Basic setup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3013" y="3949700"/>
            <a:ext cx="27686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ounded Rectangle 29"/>
          <p:cNvSpPr/>
          <p:nvPr/>
        </p:nvSpPr>
        <p:spPr>
          <a:xfrm>
            <a:off x="1141413" y="2779713"/>
            <a:ext cx="962025" cy="7635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900" dirty="0">
                <a:solidFill>
                  <a:schemeClr val="tx1"/>
                </a:solidFill>
              </a:rPr>
              <a:t>Content Management System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141413" y="3787775"/>
            <a:ext cx="962025" cy="763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900" dirty="0">
                <a:solidFill>
                  <a:schemeClr val="tx1"/>
                </a:solidFill>
              </a:rPr>
              <a:t>Source (live feeds and MAM files)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141413" y="4754563"/>
            <a:ext cx="962025" cy="7635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900" dirty="0">
                <a:solidFill>
                  <a:schemeClr val="tx1"/>
                </a:solidFill>
              </a:rPr>
              <a:t>Decentralised Content Management System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141413" y="5764213"/>
            <a:ext cx="962025" cy="76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900" dirty="0">
                <a:solidFill>
                  <a:schemeClr val="tx1"/>
                </a:solidFill>
              </a:rPr>
              <a:t>Decentralised Source (live feeds and files)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0" idx="3"/>
          </p:cNvCxnSpPr>
          <p:nvPr/>
        </p:nvCxnSpPr>
        <p:spPr>
          <a:xfrm>
            <a:off x="2103438" y="5137150"/>
            <a:ext cx="2949575" cy="381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103438" y="5764213"/>
            <a:ext cx="2949575" cy="363537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103438" y="4951413"/>
            <a:ext cx="2949575" cy="992187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103438" y="4754563"/>
            <a:ext cx="2949575" cy="585787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103438" y="3273425"/>
            <a:ext cx="2949575" cy="896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" idx="3"/>
          </p:cNvCxnSpPr>
          <p:nvPr/>
        </p:nvCxnSpPr>
        <p:spPr>
          <a:xfrm flipH="1" flipV="1">
            <a:off x="2103438" y="3160713"/>
            <a:ext cx="2949575" cy="896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9" idx="3"/>
          </p:cNvCxnSpPr>
          <p:nvPr/>
        </p:nvCxnSpPr>
        <p:spPr>
          <a:xfrm>
            <a:off x="2103438" y="4170363"/>
            <a:ext cx="2949575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flipV="1">
            <a:off x="2103438" y="2644775"/>
            <a:ext cx="3463925" cy="360363"/>
          </a:xfrm>
          <a:prstGeom prst="bentConnector3">
            <a:avLst>
              <a:gd name="adj1" fmla="val 999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68" name="TextBox 108"/>
          <p:cNvSpPr txBox="1">
            <a:spLocks noChangeArrowheads="1"/>
          </p:cNvSpPr>
          <p:nvPr/>
        </p:nvSpPr>
        <p:spPr bwMode="auto">
          <a:xfrm>
            <a:off x="2711450" y="3825875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1400"/>
              <a:t>1</a:t>
            </a:r>
            <a:endParaRPr lang="en-GB" sz="1400"/>
          </a:p>
        </p:txBody>
      </p:sp>
      <p:sp>
        <p:nvSpPr>
          <p:cNvPr id="113" name="Rectangular Callout 112"/>
          <p:cNvSpPr/>
          <p:nvPr/>
        </p:nvSpPr>
        <p:spPr>
          <a:xfrm rot="10800000">
            <a:off x="3281363" y="3800475"/>
            <a:ext cx="285750" cy="300038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14" name="Rectangular Callout 113"/>
          <p:cNvSpPr/>
          <p:nvPr/>
        </p:nvSpPr>
        <p:spPr>
          <a:xfrm rot="10800000">
            <a:off x="4552950" y="3092450"/>
            <a:ext cx="285750" cy="300038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671" name="TextBox 115"/>
          <p:cNvSpPr txBox="1">
            <a:spLocks noChangeArrowheads="1"/>
          </p:cNvSpPr>
          <p:nvPr/>
        </p:nvSpPr>
        <p:spPr bwMode="auto">
          <a:xfrm>
            <a:off x="3282950" y="3744913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1400"/>
              <a:t>2</a:t>
            </a:r>
            <a:endParaRPr lang="en-GB" sz="1400"/>
          </a:p>
        </p:txBody>
      </p:sp>
      <p:sp>
        <p:nvSpPr>
          <p:cNvPr id="27672" name="TextBox 116"/>
          <p:cNvSpPr txBox="1">
            <a:spLocks noChangeArrowheads="1"/>
          </p:cNvSpPr>
          <p:nvPr/>
        </p:nvSpPr>
        <p:spPr bwMode="auto">
          <a:xfrm>
            <a:off x="4552950" y="3035300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1400"/>
              <a:t>4</a:t>
            </a:r>
            <a:endParaRPr lang="en-GB" sz="1400"/>
          </a:p>
        </p:txBody>
      </p:sp>
      <p:sp>
        <p:nvSpPr>
          <p:cNvPr id="27673" name="TextBox 117"/>
          <p:cNvSpPr txBox="1">
            <a:spLocks noChangeArrowheads="1"/>
          </p:cNvSpPr>
          <p:nvPr/>
        </p:nvSpPr>
        <p:spPr bwMode="auto">
          <a:xfrm>
            <a:off x="3925888" y="3240088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1400"/>
              <a:t>3</a:t>
            </a:r>
            <a:endParaRPr lang="en-GB" sz="1400"/>
          </a:p>
        </p:txBody>
      </p:sp>
      <p:sp>
        <p:nvSpPr>
          <p:cNvPr id="27674" name="TextBox 118"/>
          <p:cNvSpPr txBox="1">
            <a:spLocks noChangeArrowheads="1"/>
          </p:cNvSpPr>
          <p:nvPr/>
        </p:nvSpPr>
        <p:spPr bwMode="auto">
          <a:xfrm>
            <a:off x="5567363" y="6362700"/>
            <a:ext cx="25892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1000"/>
              <a:t>* Not available in basic version of OSCIED</a:t>
            </a:r>
            <a:endParaRPr lang="en-GB" sz="100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7325" y="2255838"/>
            <a:ext cx="4970463" cy="2006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/>
              <a:t>Oscied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4262438"/>
            <a:ext cx="4905375" cy="21796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Lucida Grande"/>
              <a:buNone/>
              <a:defRPr/>
            </a:pPr>
            <a:r>
              <a:rPr lang="fr-CH" dirty="0" smtClean="0"/>
              <a:t>Open source </a:t>
            </a:r>
            <a:r>
              <a:rPr lang="fr-CH" dirty="0" err="1" smtClean="0"/>
              <a:t>cloud</a:t>
            </a:r>
            <a:r>
              <a:rPr lang="fr-CH" dirty="0" smtClean="0"/>
              <a:t> infrastructure for </a:t>
            </a:r>
            <a:r>
              <a:rPr lang="fr-CH" dirty="0" err="1" smtClean="0"/>
              <a:t>encoding</a:t>
            </a:r>
            <a:r>
              <a:rPr lang="fr-CH" dirty="0" smtClean="0"/>
              <a:t> to </a:t>
            </a:r>
            <a:r>
              <a:rPr lang="fr-CH" dirty="0" err="1" smtClean="0"/>
              <a:t>disctribution</a:t>
            </a:r>
            <a:endParaRPr lang="en-GB" dirty="0"/>
          </a:p>
        </p:txBody>
      </p:sp>
      <p:sp>
        <p:nvSpPr>
          <p:cNvPr id="2048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A73C0A-9D7A-47D4-A07D-BE74242F055C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13" y="846138"/>
            <a:ext cx="5319359" cy="954087"/>
          </a:xfrm>
        </p:spPr>
        <p:txBody>
          <a:bodyPr/>
          <a:lstStyle/>
          <a:p>
            <a:pPr>
              <a:defRPr/>
            </a:pPr>
            <a:r>
              <a:rPr lang="fr-CH" dirty="0" smtClean="0"/>
              <a:t>Media </a:t>
            </a:r>
            <a:r>
              <a:rPr lang="fr-CH" dirty="0" err="1" smtClean="0"/>
              <a:t>asset</a:t>
            </a:r>
            <a:r>
              <a:rPr lang="fr-CH" dirty="0" smtClean="0"/>
              <a:t> management and </a:t>
            </a:r>
            <a:r>
              <a:rPr lang="fr-CH" dirty="0" err="1" smtClean="0"/>
              <a:t>oscied</a:t>
            </a:r>
            <a:endParaRPr lang="en-GB" dirty="0"/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4AED69-C2D6-4D01-990D-28BF2CCEDFE1}" type="slidenum">
              <a:rPr lang="nl-NL" smtClean="0"/>
              <a:pPr/>
              <a:t>20</a:t>
            </a:fld>
            <a:endParaRPr lang="nl-NL" smtClean="0"/>
          </a:p>
        </p:txBody>
      </p:sp>
      <p:sp>
        <p:nvSpPr>
          <p:cNvPr id="4" name="TextBox 3"/>
          <p:cNvSpPr txBox="1"/>
          <p:nvPr/>
        </p:nvSpPr>
        <p:spPr>
          <a:xfrm>
            <a:off x="1402312" y="1816251"/>
            <a:ext cx="6950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/>
              <a:t>OSCIED needs to be able to interface automatically with MAM backends in order to become useful in a professional environment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GB" dirty="0"/>
              <a:t>A source file is uploaded to the private cloud of OSCIED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GB" dirty="0"/>
              <a:t>The CMS sends a notification XML with details of the file that is uploaded (name, location, requested encoding profile and publication details)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GB" dirty="0"/>
              <a:t>The management layer of OSCIED will send a notification XML to the CMS when the file is available where in the distribution chain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GB" dirty="0"/>
              <a:t>The CMS will communicate with the Player Controller the locations of the files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GB" dirty="0"/>
          </a:p>
          <a:p>
            <a:pPr marL="342900" indent="-342900">
              <a:defRPr/>
            </a:pPr>
            <a:r>
              <a:rPr lang="en-GB" dirty="0"/>
              <a:t>It should be possible to ingest content directly in the public cloud of OSCIED, or from a external location to the private cloud. </a:t>
            </a:r>
          </a:p>
        </p:txBody>
      </p:sp>
      <p:pic>
        <p:nvPicPr>
          <p:cNvPr id="28677" name="Picture 4" descr="MAM and OSCIE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272" y="-32238"/>
            <a:ext cx="227965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H" sz="2000" dirty="0" err="1" smtClean="0"/>
              <a:t>Potential</a:t>
            </a:r>
            <a:r>
              <a:rPr lang="fr-CH" sz="2000" dirty="0" smtClean="0"/>
              <a:t> </a:t>
            </a:r>
            <a:r>
              <a:rPr lang="fr-CH" sz="2000" dirty="0" err="1" smtClean="0"/>
              <a:t>mediaflows</a:t>
            </a:r>
            <a:endParaRPr lang="nl-BE" sz="2000" b="1" dirty="0" smtClean="0"/>
          </a:p>
        </p:txBody>
      </p:sp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67607C-28DA-4976-8965-A2404D1F4FFE}" type="slidenum">
              <a:rPr lang="nl-NL" smtClean="0"/>
              <a:pPr/>
              <a:t>21</a:t>
            </a:fld>
            <a:endParaRPr lang="nl-NL" smtClean="0"/>
          </a:p>
        </p:txBody>
      </p:sp>
      <p:grpSp>
        <p:nvGrpSpPr>
          <p:cNvPr id="29700" name="Group 20"/>
          <p:cNvGrpSpPr>
            <a:grpSpLocks/>
          </p:cNvGrpSpPr>
          <p:nvPr/>
        </p:nvGrpSpPr>
        <p:grpSpPr bwMode="auto">
          <a:xfrm>
            <a:off x="1903413" y="1311275"/>
            <a:ext cx="4043362" cy="2497138"/>
            <a:chOff x="900742" y="753819"/>
            <a:chExt cx="5201106" cy="2834597"/>
          </a:xfrm>
        </p:grpSpPr>
        <p:grpSp>
          <p:nvGrpSpPr>
            <p:cNvPr id="29791" name="Group 4"/>
            <p:cNvGrpSpPr>
              <a:grpSpLocks/>
            </p:cNvGrpSpPr>
            <p:nvPr/>
          </p:nvGrpSpPr>
          <p:grpSpPr bwMode="auto">
            <a:xfrm>
              <a:off x="900742" y="753819"/>
              <a:ext cx="5201106" cy="2834597"/>
              <a:chOff x="1372145" y="580536"/>
              <a:chExt cx="5179135" cy="4564568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1394823" y="3207948"/>
                <a:ext cx="5156457" cy="1937156"/>
              </a:xfrm>
              <a:custGeom>
                <a:avLst/>
                <a:gdLst>
                  <a:gd name="connsiteX0" fmla="*/ 0 w 726636"/>
                  <a:gd name="connsiteY0" fmla="*/ 72664 h 1293238"/>
                  <a:gd name="connsiteX1" fmla="*/ 21283 w 726636"/>
                  <a:gd name="connsiteY1" fmla="*/ 21283 h 1293238"/>
                  <a:gd name="connsiteX2" fmla="*/ 72664 w 726636"/>
                  <a:gd name="connsiteY2" fmla="*/ 0 h 1293238"/>
                  <a:gd name="connsiteX3" fmla="*/ 653972 w 726636"/>
                  <a:gd name="connsiteY3" fmla="*/ 0 h 1293238"/>
                  <a:gd name="connsiteX4" fmla="*/ 705353 w 726636"/>
                  <a:gd name="connsiteY4" fmla="*/ 21283 h 1293238"/>
                  <a:gd name="connsiteX5" fmla="*/ 726636 w 726636"/>
                  <a:gd name="connsiteY5" fmla="*/ 72664 h 1293238"/>
                  <a:gd name="connsiteX6" fmla="*/ 726636 w 726636"/>
                  <a:gd name="connsiteY6" fmla="*/ 1220574 h 1293238"/>
                  <a:gd name="connsiteX7" fmla="*/ 705353 w 726636"/>
                  <a:gd name="connsiteY7" fmla="*/ 1271955 h 1293238"/>
                  <a:gd name="connsiteX8" fmla="*/ 653972 w 726636"/>
                  <a:gd name="connsiteY8" fmla="*/ 1293238 h 1293238"/>
                  <a:gd name="connsiteX9" fmla="*/ 72664 w 726636"/>
                  <a:gd name="connsiteY9" fmla="*/ 1293238 h 1293238"/>
                  <a:gd name="connsiteX10" fmla="*/ 21283 w 726636"/>
                  <a:gd name="connsiteY10" fmla="*/ 1271955 h 1293238"/>
                  <a:gd name="connsiteX11" fmla="*/ 0 w 726636"/>
                  <a:gd name="connsiteY11" fmla="*/ 1220574 h 1293238"/>
                  <a:gd name="connsiteX12" fmla="*/ 0 w 726636"/>
                  <a:gd name="connsiteY12" fmla="*/ 72664 h 129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26636" h="1293238">
                    <a:moveTo>
                      <a:pt x="0" y="72664"/>
                    </a:moveTo>
                    <a:cubicBezTo>
                      <a:pt x="0" y="53392"/>
                      <a:pt x="7656" y="34910"/>
                      <a:pt x="21283" y="21283"/>
                    </a:cubicBezTo>
                    <a:cubicBezTo>
                      <a:pt x="34910" y="7656"/>
                      <a:pt x="53393" y="0"/>
                      <a:pt x="72664" y="0"/>
                    </a:cubicBezTo>
                    <a:lnTo>
                      <a:pt x="653972" y="0"/>
                    </a:lnTo>
                    <a:cubicBezTo>
                      <a:pt x="673244" y="0"/>
                      <a:pt x="691726" y="7656"/>
                      <a:pt x="705353" y="21283"/>
                    </a:cubicBezTo>
                    <a:cubicBezTo>
                      <a:pt x="718980" y="34910"/>
                      <a:pt x="726636" y="53393"/>
                      <a:pt x="726636" y="72664"/>
                    </a:cubicBezTo>
                    <a:lnTo>
                      <a:pt x="726636" y="1220574"/>
                    </a:lnTo>
                    <a:cubicBezTo>
                      <a:pt x="726636" y="1239846"/>
                      <a:pt x="718980" y="1258328"/>
                      <a:pt x="705353" y="1271955"/>
                    </a:cubicBezTo>
                    <a:cubicBezTo>
                      <a:pt x="691726" y="1285582"/>
                      <a:pt x="673243" y="1293238"/>
                      <a:pt x="653972" y="1293238"/>
                    </a:cubicBezTo>
                    <a:lnTo>
                      <a:pt x="72664" y="1293238"/>
                    </a:lnTo>
                    <a:cubicBezTo>
                      <a:pt x="53392" y="1293238"/>
                      <a:pt x="34910" y="1285582"/>
                      <a:pt x="21283" y="1271955"/>
                    </a:cubicBezTo>
                    <a:cubicBezTo>
                      <a:pt x="7656" y="1258328"/>
                      <a:pt x="0" y="1239845"/>
                      <a:pt x="0" y="1220574"/>
                    </a:cubicBezTo>
                    <a:lnTo>
                      <a:pt x="0" y="72664"/>
                    </a:ln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wordArtVert" lIns="63192" tIns="63192" rIns="63192" bIns="63192" spcCol="1270"/>
              <a:lstStyle/>
              <a:p>
                <a:pPr algn="ctr"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600" b="1" dirty="0"/>
                  <a:t>PUBLIC</a:t>
                </a:r>
              </a:p>
              <a:p>
                <a:pPr algn="ctr"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600" b="1" dirty="0"/>
                  <a:t>CLOUD</a:t>
                </a:r>
                <a:endParaRPr lang="en-GB" sz="600" b="1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1372145" y="580536"/>
                <a:ext cx="5157528" cy="2066072"/>
              </a:xfrm>
              <a:custGeom>
                <a:avLst/>
                <a:gdLst>
                  <a:gd name="connsiteX0" fmla="*/ 0 w 764979"/>
                  <a:gd name="connsiteY0" fmla="*/ 76498 h 2727076"/>
                  <a:gd name="connsiteX1" fmla="*/ 22406 w 764979"/>
                  <a:gd name="connsiteY1" fmla="*/ 22406 h 2727076"/>
                  <a:gd name="connsiteX2" fmla="*/ 76498 w 764979"/>
                  <a:gd name="connsiteY2" fmla="*/ 0 h 2727076"/>
                  <a:gd name="connsiteX3" fmla="*/ 688481 w 764979"/>
                  <a:gd name="connsiteY3" fmla="*/ 0 h 2727076"/>
                  <a:gd name="connsiteX4" fmla="*/ 742573 w 764979"/>
                  <a:gd name="connsiteY4" fmla="*/ 22406 h 2727076"/>
                  <a:gd name="connsiteX5" fmla="*/ 764979 w 764979"/>
                  <a:gd name="connsiteY5" fmla="*/ 76498 h 2727076"/>
                  <a:gd name="connsiteX6" fmla="*/ 764979 w 764979"/>
                  <a:gd name="connsiteY6" fmla="*/ 2650578 h 2727076"/>
                  <a:gd name="connsiteX7" fmla="*/ 742573 w 764979"/>
                  <a:gd name="connsiteY7" fmla="*/ 2704670 h 2727076"/>
                  <a:gd name="connsiteX8" fmla="*/ 688481 w 764979"/>
                  <a:gd name="connsiteY8" fmla="*/ 2727076 h 2727076"/>
                  <a:gd name="connsiteX9" fmla="*/ 76498 w 764979"/>
                  <a:gd name="connsiteY9" fmla="*/ 2727076 h 2727076"/>
                  <a:gd name="connsiteX10" fmla="*/ 22406 w 764979"/>
                  <a:gd name="connsiteY10" fmla="*/ 2704670 h 2727076"/>
                  <a:gd name="connsiteX11" fmla="*/ 0 w 764979"/>
                  <a:gd name="connsiteY11" fmla="*/ 2650578 h 2727076"/>
                  <a:gd name="connsiteX12" fmla="*/ 0 w 764979"/>
                  <a:gd name="connsiteY12" fmla="*/ 76498 h 272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4979" h="2727076">
                    <a:moveTo>
                      <a:pt x="0" y="76498"/>
                    </a:moveTo>
                    <a:cubicBezTo>
                      <a:pt x="0" y="56209"/>
                      <a:pt x="8060" y="36752"/>
                      <a:pt x="22406" y="22406"/>
                    </a:cubicBezTo>
                    <a:cubicBezTo>
                      <a:pt x="36752" y="8060"/>
                      <a:pt x="56210" y="0"/>
                      <a:pt x="76498" y="0"/>
                    </a:cubicBezTo>
                    <a:lnTo>
                      <a:pt x="688481" y="0"/>
                    </a:lnTo>
                    <a:cubicBezTo>
                      <a:pt x="708770" y="0"/>
                      <a:pt x="728227" y="8060"/>
                      <a:pt x="742573" y="22406"/>
                    </a:cubicBezTo>
                    <a:cubicBezTo>
                      <a:pt x="756919" y="36752"/>
                      <a:pt x="764979" y="56210"/>
                      <a:pt x="764979" y="76498"/>
                    </a:cubicBezTo>
                    <a:lnTo>
                      <a:pt x="764979" y="2650578"/>
                    </a:lnTo>
                    <a:cubicBezTo>
                      <a:pt x="764979" y="2670867"/>
                      <a:pt x="756919" y="2690324"/>
                      <a:pt x="742573" y="2704670"/>
                    </a:cubicBezTo>
                    <a:cubicBezTo>
                      <a:pt x="728227" y="2719016"/>
                      <a:pt x="708769" y="2727076"/>
                      <a:pt x="688481" y="2727076"/>
                    </a:cubicBezTo>
                    <a:lnTo>
                      <a:pt x="76498" y="2727076"/>
                    </a:lnTo>
                    <a:cubicBezTo>
                      <a:pt x="56209" y="2727076"/>
                      <a:pt x="36752" y="2719016"/>
                      <a:pt x="22406" y="2704670"/>
                    </a:cubicBezTo>
                    <a:cubicBezTo>
                      <a:pt x="8060" y="2690324"/>
                      <a:pt x="0" y="2670866"/>
                      <a:pt x="0" y="2650578"/>
                    </a:cubicBezTo>
                    <a:lnTo>
                      <a:pt x="0" y="76498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wordArtVert" lIns="64315" tIns="64315" rIns="64315" bIns="64315" spcCol="1270"/>
              <a:lstStyle/>
              <a:p>
                <a:pPr algn="ctr"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600" b="1" dirty="0" err="1"/>
                  <a:t>PRIVATE</a:t>
                </a:r>
                <a:r>
                  <a:rPr lang="fr-CH" sz="600" b="1" dirty="0"/>
                  <a:t> CLOUD</a:t>
                </a:r>
                <a:endParaRPr lang="en-GB" sz="600" b="1" dirty="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543398" y="650180"/>
                <a:ext cx="3525960" cy="896664"/>
              </a:xfrm>
              <a:custGeom>
                <a:avLst/>
                <a:gdLst>
                  <a:gd name="connsiteX0" fmla="*/ 0 w 4154563"/>
                  <a:gd name="connsiteY0" fmla="*/ 128191 h 1281906"/>
                  <a:gd name="connsiteX1" fmla="*/ 37546 w 4154563"/>
                  <a:gd name="connsiteY1" fmla="*/ 37546 h 1281906"/>
                  <a:gd name="connsiteX2" fmla="*/ 128191 w 4154563"/>
                  <a:gd name="connsiteY2" fmla="*/ 0 h 1281906"/>
                  <a:gd name="connsiteX3" fmla="*/ 4026372 w 4154563"/>
                  <a:gd name="connsiteY3" fmla="*/ 0 h 1281906"/>
                  <a:gd name="connsiteX4" fmla="*/ 4117017 w 4154563"/>
                  <a:gd name="connsiteY4" fmla="*/ 37546 h 1281906"/>
                  <a:gd name="connsiteX5" fmla="*/ 4154563 w 4154563"/>
                  <a:gd name="connsiteY5" fmla="*/ 128191 h 1281906"/>
                  <a:gd name="connsiteX6" fmla="*/ 4154563 w 4154563"/>
                  <a:gd name="connsiteY6" fmla="*/ 1153715 h 1281906"/>
                  <a:gd name="connsiteX7" fmla="*/ 4117017 w 4154563"/>
                  <a:gd name="connsiteY7" fmla="*/ 1244360 h 1281906"/>
                  <a:gd name="connsiteX8" fmla="*/ 4026372 w 4154563"/>
                  <a:gd name="connsiteY8" fmla="*/ 1281906 h 1281906"/>
                  <a:gd name="connsiteX9" fmla="*/ 128191 w 4154563"/>
                  <a:gd name="connsiteY9" fmla="*/ 1281906 h 1281906"/>
                  <a:gd name="connsiteX10" fmla="*/ 37546 w 4154563"/>
                  <a:gd name="connsiteY10" fmla="*/ 1244360 h 1281906"/>
                  <a:gd name="connsiteX11" fmla="*/ 0 w 4154563"/>
                  <a:gd name="connsiteY11" fmla="*/ 1153715 h 1281906"/>
                  <a:gd name="connsiteX12" fmla="*/ 0 w 4154563"/>
                  <a:gd name="connsiteY12" fmla="*/ 128191 h 128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54563" h="1281906">
                    <a:moveTo>
                      <a:pt x="0" y="128191"/>
                    </a:moveTo>
                    <a:cubicBezTo>
                      <a:pt x="0" y="94193"/>
                      <a:pt x="13506" y="61587"/>
                      <a:pt x="37546" y="37546"/>
                    </a:cubicBezTo>
                    <a:cubicBezTo>
                      <a:pt x="61587" y="13506"/>
                      <a:pt x="94192" y="0"/>
                      <a:pt x="128191" y="0"/>
                    </a:cubicBezTo>
                    <a:lnTo>
                      <a:pt x="4026372" y="0"/>
                    </a:lnTo>
                    <a:cubicBezTo>
                      <a:pt x="4060370" y="0"/>
                      <a:pt x="4092976" y="13506"/>
                      <a:pt x="4117017" y="37546"/>
                    </a:cubicBezTo>
                    <a:cubicBezTo>
                      <a:pt x="4141057" y="61587"/>
                      <a:pt x="4154563" y="94192"/>
                      <a:pt x="4154563" y="128191"/>
                    </a:cubicBezTo>
                    <a:lnTo>
                      <a:pt x="4154563" y="1153715"/>
                    </a:lnTo>
                    <a:cubicBezTo>
                      <a:pt x="4154563" y="1187713"/>
                      <a:pt x="4141057" y="1220319"/>
                      <a:pt x="4117017" y="1244360"/>
                    </a:cubicBezTo>
                    <a:cubicBezTo>
                      <a:pt x="4092977" y="1268400"/>
                      <a:pt x="4060371" y="1281906"/>
                      <a:pt x="4026372" y="1281906"/>
                    </a:cubicBezTo>
                    <a:lnTo>
                      <a:pt x="128191" y="1281906"/>
                    </a:lnTo>
                    <a:cubicBezTo>
                      <a:pt x="94193" y="1281906"/>
                      <a:pt x="61587" y="1268400"/>
                      <a:pt x="37546" y="1244360"/>
                    </a:cubicBezTo>
                    <a:cubicBezTo>
                      <a:pt x="13506" y="1220319"/>
                      <a:pt x="0" y="1187714"/>
                      <a:pt x="0" y="1153715"/>
                    </a:cubicBezTo>
                    <a:lnTo>
                      <a:pt x="0" y="128191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79456" tIns="79456" rIns="79456" bIns="79456" spcCol="1270" anchor="ctr"/>
              <a:lstStyle/>
              <a:p>
                <a:pPr algn="ctr"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800" b="1" dirty="0"/>
                  <a:t>Management layer</a:t>
                </a:r>
                <a:endParaRPr lang="en-GB" sz="800" b="1" dirty="0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539331" y="1642603"/>
                <a:ext cx="2169665" cy="908271"/>
              </a:xfrm>
              <a:custGeom>
                <a:avLst/>
                <a:gdLst>
                  <a:gd name="connsiteX0" fmla="*/ 0 w 2713889"/>
                  <a:gd name="connsiteY0" fmla="*/ 128191 h 1281906"/>
                  <a:gd name="connsiteX1" fmla="*/ 37546 w 2713889"/>
                  <a:gd name="connsiteY1" fmla="*/ 37546 h 1281906"/>
                  <a:gd name="connsiteX2" fmla="*/ 128191 w 2713889"/>
                  <a:gd name="connsiteY2" fmla="*/ 0 h 1281906"/>
                  <a:gd name="connsiteX3" fmla="*/ 2585698 w 2713889"/>
                  <a:gd name="connsiteY3" fmla="*/ 0 h 1281906"/>
                  <a:gd name="connsiteX4" fmla="*/ 2676343 w 2713889"/>
                  <a:gd name="connsiteY4" fmla="*/ 37546 h 1281906"/>
                  <a:gd name="connsiteX5" fmla="*/ 2713889 w 2713889"/>
                  <a:gd name="connsiteY5" fmla="*/ 128191 h 1281906"/>
                  <a:gd name="connsiteX6" fmla="*/ 2713889 w 2713889"/>
                  <a:gd name="connsiteY6" fmla="*/ 1153715 h 1281906"/>
                  <a:gd name="connsiteX7" fmla="*/ 2676343 w 2713889"/>
                  <a:gd name="connsiteY7" fmla="*/ 1244360 h 1281906"/>
                  <a:gd name="connsiteX8" fmla="*/ 2585698 w 2713889"/>
                  <a:gd name="connsiteY8" fmla="*/ 1281906 h 1281906"/>
                  <a:gd name="connsiteX9" fmla="*/ 128191 w 2713889"/>
                  <a:gd name="connsiteY9" fmla="*/ 1281906 h 1281906"/>
                  <a:gd name="connsiteX10" fmla="*/ 37546 w 2713889"/>
                  <a:gd name="connsiteY10" fmla="*/ 1244360 h 1281906"/>
                  <a:gd name="connsiteX11" fmla="*/ 0 w 2713889"/>
                  <a:gd name="connsiteY11" fmla="*/ 1153715 h 1281906"/>
                  <a:gd name="connsiteX12" fmla="*/ 0 w 2713889"/>
                  <a:gd name="connsiteY12" fmla="*/ 128191 h 128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3889" h="1281906">
                    <a:moveTo>
                      <a:pt x="0" y="128191"/>
                    </a:moveTo>
                    <a:cubicBezTo>
                      <a:pt x="0" y="94193"/>
                      <a:pt x="13506" y="61587"/>
                      <a:pt x="37546" y="37546"/>
                    </a:cubicBezTo>
                    <a:cubicBezTo>
                      <a:pt x="61587" y="13506"/>
                      <a:pt x="94192" y="0"/>
                      <a:pt x="128191" y="0"/>
                    </a:cubicBezTo>
                    <a:lnTo>
                      <a:pt x="2585698" y="0"/>
                    </a:lnTo>
                    <a:cubicBezTo>
                      <a:pt x="2619696" y="0"/>
                      <a:pt x="2652302" y="13506"/>
                      <a:pt x="2676343" y="37546"/>
                    </a:cubicBezTo>
                    <a:cubicBezTo>
                      <a:pt x="2700383" y="61587"/>
                      <a:pt x="2713889" y="94192"/>
                      <a:pt x="2713889" y="128191"/>
                    </a:cubicBezTo>
                    <a:lnTo>
                      <a:pt x="2713889" y="1153715"/>
                    </a:lnTo>
                    <a:cubicBezTo>
                      <a:pt x="2713889" y="1187713"/>
                      <a:pt x="2700383" y="1220319"/>
                      <a:pt x="2676343" y="1244360"/>
                    </a:cubicBezTo>
                    <a:cubicBezTo>
                      <a:pt x="2652303" y="1268400"/>
                      <a:pt x="2619697" y="1281906"/>
                      <a:pt x="2585698" y="1281906"/>
                    </a:cubicBezTo>
                    <a:lnTo>
                      <a:pt x="128191" y="1281906"/>
                    </a:lnTo>
                    <a:cubicBezTo>
                      <a:pt x="94193" y="1281906"/>
                      <a:pt x="61587" y="1268400"/>
                      <a:pt x="37546" y="1244360"/>
                    </a:cubicBezTo>
                    <a:cubicBezTo>
                      <a:pt x="13506" y="1220319"/>
                      <a:pt x="0" y="1187714"/>
                      <a:pt x="0" y="1153715"/>
                    </a:cubicBezTo>
                    <a:lnTo>
                      <a:pt x="0" y="128191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79456" tIns="79456" rIns="79456" bIns="79456" spcCol="1270" anchor="ctr"/>
              <a:lstStyle/>
              <a:p>
                <a:pPr algn="ctr"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800" b="1" dirty="0"/>
                  <a:t>Virtual machines for </a:t>
                </a:r>
                <a:r>
                  <a:rPr lang="fr-CH" sz="800" b="1" dirty="0" err="1"/>
                  <a:t>encoding</a:t>
                </a:r>
                <a:r>
                  <a:rPr lang="fr-CH" sz="800" b="1" dirty="0"/>
                  <a:t> </a:t>
                </a:r>
                <a:endParaRPr lang="en-GB" sz="800" b="1" dirty="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810667" y="1642603"/>
                <a:ext cx="1266825" cy="908271"/>
              </a:xfrm>
              <a:custGeom>
                <a:avLst/>
                <a:gdLst>
                  <a:gd name="connsiteX0" fmla="*/ 0 w 1329035"/>
                  <a:gd name="connsiteY0" fmla="*/ 128191 h 1281906"/>
                  <a:gd name="connsiteX1" fmla="*/ 37546 w 1329035"/>
                  <a:gd name="connsiteY1" fmla="*/ 37546 h 1281906"/>
                  <a:gd name="connsiteX2" fmla="*/ 128191 w 1329035"/>
                  <a:gd name="connsiteY2" fmla="*/ 0 h 1281906"/>
                  <a:gd name="connsiteX3" fmla="*/ 1200844 w 1329035"/>
                  <a:gd name="connsiteY3" fmla="*/ 0 h 1281906"/>
                  <a:gd name="connsiteX4" fmla="*/ 1291489 w 1329035"/>
                  <a:gd name="connsiteY4" fmla="*/ 37546 h 1281906"/>
                  <a:gd name="connsiteX5" fmla="*/ 1329035 w 1329035"/>
                  <a:gd name="connsiteY5" fmla="*/ 128191 h 1281906"/>
                  <a:gd name="connsiteX6" fmla="*/ 1329035 w 1329035"/>
                  <a:gd name="connsiteY6" fmla="*/ 1153715 h 1281906"/>
                  <a:gd name="connsiteX7" fmla="*/ 1291489 w 1329035"/>
                  <a:gd name="connsiteY7" fmla="*/ 1244360 h 1281906"/>
                  <a:gd name="connsiteX8" fmla="*/ 1200844 w 1329035"/>
                  <a:gd name="connsiteY8" fmla="*/ 1281906 h 1281906"/>
                  <a:gd name="connsiteX9" fmla="*/ 128191 w 1329035"/>
                  <a:gd name="connsiteY9" fmla="*/ 1281906 h 1281906"/>
                  <a:gd name="connsiteX10" fmla="*/ 37546 w 1329035"/>
                  <a:gd name="connsiteY10" fmla="*/ 1244360 h 1281906"/>
                  <a:gd name="connsiteX11" fmla="*/ 0 w 1329035"/>
                  <a:gd name="connsiteY11" fmla="*/ 1153715 h 1281906"/>
                  <a:gd name="connsiteX12" fmla="*/ 0 w 1329035"/>
                  <a:gd name="connsiteY12" fmla="*/ 128191 h 128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9035" h="1281906">
                    <a:moveTo>
                      <a:pt x="0" y="128191"/>
                    </a:moveTo>
                    <a:cubicBezTo>
                      <a:pt x="0" y="94193"/>
                      <a:pt x="13506" y="61587"/>
                      <a:pt x="37546" y="37546"/>
                    </a:cubicBezTo>
                    <a:cubicBezTo>
                      <a:pt x="61587" y="13506"/>
                      <a:pt x="94192" y="0"/>
                      <a:pt x="128191" y="0"/>
                    </a:cubicBezTo>
                    <a:lnTo>
                      <a:pt x="1200844" y="0"/>
                    </a:lnTo>
                    <a:cubicBezTo>
                      <a:pt x="1234842" y="0"/>
                      <a:pt x="1267448" y="13506"/>
                      <a:pt x="1291489" y="37546"/>
                    </a:cubicBezTo>
                    <a:cubicBezTo>
                      <a:pt x="1315529" y="61587"/>
                      <a:pt x="1329035" y="94192"/>
                      <a:pt x="1329035" y="128191"/>
                    </a:cubicBezTo>
                    <a:lnTo>
                      <a:pt x="1329035" y="1153715"/>
                    </a:lnTo>
                    <a:cubicBezTo>
                      <a:pt x="1329035" y="1187713"/>
                      <a:pt x="1315529" y="1220319"/>
                      <a:pt x="1291489" y="1244360"/>
                    </a:cubicBezTo>
                    <a:cubicBezTo>
                      <a:pt x="1267449" y="1268400"/>
                      <a:pt x="1234843" y="1281906"/>
                      <a:pt x="1200844" y="1281906"/>
                    </a:cubicBezTo>
                    <a:lnTo>
                      <a:pt x="128191" y="1281906"/>
                    </a:lnTo>
                    <a:cubicBezTo>
                      <a:pt x="94193" y="1281906"/>
                      <a:pt x="61587" y="1268400"/>
                      <a:pt x="37546" y="1244360"/>
                    </a:cubicBezTo>
                    <a:cubicBezTo>
                      <a:pt x="13506" y="1220319"/>
                      <a:pt x="0" y="1187714"/>
                      <a:pt x="0" y="1153715"/>
                    </a:cubicBezTo>
                    <a:lnTo>
                      <a:pt x="0" y="128191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79456" tIns="79456" rIns="79456" bIns="79456" spcCol="1270" anchor="ctr"/>
              <a:lstStyle/>
              <a:p>
                <a:pPr algn="ctr"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800" b="1" dirty="0"/>
                  <a:t>Virtual machines for Distribution</a:t>
                </a:r>
                <a:endParaRPr lang="en-GB" sz="800" b="1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810667" y="3424322"/>
                <a:ext cx="1236323" cy="1424796"/>
              </a:xfrm>
              <a:custGeom>
                <a:avLst/>
                <a:gdLst>
                  <a:gd name="connsiteX0" fmla="*/ 0 w 1329035"/>
                  <a:gd name="connsiteY0" fmla="*/ 128191 h 1281906"/>
                  <a:gd name="connsiteX1" fmla="*/ 37546 w 1329035"/>
                  <a:gd name="connsiteY1" fmla="*/ 37546 h 1281906"/>
                  <a:gd name="connsiteX2" fmla="*/ 128191 w 1329035"/>
                  <a:gd name="connsiteY2" fmla="*/ 0 h 1281906"/>
                  <a:gd name="connsiteX3" fmla="*/ 1200844 w 1329035"/>
                  <a:gd name="connsiteY3" fmla="*/ 0 h 1281906"/>
                  <a:gd name="connsiteX4" fmla="*/ 1291489 w 1329035"/>
                  <a:gd name="connsiteY4" fmla="*/ 37546 h 1281906"/>
                  <a:gd name="connsiteX5" fmla="*/ 1329035 w 1329035"/>
                  <a:gd name="connsiteY5" fmla="*/ 128191 h 1281906"/>
                  <a:gd name="connsiteX6" fmla="*/ 1329035 w 1329035"/>
                  <a:gd name="connsiteY6" fmla="*/ 1153715 h 1281906"/>
                  <a:gd name="connsiteX7" fmla="*/ 1291489 w 1329035"/>
                  <a:gd name="connsiteY7" fmla="*/ 1244360 h 1281906"/>
                  <a:gd name="connsiteX8" fmla="*/ 1200844 w 1329035"/>
                  <a:gd name="connsiteY8" fmla="*/ 1281906 h 1281906"/>
                  <a:gd name="connsiteX9" fmla="*/ 128191 w 1329035"/>
                  <a:gd name="connsiteY9" fmla="*/ 1281906 h 1281906"/>
                  <a:gd name="connsiteX10" fmla="*/ 37546 w 1329035"/>
                  <a:gd name="connsiteY10" fmla="*/ 1244360 h 1281906"/>
                  <a:gd name="connsiteX11" fmla="*/ 0 w 1329035"/>
                  <a:gd name="connsiteY11" fmla="*/ 1153715 h 1281906"/>
                  <a:gd name="connsiteX12" fmla="*/ 0 w 1329035"/>
                  <a:gd name="connsiteY12" fmla="*/ 128191 h 128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9035" h="1281906">
                    <a:moveTo>
                      <a:pt x="0" y="128191"/>
                    </a:moveTo>
                    <a:cubicBezTo>
                      <a:pt x="0" y="94193"/>
                      <a:pt x="13506" y="61587"/>
                      <a:pt x="37546" y="37546"/>
                    </a:cubicBezTo>
                    <a:cubicBezTo>
                      <a:pt x="61587" y="13506"/>
                      <a:pt x="94192" y="0"/>
                      <a:pt x="128191" y="0"/>
                    </a:cubicBezTo>
                    <a:lnTo>
                      <a:pt x="1200844" y="0"/>
                    </a:lnTo>
                    <a:cubicBezTo>
                      <a:pt x="1234842" y="0"/>
                      <a:pt x="1267448" y="13506"/>
                      <a:pt x="1291489" y="37546"/>
                    </a:cubicBezTo>
                    <a:cubicBezTo>
                      <a:pt x="1315529" y="61587"/>
                      <a:pt x="1329035" y="94192"/>
                      <a:pt x="1329035" y="128191"/>
                    </a:cubicBezTo>
                    <a:lnTo>
                      <a:pt x="1329035" y="1153715"/>
                    </a:lnTo>
                    <a:cubicBezTo>
                      <a:pt x="1329035" y="1187713"/>
                      <a:pt x="1315529" y="1220319"/>
                      <a:pt x="1291489" y="1244360"/>
                    </a:cubicBezTo>
                    <a:cubicBezTo>
                      <a:pt x="1267449" y="1268400"/>
                      <a:pt x="1234843" y="1281906"/>
                      <a:pt x="1200844" y="1281906"/>
                    </a:cubicBezTo>
                    <a:lnTo>
                      <a:pt x="128191" y="1281906"/>
                    </a:lnTo>
                    <a:cubicBezTo>
                      <a:pt x="94193" y="1281906"/>
                      <a:pt x="61587" y="1268400"/>
                      <a:pt x="37546" y="1244360"/>
                    </a:cubicBezTo>
                    <a:cubicBezTo>
                      <a:pt x="13506" y="1220319"/>
                      <a:pt x="0" y="1187714"/>
                      <a:pt x="0" y="1153715"/>
                    </a:cubicBezTo>
                    <a:lnTo>
                      <a:pt x="0" y="128191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79456" tIns="79456" rIns="79456" bIns="79456" spcCol="1270" anchor="ctr"/>
              <a:lstStyle/>
              <a:p>
                <a:pPr algn="ctr"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800" b="1" dirty="0"/>
                  <a:t>Virtual machines for distribution</a:t>
                </a:r>
                <a:endParaRPr lang="en-GB" sz="800" b="1" dirty="0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2877448" y="2519810"/>
              <a:ext cx="1315082" cy="884798"/>
            </a:xfrm>
            <a:custGeom>
              <a:avLst/>
              <a:gdLst>
                <a:gd name="connsiteX0" fmla="*/ 0 w 1329035"/>
                <a:gd name="connsiteY0" fmla="*/ 128191 h 1281906"/>
                <a:gd name="connsiteX1" fmla="*/ 37546 w 1329035"/>
                <a:gd name="connsiteY1" fmla="*/ 37546 h 1281906"/>
                <a:gd name="connsiteX2" fmla="*/ 128191 w 1329035"/>
                <a:gd name="connsiteY2" fmla="*/ 0 h 1281906"/>
                <a:gd name="connsiteX3" fmla="*/ 1200844 w 1329035"/>
                <a:gd name="connsiteY3" fmla="*/ 0 h 1281906"/>
                <a:gd name="connsiteX4" fmla="*/ 1291489 w 1329035"/>
                <a:gd name="connsiteY4" fmla="*/ 37546 h 1281906"/>
                <a:gd name="connsiteX5" fmla="*/ 1329035 w 1329035"/>
                <a:gd name="connsiteY5" fmla="*/ 128191 h 1281906"/>
                <a:gd name="connsiteX6" fmla="*/ 1329035 w 1329035"/>
                <a:gd name="connsiteY6" fmla="*/ 1153715 h 1281906"/>
                <a:gd name="connsiteX7" fmla="*/ 1291489 w 1329035"/>
                <a:gd name="connsiteY7" fmla="*/ 1244360 h 1281906"/>
                <a:gd name="connsiteX8" fmla="*/ 1200844 w 1329035"/>
                <a:gd name="connsiteY8" fmla="*/ 1281906 h 1281906"/>
                <a:gd name="connsiteX9" fmla="*/ 128191 w 1329035"/>
                <a:gd name="connsiteY9" fmla="*/ 1281906 h 1281906"/>
                <a:gd name="connsiteX10" fmla="*/ 37546 w 1329035"/>
                <a:gd name="connsiteY10" fmla="*/ 1244360 h 1281906"/>
                <a:gd name="connsiteX11" fmla="*/ 0 w 1329035"/>
                <a:gd name="connsiteY11" fmla="*/ 1153715 h 1281906"/>
                <a:gd name="connsiteX12" fmla="*/ 0 w 1329035"/>
                <a:gd name="connsiteY12" fmla="*/ 128191 h 128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9035" h="1281906">
                  <a:moveTo>
                    <a:pt x="0" y="128191"/>
                  </a:moveTo>
                  <a:cubicBezTo>
                    <a:pt x="0" y="94193"/>
                    <a:pt x="13506" y="61587"/>
                    <a:pt x="37546" y="37546"/>
                  </a:cubicBezTo>
                  <a:cubicBezTo>
                    <a:pt x="61587" y="13506"/>
                    <a:pt x="94192" y="0"/>
                    <a:pt x="128191" y="0"/>
                  </a:cubicBezTo>
                  <a:lnTo>
                    <a:pt x="1200844" y="0"/>
                  </a:lnTo>
                  <a:cubicBezTo>
                    <a:pt x="1234842" y="0"/>
                    <a:pt x="1267448" y="13506"/>
                    <a:pt x="1291489" y="37546"/>
                  </a:cubicBezTo>
                  <a:cubicBezTo>
                    <a:pt x="1315529" y="61587"/>
                    <a:pt x="1329035" y="94192"/>
                    <a:pt x="1329035" y="128191"/>
                  </a:cubicBezTo>
                  <a:lnTo>
                    <a:pt x="1329035" y="1153715"/>
                  </a:lnTo>
                  <a:cubicBezTo>
                    <a:pt x="1329035" y="1187713"/>
                    <a:pt x="1315529" y="1220319"/>
                    <a:pt x="1291489" y="1244360"/>
                  </a:cubicBezTo>
                  <a:cubicBezTo>
                    <a:pt x="1267449" y="1268400"/>
                    <a:pt x="1234843" y="1281906"/>
                    <a:pt x="1200844" y="1281906"/>
                  </a:cubicBezTo>
                  <a:lnTo>
                    <a:pt x="128191" y="1281906"/>
                  </a:lnTo>
                  <a:cubicBezTo>
                    <a:pt x="94193" y="1281906"/>
                    <a:pt x="61587" y="1268400"/>
                    <a:pt x="37546" y="1244360"/>
                  </a:cubicBezTo>
                  <a:cubicBezTo>
                    <a:pt x="13506" y="1220319"/>
                    <a:pt x="0" y="1187714"/>
                    <a:pt x="0" y="1153715"/>
                  </a:cubicBezTo>
                  <a:lnTo>
                    <a:pt x="0" y="12819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9456" tIns="79456" rIns="79456" bIns="79456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CH" sz="800" b="1" dirty="0"/>
                <a:t>Virtual machines for </a:t>
              </a:r>
              <a:r>
                <a:rPr lang="fr-CH" sz="800" b="1" dirty="0" err="1"/>
                <a:t>encoding</a:t>
              </a:r>
              <a:endParaRPr lang="en-GB" sz="800" b="1" dirty="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587477" y="2051282"/>
              <a:ext cx="289971" cy="30094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800"/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4654034" y="2051282"/>
              <a:ext cx="289971" cy="284721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415339" y="2519810"/>
              <a:ext cx="1315082" cy="884798"/>
            </a:xfrm>
            <a:custGeom>
              <a:avLst/>
              <a:gdLst>
                <a:gd name="connsiteX0" fmla="*/ 0 w 1329035"/>
                <a:gd name="connsiteY0" fmla="*/ 128191 h 1281906"/>
                <a:gd name="connsiteX1" fmla="*/ 37546 w 1329035"/>
                <a:gd name="connsiteY1" fmla="*/ 37546 h 1281906"/>
                <a:gd name="connsiteX2" fmla="*/ 128191 w 1329035"/>
                <a:gd name="connsiteY2" fmla="*/ 0 h 1281906"/>
                <a:gd name="connsiteX3" fmla="*/ 1200844 w 1329035"/>
                <a:gd name="connsiteY3" fmla="*/ 0 h 1281906"/>
                <a:gd name="connsiteX4" fmla="*/ 1291489 w 1329035"/>
                <a:gd name="connsiteY4" fmla="*/ 37546 h 1281906"/>
                <a:gd name="connsiteX5" fmla="*/ 1329035 w 1329035"/>
                <a:gd name="connsiteY5" fmla="*/ 128191 h 1281906"/>
                <a:gd name="connsiteX6" fmla="*/ 1329035 w 1329035"/>
                <a:gd name="connsiteY6" fmla="*/ 1153715 h 1281906"/>
                <a:gd name="connsiteX7" fmla="*/ 1291489 w 1329035"/>
                <a:gd name="connsiteY7" fmla="*/ 1244360 h 1281906"/>
                <a:gd name="connsiteX8" fmla="*/ 1200844 w 1329035"/>
                <a:gd name="connsiteY8" fmla="*/ 1281906 h 1281906"/>
                <a:gd name="connsiteX9" fmla="*/ 128191 w 1329035"/>
                <a:gd name="connsiteY9" fmla="*/ 1281906 h 1281906"/>
                <a:gd name="connsiteX10" fmla="*/ 37546 w 1329035"/>
                <a:gd name="connsiteY10" fmla="*/ 1244360 h 1281906"/>
                <a:gd name="connsiteX11" fmla="*/ 0 w 1329035"/>
                <a:gd name="connsiteY11" fmla="*/ 1153715 h 1281906"/>
                <a:gd name="connsiteX12" fmla="*/ 0 w 1329035"/>
                <a:gd name="connsiteY12" fmla="*/ 128191 h 128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9035" h="1281906">
                  <a:moveTo>
                    <a:pt x="0" y="128191"/>
                  </a:moveTo>
                  <a:cubicBezTo>
                    <a:pt x="0" y="94193"/>
                    <a:pt x="13506" y="61587"/>
                    <a:pt x="37546" y="37546"/>
                  </a:cubicBezTo>
                  <a:cubicBezTo>
                    <a:pt x="61587" y="13506"/>
                    <a:pt x="94192" y="0"/>
                    <a:pt x="128191" y="0"/>
                  </a:cubicBezTo>
                  <a:lnTo>
                    <a:pt x="1200844" y="0"/>
                  </a:lnTo>
                  <a:cubicBezTo>
                    <a:pt x="1234842" y="0"/>
                    <a:pt x="1267448" y="13506"/>
                    <a:pt x="1291489" y="37546"/>
                  </a:cubicBezTo>
                  <a:cubicBezTo>
                    <a:pt x="1315529" y="61587"/>
                    <a:pt x="1329035" y="94192"/>
                    <a:pt x="1329035" y="128191"/>
                  </a:cubicBezTo>
                  <a:lnTo>
                    <a:pt x="1329035" y="1153715"/>
                  </a:lnTo>
                  <a:cubicBezTo>
                    <a:pt x="1329035" y="1187713"/>
                    <a:pt x="1315529" y="1220319"/>
                    <a:pt x="1291489" y="1244360"/>
                  </a:cubicBezTo>
                  <a:cubicBezTo>
                    <a:pt x="1267449" y="1268400"/>
                    <a:pt x="1234843" y="1281906"/>
                    <a:pt x="1200844" y="1281906"/>
                  </a:cubicBezTo>
                  <a:lnTo>
                    <a:pt x="128191" y="1281906"/>
                  </a:lnTo>
                  <a:cubicBezTo>
                    <a:pt x="94193" y="1281906"/>
                    <a:pt x="61587" y="1268400"/>
                    <a:pt x="37546" y="1244360"/>
                  </a:cubicBezTo>
                  <a:cubicBezTo>
                    <a:pt x="13506" y="1220319"/>
                    <a:pt x="0" y="1187714"/>
                    <a:pt x="0" y="1153715"/>
                  </a:cubicBezTo>
                  <a:lnTo>
                    <a:pt x="0" y="12819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9456" tIns="79456" rIns="79456" bIns="79456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CH" sz="800" b="1" dirty="0"/>
                <a:t>Virtual machines for management</a:t>
              </a:r>
              <a:endParaRPr lang="en-GB" sz="800" b="1" dirty="0"/>
            </a:p>
          </p:txBody>
        </p:sp>
      </p:grpSp>
      <p:sp>
        <p:nvSpPr>
          <p:cNvPr id="31" name="Left-Right Arrow 30"/>
          <p:cNvSpPr/>
          <p:nvPr/>
        </p:nvSpPr>
        <p:spPr>
          <a:xfrm>
            <a:off x="569913" y="3251200"/>
            <a:ext cx="1290637" cy="227013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>
                <a:solidFill>
                  <a:schemeClr val="tx1"/>
                </a:solidFill>
              </a:rPr>
              <a:t>Real time </a:t>
            </a:r>
            <a:r>
              <a:rPr lang="fr-CH" sz="800" dirty="0" err="1">
                <a:solidFill>
                  <a:schemeClr val="tx1"/>
                </a:solidFill>
              </a:rPr>
              <a:t>metadata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69913" y="2124075"/>
            <a:ext cx="1290637" cy="2190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 err="1">
                <a:solidFill>
                  <a:schemeClr val="tx1"/>
                </a:solidFill>
              </a:rPr>
              <a:t>SDI</a:t>
            </a:r>
            <a:r>
              <a:rPr lang="fr-CH" sz="800" dirty="0">
                <a:solidFill>
                  <a:schemeClr val="tx1"/>
                </a:solidFill>
              </a:rPr>
              <a:t> Live </a:t>
            </a:r>
            <a:r>
              <a:rPr lang="fr-CH" sz="800" dirty="0" err="1">
                <a:solidFill>
                  <a:schemeClr val="tx1"/>
                </a:solidFill>
              </a:rPr>
              <a:t>feed</a:t>
            </a:r>
            <a:endParaRPr lang="en-GB" dirty="0"/>
          </a:p>
        </p:txBody>
      </p:sp>
      <p:sp>
        <p:nvSpPr>
          <p:cNvPr id="36" name="Right Arrow 35"/>
          <p:cNvSpPr/>
          <p:nvPr/>
        </p:nvSpPr>
        <p:spPr>
          <a:xfrm>
            <a:off x="569913" y="2867025"/>
            <a:ext cx="1290637" cy="2190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 err="1">
                <a:solidFill>
                  <a:schemeClr val="tx1"/>
                </a:solidFill>
              </a:rPr>
              <a:t>Video</a:t>
            </a:r>
            <a:r>
              <a:rPr lang="fr-CH" sz="800" dirty="0">
                <a:solidFill>
                  <a:schemeClr val="tx1"/>
                </a:solidFill>
              </a:rPr>
              <a:t> </a:t>
            </a:r>
            <a:r>
              <a:rPr lang="fr-CH" sz="800" dirty="0" err="1">
                <a:solidFill>
                  <a:schemeClr val="tx1"/>
                </a:solidFill>
              </a:rPr>
              <a:t>feeds</a:t>
            </a:r>
            <a:r>
              <a:rPr lang="fr-CH" sz="800" dirty="0">
                <a:solidFill>
                  <a:schemeClr val="tx1"/>
                </a:solidFill>
              </a:rPr>
              <a:t> over IP</a:t>
            </a:r>
            <a:endParaRPr lang="en-GB" dirty="0"/>
          </a:p>
        </p:txBody>
      </p:sp>
      <p:sp>
        <p:nvSpPr>
          <p:cNvPr id="37" name="Left-Right Arrow 36"/>
          <p:cNvSpPr/>
          <p:nvPr/>
        </p:nvSpPr>
        <p:spPr>
          <a:xfrm>
            <a:off x="569913" y="1349375"/>
            <a:ext cx="1290637" cy="227013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>
                <a:solidFill>
                  <a:schemeClr val="tx1"/>
                </a:solidFill>
              </a:rPr>
              <a:t>Real time </a:t>
            </a:r>
            <a:r>
              <a:rPr lang="fr-CH" sz="800" dirty="0" err="1">
                <a:solidFill>
                  <a:schemeClr val="tx1"/>
                </a:solidFill>
              </a:rPr>
              <a:t>metadata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569913" y="1725613"/>
            <a:ext cx="1290637" cy="227012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>
                <a:solidFill>
                  <a:schemeClr val="tx1"/>
                </a:solidFill>
              </a:rPr>
              <a:t>Content over IP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426325" y="1127125"/>
            <a:ext cx="790575" cy="7651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>
                <a:solidFill>
                  <a:schemeClr val="tx1"/>
                </a:solidFill>
              </a:rPr>
              <a:t>Internet Exchange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332663" y="2940050"/>
            <a:ext cx="790575" cy="766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 err="1">
                <a:solidFill>
                  <a:schemeClr val="tx1"/>
                </a:solidFill>
              </a:rPr>
              <a:t>CDN1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297613" y="2916238"/>
            <a:ext cx="790575" cy="766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 err="1">
                <a:solidFill>
                  <a:schemeClr val="tx1"/>
                </a:solidFill>
              </a:rPr>
              <a:t>CDN2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380163" y="4394200"/>
            <a:ext cx="792162" cy="7651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 err="1">
                <a:solidFill>
                  <a:schemeClr val="tx1"/>
                </a:solidFill>
              </a:rPr>
              <a:t>ISP1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795713" y="4394200"/>
            <a:ext cx="790575" cy="7651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 err="1">
                <a:solidFill>
                  <a:schemeClr val="tx1"/>
                </a:solidFill>
              </a:rPr>
              <a:t>ISP2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25588" y="4394200"/>
            <a:ext cx="790575" cy="7651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 err="1">
                <a:solidFill>
                  <a:schemeClr val="tx1"/>
                </a:solidFill>
              </a:rPr>
              <a:t>ISP3</a:t>
            </a:r>
            <a:endParaRPr lang="fr-CH" sz="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CH" sz="800" dirty="0">
                <a:solidFill>
                  <a:schemeClr val="tx1"/>
                </a:solidFill>
              </a:rPr>
              <a:t>(Mob ile network)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40" idx="1"/>
          </p:cNvCxnSpPr>
          <p:nvPr/>
        </p:nvCxnSpPr>
        <p:spPr>
          <a:xfrm flipV="1">
            <a:off x="5576888" y="1509713"/>
            <a:ext cx="1849437" cy="614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3"/>
            <a:endCxn id="48" idx="0"/>
          </p:cNvCxnSpPr>
          <p:nvPr/>
        </p:nvCxnSpPr>
        <p:spPr>
          <a:xfrm flipH="1">
            <a:off x="6775450" y="1509713"/>
            <a:ext cx="1441450" cy="2884487"/>
          </a:xfrm>
          <a:prstGeom prst="bentConnector4">
            <a:avLst>
              <a:gd name="adj1" fmla="val -15864"/>
              <a:gd name="adj2" fmla="val 896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40" idx="3"/>
            <a:endCxn id="52" idx="0"/>
          </p:cNvCxnSpPr>
          <p:nvPr/>
        </p:nvCxnSpPr>
        <p:spPr>
          <a:xfrm flipH="1">
            <a:off x="4191000" y="1509713"/>
            <a:ext cx="4025900" cy="2884487"/>
          </a:xfrm>
          <a:prstGeom prst="bentConnector4">
            <a:avLst>
              <a:gd name="adj1" fmla="val -5679"/>
              <a:gd name="adj2" fmla="val 86885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40" idx="3"/>
            <a:endCxn id="28" idx="0"/>
          </p:cNvCxnSpPr>
          <p:nvPr/>
        </p:nvCxnSpPr>
        <p:spPr>
          <a:xfrm flipH="1">
            <a:off x="1920875" y="1509713"/>
            <a:ext cx="6296025" cy="2884487"/>
          </a:xfrm>
          <a:prstGeom prst="bentConnector4">
            <a:avLst>
              <a:gd name="adj1" fmla="val -3631"/>
              <a:gd name="adj2" fmla="val 83783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45" idx="0"/>
          </p:cNvCxnSpPr>
          <p:nvPr/>
        </p:nvCxnSpPr>
        <p:spPr>
          <a:xfrm>
            <a:off x="5576888" y="2124075"/>
            <a:ext cx="1116012" cy="7921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endCxn id="44" idx="0"/>
          </p:cNvCxnSpPr>
          <p:nvPr/>
        </p:nvCxnSpPr>
        <p:spPr>
          <a:xfrm>
            <a:off x="5576888" y="2124075"/>
            <a:ext cx="2151062" cy="8159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2" idx="3"/>
          </p:cNvCxnSpPr>
          <p:nvPr/>
        </p:nvCxnSpPr>
        <p:spPr>
          <a:xfrm flipH="1">
            <a:off x="4586288" y="3706813"/>
            <a:ext cx="1998662" cy="106997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4" idx="2"/>
          </p:cNvCxnSpPr>
          <p:nvPr/>
        </p:nvCxnSpPr>
        <p:spPr>
          <a:xfrm flipH="1">
            <a:off x="4586288" y="3706813"/>
            <a:ext cx="3141662" cy="106997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4" idx="2"/>
            <a:endCxn id="48" idx="3"/>
          </p:cNvCxnSpPr>
          <p:nvPr/>
        </p:nvCxnSpPr>
        <p:spPr>
          <a:xfrm flipH="1">
            <a:off x="7172325" y="3706813"/>
            <a:ext cx="555625" cy="106997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5" idx="2"/>
            <a:endCxn id="28" idx="3"/>
          </p:cNvCxnSpPr>
          <p:nvPr/>
        </p:nvCxnSpPr>
        <p:spPr>
          <a:xfrm flipH="1">
            <a:off x="2316163" y="3683000"/>
            <a:ext cx="4376737" cy="10937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>
            <a:off x="587375" y="6324600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10" name="Isosceles Triangle 109"/>
          <p:cNvSpPr/>
          <p:nvPr/>
        </p:nvSpPr>
        <p:spPr>
          <a:xfrm>
            <a:off x="806450" y="6316663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11" name="Isosceles Triangle 110"/>
          <p:cNvSpPr/>
          <p:nvPr/>
        </p:nvSpPr>
        <p:spPr>
          <a:xfrm>
            <a:off x="1016000" y="6326188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cxnSp>
        <p:nvCxnSpPr>
          <p:cNvPr id="113" name="Straight Arrow Connector 112"/>
          <p:cNvCxnSpPr>
            <a:stCxn id="109" idx="0"/>
            <a:endCxn id="28" idx="2"/>
          </p:cNvCxnSpPr>
          <p:nvPr/>
        </p:nvCxnSpPr>
        <p:spPr>
          <a:xfrm flipV="1">
            <a:off x="674688" y="5159375"/>
            <a:ext cx="1246187" cy="116522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0" idx="0"/>
            <a:endCxn id="28" idx="2"/>
          </p:cNvCxnSpPr>
          <p:nvPr/>
        </p:nvCxnSpPr>
        <p:spPr>
          <a:xfrm flipV="1">
            <a:off x="895350" y="5159375"/>
            <a:ext cx="1025525" cy="11572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1" idx="0"/>
            <a:endCxn id="28" idx="2"/>
          </p:cNvCxnSpPr>
          <p:nvPr/>
        </p:nvCxnSpPr>
        <p:spPr>
          <a:xfrm flipV="1">
            <a:off x="1104900" y="5159375"/>
            <a:ext cx="815975" cy="11668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>
            <a:off x="1376363" y="6324600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24" name="Isosceles Triangle 123"/>
          <p:cNvSpPr/>
          <p:nvPr/>
        </p:nvSpPr>
        <p:spPr>
          <a:xfrm>
            <a:off x="1595438" y="6316663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25" name="Isosceles Triangle 124"/>
          <p:cNvSpPr/>
          <p:nvPr/>
        </p:nvSpPr>
        <p:spPr>
          <a:xfrm>
            <a:off x="1804988" y="6326188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cxnSp>
        <p:nvCxnSpPr>
          <p:cNvPr id="126" name="Straight Arrow Connector 125"/>
          <p:cNvCxnSpPr>
            <a:stCxn id="123" idx="0"/>
            <a:endCxn id="28" idx="2"/>
          </p:cNvCxnSpPr>
          <p:nvPr/>
        </p:nvCxnSpPr>
        <p:spPr>
          <a:xfrm flipV="1">
            <a:off x="1463675" y="5159375"/>
            <a:ext cx="457200" cy="116522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4" idx="0"/>
            <a:endCxn id="28" idx="2"/>
          </p:cNvCxnSpPr>
          <p:nvPr/>
        </p:nvCxnSpPr>
        <p:spPr>
          <a:xfrm flipV="1">
            <a:off x="1682750" y="5159375"/>
            <a:ext cx="238125" cy="11572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5" idx="0"/>
            <a:endCxn id="28" idx="2"/>
          </p:cNvCxnSpPr>
          <p:nvPr/>
        </p:nvCxnSpPr>
        <p:spPr>
          <a:xfrm flipV="1">
            <a:off x="1893888" y="5159375"/>
            <a:ext cx="26987" cy="11668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/>
          <p:cNvSpPr/>
          <p:nvPr/>
        </p:nvSpPr>
        <p:spPr>
          <a:xfrm>
            <a:off x="2208213" y="6315075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31" name="Isosceles Triangle 130"/>
          <p:cNvSpPr/>
          <p:nvPr/>
        </p:nvSpPr>
        <p:spPr>
          <a:xfrm>
            <a:off x="2427288" y="6307138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32" name="Isosceles Triangle 131"/>
          <p:cNvSpPr/>
          <p:nvPr/>
        </p:nvSpPr>
        <p:spPr>
          <a:xfrm>
            <a:off x="2636838" y="6316663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cxnSp>
        <p:nvCxnSpPr>
          <p:cNvPr id="133" name="Straight Arrow Connector 132"/>
          <p:cNvCxnSpPr>
            <a:stCxn id="130" idx="0"/>
            <a:endCxn id="28" idx="2"/>
          </p:cNvCxnSpPr>
          <p:nvPr/>
        </p:nvCxnSpPr>
        <p:spPr>
          <a:xfrm flipH="1" flipV="1">
            <a:off x="1920875" y="5159375"/>
            <a:ext cx="374650" cy="115570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1" idx="0"/>
            <a:endCxn id="28" idx="2"/>
          </p:cNvCxnSpPr>
          <p:nvPr/>
        </p:nvCxnSpPr>
        <p:spPr>
          <a:xfrm flipH="1" flipV="1">
            <a:off x="1920875" y="5159375"/>
            <a:ext cx="595313" cy="11477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2" idx="0"/>
            <a:endCxn id="28" idx="2"/>
          </p:cNvCxnSpPr>
          <p:nvPr/>
        </p:nvCxnSpPr>
        <p:spPr>
          <a:xfrm flipH="1" flipV="1">
            <a:off x="1920875" y="5159375"/>
            <a:ext cx="804863" cy="11572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3140075" y="5559425"/>
            <a:ext cx="569913" cy="3016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>
                <a:solidFill>
                  <a:sysClr val="windowText" lastClr="000000"/>
                </a:solidFill>
              </a:rPr>
              <a:t>EU</a:t>
            </a:r>
            <a:endParaRPr lang="en-GB" sz="800" dirty="0">
              <a:solidFill>
                <a:sysClr val="windowText" lastClr="000000"/>
              </a:solidFill>
            </a:endParaRPr>
          </a:p>
        </p:txBody>
      </p:sp>
      <p:sp>
        <p:nvSpPr>
          <p:cNvPr id="137" name="Isosceles Triangle 136"/>
          <p:cNvSpPr/>
          <p:nvPr/>
        </p:nvSpPr>
        <p:spPr>
          <a:xfrm>
            <a:off x="3114675" y="6235700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38" name="Isosceles Triangle 137"/>
          <p:cNvSpPr/>
          <p:nvPr/>
        </p:nvSpPr>
        <p:spPr>
          <a:xfrm>
            <a:off x="3333750" y="6227763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39" name="Isosceles Triangle 138"/>
          <p:cNvSpPr/>
          <p:nvPr/>
        </p:nvSpPr>
        <p:spPr>
          <a:xfrm>
            <a:off x="3543300" y="6237288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cxnSp>
        <p:nvCxnSpPr>
          <p:cNvPr id="140" name="Straight Arrow Connector 139"/>
          <p:cNvCxnSpPr>
            <a:stCxn id="137" idx="0"/>
            <a:endCxn id="136" idx="4"/>
          </p:cNvCxnSpPr>
          <p:nvPr/>
        </p:nvCxnSpPr>
        <p:spPr>
          <a:xfrm flipV="1">
            <a:off x="3203575" y="5861050"/>
            <a:ext cx="222250" cy="37465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8" idx="0"/>
            <a:endCxn id="136" idx="4"/>
          </p:cNvCxnSpPr>
          <p:nvPr/>
        </p:nvCxnSpPr>
        <p:spPr>
          <a:xfrm flipV="1">
            <a:off x="3422650" y="5861050"/>
            <a:ext cx="3175" cy="3667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9" idx="0"/>
            <a:endCxn id="136" idx="4"/>
          </p:cNvCxnSpPr>
          <p:nvPr/>
        </p:nvCxnSpPr>
        <p:spPr>
          <a:xfrm flipH="1" flipV="1">
            <a:off x="3425825" y="5861050"/>
            <a:ext cx="206375" cy="37623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3929063" y="5559425"/>
            <a:ext cx="569912" cy="3016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>
                <a:solidFill>
                  <a:sysClr val="windowText" lastClr="000000"/>
                </a:solidFill>
              </a:rPr>
              <a:t>EU</a:t>
            </a:r>
            <a:endParaRPr lang="en-GB" sz="800" dirty="0">
              <a:solidFill>
                <a:sysClr val="windowText" lastClr="000000"/>
              </a:solidFill>
            </a:endParaRPr>
          </a:p>
        </p:txBody>
      </p:sp>
      <p:sp>
        <p:nvSpPr>
          <p:cNvPr id="144" name="Isosceles Triangle 143"/>
          <p:cNvSpPr/>
          <p:nvPr/>
        </p:nvSpPr>
        <p:spPr>
          <a:xfrm>
            <a:off x="3903663" y="6235700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45" name="Isosceles Triangle 144"/>
          <p:cNvSpPr/>
          <p:nvPr/>
        </p:nvSpPr>
        <p:spPr>
          <a:xfrm>
            <a:off x="4122738" y="6227763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46" name="Isosceles Triangle 145"/>
          <p:cNvSpPr/>
          <p:nvPr/>
        </p:nvSpPr>
        <p:spPr>
          <a:xfrm>
            <a:off x="4332288" y="6237288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cxnSp>
        <p:nvCxnSpPr>
          <p:cNvPr id="147" name="Straight Arrow Connector 146"/>
          <p:cNvCxnSpPr>
            <a:stCxn id="144" idx="0"/>
            <a:endCxn id="143" idx="4"/>
          </p:cNvCxnSpPr>
          <p:nvPr/>
        </p:nvCxnSpPr>
        <p:spPr>
          <a:xfrm flipV="1">
            <a:off x="3990975" y="5861050"/>
            <a:ext cx="222250" cy="37465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5" idx="0"/>
            <a:endCxn id="143" idx="4"/>
          </p:cNvCxnSpPr>
          <p:nvPr/>
        </p:nvCxnSpPr>
        <p:spPr>
          <a:xfrm flipV="1">
            <a:off x="4211638" y="5861050"/>
            <a:ext cx="1587" cy="3667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6" idx="0"/>
            <a:endCxn id="143" idx="4"/>
          </p:cNvCxnSpPr>
          <p:nvPr/>
        </p:nvCxnSpPr>
        <p:spPr>
          <a:xfrm flipH="1" flipV="1">
            <a:off x="4213225" y="5861050"/>
            <a:ext cx="207963" cy="37623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4760913" y="5549900"/>
            <a:ext cx="569912" cy="3016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>
                <a:solidFill>
                  <a:sysClr val="windowText" lastClr="000000"/>
                </a:solidFill>
              </a:rPr>
              <a:t>EU</a:t>
            </a:r>
            <a:endParaRPr lang="en-GB" sz="800" dirty="0">
              <a:solidFill>
                <a:sysClr val="windowText" lastClr="000000"/>
              </a:solidFill>
            </a:endParaRPr>
          </a:p>
        </p:txBody>
      </p:sp>
      <p:sp>
        <p:nvSpPr>
          <p:cNvPr id="151" name="Isosceles Triangle 150"/>
          <p:cNvSpPr/>
          <p:nvPr/>
        </p:nvSpPr>
        <p:spPr>
          <a:xfrm>
            <a:off x="4735513" y="6226175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52" name="Isosceles Triangle 151"/>
          <p:cNvSpPr/>
          <p:nvPr/>
        </p:nvSpPr>
        <p:spPr>
          <a:xfrm>
            <a:off x="4954588" y="6218238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53" name="Isosceles Triangle 152"/>
          <p:cNvSpPr/>
          <p:nvPr/>
        </p:nvSpPr>
        <p:spPr>
          <a:xfrm>
            <a:off x="5165725" y="6227763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cxnSp>
        <p:nvCxnSpPr>
          <p:cNvPr id="154" name="Straight Arrow Connector 153"/>
          <p:cNvCxnSpPr>
            <a:stCxn id="151" idx="0"/>
            <a:endCxn id="150" idx="4"/>
          </p:cNvCxnSpPr>
          <p:nvPr/>
        </p:nvCxnSpPr>
        <p:spPr>
          <a:xfrm flipV="1">
            <a:off x="4824413" y="5851525"/>
            <a:ext cx="222250" cy="37465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2" idx="0"/>
            <a:endCxn id="150" idx="4"/>
          </p:cNvCxnSpPr>
          <p:nvPr/>
        </p:nvCxnSpPr>
        <p:spPr>
          <a:xfrm flipV="1">
            <a:off x="5043488" y="5851525"/>
            <a:ext cx="3175" cy="3667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3" idx="0"/>
            <a:endCxn id="150" idx="4"/>
          </p:cNvCxnSpPr>
          <p:nvPr/>
        </p:nvCxnSpPr>
        <p:spPr>
          <a:xfrm flipH="1" flipV="1">
            <a:off x="5046663" y="5851525"/>
            <a:ext cx="206375" cy="37623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5729288" y="5568950"/>
            <a:ext cx="569912" cy="3016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>
                <a:solidFill>
                  <a:sysClr val="windowText" lastClr="000000"/>
                </a:solidFill>
              </a:rPr>
              <a:t>EU</a:t>
            </a:r>
            <a:endParaRPr lang="en-GB" sz="800" dirty="0">
              <a:solidFill>
                <a:sysClr val="windowText" lastClr="000000"/>
              </a:solidFill>
            </a:endParaRPr>
          </a:p>
        </p:txBody>
      </p:sp>
      <p:sp>
        <p:nvSpPr>
          <p:cNvPr id="158" name="Isosceles Triangle 157"/>
          <p:cNvSpPr/>
          <p:nvPr/>
        </p:nvSpPr>
        <p:spPr>
          <a:xfrm>
            <a:off x="5703888" y="6245225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59" name="Isosceles Triangle 158"/>
          <p:cNvSpPr/>
          <p:nvPr/>
        </p:nvSpPr>
        <p:spPr>
          <a:xfrm>
            <a:off x="5922963" y="6237288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60" name="Isosceles Triangle 159"/>
          <p:cNvSpPr/>
          <p:nvPr/>
        </p:nvSpPr>
        <p:spPr>
          <a:xfrm>
            <a:off x="6132513" y="6246813"/>
            <a:ext cx="176212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cxnSp>
        <p:nvCxnSpPr>
          <p:cNvPr id="161" name="Straight Arrow Connector 160"/>
          <p:cNvCxnSpPr>
            <a:stCxn id="158" idx="0"/>
            <a:endCxn id="157" idx="4"/>
          </p:cNvCxnSpPr>
          <p:nvPr/>
        </p:nvCxnSpPr>
        <p:spPr>
          <a:xfrm flipV="1">
            <a:off x="5791200" y="5870575"/>
            <a:ext cx="222250" cy="37465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9" idx="0"/>
            <a:endCxn id="157" idx="4"/>
          </p:cNvCxnSpPr>
          <p:nvPr/>
        </p:nvCxnSpPr>
        <p:spPr>
          <a:xfrm flipV="1">
            <a:off x="6011863" y="5870575"/>
            <a:ext cx="1587" cy="3667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60" idx="0"/>
            <a:endCxn id="157" idx="4"/>
          </p:cNvCxnSpPr>
          <p:nvPr/>
        </p:nvCxnSpPr>
        <p:spPr>
          <a:xfrm flipH="1" flipV="1">
            <a:off x="6013450" y="5870575"/>
            <a:ext cx="207963" cy="37623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6518275" y="5568950"/>
            <a:ext cx="569913" cy="3016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>
                <a:solidFill>
                  <a:sysClr val="windowText" lastClr="000000"/>
                </a:solidFill>
              </a:rPr>
              <a:t>EU</a:t>
            </a:r>
            <a:endParaRPr lang="en-GB" sz="800" dirty="0">
              <a:solidFill>
                <a:sysClr val="windowText" lastClr="000000"/>
              </a:solidFill>
            </a:endParaRPr>
          </a:p>
        </p:txBody>
      </p:sp>
      <p:sp>
        <p:nvSpPr>
          <p:cNvPr id="165" name="Isosceles Triangle 164"/>
          <p:cNvSpPr/>
          <p:nvPr/>
        </p:nvSpPr>
        <p:spPr>
          <a:xfrm>
            <a:off x="6492875" y="6245225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66" name="Isosceles Triangle 165"/>
          <p:cNvSpPr/>
          <p:nvPr/>
        </p:nvSpPr>
        <p:spPr>
          <a:xfrm>
            <a:off x="6711950" y="6237288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67" name="Isosceles Triangle 166"/>
          <p:cNvSpPr/>
          <p:nvPr/>
        </p:nvSpPr>
        <p:spPr>
          <a:xfrm>
            <a:off x="6921500" y="6246813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cxnSp>
        <p:nvCxnSpPr>
          <p:cNvPr id="168" name="Straight Arrow Connector 167"/>
          <p:cNvCxnSpPr>
            <a:stCxn id="165" idx="0"/>
            <a:endCxn id="164" idx="4"/>
          </p:cNvCxnSpPr>
          <p:nvPr/>
        </p:nvCxnSpPr>
        <p:spPr>
          <a:xfrm flipV="1">
            <a:off x="6580188" y="5870575"/>
            <a:ext cx="222250" cy="37465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6" idx="0"/>
            <a:endCxn id="164" idx="4"/>
          </p:cNvCxnSpPr>
          <p:nvPr/>
        </p:nvCxnSpPr>
        <p:spPr>
          <a:xfrm flipV="1">
            <a:off x="6799263" y="5870575"/>
            <a:ext cx="3175" cy="3667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7" idx="0"/>
            <a:endCxn id="164" idx="4"/>
          </p:cNvCxnSpPr>
          <p:nvPr/>
        </p:nvCxnSpPr>
        <p:spPr>
          <a:xfrm flipH="1" flipV="1">
            <a:off x="6802438" y="5870575"/>
            <a:ext cx="207962" cy="37623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7350125" y="5559425"/>
            <a:ext cx="569913" cy="3016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800" dirty="0">
                <a:solidFill>
                  <a:sysClr val="windowText" lastClr="000000"/>
                </a:solidFill>
              </a:rPr>
              <a:t>EU</a:t>
            </a:r>
            <a:endParaRPr lang="en-GB" sz="800" dirty="0">
              <a:solidFill>
                <a:sysClr val="windowText" lastClr="000000"/>
              </a:solidFill>
            </a:endParaRPr>
          </a:p>
        </p:txBody>
      </p:sp>
      <p:sp>
        <p:nvSpPr>
          <p:cNvPr id="172" name="Isosceles Triangle 171"/>
          <p:cNvSpPr/>
          <p:nvPr/>
        </p:nvSpPr>
        <p:spPr>
          <a:xfrm>
            <a:off x="7324725" y="6235700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73" name="Isosceles Triangle 172"/>
          <p:cNvSpPr/>
          <p:nvPr/>
        </p:nvSpPr>
        <p:spPr>
          <a:xfrm>
            <a:off x="7543800" y="6227763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sp>
        <p:nvSpPr>
          <p:cNvPr id="174" name="Isosceles Triangle 173"/>
          <p:cNvSpPr/>
          <p:nvPr/>
        </p:nvSpPr>
        <p:spPr>
          <a:xfrm>
            <a:off x="7753350" y="6237288"/>
            <a:ext cx="176213" cy="3429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H" sz="1000" dirty="0"/>
              <a:t>D</a:t>
            </a:r>
            <a:endParaRPr lang="en-GB" sz="1000" dirty="0"/>
          </a:p>
        </p:txBody>
      </p:sp>
      <p:cxnSp>
        <p:nvCxnSpPr>
          <p:cNvPr id="175" name="Straight Arrow Connector 174"/>
          <p:cNvCxnSpPr>
            <a:stCxn id="172" idx="0"/>
            <a:endCxn id="171" idx="4"/>
          </p:cNvCxnSpPr>
          <p:nvPr/>
        </p:nvCxnSpPr>
        <p:spPr>
          <a:xfrm flipV="1">
            <a:off x="7412038" y="5861050"/>
            <a:ext cx="223837" cy="37465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3" idx="0"/>
            <a:endCxn id="171" idx="4"/>
          </p:cNvCxnSpPr>
          <p:nvPr/>
        </p:nvCxnSpPr>
        <p:spPr>
          <a:xfrm flipV="1">
            <a:off x="7632700" y="5861050"/>
            <a:ext cx="3175" cy="3667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74" idx="0"/>
            <a:endCxn id="171" idx="4"/>
          </p:cNvCxnSpPr>
          <p:nvPr/>
        </p:nvCxnSpPr>
        <p:spPr>
          <a:xfrm flipH="1" flipV="1">
            <a:off x="7635875" y="5861050"/>
            <a:ext cx="206375" cy="37623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36" idx="0"/>
            <a:endCxn id="52" idx="2"/>
          </p:cNvCxnSpPr>
          <p:nvPr/>
        </p:nvCxnSpPr>
        <p:spPr>
          <a:xfrm flipV="1">
            <a:off x="3425825" y="5159375"/>
            <a:ext cx="765175" cy="40005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43" idx="0"/>
            <a:endCxn id="52" idx="2"/>
          </p:cNvCxnSpPr>
          <p:nvPr/>
        </p:nvCxnSpPr>
        <p:spPr>
          <a:xfrm flipH="1" flipV="1">
            <a:off x="4191000" y="5159375"/>
            <a:ext cx="22225" cy="40005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50" idx="0"/>
            <a:endCxn id="52" idx="2"/>
          </p:cNvCxnSpPr>
          <p:nvPr/>
        </p:nvCxnSpPr>
        <p:spPr>
          <a:xfrm flipH="1" flipV="1">
            <a:off x="4191000" y="5159375"/>
            <a:ext cx="855663" cy="39052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7" idx="0"/>
            <a:endCxn id="48" idx="2"/>
          </p:cNvCxnSpPr>
          <p:nvPr/>
        </p:nvCxnSpPr>
        <p:spPr>
          <a:xfrm flipV="1">
            <a:off x="6013450" y="5159375"/>
            <a:ext cx="762000" cy="40957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64" idx="0"/>
            <a:endCxn id="48" idx="2"/>
          </p:cNvCxnSpPr>
          <p:nvPr/>
        </p:nvCxnSpPr>
        <p:spPr>
          <a:xfrm flipH="1" flipV="1">
            <a:off x="6775450" y="5159375"/>
            <a:ext cx="26988" cy="40957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1" idx="0"/>
            <a:endCxn id="48" idx="2"/>
          </p:cNvCxnSpPr>
          <p:nvPr/>
        </p:nvCxnSpPr>
        <p:spPr>
          <a:xfrm flipH="1" flipV="1">
            <a:off x="6775450" y="5159375"/>
            <a:ext cx="860425" cy="40005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40" idx="1"/>
          </p:cNvCxnSpPr>
          <p:nvPr/>
        </p:nvCxnSpPr>
        <p:spPr>
          <a:xfrm flipV="1">
            <a:off x="5946775" y="1509713"/>
            <a:ext cx="1479550" cy="17414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45" idx="1"/>
          </p:cNvCxnSpPr>
          <p:nvPr/>
        </p:nvCxnSpPr>
        <p:spPr>
          <a:xfrm>
            <a:off x="6011863" y="3251200"/>
            <a:ext cx="285750" cy="492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endCxn id="48" idx="0"/>
          </p:cNvCxnSpPr>
          <p:nvPr/>
        </p:nvCxnSpPr>
        <p:spPr>
          <a:xfrm>
            <a:off x="5946775" y="3251200"/>
            <a:ext cx="828675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oter Placeholder 10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communication overlay</a:t>
            </a:r>
            <a:endParaRPr lang="en-GB" dirty="0"/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F9C4EE-5366-4AF7-BBB1-013691A164F1}" type="slidenum">
              <a:rPr lang="nl-NL" smtClean="0"/>
              <a:pPr/>
              <a:t>22</a:t>
            </a:fld>
            <a:endParaRPr lang="nl-NL" smtClean="0"/>
          </a:p>
        </p:txBody>
      </p:sp>
      <p:pic>
        <p:nvPicPr>
          <p:cNvPr id="30724" name="Picture 3" descr="EBU_Cloud_servic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0250" y="8359"/>
            <a:ext cx="2300288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82236" y="1533368"/>
            <a:ext cx="74882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/>
              <a:t>Connect different distribution outlets with automated distribution intelligence to optimise data flows from and to OSCIED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dirty="0"/>
              <a:t>Distribution overlay: The management environment decides what the the optimal data route is to distribute content from private or public OSCIED via </a:t>
            </a:r>
            <a:r>
              <a:rPr lang="en-GB" dirty="0" err="1"/>
              <a:t>IXPs</a:t>
            </a:r>
            <a:r>
              <a:rPr lang="en-GB" dirty="0"/>
              <a:t>, </a:t>
            </a:r>
            <a:r>
              <a:rPr lang="en-GB" dirty="0" err="1"/>
              <a:t>CDNs</a:t>
            </a:r>
            <a:r>
              <a:rPr lang="en-GB" dirty="0"/>
              <a:t>, ISPs, End User networks (EU) to specific devices (D).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GB" i="1" dirty="0"/>
              <a:t>Congestion in network avoided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GB" i="1" dirty="0" err="1"/>
              <a:t>Capabitlity</a:t>
            </a:r>
            <a:r>
              <a:rPr lang="en-GB" i="1" dirty="0"/>
              <a:t> of network is taken into account (for example if it can </a:t>
            </a:r>
            <a:r>
              <a:rPr lang="en-GB" i="1" dirty="0" err="1"/>
              <a:t>transcode</a:t>
            </a:r>
            <a:r>
              <a:rPr lang="en-GB" i="1" dirty="0"/>
              <a:t> content for playback on specific devices)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GB" i="1" dirty="0"/>
              <a:t>Distribution costs are taken into account (cost per GB or GB/s)</a:t>
            </a:r>
            <a:endParaRPr lang="en-GB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GB" dirty="0"/>
              <a:t>Communication overlay: </a:t>
            </a:r>
            <a:r>
              <a:rPr lang="en-GB" dirty="0" err="1"/>
              <a:t>Dataflows</a:t>
            </a:r>
            <a:r>
              <a:rPr lang="en-GB" dirty="0"/>
              <a:t> from end user devices (D) are </a:t>
            </a:r>
            <a:r>
              <a:rPr lang="en-GB" dirty="0" err="1"/>
              <a:t>alligned</a:t>
            </a:r>
            <a:r>
              <a:rPr lang="en-GB" dirty="0"/>
              <a:t> with those of the content provider and processed in the cloud or the network (for example active nodes in the </a:t>
            </a:r>
            <a:r>
              <a:rPr lang="en-GB" dirty="0" err="1"/>
              <a:t>CDN</a:t>
            </a:r>
            <a:r>
              <a:rPr lang="en-GB" dirty="0"/>
              <a:t>)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GB" i="1" dirty="0"/>
              <a:t>Synchronisation of media flows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GB" i="1" dirty="0"/>
              <a:t>Generating interactive interfaces to thin clients / devices with limited playback options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GB" i="1" dirty="0"/>
              <a:t>Upload of source files of media assets that are processed </a:t>
            </a:r>
            <a:r>
              <a:rPr lang="en-GB" i="1" dirty="0" err="1"/>
              <a:t>dectralised</a:t>
            </a:r>
            <a:r>
              <a:rPr lang="en-GB" i="1" dirty="0"/>
              <a:t> (remote editing, postproduction, etc.)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endParaRPr lang="en-GB" dirty="0"/>
          </a:p>
          <a:p>
            <a:pPr marL="800100" lvl="1" indent="-342900">
              <a:buFont typeface="Arial" pitchFamily="34" charset="0"/>
              <a:buChar char="•"/>
              <a:defRPr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12" y="846138"/>
            <a:ext cx="6992937" cy="954087"/>
          </a:xfrm>
        </p:spPr>
        <p:txBody>
          <a:bodyPr/>
          <a:lstStyle/>
          <a:p>
            <a:pPr>
              <a:defRPr/>
            </a:pPr>
            <a:r>
              <a:rPr lang="fr-CH" dirty="0" smtClean="0"/>
              <a:t>Player </a:t>
            </a:r>
            <a:r>
              <a:rPr lang="fr-CH" dirty="0" err="1" smtClean="0"/>
              <a:t>backend</a:t>
            </a:r>
            <a:r>
              <a:rPr lang="fr-CH" dirty="0" smtClean="0"/>
              <a:t> communication</a:t>
            </a:r>
            <a:endParaRPr lang="en-GB" dirty="0"/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87BFEA-74DC-45CB-85CB-AA9282F18EE5}" type="slidenum">
              <a:rPr lang="nl-NL" smtClean="0"/>
              <a:pPr/>
              <a:t>23</a:t>
            </a:fld>
            <a:endParaRPr lang="nl-NL" smtClean="0"/>
          </a:p>
        </p:txBody>
      </p:sp>
      <p:grpSp>
        <p:nvGrpSpPr>
          <p:cNvPr id="31748" name="Group 50"/>
          <p:cNvGrpSpPr>
            <a:grpSpLocks/>
          </p:cNvGrpSpPr>
          <p:nvPr/>
        </p:nvGrpSpPr>
        <p:grpSpPr bwMode="auto">
          <a:xfrm>
            <a:off x="898525" y="1447800"/>
            <a:ext cx="7756525" cy="4976813"/>
            <a:chOff x="898091" y="1085857"/>
            <a:chExt cx="7756301" cy="3732430"/>
          </a:xfrm>
        </p:grpSpPr>
        <p:sp>
          <p:nvSpPr>
            <p:cNvPr id="4" name="Rounded Rectangle 3"/>
            <p:cNvSpPr/>
            <p:nvPr/>
          </p:nvSpPr>
          <p:spPr>
            <a:xfrm>
              <a:off x="4588922" y="2065695"/>
              <a:ext cx="1101693" cy="6774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900">
                  <a:solidFill>
                    <a:schemeClr val="tx1"/>
                  </a:solidFill>
                </a:rPr>
                <a:t>Player controller</a:t>
              </a:r>
              <a:endParaRPr lang="en-GB" sz="900">
                <a:solidFill>
                  <a:schemeClr val="tx1"/>
                </a:solidFill>
              </a:endParaRPr>
            </a:p>
          </p:txBody>
        </p:sp>
        <p:sp>
          <p:nvSpPr>
            <p:cNvPr id="6" name="Curved Down Arrow 5"/>
            <p:cNvSpPr/>
            <p:nvPr/>
          </p:nvSpPr>
          <p:spPr>
            <a:xfrm>
              <a:off x="2252190" y="1877585"/>
              <a:ext cx="2206561" cy="408364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Curved Down Arrow 7"/>
            <p:cNvSpPr/>
            <p:nvPr/>
          </p:nvSpPr>
          <p:spPr>
            <a:xfrm rot="10800000">
              <a:off x="2210916" y="2449057"/>
              <a:ext cx="2206561" cy="408364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Bent-Up Arrow 8"/>
            <p:cNvSpPr/>
            <p:nvPr/>
          </p:nvSpPr>
          <p:spPr>
            <a:xfrm rot="5400000">
              <a:off x="2442296" y="2077970"/>
              <a:ext cx="897688" cy="2773283"/>
            </a:xfrm>
            <a:prstGeom prst="bentUpArrow">
              <a:avLst>
                <a:gd name="adj1" fmla="val 11667"/>
                <a:gd name="adj2" fmla="val 23788"/>
                <a:gd name="adj3" fmla="val 2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" name="Bent-Up Arrow 9"/>
            <p:cNvSpPr/>
            <p:nvPr/>
          </p:nvSpPr>
          <p:spPr>
            <a:xfrm rot="5400000">
              <a:off x="2390506" y="2856006"/>
              <a:ext cx="1001267" cy="2773283"/>
            </a:xfrm>
            <a:prstGeom prst="bentUpArrow">
              <a:avLst>
                <a:gd name="adj1" fmla="val 11667"/>
                <a:gd name="adj2" fmla="val 23788"/>
                <a:gd name="adj3" fmla="val 2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" name="Diamond 10"/>
            <p:cNvSpPr/>
            <p:nvPr/>
          </p:nvSpPr>
          <p:spPr>
            <a:xfrm>
              <a:off x="898091" y="1968068"/>
              <a:ext cx="1330287" cy="840541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900">
                  <a:solidFill>
                    <a:schemeClr val="tx1"/>
                  </a:solidFill>
                </a:rPr>
                <a:t>Player</a:t>
              </a:r>
              <a:endParaRPr lang="en-GB" sz="90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384140" y="4208716"/>
              <a:ext cx="1462046" cy="6095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900">
                  <a:solidFill>
                    <a:schemeClr val="tx1"/>
                  </a:solidFill>
                </a:rPr>
                <a:t>Audience measurement</a:t>
              </a:r>
              <a:endParaRPr lang="en-GB" sz="900">
                <a:solidFill>
                  <a:schemeClr val="tx1"/>
                </a:solidFill>
              </a:endParaRPr>
            </a:p>
          </p:txBody>
        </p:sp>
        <p:sp>
          <p:nvSpPr>
            <p:cNvPr id="23" name="Left-Right Arrow 22"/>
            <p:cNvSpPr/>
            <p:nvPr/>
          </p:nvSpPr>
          <p:spPr>
            <a:xfrm rot="20367102">
              <a:off x="5769988" y="1889491"/>
              <a:ext cx="1298537" cy="263115"/>
            </a:xfrm>
            <a:prstGeom prst="leftRightArrow">
              <a:avLst>
                <a:gd name="adj1" fmla="val 27101"/>
                <a:gd name="adj2" fmla="val 9341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4" name="Left-Right Arrow 23"/>
            <p:cNvSpPr/>
            <p:nvPr/>
          </p:nvSpPr>
          <p:spPr>
            <a:xfrm rot="-20340000">
              <a:off x="5768400" y="2694314"/>
              <a:ext cx="1298537" cy="263115"/>
            </a:xfrm>
            <a:prstGeom prst="leftRightArrow">
              <a:avLst>
                <a:gd name="adj1" fmla="val 27101"/>
                <a:gd name="adj2" fmla="val 9341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4384140" y="3407464"/>
              <a:ext cx="1462046" cy="6095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900">
                  <a:solidFill>
                    <a:schemeClr val="tx1"/>
                  </a:solidFill>
                </a:rPr>
                <a:t>QoE / distrabution measurement</a:t>
              </a:r>
              <a:endParaRPr lang="en-GB" sz="90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184409" y="1439456"/>
              <a:ext cx="1462046" cy="6095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900">
                  <a:solidFill>
                    <a:schemeClr val="tx1"/>
                  </a:solidFill>
                </a:rPr>
                <a:t>Authentication mechanism</a:t>
              </a:r>
              <a:endParaRPr lang="en-GB" sz="9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192347" y="2806228"/>
              <a:ext cx="1462045" cy="6095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900">
                  <a:solidFill>
                    <a:schemeClr val="tx1"/>
                  </a:solidFill>
                </a:rPr>
                <a:t>Geo-IP database</a:t>
              </a:r>
              <a:endParaRPr lang="en-GB" sz="900">
                <a:solidFill>
                  <a:schemeClr val="tx1"/>
                </a:solidFill>
              </a:endParaRPr>
            </a:p>
          </p:txBody>
        </p:sp>
        <p:sp>
          <p:nvSpPr>
            <p:cNvPr id="30" name="Rectangular Callout 29"/>
            <p:cNvSpPr/>
            <p:nvPr/>
          </p:nvSpPr>
          <p:spPr>
            <a:xfrm>
              <a:off x="3093541" y="1126336"/>
              <a:ext cx="695305" cy="645288"/>
            </a:xfrm>
            <a:prstGeom prst="wedgeRectCallou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800" dirty="0">
                  <a:solidFill>
                    <a:schemeClr val="tx1"/>
                  </a:solidFill>
                </a:rPr>
                <a:t>Request file/device type/IP-address  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ular Callout 30"/>
            <p:cNvSpPr/>
            <p:nvPr/>
          </p:nvSpPr>
          <p:spPr>
            <a:xfrm>
              <a:off x="3093541" y="2119270"/>
              <a:ext cx="792139" cy="645288"/>
            </a:xfrm>
            <a:prstGeom prst="wedgeRectCallou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800">
                  <a:solidFill>
                    <a:schemeClr val="tx1"/>
                  </a:solidFill>
                </a:rPr>
                <a:t>Playout information / Location file (CDN1, CDN2, URL)</a:t>
              </a:r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32" name="Rectangular Callout 31"/>
            <p:cNvSpPr/>
            <p:nvPr/>
          </p:nvSpPr>
          <p:spPr>
            <a:xfrm rot="10800000">
              <a:off x="5941433" y="3015768"/>
              <a:ext cx="761978" cy="800061"/>
            </a:xfrm>
            <a:prstGeom prst="wedgeRectCallou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>
                  <a:rot lat="10800000" lon="10799999" rev="10799999"/>
                </a:camera>
                <a:lightRig rig="threePt" dir="t"/>
              </a:scene3d>
            </a:bodyPr>
            <a:lstStyle/>
            <a:p>
              <a:pPr>
                <a:defRPr/>
              </a:pPr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33" name="Rectangular Callout 32"/>
            <p:cNvSpPr/>
            <p:nvPr/>
          </p:nvSpPr>
          <p:spPr>
            <a:xfrm>
              <a:off x="5949370" y="1306112"/>
              <a:ext cx="693718" cy="645288"/>
            </a:xfrm>
            <a:prstGeom prst="wedgeRectCallou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800">
                  <a:solidFill>
                    <a:schemeClr val="tx1"/>
                  </a:solidFill>
                </a:rPr>
                <a:t>Is the player requesting the file thrusted? </a:t>
              </a:r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35" name="Rectangular Callout 34"/>
            <p:cNvSpPr/>
            <p:nvPr/>
          </p:nvSpPr>
          <p:spPr>
            <a:xfrm>
              <a:off x="2187104" y="3066962"/>
              <a:ext cx="1266788" cy="517897"/>
            </a:xfrm>
            <a:prstGeom prst="wedgeRectCallou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800">
                  <a:solidFill>
                    <a:schemeClr val="tx1"/>
                  </a:solidFill>
                </a:rPr>
                <a:t>Buffer underrun / ping speeds / start latency / sustained video speed (bitrate playout) </a:t>
              </a:r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37" name="Rectangular Callout 36"/>
            <p:cNvSpPr/>
            <p:nvPr/>
          </p:nvSpPr>
          <p:spPr>
            <a:xfrm>
              <a:off x="2218853" y="3924170"/>
              <a:ext cx="1266788" cy="469084"/>
            </a:xfrm>
            <a:prstGeom prst="wedgeRectCallou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800" dirty="0">
                  <a:solidFill>
                    <a:schemeClr val="tx1"/>
                  </a:solidFill>
                </a:rPr>
                <a:t>Start / stop moments in files that are played out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Elbow Connector 39"/>
            <p:cNvCxnSpPr>
              <a:stCxn id="11" idx="0"/>
              <a:endCxn id="28" idx="0"/>
            </p:cNvCxnSpPr>
            <p:nvPr/>
          </p:nvCxnSpPr>
          <p:spPr>
            <a:xfrm rot="5400000" flipH="1" flipV="1">
              <a:off x="4475425" y="-1472734"/>
              <a:ext cx="528612" cy="6352992"/>
            </a:xfrm>
            <a:prstGeom prst="bentConnector3">
              <a:avLst>
                <a:gd name="adj1" fmla="val 18193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ular Callout 41"/>
            <p:cNvSpPr/>
            <p:nvPr/>
          </p:nvSpPr>
          <p:spPr>
            <a:xfrm rot="10800000">
              <a:off x="4458751" y="1085857"/>
              <a:ext cx="976284" cy="313120"/>
            </a:xfrm>
            <a:prstGeom prst="wedgeRectCallou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>
                  <a:rot lat="10800000" lon="10799999" rev="10799999"/>
                </a:camera>
                <a:lightRig rig="threePt" dir="t"/>
              </a:scene3d>
            </a:bodyPr>
            <a:lstStyle/>
            <a:p>
              <a:pPr>
                <a:defRPr/>
              </a:pPr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43" name="Left-Right Arrow 42"/>
            <p:cNvSpPr/>
            <p:nvPr/>
          </p:nvSpPr>
          <p:spPr>
            <a:xfrm rot="16200000">
              <a:off x="4871692" y="2948498"/>
              <a:ext cx="486943" cy="261930"/>
            </a:xfrm>
            <a:prstGeom prst="leftRightArrow">
              <a:avLst>
                <a:gd name="adj1" fmla="val 24829"/>
                <a:gd name="adj2" fmla="val 4685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6" name="Rectangular Callout 45"/>
            <p:cNvSpPr/>
            <p:nvPr/>
          </p:nvSpPr>
          <p:spPr>
            <a:xfrm rot="16200000">
              <a:off x="4311209" y="2549517"/>
              <a:ext cx="361833" cy="934261"/>
            </a:xfrm>
            <a:prstGeom prst="wedgeRectCallou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>
                  <a:rot lat="5400000" lon="5400000" rev="5400000"/>
                </a:camera>
                <a:lightRig rig="threePt" dir="t"/>
              </a:scene3d>
            </a:bodyPr>
            <a:lstStyle/>
            <a:p>
              <a:pPr>
                <a:defRPr/>
              </a:pPr>
              <a:r>
                <a:rPr lang="en-GB" sz="800">
                  <a:solidFill>
                    <a:schemeClr val="tx1"/>
                  </a:solidFill>
                </a:rPr>
                <a:t>Which route </a:t>
              </a:r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31771" name="TextBox 47"/>
            <p:cNvSpPr txBox="1">
              <a:spLocks noChangeArrowheads="1"/>
            </p:cNvSpPr>
            <p:nvPr/>
          </p:nvSpPr>
          <p:spPr bwMode="auto">
            <a:xfrm>
              <a:off x="3976009" y="2791530"/>
              <a:ext cx="981359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800"/>
                <a:t>What distribution </a:t>
              </a:r>
            </a:p>
            <a:p>
              <a:r>
                <a:rPr lang="en-GB" sz="800"/>
                <a:t>route is most </a:t>
              </a:r>
            </a:p>
            <a:p>
              <a:r>
                <a:rPr lang="en-GB" sz="800"/>
                <a:t>efficient?</a:t>
              </a:r>
            </a:p>
          </p:txBody>
        </p:sp>
        <p:sp>
          <p:nvSpPr>
            <p:cNvPr id="31772" name="TextBox 48"/>
            <p:cNvSpPr txBox="1">
              <a:spLocks noChangeArrowheads="1"/>
            </p:cNvSpPr>
            <p:nvPr/>
          </p:nvSpPr>
          <p:spPr bwMode="auto">
            <a:xfrm>
              <a:off x="5907668" y="3067539"/>
              <a:ext cx="795210" cy="530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800"/>
                <a:t>Is the request</a:t>
              </a:r>
            </a:p>
            <a:p>
              <a:r>
                <a:rPr lang="en-GB" sz="800"/>
                <a:t>valid for this </a:t>
              </a:r>
            </a:p>
            <a:p>
              <a:r>
                <a:rPr lang="en-GB" sz="800"/>
                <a:t>specific  IP-address?</a:t>
              </a:r>
            </a:p>
          </p:txBody>
        </p:sp>
        <p:sp>
          <p:nvSpPr>
            <p:cNvPr id="31773" name="TextBox 49"/>
            <p:cNvSpPr txBox="1">
              <a:spLocks noChangeArrowheads="1"/>
            </p:cNvSpPr>
            <p:nvPr/>
          </p:nvSpPr>
          <p:spPr bwMode="auto">
            <a:xfrm>
              <a:off x="4416904" y="1151174"/>
              <a:ext cx="1018227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800"/>
                <a:t>Secret handshake</a:t>
              </a:r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Future intelligence 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in </a:t>
            </a:r>
            <a:r>
              <a:rPr lang="fr-CH" dirty="0" err="1" smtClean="0"/>
              <a:t>oscied</a:t>
            </a:r>
            <a:endParaRPr lang="en-GB" dirty="0"/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626B77-B625-421C-948F-EC2DADC7CA6C}" type="slidenum">
              <a:rPr lang="nl-NL" smtClean="0"/>
              <a:pPr/>
              <a:t>24</a:t>
            </a:fld>
            <a:endParaRPr lang="nl-NL" smtClean="0"/>
          </a:p>
        </p:txBody>
      </p:sp>
      <p:pic>
        <p:nvPicPr>
          <p:cNvPr id="32772" name="Picture 3" descr="EBU_Cloud_servic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428" y="18215"/>
            <a:ext cx="2300287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27645" y="1601608"/>
            <a:ext cx="77136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/>
              <a:t>Player backend functionalities and other feedback loops can be part of OSCIED in the future.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GB" dirty="0"/>
              <a:t>Player sends information to OSCIED that can be used for end to end monitoring of the IP-network. This information can be used to manage traffic flows, for example avoid a busy CDN at a certain moment.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GB" dirty="0"/>
              <a:t>Player sends information to OSCIED that can be used for audience measurement.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GB" dirty="0"/>
              <a:t>Player can request a media file for playback from OSCIED. The Player Controller of OCSIED checks: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GB" i="1" dirty="0"/>
              <a:t>If the player is authentic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GB" i="1" dirty="0"/>
              <a:t>If the player is used in an accepted location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GB" i="1" dirty="0"/>
              <a:t>What the best available location of the file is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GB" dirty="0"/>
              <a:t>Player receives an XML or MPD with information about either: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GB" i="1" dirty="0"/>
              <a:t>The location of a still informing that the file cannot be played out in that region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GB" i="1" dirty="0"/>
              <a:t>The location of the media files that can be played out from the easiest to reach cache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endParaRPr lang="en-GB" dirty="0"/>
          </a:p>
          <a:p>
            <a:pPr marL="342900" indent="-342900">
              <a:buFont typeface="Arial" pitchFamily="34" charset="0"/>
              <a:buChar char="•"/>
              <a:defRPr/>
            </a:pPr>
            <a:endParaRPr lang="en-GB" i="1" dirty="0"/>
          </a:p>
          <a:p>
            <a:pPr marL="800100" lvl="1" indent="-342900">
              <a:defRPr/>
            </a:pPr>
            <a:endParaRPr lang="en-GB" dirty="0"/>
          </a:p>
          <a:p>
            <a:pPr marL="800100" lvl="1" indent="-342900">
              <a:buFont typeface="Arial" pitchFamily="34" charset="0"/>
              <a:buChar char="•"/>
              <a:defRPr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Oscied basics</a:t>
            </a:r>
            <a:endParaRPr lang="en-GB" dirty="0"/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022B29-2F9E-4AB4-B691-7AD76662837A}" type="slidenum">
              <a:rPr lang="nl-NL" smtClean="0"/>
              <a:pPr/>
              <a:t>3</a:t>
            </a:fld>
            <a:endParaRPr lang="nl-NL" smtClean="0"/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1348976" y="1665028"/>
            <a:ext cx="734853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i="1" dirty="0"/>
              <a:t> </a:t>
            </a:r>
            <a:r>
              <a:rPr lang="en-GB" dirty="0"/>
              <a:t>Scalable cloud infrastructure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Virtualisation of services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Elasticity: Fast up-/down-scaling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Manageable </a:t>
            </a:r>
            <a:r>
              <a:rPr lang="en-GB" dirty="0" smtClean="0"/>
              <a:t>services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i="1" dirty="0" smtClean="0"/>
              <a:t>Control scaling of virtual services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 smtClean="0"/>
              <a:t> </a:t>
            </a:r>
            <a:r>
              <a:rPr lang="en-GB" i="1" dirty="0"/>
              <a:t>Manage setting of encoding to distribution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All components are open source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i="1" dirty="0"/>
              <a:t>Library of code embedded in functional service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Fast interchange of knowledge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Availability of development communities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Modular development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i="1" dirty="0"/>
              <a:t>Use of interchangeable modules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Decentralised parallel development</a:t>
            </a:r>
          </a:p>
          <a:p>
            <a:pPr lvl="2">
              <a:buFont typeface="Arial" pitchFamily="34" charset="0"/>
              <a:buChar char="•"/>
            </a:pPr>
            <a:r>
              <a:rPr lang="en-GB" i="1" dirty="0"/>
              <a:t> Remote accessibility of scalable development, test and production environment</a:t>
            </a:r>
          </a:p>
          <a:p>
            <a:pPr lvl="1"/>
            <a:r>
              <a:rPr lang="en-GB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Oscied development cycles</a:t>
            </a:r>
            <a:endParaRPr lang="en-GB" dirty="0"/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BA76AC-CA21-4010-8AD6-AEC643FB6288}" type="slidenum">
              <a:rPr lang="nl-NL" smtClean="0"/>
              <a:pPr/>
              <a:t>4</a:t>
            </a:fld>
            <a:endParaRPr lang="nl-NL" smtClean="0"/>
          </a:p>
        </p:txBody>
      </p:sp>
      <p:sp>
        <p:nvSpPr>
          <p:cNvPr id="4" name="TextBox 3"/>
          <p:cNvSpPr txBox="1"/>
          <p:nvPr/>
        </p:nvSpPr>
        <p:spPr>
          <a:xfrm>
            <a:off x="1458913" y="1693419"/>
            <a:ext cx="66659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GB" dirty="0"/>
              <a:t>Basic code (current / first development cycle)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/>
              <a:t> </a:t>
            </a:r>
            <a:r>
              <a:rPr lang="en-GB" i="1" dirty="0"/>
              <a:t>On demand video using X264 as video encoding format. </a:t>
            </a:r>
            <a:endParaRPr lang="en-GB" i="1" dirty="0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GB" dirty="0" smtClean="0"/>
              <a:t>Current developments</a:t>
            </a:r>
            <a:endParaRPr lang="en-GB" dirty="0"/>
          </a:p>
          <a:p>
            <a:pPr lvl="1">
              <a:buFont typeface="Arial" pitchFamily="34" charset="0"/>
              <a:buChar char="•"/>
              <a:defRPr/>
            </a:pPr>
            <a:r>
              <a:rPr lang="en-GB" dirty="0"/>
              <a:t> </a:t>
            </a:r>
            <a:r>
              <a:rPr lang="en-GB" i="1" dirty="0"/>
              <a:t>A professional management layer for the system as a whole will be at the core of this system.</a:t>
            </a:r>
            <a:endParaRPr lang="en-GB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GB" i="1" dirty="0" smtClean="0"/>
              <a:t>MPEG </a:t>
            </a:r>
            <a:r>
              <a:rPr lang="en-GB" i="1" dirty="0"/>
              <a:t>DASH, both for Live and VOD and play out to different devices (laptop, </a:t>
            </a:r>
            <a:r>
              <a:rPr lang="en-GB" i="1" dirty="0"/>
              <a:t>HbbTV, Tablet and Smartphone both for Android and iOS).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i="1" dirty="0"/>
              <a:t> Optimisation of distribution by adding automated management of data flows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i="1" dirty="0"/>
              <a:t> Automation of broadcast processes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i="1" dirty="0"/>
              <a:t> Addition of interactive services</a:t>
            </a:r>
          </a:p>
          <a:p>
            <a:pPr lvl="1">
              <a:buFont typeface="Arial" pitchFamily="34" charset="0"/>
              <a:buChar char="•"/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Grp="1" noChangeArrowheads="1"/>
          </p:cNvSpPr>
          <p:nvPr>
            <p:ph type="title"/>
          </p:nvPr>
        </p:nvSpPr>
        <p:spPr>
          <a:xfrm>
            <a:off x="2195905" y="231978"/>
            <a:ext cx="6350000" cy="954087"/>
          </a:xfrm>
        </p:spPr>
        <p:txBody>
          <a:bodyPr/>
          <a:lstStyle/>
          <a:p>
            <a:pPr>
              <a:defRPr/>
            </a:pPr>
            <a:r>
              <a:rPr lang="en-GB" sz="2000" b="1" dirty="0" smtClean="0"/>
              <a:t>Cloud infrastructure for broadcasters</a:t>
            </a:r>
            <a:endParaRPr lang="nl-BE" sz="2000" b="1" dirty="0" smtClean="0"/>
          </a:p>
        </p:txBody>
      </p:sp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A06D66-8543-4596-9355-285F30086E66}" type="slidenum">
              <a:rPr lang="nl-NL" smtClean="0"/>
              <a:pPr/>
              <a:t>5</a:t>
            </a:fld>
            <a:endParaRPr lang="nl-NL" smtClean="0"/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1476375" y="1108075"/>
            <a:ext cx="6477000" cy="5181600"/>
            <a:chOff x="1372145" y="580536"/>
            <a:chExt cx="5179135" cy="4146929"/>
          </a:xfrm>
        </p:grpSpPr>
        <p:sp>
          <p:nvSpPr>
            <p:cNvPr id="13" name="Freeform 12"/>
            <p:cNvSpPr/>
            <p:nvPr/>
          </p:nvSpPr>
          <p:spPr>
            <a:xfrm>
              <a:off x="1394823" y="3269513"/>
              <a:ext cx="5156457" cy="1457952"/>
            </a:xfrm>
            <a:custGeom>
              <a:avLst/>
              <a:gdLst>
                <a:gd name="connsiteX0" fmla="*/ 0 w 726636"/>
                <a:gd name="connsiteY0" fmla="*/ 72664 h 1293238"/>
                <a:gd name="connsiteX1" fmla="*/ 21283 w 726636"/>
                <a:gd name="connsiteY1" fmla="*/ 21283 h 1293238"/>
                <a:gd name="connsiteX2" fmla="*/ 72664 w 726636"/>
                <a:gd name="connsiteY2" fmla="*/ 0 h 1293238"/>
                <a:gd name="connsiteX3" fmla="*/ 653972 w 726636"/>
                <a:gd name="connsiteY3" fmla="*/ 0 h 1293238"/>
                <a:gd name="connsiteX4" fmla="*/ 705353 w 726636"/>
                <a:gd name="connsiteY4" fmla="*/ 21283 h 1293238"/>
                <a:gd name="connsiteX5" fmla="*/ 726636 w 726636"/>
                <a:gd name="connsiteY5" fmla="*/ 72664 h 1293238"/>
                <a:gd name="connsiteX6" fmla="*/ 726636 w 726636"/>
                <a:gd name="connsiteY6" fmla="*/ 1220574 h 1293238"/>
                <a:gd name="connsiteX7" fmla="*/ 705353 w 726636"/>
                <a:gd name="connsiteY7" fmla="*/ 1271955 h 1293238"/>
                <a:gd name="connsiteX8" fmla="*/ 653972 w 726636"/>
                <a:gd name="connsiteY8" fmla="*/ 1293238 h 1293238"/>
                <a:gd name="connsiteX9" fmla="*/ 72664 w 726636"/>
                <a:gd name="connsiteY9" fmla="*/ 1293238 h 1293238"/>
                <a:gd name="connsiteX10" fmla="*/ 21283 w 726636"/>
                <a:gd name="connsiteY10" fmla="*/ 1271955 h 1293238"/>
                <a:gd name="connsiteX11" fmla="*/ 0 w 726636"/>
                <a:gd name="connsiteY11" fmla="*/ 1220574 h 1293238"/>
                <a:gd name="connsiteX12" fmla="*/ 0 w 726636"/>
                <a:gd name="connsiteY12" fmla="*/ 72664 h 129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6636" h="1293238">
                  <a:moveTo>
                    <a:pt x="0" y="72664"/>
                  </a:moveTo>
                  <a:cubicBezTo>
                    <a:pt x="0" y="53392"/>
                    <a:pt x="7656" y="34910"/>
                    <a:pt x="21283" y="21283"/>
                  </a:cubicBezTo>
                  <a:cubicBezTo>
                    <a:pt x="34910" y="7656"/>
                    <a:pt x="53393" y="0"/>
                    <a:pt x="72664" y="0"/>
                  </a:cubicBezTo>
                  <a:lnTo>
                    <a:pt x="653972" y="0"/>
                  </a:lnTo>
                  <a:cubicBezTo>
                    <a:pt x="673244" y="0"/>
                    <a:pt x="691726" y="7656"/>
                    <a:pt x="705353" y="21283"/>
                  </a:cubicBezTo>
                  <a:cubicBezTo>
                    <a:pt x="718980" y="34910"/>
                    <a:pt x="726636" y="53393"/>
                    <a:pt x="726636" y="72664"/>
                  </a:cubicBezTo>
                  <a:lnTo>
                    <a:pt x="726636" y="1220574"/>
                  </a:lnTo>
                  <a:cubicBezTo>
                    <a:pt x="726636" y="1239846"/>
                    <a:pt x="718980" y="1258328"/>
                    <a:pt x="705353" y="1271955"/>
                  </a:cubicBezTo>
                  <a:cubicBezTo>
                    <a:pt x="691726" y="1285582"/>
                    <a:pt x="673243" y="1293238"/>
                    <a:pt x="653972" y="1293238"/>
                  </a:cubicBezTo>
                  <a:lnTo>
                    <a:pt x="72664" y="1293238"/>
                  </a:lnTo>
                  <a:cubicBezTo>
                    <a:pt x="53392" y="1293238"/>
                    <a:pt x="34910" y="1285582"/>
                    <a:pt x="21283" y="1271955"/>
                  </a:cubicBezTo>
                  <a:cubicBezTo>
                    <a:pt x="7656" y="1258328"/>
                    <a:pt x="0" y="1239845"/>
                    <a:pt x="0" y="1220574"/>
                  </a:cubicBezTo>
                  <a:lnTo>
                    <a:pt x="0" y="7266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wordArtVert" lIns="63192" tIns="63192" rIns="63192" bIns="63192" spcCol="1270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CH" sz="1200" b="1" dirty="0"/>
                <a:t>PUBLIC</a:t>
              </a:r>
            </a:p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CH" sz="1200" b="1" dirty="0"/>
                <a:t>CLOUD</a:t>
              </a:r>
              <a:endParaRPr lang="en-GB" sz="1200" b="1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72145" y="580536"/>
              <a:ext cx="5157528" cy="2066072"/>
            </a:xfrm>
            <a:custGeom>
              <a:avLst/>
              <a:gdLst>
                <a:gd name="connsiteX0" fmla="*/ 0 w 764979"/>
                <a:gd name="connsiteY0" fmla="*/ 76498 h 2727076"/>
                <a:gd name="connsiteX1" fmla="*/ 22406 w 764979"/>
                <a:gd name="connsiteY1" fmla="*/ 22406 h 2727076"/>
                <a:gd name="connsiteX2" fmla="*/ 76498 w 764979"/>
                <a:gd name="connsiteY2" fmla="*/ 0 h 2727076"/>
                <a:gd name="connsiteX3" fmla="*/ 688481 w 764979"/>
                <a:gd name="connsiteY3" fmla="*/ 0 h 2727076"/>
                <a:gd name="connsiteX4" fmla="*/ 742573 w 764979"/>
                <a:gd name="connsiteY4" fmla="*/ 22406 h 2727076"/>
                <a:gd name="connsiteX5" fmla="*/ 764979 w 764979"/>
                <a:gd name="connsiteY5" fmla="*/ 76498 h 2727076"/>
                <a:gd name="connsiteX6" fmla="*/ 764979 w 764979"/>
                <a:gd name="connsiteY6" fmla="*/ 2650578 h 2727076"/>
                <a:gd name="connsiteX7" fmla="*/ 742573 w 764979"/>
                <a:gd name="connsiteY7" fmla="*/ 2704670 h 2727076"/>
                <a:gd name="connsiteX8" fmla="*/ 688481 w 764979"/>
                <a:gd name="connsiteY8" fmla="*/ 2727076 h 2727076"/>
                <a:gd name="connsiteX9" fmla="*/ 76498 w 764979"/>
                <a:gd name="connsiteY9" fmla="*/ 2727076 h 2727076"/>
                <a:gd name="connsiteX10" fmla="*/ 22406 w 764979"/>
                <a:gd name="connsiteY10" fmla="*/ 2704670 h 2727076"/>
                <a:gd name="connsiteX11" fmla="*/ 0 w 764979"/>
                <a:gd name="connsiteY11" fmla="*/ 2650578 h 2727076"/>
                <a:gd name="connsiteX12" fmla="*/ 0 w 764979"/>
                <a:gd name="connsiteY12" fmla="*/ 76498 h 272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979" h="2727076">
                  <a:moveTo>
                    <a:pt x="0" y="76498"/>
                  </a:moveTo>
                  <a:cubicBezTo>
                    <a:pt x="0" y="56209"/>
                    <a:pt x="8060" y="36752"/>
                    <a:pt x="22406" y="22406"/>
                  </a:cubicBezTo>
                  <a:cubicBezTo>
                    <a:pt x="36752" y="8060"/>
                    <a:pt x="56210" y="0"/>
                    <a:pt x="76498" y="0"/>
                  </a:cubicBezTo>
                  <a:lnTo>
                    <a:pt x="688481" y="0"/>
                  </a:lnTo>
                  <a:cubicBezTo>
                    <a:pt x="708770" y="0"/>
                    <a:pt x="728227" y="8060"/>
                    <a:pt x="742573" y="22406"/>
                  </a:cubicBezTo>
                  <a:cubicBezTo>
                    <a:pt x="756919" y="36752"/>
                    <a:pt x="764979" y="56210"/>
                    <a:pt x="764979" y="76498"/>
                  </a:cubicBezTo>
                  <a:lnTo>
                    <a:pt x="764979" y="2650578"/>
                  </a:lnTo>
                  <a:cubicBezTo>
                    <a:pt x="764979" y="2670867"/>
                    <a:pt x="756919" y="2690324"/>
                    <a:pt x="742573" y="2704670"/>
                  </a:cubicBezTo>
                  <a:cubicBezTo>
                    <a:pt x="728227" y="2719016"/>
                    <a:pt x="708769" y="2727076"/>
                    <a:pt x="688481" y="2727076"/>
                  </a:cubicBezTo>
                  <a:lnTo>
                    <a:pt x="76498" y="2727076"/>
                  </a:lnTo>
                  <a:cubicBezTo>
                    <a:pt x="56209" y="2727076"/>
                    <a:pt x="36752" y="2719016"/>
                    <a:pt x="22406" y="2704670"/>
                  </a:cubicBezTo>
                  <a:cubicBezTo>
                    <a:pt x="8060" y="2690324"/>
                    <a:pt x="0" y="2670866"/>
                    <a:pt x="0" y="2650578"/>
                  </a:cubicBezTo>
                  <a:lnTo>
                    <a:pt x="0" y="76498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wordArtVert" lIns="64315" tIns="64315" rIns="64315" bIns="64315" spcCol="1270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CH" sz="1200" b="1" dirty="0" err="1"/>
                <a:t>PRIVATE</a:t>
              </a:r>
              <a:r>
                <a:rPr lang="fr-CH" sz="1200" b="1" dirty="0"/>
                <a:t> CLOUD</a:t>
              </a:r>
              <a:endParaRPr lang="en-GB" sz="1200" b="1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542528" y="649143"/>
              <a:ext cx="3526382" cy="895707"/>
            </a:xfrm>
            <a:custGeom>
              <a:avLst/>
              <a:gdLst>
                <a:gd name="connsiteX0" fmla="*/ 0 w 4154563"/>
                <a:gd name="connsiteY0" fmla="*/ 128191 h 1281906"/>
                <a:gd name="connsiteX1" fmla="*/ 37546 w 4154563"/>
                <a:gd name="connsiteY1" fmla="*/ 37546 h 1281906"/>
                <a:gd name="connsiteX2" fmla="*/ 128191 w 4154563"/>
                <a:gd name="connsiteY2" fmla="*/ 0 h 1281906"/>
                <a:gd name="connsiteX3" fmla="*/ 4026372 w 4154563"/>
                <a:gd name="connsiteY3" fmla="*/ 0 h 1281906"/>
                <a:gd name="connsiteX4" fmla="*/ 4117017 w 4154563"/>
                <a:gd name="connsiteY4" fmla="*/ 37546 h 1281906"/>
                <a:gd name="connsiteX5" fmla="*/ 4154563 w 4154563"/>
                <a:gd name="connsiteY5" fmla="*/ 128191 h 1281906"/>
                <a:gd name="connsiteX6" fmla="*/ 4154563 w 4154563"/>
                <a:gd name="connsiteY6" fmla="*/ 1153715 h 1281906"/>
                <a:gd name="connsiteX7" fmla="*/ 4117017 w 4154563"/>
                <a:gd name="connsiteY7" fmla="*/ 1244360 h 1281906"/>
                <a:gd name="connsiteX8" fmla="*/ 4026372 w 4154563"/>
                <a:gd name="connsiteY8" fmla="*/ 1281906 h 1281906"/>
                <a:gd name="connsiteX9" fmla="*/ 128191 w 4154563"/>
                <a:gd name="connsiteY9" fmla="*/ 1281906 h 1281906"/>
                <a:gd name="connsiteX10" fmla="*/ 37546 w 4154563"/>
                <a:gd name="connsiteY10" fmla="*/ 1244360 h 1281906"/>
                <a:gd name="connsiteX11" fmla="*/ 0 w 4154563"/>
                <a:gd name="connsiteY11" fmla="*/ 1153715 h 1281906"/>
                <a:gd name="connsiteX12" fmla="*/ 0 w 4154563"/>
                <a:gd name="connsiteY12" fmla="*/ 128191 h 128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54563" h="1281906">
                  <a:moveTo>
                    <a:pt x="0" y="128191"/>
                  </a:moveTo>
                  <a:cubicBezTo>
                    <a:pt x="0" y="94193"/>
                    <a:pt x="13506" y="61587"/>
                    <a:pt x="37546" y="37546"/>
                  </a:cubicBezTo>
                  <a:cubicBezTo>
                    <a:pt x="61587" y="13506"/>
                    <a:pt x="94192" y="0"/>
                    <a:pt x="128191" y="0"/>
                  </a:cubicBezTo>
                  <a:lnTo>
                    <a:pt x="4026372" y="0"/>
                  </a:lnTo>
                  <a:cubicBezTo>
                    <a:pt x="4060370" y="0"/>
                    <a:pt x="4092976" y="13506"/>
                    <a:pt x="4117017" y="37546"/>
                  </a:cubicBezTo>
                  <a:cubicBezTo>
                    <a:pt x="4141057" y="61587"/>
                    <a:pt x="4154563" y="94192"/>
                    <a:pt x="4154563" y="128191"/>
                  </a:cubicBezTo>
                  <a:lnTo>
                    <a:pt x="4154563" y="1153715"/>
                  </a:lnTo>
                  <a:cubicBezTo>
                    <a:pt x="4154563" y="1187713"/>
                    <a:pt x="4141057" y="1220319"/>
                    <a:pt x="4117017" y="1244360"/>
                  </a:cubicBezTo>
                  <a:cubicBezTo>
                    <a:pt x="4092977" y="1268400"/>
                    <a:pt x="4060371" y="1281906"/>
                    <a:pt x="4026372" y="1281906"/>
                  </a:cubicBezTo>
                  <a:lnTo>
                    <a:pt x="128191" y="1281906"/>
                  </a:lnTo>
                  <a:cubicBezTo>
                    <a:pt x="94193" y="1281906"/>
                    <a:pt x="61587" y="1268400"/>
                    <a:pt x="37546" y="1244360"/>
                  </a:cubicBezTo>
                  <a:cubicBezTo>
                    <a:pt x="13506" y="1220319"/>
                    <a:pt x="0" y="1187714"/>
                    <a:pt x="0" y="1153715"/>
                  </a:cubicBezTo>
                  <a:lnTo>
                    <a:pt x="0" y="12819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9456" tIns="79456" rIns="79456" bIns="79456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CH" sz="1200" b="1" dirty="0"/>
                <a:t>Management layer</a:t>
              </a:r>
              <a:endParaRPr lang="en-GB" sz="1200" b="1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538720" y="1642678"/>
              <a:ext cx="2169397" cy="907141"/>
            </a:xfrm>
            <a:custGeom>
              <a:avLst/>
              <a:gdLst>
                <a:gd name="connsiteX0" fmla="*/ 0 w 2713889"/>
                <a:gd name="connsiteY0" fmla="*/ 128191 h 1281906"/>
                <a:gd name="connsiteX1" fmla="*/ 37546 w 2713889"/>
                <a:gd name="connsiteY1" fmla="*/ 37546 h 1281906"/>
                <a:gd name="connsiteX2" fmla="*/ 128191 w 2713889"/>
                <a:gd name="connsiteY2" fmla="*/ 0 h 1281906"/>
                <a:gd name="connsiteX3" fmla="*/ 2585698 w 2713889"/>
                <a:gd name="connsiteY3" fmla="*/ 0 h 1281906"/>
                <a:gd name="connsiteX4" fmla="*/ 2676343 w 2713889"/>
                <a:gd name="connsiteY4" fmla="*/ 37546 h 1281906"/>
                <a:gd name="connsiteX5" fmla="*/ 2713889 w 2713889"/>
                <a:gd name="connsiteY5" fmla="*/ 128191 h 1281906"/>
                <a:gd name="connsiteX6" fmla="*/ 2713889 w 2713889"/>
                <a:gd name="connsiteY6" fmla="*/ 1153715 h 1281906"/>
                <a:gd name="connsiteX7" fmla="*/ 2676343 w 2713889"/>
                <a:gd name="connsiteY7" fmla="*/ 1244360 h 1281906"/>
                <a:gd name="connsiteX8" fmla="*/ 2585698 w 2713889"/>
                <a:gd name="connsiteY8" fmla="*/ 1281906 h 1281906"/>
                <a:gd name="connsiteX9" fmla="*/ 128191 w 2713889"/>
                <a:gd name="connsiteY9" fmla="*/ 1281906 h 1281906"/>
                <a:gd name="connsiteX10" fmla="*/ 37546 w 2713889"/>
                <a:gd name="connsiteY10" fmla="*/ 1244360 h 1281906"/>
                <a:gd name="connsiteX11" fmla="*/ 0 w 2713889"/>
                <a:gd name="connsiteY11" fmla="*/ 1153715 h 1281906"/>
                <a:gd name="connsiteX12" fmla="*/ 0 w 2713889"/>
                <a:gd name="connsiteY12" fmla="*/ 128191 h 128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3889" h="1281906">
                  <a:moveTo>
                    <a:pt x="0" y="128191"/>
                  </a:moveTo>
                  <a:cubicBezTo>
                    <a:pt x="0" y="94193"/>
                    <a:pt x="13506" y="61587"/>
                    <a:pt x="37546" y="37546"/>
                  </a:cubicBezTo>
                  <a:cubicBezTo>
                    <a:pt x="61587" y="13506"/>
                    <a:pt x="94192" y="0"/>
                    <a:pt x="128191" y="0"/>
                  </a:cubicBezTo>
                  <a:lnTo>
                    <a:pt x="2585698" y="0"/>
                  </a:lnTo>
                  <a:cubicBezTo>
                    <a:pt x="2619696" y="0"/>
                    <a:pt x="2652302" y="13506"/>
                    <a:pt x="2676343" y="37546"/>
                  </a:cubicBezTo>
                  <a:cubicBezTo>
                    <a:pt x="2700383" y="61587"/>
                    <a:pt x="2713889" y="94192"/>
                    <a:pt x="2713889" y="128191"/>
                  </a:cubicBezTo>
                  <a:lnTo>
                    <a:pt x="2713889" y="1153715"/>
                  </a:lnTo>
                  <a:cubicBezTo>
                    <a:pt x="2713889" y="1187713"/>
                    <a:pt x="2700383" y="1220319"/>
                    <a:pt x="2676343" y="1244360"/>
                  </a:cubicBezTo>
                  <a:cubicBezTo>
                    <a:pt x="2652303" y="1268400"/>
                    <a:pt x="2619697" y="1281906"/>
                    <a:pt x="2585698" y="1281906"/>
                  </a:cubicBezTo>
                  <a:lnTo>
                    <a:pt x="128191" y="1281906"/>
                  </a:lnTo>
                  <a:cubicBezTo>
                    <a:pt x="94193" y="1281906"/>
                    <a:pt x="61587" y="1268400"/>
                    <a:pt x="37546" y="1244360"/>
                  </a:cubicBezTo>
                  <a:cubicBezTo>
                    <a:pt x="13506" y="1220319"/>
                    <a:pt x="0" y="1187714"/>
                    <a:pt x="0" y="1153715"/>
                  </a:cubicBezTo>
                  <a:lnTo>
                    <a:pt x="0" y="12819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9456" tIns="79456" rIns="79456" bIns="79456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CH" sz="1200" b="1" dirty="0"/>
                <a:t>Virtual machines for </a:t>
              </a:r>
              <a:r>
                <a:rPr lang="fr-CH" sz="1200" b="1" dirty="0" err="1"/>
                <a:t>encoding</a:t>
              </a:r>
              <a:r>
                <a:rPr lang="fr-CH" sz="1200" b="1" dirty="0"/>
                <a:t> </a:t>
              </a:r>
              <a:endParaRPr lang="en-GB" sz="1200" b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809669" y="1642678"/>
              <a:ext cx="1268127" cy="907141"/>
            </a:xfrm>
            <a:custGeom>
              <a:avLst/>
              <a:gdLst>
                <a:gd name="connsiteX0" fmla="*/ 0 w 1329035"/>
                <a:gd name="connsiteY0" fmla="*/ 128191 h 1281906"/>
                <a:gd name="connsiteX1" fmla="*/ 37546 w 1329035"/>
                <a:gd name="connsiteY1" fmla="*/ 37546 h 1281906"/>
                <a:gd name="connsiteX2" fmla="*/ 128191 w 1329035"/>
                <a:gd name="connsiteY2" fmla="*/ 0 h 1281906"/>
                <a:gd name="connsiteX3" fmla="*/ 1200844 w 1329035"/>
                <a:gd name="connsiteY3" fmla="*/ 0 h 1281906"/>
                <a:gd name="connsiteX4" fmla="*/ 1291489 w 1329035"/>
                <a:gd name="connsiteY4" fmla="*/ 37546 h 1281906"/>
                <a:gd name="connsiteX5" fmla="*/ 1329035 w 1329035"/>
                <a:gd name="connsiteY5" fmla="*/ 128191 h 1281906"/>
                <a:gd name="connsiteX6" fmla="*/ 1329035 w 1329035"/>
                <a:gd name="connsiteY6" fmla="*/ 1153715 h 1281906"/>
                <a:gd name="connsiteX7" fmla="*/ 1291489 w 1329035"/>
                <a:gd name="connsiteY7" fmla="*/ 1244360 h 1281906"/>
                <a:gd name="connsiteX8" fmla="*/ 1200844 w 1329035"/>
                <a:gd name="connsiteY8" fmla="*/ 1281906 h 1281906"/>
                <a:gd name="connsiteX9" fmla="*/ 128191 w 1329035"/>
                <a:gd name="connsiteY9" fmla="*/ 1281906 h 1281906"/>
                <a:gd name="connsiteX10" fmla="*/ 37546 w 1329035"/>
                <a:gd name="connsiteY10" fmla="*/ 1244360 h 1281906"/>
                <a:gd name="connsiteX11" fmla="*/ 0 w 1329035"/>
                <a:gd name="connsiteY11" fmla="*/ 1153715 h 1281906"/>
                <a:gd name="connsiteX12" fmla="*/ 0 w 1329035"/>
                <a:gd name="connsiteY12" fmla="*/ 128191 h 128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9035" h="1281906">
                  <a:moveTo>
                    <a:pt x="0" y="128191"/>
                  </a:moveTo>
                  <a:cubicBezTo>
                    <a:pt x="0" y="94193"/>
                    <a:pt x="13506" y="61587"/>
                    <a:pt x="37546" y="37546"/>
                  </a:cubicBezTo>
                  <a:cubicBezTo>
                    <a:pt x="61587" y="13506"/>
                    <a:pt x="94192" y="0"/>
                    <a:pt x="128191" y="0"/>
                  </a:cubicBezTo>
                  <a:lnTo>
                    <a:pt x="1200844" y="0"/>
                  </a:lnTo>
                  <a:cubicBezTo>
                    <a:pt x="1234842" y="0"/>
                    <a:pt x="1267448" y="13506"/>
                    <a:pt x="1291489" y="37546"/>
                  </a:cubicBezTo>
                  <a:cubicBezTo>
                    <a:pt x="1315529" y="61587"/>
                    <a:pt x="1329035" y="94192"/>
                    <a:pt x="1329035" y="128191"/>
                  </a:cubicBezTo>
                  <a:lnTo>
                    <a:pt x="1329035" y="1153715"/>
                  </a:lnTo>
                  <a:cubicBezTo>
                    <a:pt x="1329035" y="1187713"/>
                    <a:pt x="1315529" y="1220319"/>
                    <a:pt x="1291489" y="1244360"/>
                  </a:cubicBezTo>
                  <a:cubicBezTo>
                    <a:pt x="1267449" y="1268400"/>
                    <a:pt x="1234843" y="1281906"/>
                    <a:pt x="1200844" y="1281906"/>
                  </a:cubicBezTo>
                  <a:lnTo>
                    <a:pt x="128191" y="1281906"/>
                  </a:lnTo>
                  <a:cubicBezTo>
                    <a:pt x="94193" y="1281906"/>
                    <a:pt x="61587" y="1268400"/>
                    <a:pt x="37546" y="1244360"/>
                  </a:cubicBezTo>
                  <a:cubicBezTo>
                    <a:pt x="13506" y="1220319"/>
                    <a:pt x="0" y="1187714"/>
                    <a:pt x="0" y="1153715"/>
                  </a:cubicBezTo>
                  <a:lnTo>
                    <a:pt x="0" y="12819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9456" tIns="79456" rIns="79456" bIns="79456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CH" sz="1200" b="1" dirty="0"/>
                <a:t>Virtual machines for Distribution</a:t>
              </a:r>
              <a:endParaRPr lang="en-GB" sz="1200" b="1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94717" y="3492534"/>
              <a:ext cx="2098312" cy="931281"/>
            </a:xfrm>
            <a:custGeom>
              <a:avLst/>
              <a:gdLst>
                <a:gd name="connsiteX0" fmla="*/ 0 w 1329035"/>
                <a:gd name="connsiteY0" fmla="*/ 128191 h 1281906"/>
                <a:gd name="connsiteX1" fmla="*/ 37546 w 1329035"/>
                <a:gd name="connsiteY1" fmla="*/ 37546 h 1281906"/>
                <a:gd name="connsiteX2" fmla="*/ 128191 w 1329035"/>
                <a:gd name="connsiteY2" fmla="*/ 0 h 1281906"/>
                <a:gd name="connsiteX3" fmla="*/ 1200844 w 1329035"/>
                <a:gd name="connsiteY3" fmla="*/ 0 h 1281906"/>
                <a:gd name="connsiteX4" fmla="*/ 1291489 w 1329035"/>
                <a:gd name="connsiteY4" fmla="*/ 37546 h 1281906"/>
                <a:gd name="connsiteX5" fmla="*/ 1329035 w 1329035"/>
                <a:gd name="connsiteY5" fmla="*/ 128191 h 1281906"/>
                <a:gd name="connsiteX6" fmla="*/ 1329035 w 1329035"/>
                <a:gd name="connsiteY6" fmla="*/ 1153715 h 1281906"/>
                <a:gd name="connsiteX7" fmla="*/ 1291489 w 1329035"/>
                <a:gd name="connsiteY7" fmla="*/ 1244360 h 1281906"/>
                <a:gd name="connsiteX8" fmla="*/ 1200844 w 1329035"/>
                <a:gd name="connsiteY8" fmla="*/ 1281906 h 1281906"/>
                <a:gd name="connsiteX9" fmla="*/ 128191 w 1329035"/>
                <a:gd name="connsiteY9" fmla="*/ 1281906 h 1281906"/>
                <a:gd name="connsiteX10" fmla="*/ 37546 w 1329035"/>
                <a:gd name="connsiteY10" fmla="*/ 1244360 h 1281906"/>
                <a:gd name="connsiteX11" fmla="*/ 0 w 1329035"/>
                <a:gd name="connsiteY11" fmla="*/ 1153715 h 1281906"/>
                <a:gd name="connsiteX12" fmla="*/ 0 w 1329035"/>
                <a:gd name="connsiteY12" fmla="*/ 128191 h 128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9035" h="1281906">
                  <a:moveTo>
                    <a:pt x="0" y="128191"/>
                  </a:moveTo>
                  <a:cubicBezTo>
                    <a:pt x="0" y="94193"/>
                    <a:pt x="13506" y="61587"/>
                    <a:pt x="37546" y="37546"/>
                  </a:cubicBezTo>
                  <a:cubicBezTo>
                    <a:pt x="61587" y="13506"/>
                    <a:pt x="94192" y="0"/>
                    <a:pt x="128191" y="0"/>
                  </a:cubicBezTo>
                  <a:lnTo>
                    <a:pt x="1200844" y="0"/>
                  </a:lnTo>
                  <a:cubicBezTo>
                    <a:pt x="1234842" y="0"/>
                    <a:pt x="1267448" y="13506"/>
                    <a:pt x="1291489" y="37546"/>
                  </a:cubicBezTo>
                  <a:cubicBezTo>
                    <a:pt x="1315529" y="61587"/>
                    <a:pt x="1329035" y="94192"/>
                    <a:pt x="1329035" y="128191"/>
                  </a:cubicBezTo>
                  <a:lnTo>
                    <a:pt x="1329035" y="1153715"/>
                  </a:lnTo>
                  <a:cubicBezTo>
                    <a:pt x="1329035" y="1187713"/>
                    <a:pt x="1315529" y="1220319"/>
                    <a:pt x="1291489" y="1244360"/>
                  </a:cubicBezTo>
                  <a:cubicBezTo>
                    <a:pt x="1267449" y="1268400"/>
                    <a:pt x="1234843" y="1281906"/>
                    <a:pt x="1200844" y="1281906"/>
                  </a:cubicBezTo>
                  <a:lnTo>
                    <a:pt x="128191" y="1281906"/>
                  </a:lnTo>
                  <a:cubicBezTo>
                    <a:pt x="94193" y="1281906"/>
                    <a:pt x="61587" y="1268400"/>
                    <a:pt x="37546" y="1244360"/>
                  </a:cubicBezTo>
                  <a:cubicBezTo>
                    <a:pt x="13506" y="1220319"/>
                    <a:pt x="0" y="1187714"/>
                    <a:pt x="0" y="1153715"/>
                  </a:cubicBezTo>
                  <a:lnTo>
                    <a:pt x="0" y="12819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9456" tIns="79456" rIns="79456" bIns="79456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CH" sz="1200" b="1" dirty="0"/>
                <a:t>Virtual machines for distribution</a:t>
              </a:r>
              <a:endParaRPr lang="en-GB" sz="1200" b="1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2981325" y="4746625"/>
            <a:ext cx="1593850" cy="1160463"/>
          </a:xfrm>
          <a:custGeom>
            <a:avLst/>
            <a:gdLst>
              <a:gd name="connsiteX0" fmla="*/ 0 w 1329035"/>
              <a:gd name="connsiteY0" fmla="*/ 128191 h 1281906"/>
              <a:gd name="connsiteX1" fmla="*/ 37546 w 1329035"/>
              <a:gd name="connsiteY1" fmla="*/ 37546 h 1281906"/>
              <a:gd name="connsiteX2" fmla="*/ 128191 w 1329035"/>
              <a:gd name="connsiteY2" fmla="*/ 0 h 1281906"/>
              <a:gd name="connsiteX3" fmla="*/ 1200844 w 1329035"/>
              <a:gd name="connsiteY3" fmla="*/ 0 h 1281906"/>
              <a:gd name="connsiteX4" fmla="*/ 1291489 w 1329035"/>
              <a:gd name="connsiteY4" fmla="*/ 37546 h 1281906"/>
              <a:gd name="connsiteX5" fmla="*/ 1329035 w 1329035"/>
              <a:gd name="connsiteY5" fmla="*/ 128191 h 1281906"/>
              <a:gd name="connsiteX6" fmla="*/ 1329035 w 1329035"/>
              <a:gd name="connsiteY6" fmla="*/ 1153715 h 1281906"/>
              <a:gd name="connsiteX7" fmla="*/ 1291489 w 1329035"/>
              <a:gd name="connsiteY7" fmla="*/ 1244360 h 1281906"/>
              <a:gd name="connsiteX8" fmla="*/ 1200844 w 1329035"/>
              <a:gd name="connsiteY8" fmla="*/ 1281906 h 1281906"/>
              <a:gd name="connsiteX9" fmla="*/ 128191 w 1329035"/>
              <a:gd name="connsiteY9" fmla="*/ 1281906 h 1281906"/>
              <a:gd name="connsiteX10" fmla="*/ 37546 w 1329035"/>
              <a:gd name="connsiteY10" fmla="*/ 1244360 h 1281906"/>
              <a:gd name="connsiteX11" fmla="*/ 0 w 1329035"/>
              <a:gd name="connsiteY11" fmla="*/ 1153715 h 1281906"/>
              <a:gd name="connsiteX12" fmla="*/ 0 w 1329035"/>
              <a:gd name="connsiteY12" fmla="*/ 128191 h 12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9035" h="1281906">
                <a:moveTo>
                  <a:pt x="0" y="128191"/>
                </a:moveTo>
                <a:cubicBezTo>
                  <a:pt x="0" y="94193"/>
                  <a:pt x="13506" y="61587"/>
                  <a:pt x="37546" y="37546"/>
                </a:cubicBezTo>
                <a:cubicBezTo>
                  <a:pt x="61587" y="13506"/>
                  <a:pt x="94192" y="0"/>
                  <a:pt x="128191" y="0"/>
                </a:cubicBezTo>
                <a:lnTo>
                  <a:pt x="1200844" y="0"/>
                </a:lnTo>
                <a:cubicBezTo>
                  <a:pt x="1234842" y="0"/>
                  <a:pt x="1267448" y="13506"/>
                  <a:pt x="1291489" y="37546"/>
                </a:cubicBezTo>
                <a:cubicBezTo>
                  <a:pt x="1315529" y="61587"/>
                  <a:pt x="1329035" y="94192"/>
                  <a:pt x="1329035" y="128191"/>
                </a:cubicBezTo>
                <a:lnTo>
                  <a:pt x="1329035" y="1153715"/>
                </a:lnTo>
                <a:cubicBezTo>
                  <a:pt x="1329035" y="1187713"/>
                  <a:pt x="1315529" y="1220319"/>
                  <a:pt x="1291489" y="1244360"/>
                </a:cubicBezTo>
                <a:cubicBezTo>
                  <a:pt x="1267449" y="1268400"/>
                  <a:pt x="1234843" y="1281906"/>
                  <a:pt x="1200844" y="1281906"/>
                </a:cubicBezTo>
                <a:lnTo>
                  <a:pt x="128191" y="1281906"/>
                </a:lnTo>
                <a:cubicBezTo>
                  <a:pt x="94193" y="1281906"/>
                  <a:pt x="61587" y="1268400"/>
                  <a:pt x="37546" y="1244360"/>
                </a:cubicBezTo>
                <a:cubicBezTo>
                  <a:pt x="13506" y="1220319"/>
                  <a:pt x="0" y="1187714"/>
                  <a:pt x="0" y="1153715"/>
                </a:cubicBezTo>
                <a:lnTo>
                  <a:pt x="0" y="128191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9456" tIns="79456" rIns="79456" bIns="79456" spcCol="1270" anchor="ctr"/>
          <a:lstStyle/>
          <a:p>
            <a:pPr algn="ctr" defTabSz="488950">
              <a:lnSpc>
                <a:spcPct val="90000"/>
              </a:lnSpc>
              <a:spcAft>
                <a:spcPct val="35000"/>
              </a:spcAft>
              <a:defRPr/>
            </a:pPr>
            <a:r>
              <a:rPr lang="fr-CH" sz="1200" b="1" dirty="0"/>
              <a:t>Virtual machines for </a:t>
            </a:r>
            <a:r>
              <a:rPr lang="fr-CH" sz="1200" b="1" dirty="0" err="1"/>
              <a:t>encoding</a:t>
            </a:r>
            <a:endParaRPr lang="en-GB" sz="1200" b="1" dirty="0"/>
          </a:p>
        </p:txBody>
      </p:sp>
      <p:sp>
        <p:nvSpPr>
          <p:cNvPr id="16" name="Down Arrow 15"/>
          <p:cNvSpPr/>
          <p:nvPr/>
        </p:nvSpPr>
        <p:spPr>
          <a:xfrm>
            <a:off x="3708400" y="3757613"/>
            <a:ext cx="352425" cy="6683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Down Arrow 17"/>
          <p:cNvSpPr/>
          <p:nvPr/>
        </p:nvSpPr>
        <p:spPr>
          <a:xfrm rot="10800000">
            <a:off x="5775325" y="3768725"/>
            <a:ext cx="350838" cy="63023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H" dirty="0" smtClean="0"/>
              <a:t>Cloud infrastructure for </a:t>
            </a:r>
            <a:r>
              <a:rPr lang="fr-CH" dirty="0" err="1" smtClean="0"/>
              <a:t>broadcasters</a:t>
            </a:r>
            <a:endParaRPr lang="en-GB" dirty="0"/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A2490B-0A5E-4A83-B576-FB12E1DDB0D6}" type="slidenum">
              <a:rPr lang="nl-NL" smtClean="0"/>
              <a:pPr/>
              <a:t>6</a:t>
            </a:fld>
            <a:endParaRPr lang="nl-NL" smtClean="0"/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1415960" y="1911787"/>
            <a:ext cx="618584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Management layer in private cloud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i="1" dirty="0"/>
              <a:t>Allow professional users to manipulate setting of the virtual encoders and distribution machines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Management of recourses in private and public cloud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Real-time monitoring of running processes</a:t>
            </a:r>
          </a:p>
          <a:p>
            <a:r>
              <a:rPr lang="en-GB" dirty="0"/>
              <a:t>Virtual services in private cloud 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i="1" dirty="0"/>
              <a:t>Use of local machines that run virtual services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Scaling on permanent use in local loop</a:t>
            </a:r>
          </a:p>
          <a:p>
            <a:pPr lvl="2">
              <a:buFont typeface="Arial" pitchFamily="34" charset="0"/>
              <a:buChar char="•"/>
            </a:pPr>
            <a:r>
              <a:rPr lang="en-GB" i="1" dirty="0"/>
              <a:t> Encoding high resolution feeds</a:t>
            </a:r>
          </a:p>
          <a:p>
            <a:r>
              <a:rPr lang="en-GB" dirty="0"/>
              <a:t>Virtual services in public cloud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i="1" dirty="0"/>
              <a:t>Fast scaling infrastructure for peak offload 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Optimisation of decentralised processes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2000" b="1" dirty="0" smtClean="0"/>
              <a:t>OSCIED</a:t>
            </a:r>
            <a:endParaRPr lang="nl-BE" sz="2000" b="1" dirty="0" smtClean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FBF751-07D0-4E0E-B665-91D4BB280261}" type="slidenum">
              <a:rPr lang="nl-NL" smtClean="0"/>
              <a:pPr/>
              <a:t>7</a:t>
            </a:fld>
            <a:endParaRPr lang="nl-NL" smtClean="0"/>
          </a:p>
        </p:txBody>
      </p:sp>
      <p:grpSp>
        <p:nvGrpSpPr>
          <p:cNvPr id="25604" name="Group 31"/>
          <p:cNvGrpSpPr>
            <a:grpSpLocks/>
          </p:cNvGrpSpPr>
          <p:nvPr/>
        </p:nvGrpSpPr>
        <p:grpSpPr bwMode="auto">
          <a:xfrm>
            <a:off x="1476375" y="1108075"/>
            <a:ext cx="6665913" cy="5181600"/>
            <a:chOff x="1476675" y="830687"/>
            <a:chExt cx="6665117" cy="3887008"/>
          </a:xfrm>
        </p:grpSpPr>
        <p:grpSp>
          <p:nvGrpSpPr>
            <p:cNvPr id="25605" name="Group 4"/>
            <p:cNvGrpSpPr>
              <a:grpSpLocks/>
            </p:cNvGrpSpPr>
            <p:nvPr/>
          </p:nvGrpSpPr>
          <p:grpSpPr bwMode="auto">
            <a:xfrm>
              <a:off x="1476675" y="830687"/>
              <a:ext cx="6476020" cy="3887008"/>
              <a:chOff x="1372145" y="580536"/>
              <a:chExt cx="5179135" cy="4146929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1394823" y="3269513"/>
                <a:ext cx="5156457" cy="1457952"/>
              </a:xfrm>
              <a:custGeom>
                <a:avLst/>
                <a:gdLst>
                  <a:gd name="connsiteX0" fmla="*/ 0 w 726636"/>
                  <a:gd name="connsiteY0" fmla="*/ 72664 h 1293238"/>
                  <a:gd name="connsiteX1" fmla="*/ 21283 w 726636"/>
                  <a:gd name="connsiteY1" fmla="*/ 21283 h 1293238"/>
                  <a:gd name="connsiteX2" fmla="*/ 72664 w 726636"/>
                  <a:gd name="connsiteY2" fmla="*/ 0 h 1293238"/>
                  <a:gd name="connsiteX3" fmla="*/ 653972 w 726636"/>
                  <a:gd name="connsiteY3" fmla="*/ 0 h 1293238"/>
                  <a:gd name="connsiteX4" fmla="*/ 705353 w 726636"/>
                  <a:gd name="connsiteY4" fmla="*/ 21283 h 1293238"/>
                  <a:gd name="connsiteX5" fmla="*/ 726636 w 726636"/>
                  <a:gd name="connsiteY5" fmla="*/ 72664 h 1293238"/>
                  <a:gd name="connsiteX6" fmla="*/ 726636 w 726636"/>
                  <a:gd name="connsiteY6" fmla="*/ 1220574 h 1293238"/>
                  <a:gd name="connsiteX7" fmla="*/ 705353 w 726636"/>
                  <a:gd name="connsiteY7" fmla="*/ 1271955 h 1293238"/>
                  <a:gd name="connsiteX8" fmla="*/ 653972 w 726636"/>
                  <a:gd name="connsiteY8" fmla="*/ 1293238 h 1293238"/>
                  <a:gd name="connsiteX9" fmla="*/ 72664 w 726636"/>
                  <a:gd name="connsiteY9" fmla="*/ 1293238 h 1293238"/>
                  <a:gd name="connsiteX10" fmla="*/ 21283 w 726636"/>
                  <a:gd name="connsiteY10" fmla="*/ 1271955 h 1293238"/>
                  <a:gd name="connsiteX11" fmla="*/ 0 w 726636"/>
                  <a:gd name="connsiteY11" fmla="*/ 1220574 h 1293238"/>
                  <a:gd name="connsiteX12" fmla="*/ 0 w 726636"/>
                  <a:gd name="connsiteY12" fmla="*/ 72664 h 129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26636" h="1293238">
                    <a:moveTo>
                      <a:pt x="0" y="72664"/>
                    </a:moveTo>
                    <a:cubicBezTo>
                      <a:pt x="0" y="53392"/>
                      <a:pt x="7656" y="34910"/>
                      <a:pt x="21283" y="21283"/>
                    </a:cubicBezTo>
                    <a:cubicBezTo>
                      <a:pt x="34910" y="7656"/>
                      <a:pt x="53393" y="0"/>
                      <a:pt x="72664" y="0"/>
                    </a:cubicBezTo>
                    <a:lnTo>
                      <a:pt x="653972" y="0"/>
                    </a:lnTo>
                    <a:cubicBezTo>
                      <a:pt x="673244" y="0"/>
                      <a:pt x="691726" y="7656"/>
                      <a:pt x="705353" y="21283"/>
                    </a:cubicBezTo>
                    <a:cubicBezTo>
                      <a:pt x="718980" y="34910"/>
                      <a:pt x="726636" y="53393"/>
                      <a:pt x="726636" y="72664"/>
                    </a:cubicBezTo>
                    <a:lnTo>
                      <a:pt x="726636" y="1220574"/>
                    </a:lnTo>
                    <a:cubicBezTo>
                      <a:pt x="726636" y="1239846"/>
                      <a:pt x="718980" y="1258328"/>
                      <a:pt x="705353" y="1271955"/>
                    </a:cubicBezTo>
                    <a:cubicBezTo>
                      <a:pt x="691726" y="1285582"/>
                      <a:pt x="673243" y="1293238"/>
                      <a:pt x="653972" y="1293238"/>
                    </a:cubicBezTo>
                    <a:lnTo>
                      <a:pt x="72664" y="1293238"/>
                    </a:lnTo>
                    <a:cubicBezTo>
                      <a:pt x="53392" y="1293238"/>
                      <a:pt x="34910" y="1285582"/>
                      <a:pt x="21283" y="1271955"/>
                    </a:cubicBezTo>
                    <a:cubicBezTo>
                      <a:pt x="7656" y="1258328"/>
                      <a:pt x="0" y="1239845"/>
                      <a:pt x="0" y="1220574"/>
                    </a:cubicBezTo>
                    <a:lnTo>
                      <a:pt x="0" y="72664"/>
                    </a:ln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wordArtVert" lIns="63192" tIns="63192" rIns="63192" bIns="63192" spcCol="1270"/>
              <a:lstStyle/>
              <a:p>
                <a:pPr algn="ctr"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1200" b="1" dirty="0"/>
                  <a:t>PUBLIC</a:t>
                </a:r>
              </a:p>
              <a:p>
                <a:pPr algn="ctr"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1200" b="1" dirty="0"/>
                  <a:t>CLOUD</a:t>
                </a:r>
                <a:endParaRPr lang="en-GB" sz="1200" b="1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1372145" y="580536"/>
                <a:ext cx="5157528" cy="2066072"/>
              </a:xfrm>
              <a:custGeom>
                <a:avLst/>
                <a:gdLst>
                  <a:gd name="connsiteX0" fmla="*/ 0 w 764979"/>
                  <a:gd name="connsiteY0" fmla="*/ 76498 h 2727076"/>
                  <a:gd name="connsiteX1" fmla="*/ 22406 w 764979"/>
                  <a:gd name="connsiteY1" fmla="*/ 22406 h 2727076"/>
                  <a:gd name="connsiteX2" fmla="*/ 76498 w 764979"/>
                  <a:gd name="connsiteY2" fmla="*/ 0 h 2727076"/>
                  <a:gd name="connsiteX3" fmla="*/ 688481 w 764979"/>
                  <a:gd name="connsiteY3" fmla="*/ 0 h 2727076"/>
                  <a:gd name="connsiteX4" fmla="*/ 742573 w 764979"/>
                  <a:gd name="connsiteY4" fmla="*/ 22406 h 2727076"/>
                  <a:gd name="connsiteX5" fmla="*/ 764979 w 764979"/>
                  <a:gd name="connsiteY5" fmla="*/ 76498 h 2727076"/>
                  <a:gd name="connsiteX6" fmla="*/ 764979 w 764979"/>
                  <a:gd name="connsiteY6" fmla="*/ 2650578 h 2727076"/>
                  <a:gd name="connsiteX7" fmla="*/ 742573 w 764979"/>
                  <a:gd name="connsiteY7" fmla="*/ 2704670 h 2727076"/>
                  <a:gd name="connsiteX8" fmla="*/ 688481 w 764979"/>
                  <a:gd name="connsiteY8" fmla="*/ 2727076 h 2727076"/>
                  <a:gd name="connsiteX9" fmla="*/ 76498 w 764979"/>
                  <a:gd name="connsiteY9" fmla="*/ 2727076 h 2727076"/>
                  <a:gd name="connsiteX10" fmla="*/ 22406 w 764979"/>
                  <a:gd name="connsiteY10" fmla="*/ 2704670 h 2727076"/>
                  <a:gd name="connsiteX11" fmla="*/ 0 w 764979"/>
                  <a:gd name="connsiteY11" fmla="*/ 2650578 h 2727076"/>
                  <a:gd name="connsiteX12" fmla="*/ 0 w 764979"/>
                  <a:gd name="connsiteY12" fmla="*/ 76498 h 272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4979" h="2727076">
                    <a:moveTo>
                      <a:pt x="0" y="76498"/>
                    </a:moveTo>
                    <a:cubicBezTo>
                      <a:pt x="0" y="56209"/>
                      <a:pt x="8060" y="36752"/>
                      <a:pt x="22406" y="22406"/>
                    </a:cubicBezTo>
                    <a:cubicBezTo>
                      <a:pt x="36752" y="8060"/>
                      <a:pt x="56210" y="0"/>
                      <a:pt x="76498" y="0"/>
                    </a:cubicBezTo>
                    <a:lnTo>
                      <a:pt x="688481" y="0"/>
                    </a:lnTo>
                    <a:cubicBezTo>
                      <a:pt x="708770" y="0"/>
                      <a:pt x="728227" y="8060"/>
                      <a:pt x="742573" y="22406"/>
                    </a:cubicBezTo>
                    <a:cubicBezTo>
                      <a:pt x="756919" y="36752"/>
                      <a:pt x="764979" y="56210"/>
                      <a:pt x="764979" y="76498"/>
                    </a:cubicBezTo>
                    <a:lnTo>
                      <a:pt x="764979" y="2650578"/>
                    </a:lnTo>
                    <a:cubicBezTo>
                      <a:pt x="764979" y="2670867"/>
                      <a:pt x="756919" y="2690324"/>
                      <a:pt x="742573" y="2704670"/>
                    </a:cubicBezTo>
                    <a:cubicBezTo>
                      <a:pt x="728227" y="2719016"/>
                      <a:pt x="708769" y="2727076"/>
                      <a:pt x="688481" y="2727076"/>
                    </a:cubicBezTo>
                    <a:lnTo>
                      <a:pt x="76498" y="2727076"/>
                    </a:lnTo>
                    <a:cubicBezTo>
                      <a:pt x="56209" y="2727076"/>
                      <a:pt x="36752" y="2719016"/>
                      <a:pt x="22406" y="2704670"/>
                    </a:cubicBezTo>
                    <a:cubicBezTo>
                      <a:pt x="8060" y="2690324"/>
                      <a:pt x="0" y="2670866"/>
                      <a:pt x="0" y="2650578"/>
                    </a:cubicBezTo>
                    <a:lnTo>
                      <a:pt x="0" y="76498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wordArtVert" lIns="64315" tIns="64315" rIns="64315" bIns="64315" spcCol="1270"/>
              <a:lstStyle/>
              <a:p>
                <a:pPr algn="ctr"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1200" b="1" dirty="0" err="1" smtClean="0"/>
                  <a:t>Private</a:t>
                </a:r>
                <a:r>
                  <a:rPr lang="fr-CH" sz="1200" b="1" dirty="0" smtClean="0"/>
                  <a:t> </a:t>
                </a:r>
                <a:r>
                  <a:rPr lang="fr-CH" sz="1200" b="1" dirty="0" err="1" smtClean="0"/>
                  <a:t>cloud</a:t>
                </a:r>
                <a:endParaRPr lang="en-GB" sz="1200" b="1" dirty="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542565" y="649143"/>
                <a:ext cx="3526494" cy="895707"/>
              </a:xfrm>
              <a:custGeom>
                <a:avLst/>
                <a:gdLst>
                  <a:gd name="connsiteX0" fmla="*/ 0 w 4154563"/>
                  <a:gd name="connsiteY0" fmla="*/ 128191 h 1281906"/>
                  <a:gd name="connsiteX1" fmla="*/ 37546 w 4154563"/>
                  <a:gd name="connsiteY1" fmla="*/ 37546 h 1281906"/>
                  <a:gd name="connsiteX2" fmla="*/ 128191 w 4154563"/>
                  <a:gd name="connsiteY2" fmla="*/ 0 h 1281906"/>
                  <a:gd name="connsiteX3" fmla="*/ 4026372 w 4154563"/>
                  <a:gd name="connsiteY3" fmla="*/ 0 h 1281906"/>
                  <a:gd name="connsiteX4" fmla="*/ 4117017 w 4154563"/>
                  <a:gd name="connsiteY4" fmla="*/ 37546 h 1281906"/>
                  <a:gd name="connsiteX5" fmla="*/ 4154563 w 4154563"/>
                  <a:gd name="connsiteY5" fmla="*/ 128191 h 1281906"/>
                  <a:gd name="connsiteX6" fmla="*/ 4154563 w 4154563"/>
                  <a:gd name="connsiteY6" fmla="*/ 1153715 h 1281906"/>
                  <a:gd name="connsiteX7" fmla="*/ 4117017 w 4154563"/>
                  <a:gd name="connsiteY7" fmla="*/ 1244360 h 1281906"/>
                  <a:gd name="connsiteX8" fmla="*/ 4026372 w 4154563"/>
                  <a:gd name="connsiteY8" fmla="*/ 1281906 h 1281906"/>
                  <a:gd name="connsiteX9" fmla="*/ 128191 w 4154563"/>
                  <a:gd name="connsiteY9" fmla="*/ 1281906 h 1281906"/>
                  <a:gd name="connsiteX10" fmla="*/ 37546 w 4154563"/>
                  <a:gd name="connsiteY10" fmla="*/ 1244360 h 1281906"/>
                  <a:gd name="connsiteX11" fmla="*/ 0 w 4154563"/>
                  <a:gd name="connsiteY11" fmla="*/ 1153715 h 1281906"/>
                  <a:gd name="connsiteX12" fmla="*/ 0 w 4154563"/>
                  <a:gd name="connsiteY12" fmla="*/ 128191 h 128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54563" h="1281906">
                    <a:moveTo>
                      <a:pt x="0" y="128191"/>
                    </a:moveTo>
                    <a:cubicBezTo>
                      <a:pt x="0" y="94193"/>
                      <a:pt x="13506" y="61587"/>
                      <a:pt x="37546" y="37546"/>
                    </a:cubicBezTo>
                    <a:cubicBezTo>
                      <a:pt x="61587" y="13506"/>
                      <a:pt x="94192" y="0"/>
                      <a:pt x="128191" y="0"/>
                    </a:cubicBezTo>
                    <a:lnTo>
                      <a:pt x="4026372" y="0"/>
                    </a:lnTo>
                    <a:cubicBezTo>
                      <a:pt x="4060370" y="0"/>
                      <a:pt x="4092976" y="13506"/>
                      <a:pt x="4117017" y="37546"/>
                    </a:cubicBezTo>
                    <a:cubicBezTo>
                      <a:pt x="4141057" y="61587"/>
                      <a:pt x="4154563" y="94192"/>
                      <a:pt x="4154563" y="128191"/>
                    </a:cubicBezTo>
                    <a:lnTo>
                      <a:pt x="4154563" y="1153715"/>
                    </a:lnTo>
                    <a:cubicBezTo>
                      <a:pt x="4154563" y="1187713"/>
                      <a:pt x="4141057" y="1220319"/>
                      <a:pt x="4117017" y="1244360"/>
                    </a:cubicBezTo>
                    <a:cubicBezTo>
                      <a:pt x="4092977" y="1268400"/>
                      <a:pt x="4060371" y="1281906"/>
                      <a:pt x="4026372" y="1281906"/>
                    </a:cubicBezTo>
                    <a:lnTo>
                      <a:pt x="128191" y="1281906"/>
                    </a:lnTo>
                    <a:cubicBezTo>
                      <a:pt x="94193" y="1281906"/>
                      <a:pt x="61587" y="1268400"/>
                      <a:pt x="37546" y="1244360"/>
                    </a:cubicBezTo>
                    <a:cubicBezTo>
                      <a:pt x="13506" y="1220319"/>
                      <a:pt x="0" y="1187714"/>
                      <a:pt x="0" y="1153715"/>
                    </a:cubicBezTo>
                    <a:lnTo>
                      <a:pt x="0" y="128191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79456" tIns="79456" rIns="79456" bIns="79456" spcCol="1270"/>
              <a:lstStyle/>
              <a:p>
                <a:pPr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1200" b="1"/>
                  <a:t>PHP</a:t>
                </a:r>
                <a:endParaRPr lang="en-GB" sz="1200" b="1" dirty="0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538757" y="1642678"/>
                <a:ext cx="2169466" cy="907141"/>
              </a:xfrm>
              <a:custGeom>
                <a:avLst/>
                <a:gdLst>
                  <a:gd name="connsiteX0" fmla="*/ 0 w 2713889"/>
                  <a:gd name="connsiteY0" fmla="*/ 128191 h 1281906"/>
                  <a:gd name="connsiteX1" fmla="*/ 37546 w 2713889"/>
                  <a:gd name="connsiteY1" fmla="*/ 37546 h 1281906"/>
                  <a:gd name="connsiteX2" fmla="*/ 128191 w 2713889"/>
                  <a:gd name="connsiteY2" fmla="*/ 0 h 1281906"/>
                  <a:gd name="connsiteX3" fmla="*/ 2585698 w 2713889"/>
                  <a:gd name="connsiteY3" fmla="*/ 0 h 1281906"/>
                  <a:gd name="connsiteX4" fmla="*/ 2676343 w 2713889"/>
                  <a:gd name="connsiteY4" fmla="*/ 37546 h 1281906"/>
                  <a:gd name="connsiteX5" fmla="*/ 2713889 w 2713889"/>
                  <a:gd name="connsiteY5" fmla="*/ 128191 h 1281906"/>
                  <a:gd name="connsiteX6" fmla="*/ 2713889 w 2713889"/>
                  <a:gd name="connsiteY6" fmla="*/ 1153715 h 1281906"/>
                  <a:gd name="connsiteX7" fmla="*/ 2676343 w 2713889"/>
                  <a:gd name="connsiteY7" fmla="*/ 1244360 h 1281906"/>
                  <a:gd name="connsiteX8" fmla="*/ 2585698 w 2713889"/>
                  <a:gd name="connsiteY8" fmla="*/ 1281906 h 1281906"/>
                  <a:gd name="connsiteX9" fmla="*/ 128191 w 2713889"/>
                  <a:gd name="connsiteY9" fmla="*/ 1281906 h 1281906"/>
                  <a:gd name="connsiteX10" fmla="*/ 37546 w 2713889"/>
                  <a:gd name="connsiteY10" fmla="*/ 1244360 h 1281906"/>
                  <a:gd name="connsiteX11" fmla="*/ 0 w 2713889"/>
                  <a:gd name="connsiteY11" fmla="*/ 1153715 h 1281906"/>
                  <a:gd name="connsiteX12" fmla="*/ 0 w 2713889"/>
                  <a:gd name="connsiteY12" fmla="*/ 128191 h 128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3889" h="1281906">
                    <a:moveTo>
                      <a:pt x="0" y="128191"/>
                    </a:moveTo>
                    <a:cubicBezTo>
                      <a:pt x="0" y="94193"/>
                      <a:pt x="13506" y="61587"/>
                      <a:pt x="37546" y="37546"/>
                    </a:cubicBezTo>
                    <a:cubicBezTo>
                      <a:pt x="61587" y="13506"/>
                      <a:pt x="94192" y="0"/>
                      <a:pt x="128191" y="0"/>
                    </a:cubicBezTo>
                    <a:lnTo>
                      <a:pt x="2585698" y="0"/>
                    </a:lnTo>
                    <a:cubicBezTo>
                      <a:pt x="2619696" y="0"/>
                      <a:pt x="2652302" y="13506"/>
                      <a:pt x="2676343" y="37546"/>
                    </a:cubicBezTo>
                    <a:cubicBezTo>
                      <a:pt x="2700383" y="61587"/>
                      <a:pt x="2713889" y="94192"/>
                      <a:pt x="2713889" y="128191"/>
                    </a:cubicBezTo>
                    <a:lnTo>
                      <a:pt x="2713889" y="1153715"/>
                    </a:lnTo>
                    <a:cubicBezTo>
                      <a:pt x="2713889" y="1187713"/>
                      <a:pt x="2700383" y="1220319"/>
                      <a:pt x="2676343" y="1244360"/>
                    </a:cubicBezTo>
                    <a:cubicBezTo>
                      <a:pt x="2652303" y="1268400"/>
                      <a:pt x="2619697" y="1281906"/>
                      <a:pt x="2585698" y="1281906"/>
                    </a:cubicBezTo>
                    <a:lnTo>
                      <a:pt x="128191" y="1281906"/>
                    </a:lnTo>
                    <a:cubicBezTo>
                      <a:pt x="94193" y="1281906"/>
                      <a:pt x="61587" y="1268400"/>
                      <a:pt x="37546" y="1244360"/>
                    </a:cubicBezTo>
                    <a:cubicBezTo>
                      <a:pt x="13506" y="1220319"/>
                      <a:pt x="0" y="1187714"/>
                      <a:pt x="0" y="1153715"/>
                    </a:cubicBezTo>
                    <a:lnTo>
                      <a:pt x="0" y="128191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79456" tIns="79456" rIns="79456" bIns="79456" spcCol="1270"/>
              <a:lstStyle/>
              <a:p>
                <a:pPr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1200" b="1" dirty="0" err="1"/>
                  <a:t>FFMPEG</a:t>
                </a:r>
                <a:endParaRPr lang="en-GB" sz="1200" b="1" dirty="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809779" y="1642678"/>
                <a:ext cx="1268167" cy="907141"/>
              </a:xfrm>
              <a:custGeom>
                <a:avLst/>
                <a:gdLst>
                  <a:gd name="connsiteX0" fmla="*/ 0 w 1329035"/>
                  <a:gd name="connsiteY0" fmla="*/ 128191 h 1281906"/>
                  <a:gd name="connsiteX1" fmla="*/ 37546 w 1329035"/>
                  <a:gd name="connsiteY1" fmla="*/ 37546 h 1281906"/>
                  <a:gd name="connsiteX2" fmla="*/ 128191 w 1329035"/>
                  <a:gd name="connsiteY2" fmla="*/ 0 h 1281906"/>
                  <a:gd name="connsiteX3" fmla="*/ 1200844 w 1329035"/>
                  <a:gd name="connsiteY3" fmla="*/ 0 h 1281906"/>
                  <a:gd name="connsiteX4" fmla="*/ 1291489 w 1329035"/>
                  <a:gd name="connsiteY4" fmla="*/ 37546 h 1281906"/>
                  <a:gd name="connsiteX5" fmla="*/ 1329035 w 1329035"/>
                  <a:gd name="connsiteY5" fmla="*/ 128191 h 1281906"/>
                  <a:gd name="connsiteX6" fmla="*/ 1329035 w 1329035"/>
                  <a:gd name="connsiteY6" fmla="*/ 1153715 h 1281906"/>
                  <a:gd name="connsiteX7" fmla="*/ 1291489 w 1329035"/>
                  <a:gd name="connsiteY7" fmla="*/ 1244360 h 1281906"/>
                  <a:gd name="connsiteX8" fmla="*/ 1200844 w 1329035"/>
                  <a:gd name="connsiteY8" fmla="*/ 1281906 h 1281906"/>
                  <a:gd name="connsiteX9" fmla="*/ 128191 w 1329035"/>
                  <a:gd name="connsiteY9" fmla="*/ 1281906 h 1281906"/>
                  <a:gd name="connsiteX10" fmla="*/ 37546 w 1329035"/>
                  <a:gd name="connsiteY10" fmla="*/ 1244360 h 1281906"/>
                  <a:gd name="connsiteX11" fmla="*/ 0 w 1329035"/>
                  <a:gd name="connsiteY11" fmla="*/ 1153715 h 1281906"/>
                  <a:gd name="connsiteX12" fmla="*/ 0 w 1329035"/>
                  <a:gd name="connsiteY12" fmla="*/ 128191 h 128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9035" h="1281906">
                    <a:moveTo>
                      <a:pt x="0" y="128191"/>
                    </a:moveTo>
                    <a:cubicBezTo>
                      <a:pt x="0" y="94193"/>
                      <a:pt x="13506" y="61587"/>
                      <a:pt x="37546" y="37546"/>
                    </a:cubicBezTo>
                    <a:cubicBezTo>
                      <a:pt x="61587" y="13506"/>
                      <a:pt x="94192" y="0"/>
                      <a:pt x="128191" y="0"/>
                    </a:cubicBezTo>
                    <a:lnTo>
                      <a:pt x="1200844" y="0"/>
                    </a:lnTo>
                    <a:cubicBezTo>
                      <a:pt x="1234842" y="0"/>
                      <a:pt x="1267448" y="13506"/>
                      <a:pt x="1291489" y="37546"/>
                    </a:cubicBezTo>
                    <a:cubicBezTo>
                      <a:pt x="1315529" y="61587"/>
                      <a:pt x="1329035" y="94192"/>
                      <a:pt x="1329035" y="128191"/>
                    </a:cubicBezTo>
                    <a:lnTo>
                      <a:pt x="1329035" y="1153715"/>
                    </a:lnTo>
                    <a:cubicBezTo>
                      <a:pt x="1329035" y="1187713"/>
                      <a:pt x="1315529" y="1220319"/>
                      <a:pt x="1291489" y="1244360"/>
                    </a:cubicBezTo>
                    <a:cubicBezTo>
                      <a:pt x="1267449" y="1268400"/>
                      <a:pt x="1234843" y="1281906"/>
                      <a:pt x="1200844" y="1281906"/>
                    </a:cubicBezTo>
                    <a:lnTo>
                      <a:pt x="128191" y="1281906"/>
                    </a:lnTo>
                    <a:cubicBezTo>
                      <a:pt x="94193" y="1281906"/>
                      <a:pt x="61587" y="1268400"/>
                      <a:pt x="37546" y="1244360"/>
                    </a:cubicBezTo>
                    <a:cubicBezTo>
                      <a:pt x="13506" y="1220319"/>
                      <a:pt x="0" y="1187714"/>
                      <a:pt x="0" y="1153715"/>
                    </a:cubicBezTo>
                    <a:lnTo>
                      <a:pt x="0" y="128191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79456" tIns="79456" rIns="79456" bIns="79456" spcCol="1270"/>
              <a:lstStyle/>
              <a:p>
                <a:pPr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1200" b="1" dirty="0"/>
                  <a:t>APACHE</a:t>
                </a:r>
                <a:endParaRPr lang="en-GB" sz="1200" b="1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909749" y="3492534"/>
                <a:ext cx="2183431" cy="931281"/>
              </a:xfrm>
              <a:custGeom>
                <a:avLst/>
                <a:gdLst>
                  <a:gd name="connsiteX0" fmla="*/ 0 w 1329035"/>
                  <a:gd name="connsiteY0" fmla="*/ 128191 h 1281906"/>
                  <a:gd name="connsiteX1" fmla="*/ 37546 w 1329035"/>
                  <a:gd name="connsiteY1" fmla="*/ 37546 h 1281906"/>
                  <a:gd name="connsiteX2" fmla="*/ 128191 w 1329035"/>
                  <a:gd name="connsiteY2" fmla="*/ 0 h 1281906"/>
                  <a:gd name="connsiteX3" fmla="*/ 1200844 w 1329035"/>
                  <a:gd name="connsiteY3" fmla="*/ 0 h 1281906"/>
                  <a:gd name="connsiteX4" fmla="*/ 1291489 w 1329035"/>
                  <a:gd name="connsiteY4" fmla="*/ 37546 h 1281906"/>
                  <a:gd name="connsiteX5" fmla="*/ 1329035 w 1329035"/>
                  <a:gd name="connsiteY5" fmla="*/ 128191 h 1281906"/>
                  <a:gd name="connsiteX6" fmla="*/ 1329035 w 1329035"/>
                  <a:gd name="connsiteY6" fmla="*/ 1153715 h 1281906"/>
                  <a:gd name="connsiteX7" fmla="*/ 1291489 w 1329035"/>
                  <a:gd name="connsiteY7" fmla="*/ 1244360 h 1281906"/>
                  <a:gd name="connsiteX8" fmla="*/ 1200844 w 1329035"/>
                  <a:gd name="connsiteY8" fmla="*/ 1281906 h 1281906"/>
                  <a:gd name="connsiteX9" fmla="*/ 128191 w 1329035"/>
                  <a:gd name="connsiteY9" fmla="*/ 1281906 h 1281906"/>
                  <a:gd name="connsiteX10" fmla="*/ 37546 w 1329035"/>
                  <a:gd name="connsiteY10" fmla="*/ 1244360 h 1281906"/>
                  <a:gd name="connsiteX11" fmla="*/ 0 w 1329035"/>
                  <a:gd name="connsiteY11" fmla="*/ 1153715 h 1281906"/>
                  <a:gd name="connsiteX12" fmla="*/ 0 w 1329035"/>
                  <a:gd name="connsiteY12" fmla="*/ 128191 h 128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9035" h="1281906">
                    <a:moveTo>
                      <a:pt x="0" y="128191"/>
                    </a:moveTo>
                    <a:cubicBezTo>
                      <a:pt x="0" y="94193"/>
                      <a:pt x="13506" y="61587"/>
                      <a:pt x="37546" y="37546"/>
                    </a:cubicBezTo>
                    <a:cubicBezTo>
                      <a:pt x="61587" y="13506"/>
                      <a:pt x="94192" y="0"/>
                      <a:pt x="128191" y="0"/>
                    </a:cubicBezTo>
                    <a:lnTo>
                      <a:pt x="1200844" y="0"/>
                    </a:lnTo>
                    <a:cubicBezTo>
                      <a:pt x="1234842" y="0"/>
                      <a:pt x="1267448" y="13506"/>
                      <a:pt x="1291489" y="37546"/>
                    </a:cubicBezTo>
                    <a:cubicBezTo>
                      <a:pt x="1315529" y="61587"/>
                      <a:pt x="1329035" y="94192"/>
                      <a:pt x="1329035" y="128191"/>
                    </a:cubicBezTo>
                    <a:lnTo>
                      <a:pt x="1329035" y="1153715"/>
                    </a:lnTo>
                    <a:cubicBezTo>
                      <a:pt x="1329035" y="1187713"/>
                      <a:pt x="1315529" y="1220319"/>
                      <a:pt x="1291489" y="1244360"/>
                    </a:cubicBezTo>
                    <a:cubicBezTo>
                      <a:pt x="1267449" y="1268400"/>
                      <a:pt x="1234843" y="1281906"/>
                      <a:pt x="1200844" y="1281906"/>
                    </a:cubicBezTo>
                    <a:lnTo>
                      <a:pt x="128191" y="1281906"/>
                    </a:lnTo>
                    <a:cubicBezTo>
                      <a:pt x="94193" y="1281906"/>
                      <a:pt x="61587" y="1268400"/>
                      <a:pt x="37546" y="1244360"/>
                    </a:cubicBezTo>
                    <a:cubicBezTo>
                      <a:pt x="13506" y="1220319"/>
                      <a:pt x="0" y="1187714"/>
                      <a:pt x="0" y="1153715"/>
                    </a:cubicBezTo>
                    <a:lnTo>
                      <a:pt x="0" y="128191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79456" tIns="79456" rIns="79456" bIns="79456" spcCol="1270" anchor="ctr"/>
              <a:lstStyle/>
              <a:p>
                <a:pPr algn="ctr" defTabSz="488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fr-CH" sz="1200" b="1" dirty="0"/>
                  <a:t>Virtual machines for distribution</a:t>
                </a:r>
                <a:endParaRPr lang="en-GB" sz="1200" b="1" dirty="0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2981445" y="3560167"/>
              <a:ext cx="1593660" cy="870528"/>
            </a:xfrm>
            <a:custGeom>
              <a:avLst/>
              <a:gdLst>
                <a:gd name="connsiteX0" fmla="*/ 0 w 1329035"/>
                <a:gd name="connsiteY0" fmla="*/ 128191 h 1281906"/>
                <a:gd name="connsiteX1" fmla="*/ 37546 w 1329035"/>
                <a:gd name="connsiteY1" fmla="*/ 37546 h 1281906"/>
                <a:gd name="connsiteX2" fmla="*/ 128191 w 1329035"/>
                <a:gd name="connsiteY2" fmla="*/ 0 h 1281906"/>
                <a:gd name="connsiteX3" fmla="*/ 1200844 w 1329035"/>
                <a:gd name="connsiteY3" fmla="*/ 0 h 1281906"/>
                <a:gd name="connsiteX4" fmla="*/ 1291489 w 1329035"/>
                <a:gd name="connsiteY4" fmla="*/ 37546 h 1281906"/>
                <a:gd name="connsiteX5" fmla="*/ 1329035 w 1329035"/>
                <a:gd name="connsiteY5" fmla="*/ 128191 h 1281906"/>
                <a:gd name="connsiteX6" fmla="*/ 1329035 w 1329035"/>
                <a:gd name="connsiteY6" fmla="*/ 1153715 h 1281906"/>
                <a:gd name="connsiteX7" fmla="*/ 1291489 w 1329035"/>
                <a:gd name="connsiteY7" fmla="*/ 1244360 h 1281906"/>
                <a:gd name="connsiteX8" fmla="*/ 1200844 w 1329035"/>
                <a:gd name="connsiteY8" fmla="*/ 1281906 h 1281906"/>
                <a:gd name="connsiteX9" fmla="*/ 128191 w 1329035"/>
                <a:gd name="connsiteY9" fmla="*/ 1281906 h 1281906"/>
                <a:gd name="connsiteX10" fmla="*/ 37546 w 1329035"/>
                <a:gd name="connsiteY10" fmla="*/ 1244360 h 1281906"/>
                <a:gd name="connsiteX11" fmla="*/ 0 w 1329035"/>
                <a:gd name="connsiteY11" fmla="*/ 1153715 h 1281906"/>
                <a:gd name="connsiteX12" fmla="*/ 0 w 1329035"/>
                <a:gd name="connsiteY12" fmla="*/ 128191 h 128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9035" h="1281906">
                  <a:moveTo>
                    <a:pt x="0" y="128191"/>
                  </a:moveTo>
                  <a:cubicBezTo>
                    <a:pt x="0" y="94193"/>
                    <a:pt x="13506" y="61587"/>
                    <a:pt x="37546" y="37546"/>
                  </a:cubicBezTo>
                  <a:cubicBezTo>
                    <a:pt x="61587" y="13506"/>
                    <a:pt x="94192" y="0"/>
                    <a:pt x="128191" y="0"/>
                  </a:cubicBezTo>
                  <a:lnTo>
                    <a:pt x="1200844" y="0"/>
                  </a:lnTo>
                  <a:cubicBezTo>
                    <a:pt x="1234842" y="0"/>
                    <a:pt x="1267448" y="13506"/>
                    <a:pt x="1291489" y="37546"/>
                  </a:cubicBezTo>
                  <a:cubicBezTo>
                    <a:pt x="1315529" y="61587"/>
                    <a:pt x="1329035" y="94192"/>
                    <a:pt x="1329035" y="128191"/>
                  </a:cubicBezTo>
                  <a:lnTo>
                    <a:pt x="1329035" y="1153715"/>
                  </a:lnTo>
                  <a:cubicBezTo>
                    <a:pt x="1329035" y="1187713"/>
                    <a:pt x="1315529" y="1220319"/>
                    <a:pt x="1291489" y="1244360"/>
                  </a:cubicBezTo>
                  <a:cubicBezTo>
                    <a:pt x="1267449" y="1268400"/>
                    <a:pt x="1234843" y="1281906"/>
                    <a:pt x="1200844" y="1281906"/>
                  </a:cubicBezTo>
                  <a:lnTo>
                    <a:pt x="128191" y="1281906"/>
                  </a:lnTo>
                  <a:cubicBezTo>
                    <a:pt x="94193" y="1281906"/>
                    <a:pt x="61587" y="1268400"/>
                    <a:pt x="37546" y="1244360"/>
                  </a:cubicBezTo>
                  <a:cubicBezTo>
                    <a:pt x="13506" y="1220319"/>
                    <a:pt x="0" y="1187714"/>
                    <a:pt x="0" y="1153715"/>
                  </a:cubicBezTo>
                  <a:lnTo>
                    <a:pt x="0" y="12819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9456" tIns="79456" rIns="79456" bIns="79456" spcCol="1270" anchor="ctr"/>
            <a:lstStyle/>
            <a:p>
              <a:pPr algn="ctr" defTabSz="488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fr-CH" sz="1200" b="1" dirty="0"/>
                <a:t>Virtual machines for </a:t>
              </a:r>
              <a:r>
                <a:rPr lang="fr-CH" sz="1200" b="1" dirty="0" err="1"/>
                <a:t>encoding</a:t>
              </a:r>
              <a:endParaRPr lang="en-GB" sz="1200" b="1" dirty="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3708433" y="2818254"/>
              <a:ext cx="352383" cy="50016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5775112" y="2826589"/>
              <a:ext cx="350796" cy="472777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421131" y="973592"/>
              <a:ext cx="788893" cy="6776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900" dirty="0">
                  <a:solidFill>
                    <a:schemeClr val="tx1"/>
                  </a:solidFill>
                </a:rPr>
                <a:t>Resource </a:t>
              </a:r>
              <a:r>
                <a:rPr lang="fr-CH" sz="900" dirty="0" err="1">
                  <a:solidFill>
                    <a:schemeClr val="tx1"/>
                  </a:solidFill>
                </a:rPr>
                <a:t>overview</a:t>
              </a:r>
              <a:r>
                <a:rPr lang="fr-CH" sz="900" dirty="0">
                  <a:solidFill>
                    <a:schemeClr val="tx1"/>
                  </a:solidFill>
                </a:rPr>
                <a:t> </a:t>
              </a:r>
              <a:r>
                <a:rPr lang="fr-CH" sz="900" dirty="0" err="1">
                  <a:solidFill>
                    <a:schemeClr val="tx1"/>
                  </a:solidFill>
                </a:rPr>
                <a:t>window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60819" y="973592"/>
              <a:ext cx="788893" cy="6776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1000" dirty="0">
                  <a:solidFill>
                    <a:schemeClr val="tx1"/>
                  </a:solidFill>
                </a:rPr>
                <a:t>Manage</a:t>
              </a:r>
            </a:p>
            <a:p>
              <a:pPr algn="ctr">
                <a:defRPr/>
              </a:pPr>
              <a:r>
                <a:rPr lang="fr-CH" sz="1000" dirty="0" err="1">
                  <a:solidFill>
                    <a:schemeClr val="tx1"/>
                  </a:solidFill>
                </a:rPr>
                <a:t>Assets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38602" y="973592"/>
              <a:ext cx="787306" cy="6776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1000" dirty="0" err="1">
                  <a:solidFill>
                    <a:schemeClr val="tx1"/>
                  </a:solidFill>
                </a:rPr>
                <a:t>Encoding</a:t>
              </a:r>
              <a:r>
                <a:rPr lang="fr-CH" sz="1000" dirty="0">
                  <a:solidFill>
                    <a:schemeClr val="tx1"/>
                  </a:solidFill>
                </a:rPr>
                <a:t> settings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268766" y="973592"/>
              <a:ext cx="788893" cy="6776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1000" dirty="0" err="1">
                  <a:solidFill>
                    <a:schemeClr val="tx1"/>
                  </a:solidFill>
                </a:rPr>
                <a:t>Distri</a:t>
              </a:r>
              <a:r>
                <a:rPr lang="fr-CH" sz="1000" dirty="0">
                  <a:solidFill>
                    <a:schemeClr val="tx1"/>
                  </a:solidFill>
                </a:rPr>
                <a:t>- settings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2457633" y="2147792"/>
              <a:ext cx="963498" cy="419187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800" dirty="0">
                  <a:solidFill>
                    <a:schemeClr val="tx1"/>
                  </a:solidFill>
                </a:rPr>
                <a:t>Files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5149711" y="2090630"/>
              <a:ext cx="963498" cy="419187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800" dirty="0">
                  <a:solidFill>
                    <a:schemeClr val="tx1"/>
                  </a:solidFill>
                </a:rPr>
                <a:t>MPEG-</a:t>
              </a:r>
              <a:r>
                <a:rPr lang="fr-CH" sz="800" dirty="0" err="1">
                  <a:solidFill>
                    <a:schemeClr val="tx1"/>
                  </a:solidFill>
                </a:rPr>
                <a:t>DASH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143373" y="2258544"/>
              <a:ext cx="963498" cy="419187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800" dirty="0" err="1">
                  <a:solidFill>
                    <a:schemeClr val="tx1"/>
                  </a:solidFill>
                </a:rPr>
                <a:t>CDN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7143373" y="1838165"/>
              <a:ext cx="963498" cy="42037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800" dirty="0">
                  <a:solidFill>
                    <a:schemeClr val="tx1"/>
                  </a:solidFill>
                </a:rPr>
                <a:t>Clients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2325887" y="4118686"/>
              <a:ext cx="963497" cy="419187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800" dirty="0">
                  <a:solidFill>
                    <a:schemeClr val="tx1"/>
                  </a:solidFill>
                </a:rPr>
                <a:t>Files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210024" y="4118686"/>
              <a:ext cx="963498" cy="419187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800" dirty="0">
                  <a:solidFill>
                    <a:schemeClr val="tx1"/>
                  </a:solidFill>
                </a:rPr>
                <a:t>MPEG-</a:t>
              </a:r>
              <a:r>
                <a:rPr lang="fr-CH" sz="800" dirty="0" err="1">
                  <a:solidFill>
                    <a:schemeClr val="tx1"/>
                  </a:solidFill>
                </a:rPr>
                <a:t>DASH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7178294" y="4013890"/>
              <a:ext cx="963498" cy="419187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800" dirty="0" err="1">
                  <a:solidFill>
                    <a:schemeClr val="tx1"/>
                  </a:solidFill>
                </a:rPr>
                <a:t>CDN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7178294" y="3594703"/>
              <a:ext cx="963498" cy="419187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CH" sz="800" dirty="0">
                  <a:solidFill>
                    <a:schemeClr val="tx1"/>
                  </a:solidFill>
                </a:rPr>
                <a:t>Clients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12" y="846138"/>
            <a:ext cx="7221063" cy="954087"/>
          </a:xfrm>
        </p:spPr>
        <p:txBody>
          <a:bodyPr/>
          <a:lstStyle/>
          <a:p>
            <a:r>
              <a:rPr lang="fr-CH" dirty="0" err="1" smtClean="0"/>
              <a:t>Current</a:t>
            </a:r>
            <a:r>
              <a:rPr lang="fr-CH" dirty="0" smtClean="0"/>
              <a:t> components of </a:t>
            </a:r>
            <a:r>
              <a:rPr lang="fr-CH" dirty="0" err="1" smtClean="0"/>
              <a:t>oscied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805B9-29FB-4535-9C5B-C152DC7B77E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8913" y="1959330"/>
            <a:ext cx="6350000" cy="40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H" dirty="0" err="1" smtClean="0"/>
              <a:t>OSCIED</a:t>
            </a:r>
            <a:r>
              <a:rPr lang="fr-CH" dirty="0" smtClean="0"/>
              <a:t> basic code</a:t>
            </a:r>
            <a:endParaRPr lang="en-GB" dirty="0"/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60ED8A-5E78-4D96-ADB5-416471098810}" type="slidenum">
              <a:rPr lang="nl-NL" smtClean="0"/>
              <a:pPr/>
              <a:t>9</a:t>
            </a:fld>
            <a:endParaRPr lang="nl-NL" smtClean="0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1429608" y="1420459"/>
            <a:ext cx="710088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PHP: Management layer in private cloud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i="1" dirty="0"/>
              <a:t>Monitor window visualising running processes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 smtClean="0"/>
              <a:t>Settings </a:t>
            </a:r>
            <a:r>
              <a:rPr lang="en-GB" i="1" dirty="0"/>
              <a:t>menu for encoding settings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Setting menu for distribution via private and public cloud Apache virtual machine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 smtClean="0"/>
              <a:t>&gt; </a:t>
            </a:r>
            <a:r>
              <a:rPr lang="en-GB" i="1" dirty="0"/>
              <a:t>Basic code supports minimal a manual upload of files, a manual input of metadata and proven </a:t>
            </a:r>
            <a:r>
              <a:rPr lang="en-GB" i="1" dirty="0" err="1"/>
              <a:t>playout</a:t>
            </a:r>
            <a:r>
              <a:rPr lang="en-GB" i="1" dirty="0"/>
              <a:t> via private cloud an Amazon cloud. </a:t>
            </a:r>
          </a:p>
          <a:p>
            <a:r>
              <a:rPr lang="en-GB" dirty="0" smtClean="0"/>
              <a:t>Cloud </a:t>
            </a:r>
            <a:r>
              <a:rPr lang="en-GB" dirty="0"/>
              <a:t>infrastructure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i="1" dirty="0"/>
              <a:t>Virtual machines for encoding (FFMPEG) 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Virtual machines for distribution (Apache)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 Automatic scaling private to public cloud (</a:t>
            </a:r>
            <a:r>
              <a:rPr lang="en-GB" i="1" dirty="0" err="1"/>
              <a:t>JuJu</a:t>
            </a:r>
            <a:r>
              <a:rPr lang="en-GB" i="1" dirty="0" smtClean="0"/>
              <a:t>) on basis of business rules</a:t>
            </a:r>
            <a:endParaRPr lang="en-GB" i="1" dirty="0"/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  Install script for OSCIED on local hardware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/>
              <a:t>&gt; Basic code supports only Apache virtual machine </a:t>
            </a:r>
            <a:r>
              <a:rPr lang="en-GB" i="1" dirty="0" smtClean="0"/>
              <a:t>(with </a:t>
            </a:r>
            <a:r>
              <a:rPr lang="en-GB" i="1" dirty="0" err="1" smtClean="0"/>
              <a:t>CodeShop</a:t>
            </a:r>
            <a:r>
              <a:rPr lang="en-GB" i="1" dirty="0" smtClean="0"/>
              <a:t> streaming module) in </a:t>
            </a:r>
            <a:r>
              <a:rPr lang="en-GB" i="1" dirty="0"/>
              <a:t>private an public cloud. NGIX </a:t>
            </a:r>
            <a:r>
              <a:rPr lang="en-GB" i="1" dirty="0" err="1"/>
              <a:t>vm</a:t>
            </a:r>
            <a:r>
              <a:rPr lang="en-GB" i="1" dirty="0"/>
              <a:t>, automated CDN output, </a:t>
            </a:r>
            <a:r>
              <a:rPr lang="en-GB" i="1" dirty="0" err="1"/>
              <a:t>streamlink</a:t>
            </a:r>
            <a:r>
              <a:rPr lang="en-GB" i="1" dirty="0"/>
              <a:t> interface with other </a:t>
            </a:r>
            <a:r>
              <a:rPr lang="en-GB" i="1" dirty="0" err="1"/>
              <a:t>backends</a:t>
            </a:r>
            <a:r>
              <a:rPr lang="en-GB" i="1" dirty="0"/>
              <a:t> are not available in this version.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BBN f2f 04-06-2013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BU PowerPoint template">
  <a:themeElements>
    <a:clrScheme name="EBU_colours">
      <a:dk1>
        <a:sysClr val="windowText" lastClr="000000"/>
      </a:dk1>
      <a:lt1>
        <a:sysClr val="window" lastClr="FFFFFF"/>
      </a:lt1>
      <a:dk2>
        <a:srgbClr val="1821FF"/>
      </a:dk2>
      <a:lt2>
        <a:srgbClr val="FFFFFF"/>
      </a:lt2>
      <a:accent1>
        <a:srgbClr val="29C957"/>
      </a:accent1>
      <a:accent2>
        <a:srgbClr val="FC005B"/>
      </a:accent2>
      <a:accent3>
        <a:srgbClr val="FFE409"/>
      </a:accent3>
      <a:accent4>
        <a:srgbClr val="FC162E"/>
      </a:accent4>
      <a:accent5>
        <a:srgbClr val="6E00D0"/>
      </a:accent5>
      <a:accent6>
        <a:srgbClr val="9CEDFF"/>
      </a:accent6>
      <a:hlink>
        <a:srgbClr val="0000FF"/>
      </a:hlink>
      <a:folHlink>
        <a:srgbClr val="800080"/>
      </a:folHlink>
    </a:clrScheme>
    <a:fontScheme name="EBU">
      <a:majorFont>
        <a:latin typeface="Arial Black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 Black"/>
        <a:font script="Hebr" typeface="Arial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lack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EBU PowerPoint template</Template>
  <TotalTime>17453</TotalTime>
  <Words>1330</Words>
  <Application>Microsoft Office PowerPoint</Application>
  <PresentationFormat>On-screen Show (4:3)</PresentationFormat>
  <Paragraphs>268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Lucida Grande</vt:lpstr>
      <vt:lpstr>Calibri</vt:lpstr>
      <vt:lpstr>EBU PowerPoint template</vt:lpstr>
      <vt:lpstr>Slide 1</vt:lpstr>
      <vt:lpstr>Oscied</vt:lpstr>
      <vt:lpstr>Oscied basics</vt:lpstr>
      <vt:lpstr>Oscied development cycles</vt:lpstr>
      <vt:lpstr>Cloud infrastructure for broadcasters</vt:lpstr>
      <vt:lpstr>Cloud infrastructure for broadcasters</vt:lpstr>
      <vt:lpstr>OSCIED</vt:lpstr>
      <vt:lpstr>Current components of oscied</vt:lpstr>
      <vt:lpstr>OSCIED basic code</vt:lpstr>
      <vt:lpstr>orchestrator</vt:lpstr>
      <vt:lpstr>Orchestrator build</vt:lpstr>
      <vt:lpstr>Account settings</vt:lpstr>
      <vt:lpstr>Imported media</vt:lpstr>
      <vt:lpstr>Transform unit</vt:lpstr>
      <vt:lpstr>Encoding settings</vt:lpstr>
      <vt:lpstr>Encoding queue</vt:lpstr>
      <vt:lpstr>Distribution</vt:lpstr>
      <vt:lpstr>Distribution window</vt:lpstr>
      <vt:lpstr>Media Asset management and Oscied*</vt:lpstr>
      <vt:lpstr>Media asset management and oscied</vt:lpstr>
      <vt:lpstr>Potential mediaflows</vt:lpstr>
      <vt:lpstr>communication overlay</vt:lpstr>
      <vt:lpstr>Player backend communication</vt:lpstr>
      <vt:lpstr>Future intelligence  in oscied</vt:lpstr>
    </vt:vector>
  </TitlesOfParts>
  <Company>D…studio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Juttens Philippe</dc:creator>
  <cp:lastModifiedBy>IT</cp:lastModifiedBy>
  <cp:revision>231</cp:revision>
  <dcterms:created xsi:type="dcterms:W3CDTF">2012-10-18T14:00:35Z</dcterms:created>
  <dcterms:modified xsi:type="dcterms:W3CDTF">2013-06-13T09:54:08Z</dcterms:modified>
</cp:coreProperties>
</file>