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5"/>
  </p:notesMasterIdLst>
  <p:sldIdLst>
    <p:sldId id="257" r:id="rId3"/>
    <p:sldId id="258" r:id="rId4"/>
    <p:sldId id="259" r:id="rId5"/>
    <p:sldId id="260" r:id="rId6"/>
    <p:sldId id="275" r:id="rId7"/>
    <p:sldId id="277" r:id="rId8"/>
    <p:sldId id="261" r:id="rId9"/>
    <p:sldId id="262" r:id="rId10"/>
    <p:sldId id="263" r:id="rId11"/>
    <p:sldId id="264" r:id="rId12"/>
    <p:sldId id="265" r:id="rId13"/>
    <p:sldId id="278" r:id="rId14"/>
    <p:sldId id="266" r:id="rId15"/>
    <p:sldId id="267" r:id="rId16"/>
    <p:sldId id="268" r:id="rId17"/>
    <p:sldId id="269" r:id="rId18"/>
    <p:sldId id="270" r:id="rId19"/>
    <p:sldId id="271" r:id="rId20"/>
    <p:sldId id="272" r:id="rId21"/>
    <p:sldId id="273" r:id="rId22"/>
    <p:sldId id="274" r:id="rId23"/>
    <p:sldId id="276"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Open Sans"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wademilade Awoyomi" userId="e908a46f-55bb-4f0a-8b11-530ef91a725e" providerId="ADAL" clId="{A475329E-88B5-456D-83FB-AD307D022339}"/>
    <pc:docChg chg="undo custSel addSld delSld modSld sldOrd">
      <pc:chgData name="Oluwademilade Awoyomi" userId="e908a46f-55bb-4f0a-8b11-530ef91a725e" providerId="ADAL" clId="{A475329E-88B5-456D-83FB-AD307D022339}" dt="2023-03-06T15:35:35.005" v="426" actId="1076"/>
      <pc:docMkLst>
        <pc:docMk/>
      </pc:docMkLst>
      <pc:sldChg chg="modSp mod">
        <pc:chgData name="Oluwademilade Awoyomi" userId="e908a46f-55bb-4f0a-8b11-530ef91a725e" providerId="ADAL" clId="{A475329E-88B5-456D-83FB-AD307D022339}" dt="2023-03-06T15:11:36.298" v="250" actId="1076"/>
        <pc:sldMkLst>
          <pc:docMk/>
          <pc:sldMk cId="0" sldId="261"/>
        </pc:sldMkLst>
        <pc:spChg chg="mod">
          <ac:chgData name="Oluwademilade Awoyomi" userId="e908a46f-55bb-4f0a-8b11-530ef91a725e" providerId="ADAL" clId="{A475329E-88B5-456D-83FB-AD307D022339}" dt="2023-03-06T15:10:55.392" v="246" actId="1076"/>
          <ac:spMkLst>
            <pc:docMk/>
            <pc:sldMk cId="0" sldId="261"/>
            <ac:spMk id="167" creationId="{00000000-0000-0000-0000-000000000000}"/>
          </ac:spMkLst>
        </pc:spChg>
        <pc:spChg chg="mod">
          <ac:chgData name="Oluwademilade Awoyomi" userId="e908a46f-55bb-4f0a-8b11-530ef91a725e" providerId="ADAL" clId="{A475329E-88B5-456D-83FB-AD307D022339}" dt="2023-03-06T15:11:36.298" v="250" actId="1076"/>
          <ac:spMkLst>
            <pc:docMk/>
            <pc:sldMk cId="0" sldId="261"/>
            <ac:spMk id="169" creationId="{00000000-0000-0000-0000-000000000000}"/>
          </ac:spMkLst>
        </pc:spChg>
        <pc:spChg chg="mod">
          <ac:chgData name="Oluwademilade Awoyomi" userId="e908a46f-55bb-4f0a-8b11-530ef91a725e" providerId="ADAL" clId="{A475329E-88B5-456D-83FB-AD307D022339}" dt="2023-03-06T15:10:38.381" v="245" actId="20577"/>
          <ac:spMkLst>
            <pc:docMk/>
            <pc:sldMk cId="0" sldId="261"/>
            <ac:spMk id="170" creationId="{00000000-0000-0000-0000-000000000000}"/>
          </ac:spMkLst>
        </pc:spChg>
      </pc:sldChg>
      <pc:sldChg chg="delSp modSp mod modClrScheme chgLayout">
        <pc:chgData name="Oluwademilade Awoyomi" userId="e908a46f-55bb-4f0a-8b11-530ef91a725e" providerId="ADAL" clId="{A475329E-88B5-456D-83FB-AD307D022339}" dt="2023-03-06T15:32:08.556" v="416" actId="2711"/>
        <pc:sldMkLst>
          <pc:docMk/>
          <pc:sldMk cId="0" sldId="263"/>
        </pc:sldMkLst>
        <pc:spChg chg="mod ord">
          <ac:chgData name="Oluwademilade Awoyomi" userId="e908a46f-55bb-4f0a-8b11-530ef91a725e" providerId="ADAL" clId="{A475329E-88B5-456D-83FB-AD307D022339}" dt="2023-03-06T15:31:24.992" v="395" actId="207"/>
          <ac:spMkLst>
            <pc:docMk/>
            <pc:sldMk cId="0" sldId="263"/>
            <ac:spMk id="185" creationId="{00000000-0000-0000-0000-000000000000}"/>
          </ac:spMkLst>
        </pc:spChg>
        <pc:spChg chg="mod ord">
          <ac:chgData name="Oluwademilade Awoyomi" userId="e908a46f-55bb-4f0a-8b11-530ef91a725e" providerId="ADAL" clId="{A475329E-88B5-456D-83FB-AD307D022339}" dt="2023-03-06T15:31:41.206" v="415" actId="20577"/>
          <ac:spMkLst>
            <pc:docMk/>
            <pc:sldMk cId="0" sldId="263"/>
            <ac:spMk id="186" creationId="{00000000-0000-0000-0000-000000000000}"/>
          </ac:spMkLst>
        </pc:spChg>
        <pc:spChg chg="mod ord">
          <ac:chgData name="Oluwademilade Awoyomi" userId="e908a46f-55bb-4f0a-8b11-530ef91a725e" providerId="ADAL" clId="{A475329E-88B5-456D-83FB-AD307D022339}" dt="2023-03-06T15:32:08.556" v="416" actId="2711"/>
          <ac:spMkLst>
            <pc:docMk/>
            <pc:sldMk cId="0" sldId="263"/>
            <ac:spMk id="187" creationId="{00000000-0000-0000-0000-000000000000}"/>
          </ac:spMkLst>
        </pc:spChg>
        <pc:spChg chg="del mod ord">
          <ac:chgData name="Oluwademilade Awoyomi" userId="e908a46f-55bb-4f0a-8b11-530ef91a725e" providerId="ADAL" clId="{A475329E-88B5-456D-83FB-AD307D022339}" dt="2023-03-06T15:28:11.116" v="322" actId="700"/>
          <ac:spMkLst>
            <pc:docMk/>
            <pc:sldMk cId="0" sldId="263"/>
            <ac:spMk id="188" creationId="{00000000-0000-0000-0000-000000000000}"/>
          </ac:spMkLst>
        </pc:spChg>
        <pc:spChg chg="mod ord">
          <ac:chgData name="Oluwademilade Awoyomi" userId="e908a46f-55bb-4f0a-8b11-530ef91a725e" providerId="ADAL" clId="{A475329E-88B5-456D-83FB-AD307D022339}" dt="2023-03-06T15:28:11.116" v="322" actId="700"/>
          <ac:spMkLst>
            <pc:docMk/>
            <pc:sldMk cId="0" sldId="263"/>
            <ac:spMk id="189" creationId="{00000000-0000-0000-0000-000000000000}"/>
          </ac:spMkLst>
        </pc:spChg>
      </pc:sldChg>
      <pc:sldChg chg="addSp delSp modNotes">
        <pc:chgData name="Oluwademilade Awoyomi" userId="e908a46f-55bb-4f0a-8b11-530ef91a725e" providerId="ADAL" clId="{A475329E-88B5-456D-83FB-AD307D022339}" dt="2023-03-06T15:16:07.363" v="252"/>
        <pc:sldMkLst>
          <pc:docMk/>
          <pc:sldMk cId="0" sldId="265"/>
        </pc:sldMkLst>
        <pc:picChg chg="add del">
          <ac:chgData name="Oluwademilade Awoyomi" userId="e908a46f-55bb-4f0a-8b11-530ef91a725e" providerId="ADAL" clId="{A475329E-88B5-456D-83FB-AD307D022339}" dt="2023-03-06T15:16:07.363" v="252"/>
          <ac:picMkLst>
            <pc:docMk/>
            <pc:sldMk cId="0" sldId="265"/>
            <ac:picMk id="1026" creationId="{34672AFB-4DF5-0A11-AB06-AC2E9011197C}"/>
          </ac:picMkLst>
        </pc:picChg>
      </pc:sldChg>
      <pc:sldChg chg="addSp delSp">
        <pc:chgData name="Oluwademilade Awoyomi" userId="e908a46f-55bb-4f0a-8b11-530ef91a725e" providerId="ADAL" clId="{A475329E-88B5-456D-83FB-AD307D022339}" dt="2023-03-06T15:16:17.612" v="256" actId="478"/>
        <pc:sldMkLst>
          <pc:docMk/>
          <pc:sldMk cId="0" sldId="266"/>
        </pc:sldMkLst>
        <pc:picChg chg="add del">
          <ac:chgData name="Oluwademilade Awoyomi" userId="e908a46f-55bb-4f0a-8b11-530ef91a725e" providerId="ADAL" clId="{A475329E-88B5-456D-83FB-AD307D022339}" dt="2023-03-06T15:16:17.612" v="256" actId="478"/>
          <ac:picMkLst>
            <pc:docMk/>
            <pc:sldMk cId="0" sldId="266"/>
            <ac:picMk id="2050" creationId="{EE07DF16-7811-AB10-69C5-721EAD6E4CD0}"/>
          </ac:picMkLst>
        </pc:picChg>
      </pc:sldChg>
      <pc:sldChg chg="addSp delSp modSp new mod ord">
        <pc:chgData name="Oluwademilade Awoyomi" userId="e908a46f-55bb-4f0a-8b11-530ef91a725e" providerId="ADAL" clId="{A475329E-88B5-456D-83FB-AD307D022339}" dt="2023-03-06T15:11:15.775" v="248" actId="1076"/>
        <pc:sldMkLst>
          <pc:docMk/>
          <pc:sldMk cId="1885453747" sldId="275"/>
        </pc:sldMkLst>
        <pc:spChg chg="mod">
          <ac:chgData name="Oluwademilade Awoyomi" userId="e908a46f-55bb-4f0a-8b11-530ef91a725e" providerId="ADAL" clId="{A475329E-88B5-456D-83FB-AD307D022339}" dt="2023-03-06T15:11:15.775" v="248" actId="1076"/>
          <ac:spMkLst>
            <pc:docMk/>
            <pc:sldMk cId="1885453747" sldId="275"/>
            <ac:spMk id="2" creationId="{6555CC38-3178-1637-10EA-15E693AC1231}"/>
          </ac:spMkLst>
        </pc:spChg>
        <pc:spChg chg="mod">
          <ac:chgData name="Oluwademilade Awoyomi" userId="e908a46f-55bb-4f0a-8b11-530ef91a725e" providerId="ADAL" clId="{A475329E-88B5-456D-83FB-AD307D022339}" dt="2023-03-06T14:53:26.464" v="5"/>
          <ac:spMkLst>
            <pc:docMk/>
            <pc:sldMk cId="1885453747" sldId="275"/>
            <ac:spMk id="4" creationId="{AABCDA46-BEFF-4774-6857-DDD22AFE915E}"/>
          </ac:spMkLst>
        </pc:spChg>
        <pc:picChg chg="add del">
          <ac:chgData name="Oluwademilade Awoyomi" userId="e908a46f-55bb-4f0a-8b11-530ef91a725e" providerId="ADAL" clId="{A475329E-88B5-456D-83FB-AD307D022339}" dt="2023-03-06T14:53:14.596" v="4" actId="22"/>
          <ac:picMkLst>
            <pc:docMk/>
            <pc:sldMk cId="1885453747" sldId="275"/>
            <ac:picMk id="7" creationId="{1D666480-0D15-1B43-A637-AA052A2C09E9}"/>
          </ac:picMkLst>
        </pc:picChg>
        <pc:picChg chg="add mod">
          <ac:chgData name="Oluwademilade Awoyomi" userId="e908a46f-55bb-4f0a-8b11-530ef91a725e" providerId="ADAL" clId="{A475329E-88B5-456D-83FB-AD307D022339}" dt="2023-03-06T14:54:57.949" v="48" actId="14100"/>
          <ac:picMkLst>
            <pc:docMk/>
            <pc:sldMk cId="1885453747" sldId="275"/>
            <ac:picMk id="9" creationId="{9CA95B27-762A-0412-299A-0CA93F04579C}"/>
          </ac:picMkLst>
        </pc:picChg>
      </pc:sldChg>
      <pc:sldChg chg="modSp new mod">
        <pc:chgData name="Oluwademilade Awoyomi" userId="e908a46f-55bb-4f0a-8b11-530ef91a725e" providerId="ADAL" clId="{A475329E-88B5-456D-83FB-AD307D022339}" dt="2023-03-06T15:35:35.005" v="426" actId="1076"/>
        <pc:sldMkLst>
          <pc:docMk/>
          <pc:sldMk cId="1255887287" sldId="276"/>
        </pc:sldMkLst>
        <pc:spChg chg="mod">
          <ac:chgData name="Oluwademilade Awoyomi" userId="e908a46f-55bb-4f0a-8b11-530ef91a725e" providerId="ADAL" clId="{A475329E-88B5-456D-83FB-AD307D022339}" dt="2023-03-06T15:03:50.628" v="177" actId="20577"/>
          <ac:spMkLst>
            <pc:docMk/>
            <pc:sldMk cId="1255887287" sldId="276"/>
            <ac:spMk id="4" creationId="{62F73A80-914D-3DFF-A5A8-4A4AA5500661}"/>
          </ac:spMkLst>
        </pc:spChg>
        <pc:spChg chg="mod">
          <ac:chgData name="Oluwademilade Awoyomi" userId="e908a46f-55bb-4f0a-8b11-530ef91a725e" providerId="ADAL" clId="{A475329E-88B5-456D-83FB-AD307D022339}" dt="2023-03-06T15:35:35.005" v="426" actId="1076"/>
          <ac:spMkLst>
            <pc:docMk/>
            <pc:sldMk cId="1255887287" sldId="276"/>
            <ac:spMk id="5" creationId="{638EE85D-ABC6-9A25-2567-05EB0C5F2BC2}"/>
          </ac:spMkLst>
        </pc:spChg>
      </pc:sldChg>
      <pc:sldChg chg="addSp modSp new mod">
        <pc:chgData name="Oluwademilade Awoyomi" userId="e908a46f-55bb-4f0a-8b11-530ef91a725e" providerId="ADAL" clId="{A475329E-88B5-456D-83FB-AD307D022339}" dt="2023-03-06T15:11:26.267" v="249" actId="1076"/>
        <pc:sldMkLst>
          <pc:docMk/>
          <pc:sldMk cId="2144003029" sldId="277"/>
        </pc:sldMkLst>
        <pc:spChg chg="mod">
          <ac:chgData name="Oluwademilade Awoyomi" userId="e908a46f-55bb-4f0a-8b11-530ef91a725e" providerId="ADAL" clId="{A475329E-88B5-456D-83FB-AD307D022339}" dt="2023-03-06T15:11:26.267" v="249" actId="1076"/>
          <ac:spMkLst>
            <pc:docMk/>
            <pc:sldMk cId="2144003029" sldId="277"/>
            <ac:spMk id="2" creationId="{DE5E78FB-0927-C83A-A8B2-A6FBE21E5877}"/>
          </ac:spMkLst>
        </pc:spChg>
        <pc:spChg chg="mod">
          <ac:chgData name="Oluwademilade Awoyomi" userId="e908a46f-55bb-4f0a-8b11-530ef91a725e" providerId="ADAL" clId="{A475329E-88B5-456D-83FB-AD307D022339}" dt="2023-03-06T15:08:25.204" v="203" actId="20577"/>
          <ac:spMkLst>
            <pc:docMk/>
            <pc:sldMk cId="2144003029" sldId="277"/>
            <ac:spMk id="4" creationId="{D964693B-58CC-BB1A-F07D-70E60D34F0EA}"/>
          </ac:spMkLst>
        </pc:spChg>
        <pc:picChg chg="add mod">
          <ac:chgData name="Oluwademilade Awoyomi" userId="e908a46f-55bb-4f0a-8b11-530ef91a725e" providerId="ADAL" clId="{A475329E-88B5-456D-83FB-AD307D022339}" dt="2023-03-06T15:09:47.539" v="239" actId="14100"/>
          <ac:picMkLst>
            <pc:docMk/>
            <pc:sldMk cId="2144003029" sldId="277"/>
            <ac:picMk id="7" creationId="{D8D8149C-E3FF-25BF-3CB8-D9203CF4EAED}"/>
          </ac:picMkLst>
        </pc:picChg>
      </pc:sldChg>
      <pc:sldChg chg="new del">
        <pc:chgData name="Oluwademilade Awoyomi" userId="e908a46f-55bb-4f0a-8b11-530ef91a725e" providerId="ADAL" clId="{A475329E-88B5-456D-83FB-AD307D022339}" dt="2023-03-06T15:16:12.954" v="254" actId="47"/>
        <pc:sldMkLst>
          <pc:docMk/>
          <pc:sldMk cId="1768790081" sldId="278"/>
        </pc:sldMkLst>
      </pc:sldChg>
      <pc:sldChg chg="addSp modSp new mod ord">
        <pc:chgData name="Oluwademilade Awoyomi" userId="e908a46f-55bb-4f0a-8b11-530ef91a725e" providerId="ADAL" clId="{A475329E-88B5-456D-83FB-AD307D022339}" dt="2023-03-06T15:17:18.682" v="272" actId="14100"/>
        <pc:sldMkLst>
          <pc:docMk/>
          <pc:sldMk cId="2185060782" sldId="278"/>
        </pc:sldMkLst>
        <pc:picChg chg="add mod">
          <ac:chgData name="Oluwademilade Awoyomi" userId="e908a46f-55bb-4f0a-8b11-530ef91a725e" providerId="ADAL" clId="{A475329E-88B5-456D-83FB-AD307D022339}" dt="2023-03-06T15:17:18.682" v="272" actId="14100"/>
          <ac:picMkLst>
            <pc:docMk/>
            <pc:sldMk cId="2185060782" sldId="278"/>
            <ac:picMk id="7" creationId="{7273AC5C-A0FD-6316-C6F9-7F8E1974C2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2ab51fd84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62ab51fd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a7771621_0_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g62a777162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34" name="Google Shape;234;g62a777162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2a7771621_0_7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0" name="Google Shape;240;g62a77716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2a7771621_0_8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9" name="Google Shape;249;g62a777162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2ab51fd84_0_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8" name="Google Shape;258;g62ab51fd8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2ab51fd84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7" name="Google Shape;267;g62ab51fd8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2a7771621_0_10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6" name="Google Shape;276;g62a777162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7515110cb_1_2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1" name="Google Shape;141;g57515110cb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0" name="Google Shape;150;g57515110cb_1_2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2a7771621_0_3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6" name="Google Shape;156;g62a777162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2a7771621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5" name="Google Shape;165;g62a77716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4" name="Google Shape;174;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2a7771621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3" name="Google Shape;183;g62a777162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2a7771621_0_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2" name="Google Shape;192;g62a777162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01" name="Google Shape;201;g62a7771621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ista.com/statistics/633660/unemployment-rate-of-recent-graduates-in-the-us/" TargetMode="External"/><Relationship Id="rId7" Type="http://schemas.openxmlformats.org/officeDocument/2006/relationships/hyperlink" Target="https://www.glassdoor.com/index.html" TargetMode="External"/><Relationship Id="rId2" Type="http://schemas.openxmlformats.org/officeDocument/2006/relationships/hyperlink" Target="https://www.globenewswire.com/en/news-release/2022/02/28/2393171/0/en/USD-43-39-billion-growth-in-Online-Recruitment-Market-by-2027-at-a-CAGR-of-7-1-during-forecast-period-Fortune-Business-Insights.html" TargetMode="External"/><Relationship Id="rId1" Type="http://schemas.openxmlformats.org/officeDocument/2006/relationships/slideLayout" Target="../slideLayouts/slideLayout19.xml"/><Relationship Id="rId6" Type="http://schemas.openxmlformats.org/officeDocument/2006/relationships/hyperlink" Target="https://ng.indeed.com/" TargetMode="External"/><Relationship Id="rId5" Type="http://schemas.openxmlformats.org/officeDocument/2006/relationships/hyperlink" Target="https://time.com/6202331/college-graduates-job-market/" TargetMode="External"/><Relationship Id="rId4" Type="http://schemas.openxmlformats.org/officeDocument/2006/relationships/hyperlink" Target="https://educationdata.org/number-of-college-graduat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fortunebusinessinsights.com/online-recruitment-market-103730"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457200" y="642938"/>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dirty="0"/>
              <a:t>GradMatch</a:t>
            </a:r>
            <a:endParaRPr sz="500" dirty="0"/>
          </a:p>
        </p:txBody>
      </p:sp>
      <p:sp>
        <p:nvSpPr>
          <p:cNvPr id="137" name="Google Shape;137;p31"/>
          <p:cNvSpPr txBox="1">
            <a:spLocks noGrp="1"/>
          </p:cNvSpPr>
          <p:nvPr>
            <p:ph type="body" idx="1"/>
          </p:nvPr>
        </p:nvSpPr>
        <p:spPr>
          <a:xfrm>
            <a:off x="457200" y="2032238"/>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Job Matching App for Recent College Graduates</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Owner: Oluwademilade Awoyomi</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8" name="Google Shape;138;p3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How will we know if we’re successful?</a:t>
            </a:r>
            <a:endParaRPr sz="500"/>
          </a:p>
        </p:txBody>
      </p:sp>
      <p:sp>
        <p:nvSpPr>
          <p:cNvPr id="195" name="Google Shape;195;p3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96" name="Google Shape;196;p3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Measurement</a:t>
            </a:r>
            <a:endParaRPr sz="500"/>
          </a:p>
        </p:txBody>
      </p:sp>
      <p:sp>
        <p:nvSpPr>
          <p:cNvPr id="197" name="Google Shape;197;p38"/>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GradMatch will measure success through user acquisition, retention rate, user engagement, conversion rates, and revenue generated</a:t>
            </a:r>
            <a:r>
              <a:rPr lang="e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We anticipate that GradMatch will generate $5 million in revenue in the first year through a freemium model, with the basic features being free, and advanced features available through a subscription</a:t>
            </a:r>
            <a:endParaRPr b="1" dirty="0"/>
          </a:p>
        </p:txBody>
      </p:sp>
      <p:sp>
        <p:nvSpPr>
          <p:cNvPr id="198" name="Google Shape;198;p3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10</a:t>
            </a:fld>
            <a:endParaRPr>
              <a:solidFill>
                <a:srgbClr val="929292"/>
              </a:solidFil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Competitors</a:t>
            </a:r>
            <a:endParaRPr sz="500"/>
          </a:p>
        </p:txBody>
      </p:sp>
      <p:sp>
        <p:nvSpPr>
          <p:cNvPr id="204" name="Google Shape;204;p3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D469A0-5329-F615-FCD8-49A1D9586782}"/>
              </a:ext>
            </a:extLst>
          </p:cNvPr>
          <p:cNvSpPr>
            <a:spLocks noGrp="1"/>
          </p:cNvSpPr>
          <p:nvPr>
            <p:ph type="body" idx="1"/>
          </p:nvPr>
        </p:nvSpPr>
        <p:spPr/>
        <p:txBody>
          <a:bodyPr/>
          <a:lstStyle/>
          <a:p>
            <a:endParaRPr lang="en-US" dirty="0"/>
          </a:p>
        </p:txBody>
      </p:sp>
      <p:sp>
        <p:nvSpPr>
          <p:cNvPr id="3" name="Text Placeholder 2">
            <a:extLst>
              <a:ext uri="{FF2B5EF4-FFF2-40B4-BE49-F238E27FC236}">
                <a16:creationId xmlns:a16="http://schemas.microsoft.com/office/drawing/2014/main" id="{7EECC3CC-DB38-E4CA-729B-A843A224C638}"/>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4E8893F4-1536-EEE1-5D51-026C0B3696B8}"/>
              </a:ext>
            </a:extLst>
          </p:cNvPr>
          <p:cNvSpPr>
            <a:spLocks noGrp="1"/>
          </p:cNvSpPr>
          <p:nvPr>
            <p:ph type="title"/>
          </p:nvPr>
        </p:nvSpPr>
        <p:spPr/>
        <p:txBody>
          <a:bodyPr/>
          <a:lstStyle/>
          <a:p>
            <a:endParaRPr lang="en-US" dirty="0"/>
          </a:p>
        </p:txBody>
      </p:sp>
      <p:sp>
        <p:nvSpPr>
          <p:cNvPr id="5" name="Text Placeholder 4">
            <a:extLst>
              <a:ext uri="{FF2B5EF4-FFF2-40B4-BE49-F238E27FC236}">
                <a16:creationId xmlns:a16="http://schemas.microsoft.com/office/drawing/2014/main" id="{23B0F9B2-5EDC-0651-D4B9-24514427011D}"/>
              </a:ext>
            </a:extLst>
          </p:cNvPr>
          <p:cNvSpPr>
            <a:spLocks noGrp="1"/>
          </p:cNvSpPr>
          <p:nvPr>
            <p:ph type="body" idx="3"/>
          </p:nvPr>
        </p:nvSpPr>
        <p:spPr/>
        <p:txBody>
          <a:bodyPr/>
          <a:lstStyle/>
          <a:p>
            <a:endParaRPr lang="en-US"/>
          </a:p>
        </p:txBody>
      </p:sp>
      <p:sp>
        <p:nvSpPr>
          <p:cNvPr id="6" name="Picture Placeholder 5">
            <a:extLst>
              <a:ext uri="{FF2B5EF4-FFF2-40B4-BE49-F238E27FC236}">
                <a16:creationId xmlns:a16="http://schemas.microsoft.com/office/drawing/2014/main" id="{571E7779-6581-3697-640B-522867CADF0B}"/>
              </a:ext>
            </a:extLst>
          </p:cNvPr>
          <p:cNvSpPr>
            <a:spLocks noGrp="1"/>
          </p:cNvSpPr>
          <p:nvPr>
            <p:ph type="pic" idx="4"/>
          </p:nvPr>
        </p:nvSpPr>
        <p:spPr/>
      </p:sp>
      <p:pic>
        <p:nvPicPr>
          <p:cNvPr id="7" name="Picture 6">
            <a:extLst>
              <a:ext uri="{FF2B5EF4-FFF2-40B4-BE49-F238E27FC236}">
                <a16:creationId xmlns:a16="http://schemas.microsoft.com/office/drawing/2014/main" id="{7273AC5C-A0FD-6316-C6F9-7F8E1974C2C9}"/>
              </a:ext>
            </a:extLst>
          </p:cNvPr>
          <p:cNvPicPr>
            <a:picLocks noChangeAspect="1"/>
          </p:cNvPicPr>
          <p:nvPr/>
        </p:nvPicPr>
        <p:blipFill>
          <a:blip r:embed="rId2"/>
          <a:stretch>
            <a:fillRect/>
          </a:stretch>
        </p:blipFill>
        <p:spPr>
          <a:xfrm>
            <a:off x="523461" y="114301"/>
            <a:ext cx="8163227" cy="5029200"/>
          </a:xfrm>
          <a:prstGeom prst="rect">
            <a:avLst/>
          </a:prstGeom>
        </p:spPr>
      </p:pic>
    </p:spTree>
    <p:extLst>
      <p:ext uri="{BB962C8B-B14F-4D97-AF65-F5344CB8AC3E}">
        <p14:creationId xmlns:p14="http://schemas.microsoft.com/office/powerpoint/2010/main" val="218506078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40"/>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Glassdoor </a:t>
            </a:r>
            <a:endParaRPr sz="500" dirty="0"/>
          </a:p>
        </p:txBody>
      </p:sp>
      <p:sp>
        <p:nvSpPr>
          <p:cNvPr id="211" name="Google Shape;211;p4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13</a:t>
            </a:fld>
            <a:endParaRPr>
              <a:solidFill>
                <a:srgbClr val="929292"/>
              </a:solidFill>
            </a:endParaRPr>
          </a:p>
        </p:txBody>
      </p:sp>
      <p:sp>
        <p:nvSpPr>
          <p:cNvPr id="212" name="Google Shape;212;p40"/>
          <p:cNvSpPr txBox="1">
            <a:spLocks noGrp="1"/>
          </p:cNvSpPr>
          <p:nvPr>
            <p:ph type="body" idx="3"/>
          </p:nvPr>
        </p:nvSpPr>
        <p:spPr>
          <a:xfrm>
            <a:off x="204200" y="1376449"/>
            <a:ext cx="8482500" cy="3214475"/>
          </a:xfrm>
          <a:prstGeom prst="rect">
            <a:avLst/>
          </a:prstGeom>
          <a:noFill/>
          <a:ln>
            <a:noFill/>
          </a:ln>
        </p:spPr>
        <p:txBody>
          <a:bodyPr spcFirstLastPara="1" wrap="square" lIns="0" tIns="0" rIns="0" bIns="0" anchor="ctr" anchorCtr="0">
            <a:no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Glassdoor is a popular job search platform. Features include:</a:t>
            </a:r>
          </a:p>
          <a:p>
            <a:pPr marL="171450" indent="-171450"/>
            <a:endParaRPr lang="en-US" dirty="0">
              <a:latin typeface="Calibri" panose="020F0502020204030204" pitchFamily="34" charset="0"/>
              <a:ea typeface="Calibri" panose="020F0502020204030204" pitchFamily="34" charset="0"/>
              <a:cs typeface="Times New Roman" panose="02020603050405020304" pitchFamily="18" charset="0"/>
            </a:endParaRPr>
          </a:p>
          <a:p>
            <a:pPr marL="171450" indent="-171450"/>
            <a:r>
              <a:rPr lang="en-US" sz="1800" dirty="0">
                <a:effectLst/>
                <a:latin typeface="Calibri" panose="020F0502020204030204" pitchFamily="34" charset="0"/>
                <a:ea typeface="Calibri" panose="020F0502020204030204" pitchFamily="34" charset="0"/>
                <a:cs typeface="Times New Roman" panose="02020603050405020304" pitchFamily="18" charset="0"/>
              </a:rPr>
              <a:t>job postings, </a:t>
            </a:r>
          </a:p>
          <a:p>
            <a:pPr marL="171450" indent="-171450"/>
            <a:r>
              <a:rPr lang="en-US" sz="1800" dirty="0">
                <a:effectLst/>
                <a:latin typeface="Calibri" panose="020F0502020204030204" pitchFamily="34" charset="0"/>
                <a:ea typeface="Calibri" panose="020F0502020204030204" pitchFamily="34" charset="0"/>
                <a:cs typeface="Times New Roman" panose="02020603050405020304" pitchFamily="18" charset="0"/>
              </a:rPr>
              <a:t>company reviews, </a:t>
            </a:r>
          </a:p>
          <a:p>
            <a:pPr marL="171450" indent="-171450"/>
            <a:r>
              <a:rPr lang="en-US" sz="1800" dirty="0">
                <a:effectLst/>
                <a:latin typeface="Calibri" panose="020F0502020204030204" pitchFamily="34" charset="0"/>
                <a:ea typeface="Calibri" panose="020F0502020204030204" pitchFamily="34" charset="0"/>
                <a:cs typeface="Times New Roman" panose="02020603050405020304" pitchFamily="18" charset="0"/>
              </a:rPr>
              <a:t>salary information</a:t>
            </a:r>
          </a:p>
          <a:p>
            <a:pPr marL="171450" indent="-171450"/>
            <a:r>
              <a:rPr lang="en-US" sz="1800" dirty="0">
                <a:effectLst/>
                <a:latin typeface="Calibri" panose="020F0502020204030204" pitchFamily="34" charset="0"/>
                <a:ea typeface="Calibri" panose="020F0502020204030204" pitchFamily="34" charset="0"/>
                <a:cs typeface="Times New Roman" panose="02020603050405020304" pitchFamily="18" charset="0"/>
              </a:rPr>
              <a:t>career advice.</a:t>
            </a:r>
          </a:p>
          <a:p>
            <a:pPr marL="171450" indent="-171450"/>
            <a:r>
              <a:rPr lang="en-US" sz="1800" dirty="0">
                <a:effectLst/>
                <a:latin typeface="Calibri" panose="020F0502020204030204" pitchFamily="34" charset="0"/>
                <a:ea typeface="Calibri" panose="020F0502020204030204" pitchFamily="34" charset="0"/>
                <a:cs typeface="Times New Roman" panose="02020603050405020304" pitchFamily="18" charset="0"/>
              </a:rPr>
              <a:t>Nevertheless, the company reported revenues of about $22 billion for the fiscal year 2018. 14.1 percent of that (or roughly $3 billion) can be attributed to the HR Technology group, which both Indeed and Glassdoor are subsidiaries.</a:t>
            </a:r>
          </a:p>
          <a:p>
            <a:pPr marL="171450" indent="-171450"/>
            <a:endParaRPr sz="500" dirty="0"/>
          </a:p>
        </p:txBody>
      </p:sp>
      <p:sp>
        <p:nvSpPr>
          <p:cNvPr id="213" name="Google Shape;213;p4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 name="Text Placeholder 2">
            <a:extLst>
              <a:ext uri="{FF2B5EF4-FFF2-40B4-BE49-F238E27FC236}">
                <a16:creationId xmlns:a16="http://schemas.microsoft.com/office/drawing/2014/main" id="{9F979964-9F6C-EE7D-8544-B2C6E3C322FE}"/>
              </a:ext>
            </a:extLst>
          </p:cNvPr>
          <p:cNvSpPr>
            <a:spLocks noGrp="1"/>
          </p:cNvSpPr>
          <p:nvPr>
            <p:ph type="body" idx="1"/>
          </p:nvPr>
        </p:nvSpPr>
        <p:spPr/>
        <p:txBody>
          <a:bodyPr/>
          <a:lstStyle/>
          <a:p>
            <a:endParaRPr lang="en-US"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body" idx="1"/>
          </p:nvPr>
        </p:nvSpPr>
        <p:spPr>
          <a:xfrm>
            <a:off x="457200" y="912875"/>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endParaRPr sz="500" dirty="0"/>
          </a:p>
        </p:txBody>
      </p:sp>
      <p:sp>
        <p:nvSpPr>
          <p:cNvPr id="219" name="Google Shape;219;p41"/>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Indeed</a:t>
            </a:r>
            <a:endParaRPr sz="500" dirty="0"/>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14</a:t>
            </a:fld>
            <a:endParaRPr>
              <a:solidFill>
                <a:srgbClr val="929292"/>
              </a:solidFill>
            </a:endParaRPr>
          </a:p>
        </p:txBody>
      </p:sp>
      <p:sp>
        <p:nvSpPr>
          <p:cNvPr id="221" name="Google Shape;221;p41"/>
          <p:cNvSpPr txBox="1">
            <a:spLocks noGrp="1"/>
          </p:cNvSpPr>
          <p:nvPr>
            <p:ph type="body" idx="3"/>
          </p:nvPr>
        </p:nvSpPr>
        <p:spPr>
          <a:xfrm>
            <a:off x="204200" y="1376450"/>
            <a:ext cx="84825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Indeed: Indeed is another popular job search platform </a:t>
            </a:r>
            <a:r>
              <a:rPr lang="en-US" dirty="0">
                <a:latin typeface="Calibri" panose="020F0502020204030204" pitchFamily="34" charset="0"/>
                <a:ea typeface="Calibri" panose="020F0502020204030204" pitchFamily="34" charset="0"/>
                <a:cs typeface="Times New Roman" panose="02020603050405020304" pitchFamily="18" charset="0"/>
              </a:rPr>
              <a:t>. Features include:</a:t>
            </a:r>
          </a:p>
          <a:p>
            <a:pPr marL="285750" indent="-285750"/>
            <a:r>
              <a:rPr lang="en-US" sz="1800" dirty="0">
                <a:effectLst/>
                <a:latin typeface="Calibri" panose="020F0502020204030204" pitchFamily="34" charset="0"/>
                <a:ea typeface="Calibri" panose="020F0502020204030204" pitchFamily="34" charset="0"/>
                <a:cs typeface="Times New Roman" panose="02020603050405020304" pitchFamily="18" charset="0"/>
              </a:rPr>
              <a:t>job postings, </a:t>
            </a:r>
          </a:p>
          <a:p>
            <a:pPr marL="285750" indent="-285750"/>
            <a:r>
              <a:rPr lang="en-US" sz="1800" dirty="0">
                <a:effectLst/>
                <a:latin typeface="Calibri" panose="020F0502020204030204" pitchFamily="34" charset="0"/>
                <a:ea typeface="Calibri" panose="020F0502020204030204" pitchFamily="34" charset="0"/>
                <a:cs typeface="Times New Roman" panose="02020603050405020304" pitchFamily="18" charset="0"/>
              </a:rPr>
              <a:t>resume upload, and </a:t>
            </a:r>
          </a:p>
          <a:p>
            <a:pPr marL="285750" indent="-285750"/>
            <a:r>
              <a:rPr lang="en-US" sz="1800" dirty="0">
                <a:effectLst/>
                <a:latin typeface="Calibri" panose="020F0502020204030204" pitchFamily="34" charset="0"/>
                <a:ea typeface="Calibri" panose="020F0502020204030204" pitchFamily="34" charset="0"/>
                <a:cs typeface="Times New Roman" panose="02020603050405020304" pitchFamily="18" charset="0"/>
              </a:rPr>
              <a:t>career advice</a:t>
            </a:r>
          </a:p>
          <a:p>
            <a:pPr marL="285750" indent="-285750"/>
            <a:r>
              <a:rPr lang="en-US" sz="1400" dirty="0"/>
              <a:t>Indeed’s revenue is shared as part of the revenue announcements from Recruit Co., the company’s shareholder . For the fiscal year 2018, Indeed posted annual revenues of US$ 2.75 billion</a:t>
            </a:r>
            <a:endParaRPr sz="1400" dirty="0"/>
          </a:p>
        </p:txBody>
      </p:sp>
      <p:sp>
        <p:nvSpPr>
          <p:cNvPr id="222" name="Google Shape;222;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Why are we better?</a:t>
            </a:r>
            <a:endParaRPr sz="500"/>
          </a:p>
        </p:txBody>
      </p:sp>
      <p:sp>
        <p:nvSpPr>
          <p:cNvPr id="228" name="Google Shape;228;p4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9" name="Google Shape;229;p42"/>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Our Advantages</a:t>
            </a:r>
            <a:endParaRPr sz="500"/>
          </a:p>
        </p:txBody>
      </p:sp>
      <p:sp>
        <p:nvSpPr>
          <p:cNvPr id="230" name="Google Shape;230;p42"/>
          <p:cNvSpPr txBox="1">
            <a:spLocks noGrp="1"/>
          </p:cNvSpPr>
          <p:nvPr>
            <p:ph type="body" idx="3"/>
          </p:nvPr>
        </p:nvSpPr>
        <p:spPr>
          <a:xfrm>
            <a:off x="457200" y="1223851"/>
            <a:ext cx="8229600" cy="3805349"/>
          </a:xfrm>
          <a:prstGeom prst="rect">
            <a:avLst/>
          </a:prstGeom>
          <a:noFill/>
          <a:ln>
            <a:noFill/>
          </a:ln>
        </p:spPr>
        <p:txBody>
          <a:bodyPr spcFirstLastPara="1" wrap="square" lIns="0" tIns="0" rIns="0" bIns="0" anchor="ctr" anchorCtr="0">
            <a:noAutofit/>
          </a:bodyPr>
          <a:lstStyle/>
          <a:p>
            <a:pPr marL="0" marR="0" lvl="0" indent="0">
              <a:lnSpc>
                <a:spcPct val="107000"/>
              </a:lnSpc>
              <a:spcBef>
                <a:spcPts val="0"/>
              </a:spcBef>
              <a:spcAft>
                <a:spcPts val="800"/>
              </a:spcAft>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Personalized Job Matching: Unlike our competitors, GradMatch will provide a personalized job matching algorithm that will match job postings with user profiles and preferences.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Career Advice and Job Market Insights: GradMatch will provide resume and cover letter review, job market insights, and career advice, which our competitors do not specialize in.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Interview Preparation and Networking: GradMatch will provide interview preparation tips, practice questions, and networking opportunities, which our competitors do not offer. Additionally, GradMatch will offer networking events and opportunities to help users connect with potential employers.</a:t>
            </a:r>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31" name="Google Shape;231;p4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15</a:t>
            </a:fld>
            <a:endParaRPr>
              <a:solidFill>
                <a:srgbClr val="929292"/>
              </a:solidFil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Roadmap and Vision</a:t>
            </a:r>
            <a:endParaRPr sz="500"/>
          </a:p>
        </p:txBody>
      </p:sp>
      <p:sp>
        <p:nvSpPr>
          <p:cNvPr id="237" name="Google Shape;237;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dirty="0"/>
              <a:t>Where do we go from here?</a:t>
            </a:r>
            <a:endParaRPr sz="500" dirty="0"/>
          </a:p>
        </p:txBody>
      </p:sp>
      <p:sp>
        <p:nvSpPr>
          <p:cNvPr id="243" name="Google Shape;243;p4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44" name="Google Shape;244;p4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Vision</a:t>
            </a:r>
            <a:endParaRPr sz="500" dirty="0"/>
          </a:p>
        </p:txBody>
      </p:sp>
      <p:sp>
        <p:nvSpPr>
          <p:cNvPr id="245" name="Google Shape;245;p44"/>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vision for GradMatch is to become the NUMBER 1 go-to app for recent college graduates looking for job opportunities that align with their skills and preferences.</a:t>
            </a:r>
            <a:endParaRPr lang="e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dirty="0">
                <a:latin typeface="Calibri" panose="020F0502020204030204" pitchFamily="34" charset="0"/>
                <a:cs typeface="Times New Roman" panose="02020603050405020304" pitchFamily="18" charset="0"/>
              </a:rPr>
              <a:t>When people specifically college graduates speak on entry-level job opportunities, GradMatch should be the first words on their lips.</a:t>
            </a:r>
            <a:endParaRPr dirty="0"/>
          </a:p>
        </p:txBody>
      </p:sp>
      <p:sp>
        <p:nvSpPr>
          <p:cNvPr id="246" name="Google Shape;246;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17</a:t>
            </a:fld>
            <a:endParaRPr>
              <a:solidFill>
                <a:srgbClr val="929292"/>
              </a:solidFill>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5"/>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endParaRPr sz="500" dirty="0"/>
          </a:p>
        </p:txBody>
      </p:sp>
      <p:sp>
        <p:nvSpPr>
          <p:cNvPr id="252" name="Google Shape;252;p4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53" name="Google Shape;253;p45"/>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Theme 1 : Incorporate user feedback into job recommendations</a:t>
            </a:r>
            <a:endParaRPr sz="500" dirty="0"/>
          </a:p>
        </p:txBody>
      </p:sp>
      <p:sp>
        <p:nvSpPr>
          <p:cNvPr id="254" name="Google Shape;254;p45"/>
          <p:cNvSpPr txBox="1">
            <a:spLocks noGrp="1"/>
          </p:cNvSpPr>
          <p:nvPr>
            <p:ph type="body" idx="3"/>
          </p:nvPr>
        </p:nvSpPr>
        <p:spPr>
          <a:xfrm>
            <a:off x="457200" y="1284848"/>
            <a:ext cx="8229600" cy="3553851"/>
          </a:xfrm>
          <a:prstGeom prst="rect">
            <a:avLst/>
          </a:prstGeom>
          <a:noFill/>
          <a:ln>
            <a:noFill/>
          </a:ln>
        </p:spPr>
        <p:txBody>
          <a:bodyPr spcFirstLastPara="1" wrap="square" lIns="0" tIns="0" rIns="0" bIns="0" anchor="ctr" anchorCtr="0">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1: Incorporate user feedback into job recommendations.                             This feature allows users to give feedback on job recommendations that they receive from the app. Based on this feedback, </a:t>
            </a:r>
            <a:r>
              <a:rPr lang="en-US" dirty="0">
                <a:latin typeface="Calibri" panose="020F0502020204030204" pitchFamily="34" charset="0"/>
                <a:ea typeface="Calibri" panose="020F0502020204030204" pitchFamily="34" charset="0"/>
                <a:cs typeface="Times New Roman" panose="02020603050405020304" pitchFamily="18" charset="0"/>
              </a:rPr>
              <a:t>Grad</a:t>
            </a:r>
            <a:r>
              <a:rPr lang="en-US" sz="1800" dirty="0">
                <a:effectLst/>
                <a:latin typeface="Calibri" panose="020F0502020204030204" pitchFamily="34" charset="0"/>
                <a:ea typeface="Calibri" panose="020F0502020204030204" pitchFamily="34" charset="0"/>
                <a:cs typeface="Times New Roman" panose="02020603050405020304" pitchFamily="18" charset="0"/>
              </a:rPr>
              <a:t>Match can learn and improve its recommendation algorithms to provide even more relevant and accurate job recommendations to users in the future.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2: Integrate with other social media platforms to expand user data sources. This feature allows users to connect their other social media profiles, such as Twitter or Facebook, to their </a:t>
            </a:r>
            <a:r>
              <a:rPr lang="en-US" dirty="0">
                <a:latin typeface="Calibri" panose="020F0502020204030204" pitchFamily="34" charset="0"/>
                <a:ea typeface="Calibri" panose="020F0502020204030204" pitchFamily="34" charset="0"/>
                <a:cs typeface="Times New Roman" panose="02020603050405020304" pitchFamily="18" charset="0"/>
              </a:rPr>
              <a:t>Grad</a:t>
            </a:r>
            <a:r>
              <a:rPr lang="en-US" sz="1800" dirty="0">
                <a:effectLst/>
                <a:latin typeface="Calibri" panose="020F0502020204030204" pitchFamily="34" charset="0"/>
                <a:ea typeface="Calibri" panose="020F0502020204030204" pitchFamily="34" charset="0"/>
                <a:cs typeface="Times New Roman" panose="02020603050405020304" pitchFamily="18" charset="0"/>
              </a:rPr>
              <a:t>Match account. By expanding the data sources available to the app, </a:t>
            </a:r>
            <a:r>
              <a:rPr lang="en-US" dirty="0">
                <a:latin typeface="Calibri" panose="020F0502020204030204" pitchFamily="34" charset="0"/>
                <a:ea typeface="Calibri" panose="020F0502020204030204" pitchFamily="34" charset="0"/>
                <a:cs typeface="Times New Roman" panose="02020603050405020304" pitchFamily="18" charset="0"/>
              </a:rPr>
              <a:t>Grad</a:t>
            </a:r>
            <a:r>
              <a:rPr lang="en-US" sz="1800" dirty="0">
                <a:effectLst/>
                <a:latin typeface="Calibri" panose="020F0502020204030204" pitchFamily="34" charset="0"/>
                <a:ea typeface="Calibri" panose="020F0502020204030204" pitchFamily="34" charset="0"/>
                <a:cs typeface="Times New Roman" panose="02020603050405020304" pitchFamily="18" charset="0"/>
              </a:rPr>
              <a:t>Match can further personalize job recommendations and offer a more comprehensive view of a user's skills and interests.</a:t>
            </a:r>
          </a:p>
        </p:txBody>
      </p:sp>
      <p:sp>
        <p:nvSpPr>
          <p:cNvPr id="255" name="Google Shape;255;p4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18</a:t>
            </a:fld>
            <a:endParaRPr>
              <a:solidFill>
                <a:srgbClr val="929292"/>
              </a:solidFill>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6"/>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[Subtitle]</a:t>
            </a:r>
            <a:endParaRPr sz="500"/>
          </a:p>
        </p:txBody>
      </p:sp>
      <p:sp>
        <p:nvSpPr>
          <p:cNvPr id="261" name="Google Shape;261;p4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62" name="Google Shape;262;p46"/>
          <p:cNvSpPr txBox="1">
            <a:spLocks noGrp="1"/>
          </p:cNvSpPr>
          <p:nvPr>
            <p:ph type="title"/>
          </p:nvPr>
        </p:nvSpPr>
        <p:spPr>
          <a:xfrm>
            <a:off x="457200" y="114300"/>
            <a:ext cx="8229600" cy="11095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Theme 2: Expand User Engagement and Retention</a:t>
            </a:r>
            <a:endParaRPr sz="500" dirty="0"/>
          </a:p>
        </p:txBody>
      </p:sp>
      <p:sp>
        <p:nvSpPr>
          <p:cNvPr id="263" name="Google Shape;263;p46"/>
          <p:cNvSpPr txBox="1">
            <a:spLocks noGrp="1"/>
          </p:cNvSpPr>
          <p:nvPr>
            <p:ph type="body" idx="3"/>
          </p:nvPr>
        </p:nvSpPr>
        <p:spPr>
          <a:xfrm>
            <a:off x="457200" y="1238102"/>
            <a:ext cx="8229600" cy="4004458"/>
          </a:xfrm>
          <a:prstGeom prst="rect">
            <a:avLst/>
          </a:prstGeom>
          <a:noFill/>
          <a:ln>
            <a:noFill/>
          </a:ln>
        </p:spPr>
        <p:txBody>
          <a:bodyPr spcFirstLastPara="1" wrap="square" lIns="0" tIns="0" rIns="0" bIns="0" anchor="ctr" anchorCtr="0">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1: Gamify the job search process with badges and rewards for completing certain milestones. This feature adds an element of gamification to the job search process, encouraging users to engage with the app and complete various tasks. For example, users could earn badges for updating their resume or completing a certain number of job applications. This not only improves user engagement and retention, but also helps users stay motivated throughout the job search process.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2: Add a community forum for users to connect with and support each other. This feature adds a community forum within the app where users can connect with other job seekers, ask for advice, and share their experiences. This creates a sense of community and support among users, which can help improve user engagement and retention.</a:t>
            </a:r>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64" name="Google Shape;264;p4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19</a:t>
            </a:fld>
            <a:endParaRPr>
              <a:solidFill>
                <a:srgbClr val="929292"/>
              </a:solidFil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Why Are We Here?</a:t>
            </a:r>
            <a:endParaRPr sz="500"/>
          </a:p>
        </p:txBody>
      </p:sp>
      <p:sp>
        <p:nvSpPr>
          <p:cNvPr id="144" name="Google Shape;144;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45" name="Google Shape;145;p32"/>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Background</a:t>
            </a:r>
            <a:endParaRPr sz="500"/>
          </a:p>
        </p:txBody>
      </p:sp>
      <p:sp>
        <p:nvSpPr>
          <p:cNvPr id="146" name="Google Shape;146;p32"/>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Clr>
                <a:srgbClr val="2D3D4A"/>
              </a:buClr>
              <a:buSzPts val="140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Graduating from college can be both exciting and daunting. Often, recent college graduates find it challenging to navigate the job market, particularly finding the best job suited to their skills and preferences. GradMatch is a mobile app that will help college graduates to find the best job matching their skills and preferences.</a:t>
            </a:r>
            <a:endParaRPr dirty="0"/>
          </a:p>
        </p:txBody>
      </p:sp>
      <p:sp>
        <p:nvSpPr>
          <p:cNvPr id="147" name="Google Shape;14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a:t>
            </a:fld>
            <a:endParaRPr>
              <a:solidFill>
                <a:srgbClr val="929292"/>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7"/>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dirty="0"/>
              <a:t>[</a:t>
            </a:r>
            <a:endParaRPr sz="500" dirty="0"/>
          </a:p>
        </p:txBody>
      </p:sp>
      <p:sp>
        <p:nvSpPr>
          <p:cNvPr id="270" name="Google Shape;270;p4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71" name="Google Shape;271;p47"/>
          <p:cNvSpPr txBox="1">
            <a:spLocks noGrp="1"/>
          </p:cNvSpPr>
          <p:nvPr>
            <p:ph type="title"/>
          </p:nvPr>
        </p:nvSpPr>
        <p:spPr>
          <a:xfrm>
            <a:off x="457200" y="86799"/>
            <a:ext cx="8229600" cy="909828"/>
          </a:xfrm>
          <a:prstGeom prst="rect">
            <a:avLst/>
          </a:prstGeom>
          <a:noFill/>
          <a:ln>
            <a:noFill/>
          </a:ln>
        </p:spPr>
        <p:txBody>
          <a:bodyPr spcFirstLastPara="1" wrap="square" lIns="0" tIns="0" rIns="0" bIns="0" anchor="t" anchorCtr="0">
            <a:normAutofit fontScale="90000"/>
          </a:bodyPr>
          <a:lstStyle/>
          <a:p>
            <a:pPr marL="0" marR="0" lvl="0" indent="0" algn="l" rtl="0">
              <a:lnSpc>
                <a:spcPct val="100000"/>
              </a:lnSpc>
              <a:spcBef>
                <a:spcPts val="0"/>
              </a:spcBef>
              <a:spcAft>
                <a:spcPts val="0"/>
              </a:spcAft>
              <a:buClr>
                <a:srgbClr val="2D3D4A"/>
              </a:buClr>
              <a:buFont typeface="Open Sans"/>
              <a:buNone/>
            </a:pPr>
            <a:r>
              <a:rPr lang="en" dirty="0"/>
              <a:t>Theme 3 : Monetize through premium features</a:t>
            </a:r>
            <a:endParaRPr sz="500" dirty="0"/>
          </a:p>
        </p:txBody>
      </p:sp>
      <p:sp>
        <p:nvSpPr>
          <p:cNvPr id="272" name="Google Shape;272;p47"/>
          <p:cNvSpPr txBox="1">
            <a:spLocks noGrp="1"/>
          </p:cNvSpPr>
          <p:nvPr>
            <p:ph type="body" idx="3"/>
          </p:nvPr>
        </p:nvSpPr>
        <p:spPr>
          <a:xfrm>
            <a:off x="457200" y="996627"/>
            <a:ext cx="8229600" cy="4032573"/>
          </a:xfrm>
          <a:prstGeom prst="rect">
            <a:avLst/>
          </a:prstGeom>
          <a:noFill/>
          <a:ln>
            <a:noFill/>
          </a:ln>
        </p:spPr>
        <p:txBody>
          <a:bodyPr spcFirstLastPara="1" wrap="square" lIns="0" tIns="0" rIns="0" bIns="0" anchor="ctr"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1: Offer premium career coaching and interview preparation services for an additional fee. This feature offers users the opportunity to purchase premium career coaching and interview preparation services within the app. These services could include one-on-one coaching sessions with career experts, resume reviews, and mock interviews. This not only generates additional revenue for the app, but also provides users with valuable resources to improve their chances of success.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2: Partner with employers to offer sponsored job listings for a higher fee. This feature allows employers to pay a higher fee to have their job listings featured more prominently within the app. By partnering with employers, </a:t>
            </a:r>
            <a:r>
              <a:rPr lang="en-US" dirty="0">
                <a:latin typeface="Calibri" panose="020F0502020204030204" pitchFamily="34" charset="0"/>
                <a:ea typeface="Calibri" panose="020F0502020204030204" pitchFamily="34" charset="0"/>
                <a:cs typeface="Times New Roman" panose="02020603050405020304" pitchFamily="18" charset="0"/>
              </a:rPr>
              <a:t>Grad</a:t>
            </a:r>
            <a:r>
              <a:rPr lang="en-US" sz="1800" dirty="0">
                <a:effectLst/>
                <a:latin typeface="Calibri" panose="020F0502020204030204" pitchFamily="34" charset="0"/>
                <a:ea typeface="Calibri" panose="020F0502020204030204" pitchFamily="34" charset="0"/>
                <a:cs typeface="Times New Roman" panose="02020603050405020304" pitchFamily="18" charset="0"/>
              </a:rPr>
              <a:t>Match can increase its revenue while also offering users a wider range of job opportunities. Additionally, this feature can help employers attract and hire top talent, creating a win-win situation for both job seekers and employers.</a:t>
            </a:r>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73" name="Google Shape;273;p4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20</a:t>
            </a:fld>
            <a:endParaRPr>
              <a:solidFill>
                <a:srgbClr val="929292"/>
              </a:solidFill>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Widening the scope</a:t>
            </a:r>
            <a:endParaRPr sz="500"/>
          </a:p>
        </p:txBody>
      </p:sp>
      <p:sp>
        <p:nvSpPr>
          <p:cNvPr id="279" name="Google Shape;279;p4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80" name="Google Shape;280;p4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Where do we go from here?</a:t>
            </a:r>
            <a:endParaRPr sz="500"/>
          </a:p>
        </p:txBody>
      </p:sp>
      <p:sp>
        <p:nvSpPr>
          <p:cNvPr id="281" name="Google Shape;281;p48"/>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Our next steps include conducting market research and user testing to fine-tune our product features and messaging. We also plan to build strategic partnerships with universities and employers to expand our reach and increase user acquisition. Finally, we will continue to iterate and improve our product based on user feedback and performance metrics.</a:t>
            </a:r>
            <a:endParaRPr dirty="0"/>
          </a:p>
        </p:txBody>
      </p:sp>
      <p:sp>
        <p:nvSpPr>
          <p:cNvPr id="282" name="Google Shape;282;p4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21</a:t>
            </a:fld>
            <a:endParaRPr>
              <a:solidFill>
                <a:srgbClr val="929292"/>
              </a:solidFill>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E79DAF-44D7-BE7C-557B-415230B23EEF}"/>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6CB91177-26DD-3FFE-D8CF-F444B549C23E}"/>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62F73A80-914D-3DFF-A5A8-4A4AA5500661}"/>
              </a:ext>
            </a:extLst>
          </p:cNvPr>
          <p:cNvSpPr>
            <a:spLocks noGrp="1"/>
          </p:cNvSpPr>
          <p:nvPr>
            <p:ph type="title"/>
          </p:nvPr>
        </p:nvSpPr>
        <p:spPr/>
        <p:txBody>
          <a:bodyPr/>
          <a:lstStyle/>
          <a:p>
            <a:r>
              <a:rPr lang="en-US" dirty="0"/>
              <a:t>Sources</a:t>
            </a:r>
          </a:p>
        </p:txBody>
      </p:sp>
      <p:sp>
        <p:nvSpPr>
          <p:cNvPr id="5" name="Text Placeholder 4">
            <a:extLst>
              <a:ext uri="{FF2B5EF4-FFF2-40B4-BE49-F238E27FC236}">
                <a16:creationId xmlns:a16="http://schemas.microsoft.com/office/drawing/2014/main" id="{638EE85D-ABC6-9A25-2567-05EB0C5F2BC2}"/>
              </a:ext>
            </a:extLst>
          </p:cNvPr>
          <p:cNvSpPr>
            <a:spLocks noGrp="1"/>
          </p:cNvSpPr>
          <p:nvPr>
            <p:ph type="body" idx="3"/>
          </p:nvPr>
        </p:nvSpPr>
        <p:spPr>
          <a:xfrm>
            <a:off x="304800" y="1219051"/>
            <a:ext cx="8534400" cy="3924449"/>
          </a:xfrm>
        </p:spPr>
        <p:txBody>
          <a:bodyPr/>
          <a:lstStyle/>
          <a:p>
            <a:r>
              <a:rPr lang="en-US" dirty="0">
                <a:hlinkClick r:id="rId2"/>
              </a:rPr>
              <a:t>https://www.globenewswire.com/en/news-release/2022/02/28/2393171/0/en/USD-43-39-billion-growth-in-Online-Recruitment-Market-by-2027-at-a-CAGR-of-7-1-during-forecast-period-Fortune-Business-Insights.html</a:t>
            </a:r>
            <a:endParaRPr lang="en-US" dirty="0"/>
          </a:p>
          <a:p>
            <a:r>
              <a:rPr lang="en-US" dirty="0">
                <a:hlinkClick r:id="rId3"/>
              </a:rPr>
              <a:t>https://www.statista.com/statistics/633660/unemployment-rate-of-recent-graduates-in-the-us/</a:t>
            </a:r>
            <a:endParaRPr lang="en-US" dirty="0"/>
          </a:p>
          <a:p>
            <a:r>
              <a:rPr lang="en-US" dirty="0">
                <a:hlinkClick r:id="rId4"/>
              </a:rPr>
              <a:t>https://educationdata.org/number-of-college-graduates</a:t>
            </a:r>
            <a:endParaRPr lang="en-US" dirty="0"/>
          </a:p>
          <a:p>
            <a:r>
              <a:rPr lang="en-US" dirty="0">
                <a:hlinkClick r:id="rId5"/>
              </a:rPr>
              <a:t>https://time.com/6202331/college-graduates-job-market/</a:t>
            </a:r>
            <a:endParaRPr lang="en-US" dirty="0"/>
          </a:p>
          <a:p>
            <a:r>
              <a:rPr lang="en-US" dirty="0">
                <a:hlinkClick r:id="rId6"/>
              </a:rPr>
              <a:t>https://ng.indeed.com/</a:t>
            </a:r>
            <a:endParaRPr lang="en-US" dirty="0"/>
          </a:p>
          <a:p>
            <a:r>
              <a:rPr lang="en-US" dirty="0">
                <a:hlinkClick r:id="rId7"/>
              </a:rPr>
              <a:t>https://www.glassdoor.com/index.html</a:t>
            </a:r>
            <a:endParaRPr lang="en-US" dirty="0"/>
          </a:p>
          <a:p>
            <a:endParaRPr lang="en-US" dirty="0"/>
          </a:p>
          <a:p>
            <a:endParaRPr lang="en-US" dirty="0"/>
          </a:p>
        </p:txBody>
      </p:sp>
    </p:spTree>
    <p:extLst>
      <p:ext uri="{BB962C8B-B14F-4D97-AF65-F5344CB8AC3E}">
        <p14:creationId xmlns:p14="http://schemas.microsoft.com/office/powerpoint/2010/main" val="12558872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a:t>Business Case</a:t>
            </a:r>
            <a:endParaRPr sz="500"/>
          </a:p>
        </p:txBody>
      </p:sp>
      <p:sp>
        <p:nvSpPr>
          <p:cNvPr id="153" name="Google Shape;153;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Where are we starting?</a:t>
            </a:r>
            <a:endParaRPr sz="500"/>
          </a:p>
        </p:txBody>
      </p:sp>
      <p:sp>
        <p:nvSpPr>
          <p:cNvPr id="159" name="Google Shape;159;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0" name="Google Shape;160;p3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Initial Focus</a:t>
            </a:r>
            <a:endParaRPr sz="500"/>
          </a:p>
        </p:txBody>
      </p:sp>
      <p:sp>
        <p:nvSpPr>
          <p:cNvPr id="161" name="Google Shape;161;p34"/>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endParaRPr dirty="0"/>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GradMatch will initially focus on recent college graduates who are looking for job opportunities that align with their skills and preferences. Our goal is to acquire 10,000 users within the first six months of launch. We plan to achieve this by: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Conducting targeted social media ads on LinkedIn and Facebook to reach recent college graduates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Partnering with universities and career centers to promote GradMatch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Providing referral incentives to users who invite their friends to use GradMatch</a:t>
            </a:r>
          </a:p>
          <a:p>
            <a:pPr marL="114300" marR="0" lvl="0" indent="0" algn="l" rtl="0">
              <a:lnSpc>
                <a:spcPct val="100000"/>
              </a:lnSpc>
              <a:spcBef>
                <a:spcPts val="700"/>
              </a:spcBef>
              <a:spcAft>
                <a:spcPts val="0"/>
              </a:spcAft>
              <a:buNone/>
            </a:pPr>
            <a:endParaRPr dirty="0"/>
          </a:p>
          <a:p>
            <a:pPr marL="114300" lvl="0" indent="0" algn="ctr" rtl="0">
              <a:spcBef>
                <a:spcPts val="0"/>
              </a:spcBef>
              <a:spcAft>
                <a:spcPts val="0"/>
              </a:spcAft>
              <a:buNone/>
            </a:pPr>
            <a:endParaRPr b="1" dirty="0"/>
          </a:p>
        </p:txBody>
      </p:sp>
      <p:sp>
        <p:nvSpPr>
          <p:cNvPr id="162" name="Google Shape;162;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4</a:t>
            </a:fld>
            <a:endParaRPr>
              <a:solidFill>
                <a:srgbClr val="929292"/>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55CC38-3178-1637-10EA-15E693AC1231}"/>
              </a:ext>
            </a:extLst>
          </p:cNvPr>
          <p:cNvSpPr>
            <a:spLocks noGrp="1"/>
          </p:cNvSpPr>
          <p:nvPr>
            <p:ph type="body" idx="1"/>
          </p:nvPr>
        </p:nvSpPr>
        <p:spPr>
          <a:xfrm>
            <a:off x="384313" y="887428"/>
            <a:ext cx="8229600" cy="309600"/>
          </a:xfrm>
        </p:spPr>
        <p:txBody>
          <a:bodyPr/>
          <a:lstStyle/>
          <a:p>
            <a:r>
              <a:rPr lang="en-US" dirty="0"/>
              <a:t>What’s the problem?</a:t>
            </a:r>
          </a:p>
        </p:txBody>
      </p:sp>
      <p:sp>
        <p:nvSpPr>
          <p:cNvPr id="3" name="Text Placeholder 2">
            <a:extLst>
              <a:ext uri="{FF2B5EF4-FFF2-40B4-BE49-F238E27FC236}">
                <a16:creationId xmlns:a16="http://schemas.microsoft.com/office/drawing/2014/main" id="{89AC0605-1186-E1BC-DF1A-2E4534820348}"/>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AABCDA46-BEFF-4774-6857-DDD22AFE915E}"/>
              </a:ext>
            </a:extLst>
          </p:cNvPr>
          <p:cNvSpPr>
            <a:spLocks noGrp="1"/>
          </p:cNvSpPr>
          <p:nvPr>
            <p:ph type="title"/>
          </p:nvPr>
        </p:nvSpPr>
        <p:spPr/>
        <p:txBody>
          <a:bodyPr/>
          <a:lstStyle/>
          <a:p>
            <a:r>
              <a:rPr lang="en-US" dirty="0"/>
              <a:t>Opportunity</a:t>
            </a:r>
          </a:p>
        </p:txBody>
      </p:sp>
      <p:sp>
        <p:nvSpPr>
          <p:cNvPr id="5" name="Text Placeholder 4">
            <a:extLst>
              <a:ext uri="{FF2B5EF4-FFF2-40B4-BE49-F238E27FC236}">
                <a16:creationId xmlns:a16="http://schemas.microsoft.com/office/drawing/2014/main" id="{DD0E3208-6CDA-0F9B-CBE6-35539C64CBF5}"/>
              </a:ext>
            </a:extLst>
          </p:cNvPr>
          <p:cNvSpPr>
            <a:spLocks noGrp="1"/>
          </p:cNvSpPr>
          <p:nvPr>
            <p:ph type="body" idx="3"/>
          </p:nvPr>
        </p:nvSpPr>
        <p:spPr/>
        <p:txBody>
          <a:bodyPr/>
          <a:lstStyle/>
          <a:p>
            <a:endParaRPr lang="en-US" dirty="0"/>
          </a:p>
        </p:txBody>
      </p:sp>
      <p:pic>
        <p:nvPicPr>
          <p:cNvPr id="9" name="Picture 8">
            <a:extLst>
              <a:ext uri="{FF2B5EF4-FFF2-40B4-BE49-F238E27FC236}">
                <a16:creationId xmlns:a16="http://schemas.microsoft.com/office/drawing/2014/main" id="{9CA95B27-762A-0412-299A-0CA93F04579C}"/>
              </a:ext>
            </a:extLst>
          </p:cNvPr>
          <p:cNvPicPr>
            <a:picLocks noChangeAspect="1"/>
          </p:cNvPicPr>
          <p:nvPr/>
        </p:nvPicPr>
        <p:blipFill>
          <a:blip r:embed="rId2"/>
          <a:stretch>
            <a:fillRect/>
          </a:stretch>
        </p:blipFill>
        <p:spPr>
          <a:xfrm>
            <a:off x="245165" y="1238102"/>
            <a:ext cx="8633792" cy="3791098"/>
          </a:xfrm>
          <a:prstGeom prst="rect">
            <a:avLst/>
          </a:prstGeom>
        </p:spPr>
      </p:pic>
    </p:spTree>
    <p:extLst>
      <p:ext uri="{BB962C8B-B14F-4D97-AF65-F5344CB8AC3E}">
        <p14:creationId xmlns:p14="http://schemas.microsoft.com/office/powerpoint/2010/main" val="18854537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5E78FB-0927-C83A-A8B2-A6FBE21E5877}"/>
              </a:ext>
            </a:extLst>
          </p:cNvPr>
          <p:cNvSpPr>
            <a:spLocks noGrp="1"/>
          </p:cNvSpPr>
          <p:nvPr>
            <p:ph type="body" idx="1"/>
          </p:nvPr>
        </p:nvSpPr>
        <p:spPr>
          <a:xfrm>
            <a:off x="300000" y="911852"/>
            <a:ext cx="8229600" cy="309600"/>
          </a:xfrm>
        </p:spPr>
        <p:txBody>
          <a:bodyPr/>
          <a:lstStyle/>
          <a:p>
            <a:r>
              <a:rPr lang="en-US" dirty="0"/>
              <a:t>What’s the problem?</a:t>
            </a:r>
          </a:p>
        </p:txBody>
      </p:sp>
      <p:sp>
        <p:nvSpPr>
          <p:cNvPr id="3" name="Text Placeholder 2">
            <a:extLst>
              <a:ext uri="{FF2B5EF4-FFF2-40B4-BE49-F238E27FC236}">
                <a16:creationId xmlns:a16="http://schemas.microsoft.com/office/drawing/2014/main" id="{B2FF00C4-5A34-7336-51B5-7E7659BB9126}"/>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D964693B-58CC-BB1A-F07D-70E60D34F0EA}"/>
              </a:ext>
            </a:extLst>
          </p:cNvPr>
          <p:cNvSpPr>
            <a:spLocks noGrp="1"/>
          </p:cNvSpPr>
          <p:nvPr>
            <p:ph type="title"/>
          </p:nvPr>
        </p:nvSpPr>
        <p:spPr/>
        <p:txBody>
          <a:bodyPr/>
          <a:lstStyle/>
          <a:p>
            <a:r>
              <a:rPr lang="en-US" dirty="0"/>
              <a:t>Opportunity</a:t>
            </a:r>
          </a:p>
        </p:txBody>
      </p:sp>
      <p:sp>
        <p:nvSpPr>
          <p:cNvPr id="5" name="Text Placeholder 4">
            <a:extLst>
              <a:ext uri="{FF2B5EF4-FFF2-40B4-BE49-F238E27FC236}">
                <a16:creationId xmlns:a16="http://schemas.microsoft.com/office/drawing/2014/main" id="{25DD66C9-16EE-9C98-4649-1BD9FA5A6992}"/>
              </a:ext>
            </a:extLst>
          </p:cNvPr>
          <p:cNvSpPr>
            <a:spLocks noGrp="1"/>
          </p:cNvSpPr>
          <p:nvPr>
            <p:ph type="body" idx="3"/>
          </p:nvPr>
        </p:nvSpPr>
        <p:spPr/>
        <p:txBody>
          <a:bodyPr/>
          <a:lstStyle/>
          <a:p>
            <a:endParaRPr lang="en-US" dirty="0"/>
          </a:p>
        </p:txBody>
      </p:sp>
      <p:pic>
        <p:nvPicPr>
          <p:cNvPr id="7" name="Picture 6">
            <a:extLst>
              <a:ext uri="{FF2B5EF4-FFF2-40B4-BE49-F238E27FC236}">
                <a16:creationId xmlns:a16="http://schemas.microsoft.com/office/drawing/2014/main" id="{D8D8149C-E3FF-25BF-3CB8-D9203CF4EAED}"/>
              </a:ext>
            </a:extLst>
          </p:cNvPr>
          <p:cNvPicPr>
            <a:picLocks noChangeAspect="1"/>
          </p:cNvPicPr>
          <p:nvPr/>
        </p:nvPicPr>
        <p:blipFill>
          <a:blip r:embed="rId2"/>
          <a:stretch>
            <a:fillRect/>
          </a:stretch>
        </p:blipFill>
        <p:spPr>
          <a:xfrm>
            <a:off x="106017" y="1238102"/>
            <a:ext cx="8898835" cy="3905397"/>
          </a:xfrm>
          <a:prstGeom prst="rect">
            <a:avLst/>
          </a:prstGeom>
        </p:spPr>
      </p:pic>
    </p:spTree>
    <p:extLst>
      <p:ext uri="{BB962C8B-B14F-4D97-AF65-F5344CB8AC3E}">
        <p14:creationId xmlns:p14="http://schemas.microsoft.com/office/powerpoint/2010/main" val="214400302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5"/>
          <p:cNvSpPr txBox="1">
            <a:spLocks noGrp="1"/>
          </p:cNvSpPr>
          <p:nvPr>
            <p:ph type="body" idx="1"/>
          </p:nvPr>
        </p:nvSpPr>
        <p:spPr>
          <a:xfrm>
            <a:off x="457200" y="814203"/>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dirty="0"/>
              <a:t>What’s the problem?</a:t>
            </a:r>
            <a:endParaRPr sz="500" dirty="0"/>
          </a:p>
        </p:txBody>
      </p:sp>
      <p:sp>
        <p:nvSpPr>
          <p:cNvPr id="168" name="Google Shape;168;p3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9" name="Google Shape;169;p35"/>
          <p:cNvSpPr txBox="1">
            <a:spLocks noGrp="1"/>
          </p:cNvSpPr>
          <p:nvPr>
            <p:ph type="title"/>
          </p:nvPr>
        </p:nvSpPr>
        <p:spPr>
          <a:xfrm>
            <a:off x="457200" y="219003"/>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Opportunity</a:t>
            </a:r>
            <a:endParaRPr sz="500" dirty="0"/>
          </a:p>
        </p:txBody>
      </p:sp>
      <p:sp>
        <p:nvSpPr>
          <p:cNvPr id="170" name="Google Shape;170;p35"/>
          <p:cNvSpPr txBox="1">
            <a:spLocks noGrp="1"/>
          </p:cNvSpPr>
          <p:nvPr>
            <p:ph type="body" idx="3"/>
          </p:nvPr>
        </p:nvSpPr>
        <p:spPr>
          <a:xfrm>
            <a:off x="457200" y="1238102"/>
            <a:ext cx="8229600" cy="3905397"/>
          </a:xfrm>
          <a:prstGeom prst="rect">
            <a:avLst/>
          </a:prstGeom>
          <a:noFill/>
          <a:ln>
            <a:noFill/>
          </a:ln>
        </p:spPr>
        <p:txBody>
          <a:bodyPr spcFirstLastPara="1" wrap="square" lIns="0" tIns="0" rIns="0" bIns="0" anchor="ctr" anchorCtr="0">
            <a:noAutofit/>
          </a:bodyPr>
          <a:lstStyle/>
          <a:p>
            <a:pPr marL="114300" indent="-114300"/>
            <a:r>
              <a:rPr lang="en-US" sz="1800" dirty="0">
                <a:effectLst/>
                <a:latin typeface="Calibri" panose="020F0502020204030204" pitchFamily="34" charset="0"/>
                <a:ea typeface="Calibri" panose="020F0502020204030204" pitchFamily="34" charset="0"/>
                <a:cs typeface="Times New Roman" panose="02020603050405020304" pitchFamily="18" charset="0"/>
              </a:rPr>
              <a:t>The global online recruitment market size is anticipated to reach USD 43.39 billion till 2027. This information is provided by Fortune Business Insights™, in its report, titled, “Online Recruitment Market.(</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https://www.fortunebusinessinsights.com/online-recruitment-market-103730</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114300"/>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the National Center for Education Statistics, over </a:t>
            </a:r>
            <a:r>
              <a:rPr lang="en-US" dirty="0">
                <a:latin typeface="Calibri" panose="020F0502020204030204" pitchFamily="34" charset="0"/>
                <a:ea typeface="Calibri" panose="020F0502020204030204" pitchFamily="34" charset="0"/>
                <a:cs typeface="Times New Roman" panose="02020603050405020304" pitchFamily="18" charset="0"/>
              </a:rPr>
              <a:t>2.1</a:t>
            </a:r>
            <a:r>
              <a:rPr lang="en-US" sz="1800" dirty="0">
                <a:effectLst/>
                <a:latin typeface="Calibri" panose="020F0502020204030204" pitchFamily="34" charset="0"/>
                <a:ea typeface="Calibri" panose="020F0502020204030204" pitchFamily="34" charset="0"/>
                <a:cs typeface="Times New Roman" panose="02020603050405020304" pitchFamily="18" charset="0"/>
              </a:rPr>
              <a:t> million students are expected to graduate with a bachelor's degree in the US in 2022. </a:t>
            </a:r>
          </a:p>
          <a:p>
            <a:pPr marL="114300" indent="-114300"/>
            <a:r>
              <a:rPr lang="en-US" dirty="0">
                <a:latin typeface="Calibri" panose="020F0502020204030204" pitchFamily="34" charset="0"/>
                <a:ea typeface="Calibri" panose="020F0502020204030204" pitchFamily="34" charset="0"/>
                <a:cs typeface="Times New Roman" panose="02020603050405020304" pitchFamily="18" charset="0"/>
              </a:rPr>
              <a:t>Studies show it takes recent graduates </a:t>
            </a:r>
            <a:r>
              <a:rPr lang="en-US" sz="1800" dirty="0">
                <a:effectLst/>
                <a:latin typeface="Calibri" panose="020F0502020204030204" pitchFamily="34" charset="0"/>
                <a:ea typeface="Calibri" panose="020F0502020204030204" pitchFamily="34" charset="0"/>
                <a:cs typeface="Times New Roman" panose="02020603050405020304" pitchFamily="18" charset="0"/>
              </a:rPr>
              <a:t>within an average of 6-9 months to land a job. </a:t>
            </a:r>
          </a:p>
          <a:p>
            <a:pPr marL="114300" indent="-114300"/>
            <a:r>
              <a:rPr lang="en-US" dirty="0">
                <a:latin typeface="Calibri" panose="020F0502020204030204" pitchFamily="34" charset="0"/>
                <a:ea typeface="Calibri" panose="020F0502020204030204" pitchFamily="34" charset="0"/>
                <a:cs typeface="Times New Roman" panose="02020603050405020304" pitchFamily="18" charset="0"/>
              </a:rPr>
              <a:t>From the graph in previous slide, As at September 2022, about four percent of recent college graduates were unemployed in the United States. This was a significant decrease from September 2020, when the unemployment rate among recent college graduates was at nine percent. </a:t>
            </a:r>
          </a:p>
          <a:p>
            <a:pPr marL="114300" indent="-114300"/>
            <a:r>
              <a:rPr lang="en-US" dirty="0">
                <a:latin typeface="Calibri" panose="020F0502020204030204" pitchFamily="34" charset="0"/>
                <a:ea typeface="Calibri" panose="020F0502020204030204" pitchFamily="34" charset="0"/>
                <a:cs typeface="Times New Roman" panose="02020603050405020304" pitchFamily="18" charset="0"/>
              </a:rPr>
              <a:t>Essentially, there</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significant opportunity to provide these graduates with an app that can simplify the job search process.</a:t>
            </a:r>
          </a:p>
          <a:p>
            <a:pPr marL="114300" marR="0" lvl="0" indent="-114300" algn="l" rtl="0">
              <a:lnSpc>
                <a:spcPct val="100000"/>
              </a:lnSpc>
              <a:spcBef>
                <a:spcPts val="700"/>
              </a:spcBef>
              <a:spcAft>
                <a:spcPts val="0"/>
              </a:spcAft>
              <a:buClr>
                <a:srgbClr val="2D3D4A"/>
              </a:buClr>
              <a:buSzPts val="1400"/>
              <a:buFont typeface="Cabin"/>
              <a:buChar char="•"/>
            </a:pPr>
            <a:endParaRPr b="1" dirty="0"/>
          </a:p>
        </p:txBody>
      </p:sp>
      <p:sp>
        <p:nvSpPr>
          <p:cNvPr id="171" name="Google Shape;171;p3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7</a:t>
            </a:fld>
            <a:endParaRPr>
              <a:solidFill>
                <a:srgbClr val="929292"/>
              </a:solidFil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What’s Our Solution?</a:t>
            </a:r>
            <a:endParaRPr sz="500"/>
          </a:p>
        </p:txBody>
      </p:sp>
      <p:sp>
        <p:nvSpPr>
          <p:cNvPr id="177" name="Google Shape;177;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8" name="Google Shape;178;p36"/>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Proposal</a:t>
            </a:r>
            <a:endParaRPr sz="500"/>
          </a:p>
        </p:txBody>
      </p:sp>
      <p:sp>
        <p:nvSpPr>
          <p:cNvPr id="179" name="Google Shape;179;p36"/>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GradMatch will use data from LinkedIn's vast network to recommend jobs based on the user's skills, education, and experience. The app will use a smart algorithm to match job postings with the user's profile and preferences. The app will allow the user to swipe left or right to show interest in a job, similar to popular dating apps. The app will also provide career advice, job market insights, and interview preparation tips.</a:t>
            </a:r>
            <a:endParaRPr b="1" dirty="0"/>
          </a:p>
        </p:txBody>
      </p:sp>
      <p:sp>
        <p:nvSpPr>
          <p:cNvPr id="180" name="Google Shape;180;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8</a:t>
            </a:fld>
            <a:endParaRPr>
              <a:solidFill>
                <a:srgbClr val="929292"/>
              </a:solidFil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7" name="Google Shape;187;p37"/>
          <p:cNvSpPr txBox="1">
            <a:spLocks noGrp="1"/>
          </p:cNvSpPr>
          <p:nvPr>
            <p:ph type="title"/>
          </p:nvPr>
        </p:nvSpPr>
        <p:spPr>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latin typeface="Calibri" panose="020F0502020204030204" pitchFamily="34" charset="0"/>
                <a:cs typeface="Calibri" panose="020F0502020204030204" pitchFamily="34" charset="0"/>
              </a:rPr>
              <a:t>Return On Investment</a:t>
            </a:r>
            <a:endParaRPr sz="500" dirty="0">
              <a:latin typeface="Calibri" panose="020F0502020204030204" pitchFamily="34" charset="0"/>
              <a:cs typeface="Calibri" panose="020F0502020204030204" pitchFamily="34" charset="0"/>
            </a:endParaRPr>
          </a:p>
        </p:txBody>
      </p:sp>
      <p:sp>
        <p:nvSpPr>
          <p:cNvPr id="185" name="Google Shape;185;p37"/>
          <p:cNvSpPr txBox="1">
            <a:spLocks noGrp="1"/>
          </p:cNvSpPr>
          <p:nvPr>
            <p:ph type="body" idx="1"/>
          </p:nvPr>
        </p:nvSpPr>
        <p:spPr>
          <a:xfrm>
            <a:off x="311700" y="1152475"/>
            <a:ext cx="3999900" cy="390434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Budget for the First Year:</a:t>
            </a:r>
          </a:p>
          <a:p>
            <a:pPr marL="0" marR="0" lvl="0" indent="0" algn="l" rtl="0">
              <a:lnSpc>
                <a:spcPct val="100000"/>
              </a:lnSpc>
              <a:spcBef>
                <a:spcPts val="0"/>
              </a:spcBef>
              <a:spcAft>
                <a:spcPts val="0"/>
              </a:spcAft>
              <a:buClr>
                <a:srgbClr val="02B3E4"/>
              </a:buClr>
              <a:buFont typeface="Open Sans"/>
              <a:buNone/>
            </a:pPr>
            <a:endParaRPr lang="en-US" sz="900" dirty="0">
              <a:solidFill>
                <a:schemeClr val="tx1"/>
              </a:solidFill>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Salaries and Benefits:</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2 Developers: $100,000 each</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1 Tester: $80,000</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1 Business Analyst: $90,000</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1 Tech Lead: $120,000</a:t>
            </a:r>
          </a:p>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Total Cost: $490,000</a:t>
            </a:r>
          </a:p>
          <a:p>
            <a:pPr marL="0" marR="0" lvl="0" indent="0" algn="l" rtl="0">
              <a:lnSpc>
                <a:spcPct val="100000"/>
              </a:lnSpc>
              <a:spcBef>
                <a:spcPts val="0"/>
              </a:spcBef>
              <a:spcAft>
                <a:spcPts val="0"/>
              </a:spcAft>
              <a:buClr>
                <a:srgbClr val="02B3E4"/>
              </a:buClr>
              <a:buFont typeface="Open Sans"/>
              <a:buNone/>
            </a:pPr>
            <a:endParaRPr lang="en-US" sz="900" dirty="0">
              <a:solidFill>
                <a:schemeClr val="tx1"/>
              </a:solidFill>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Marketing:</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Social Media Ads: $50,000</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Influencer Marketing: $20,000</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Email Marketing: $15,000</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PR: $30,000</a:t>
            </a:r>
          </a:p>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Total Cost: $115,000</a:t>
            </a:r>
          </a:p>
          <a:p>
            <a:pPr marL="0" marR="0" lvl="0" indent="0" algn="l" rtl="0">
              <a:lnSpc>
                <a:spcPct val="100000"/>
              </a:lnSpc>
              <a:spcBef>
                <a:spcPts val="0"/>
              </a:spcBef>
              <a:spcAft>
                <a:spcPts val="0"/>
              </a:spcAft>
              <a:buClr>
                <a:srgbClr val="02B3E4"/>
              </a:buClr>
              <a:buFont typeface="Open Sans"/>
              <a:buNone/>
            </a:pPr>
            <a:endParaRPr lang="en-US" sz="900" dirty="0">
              <a:solidFill>
                <a:schemeClr val="tx1"/>
              </a:solidFill>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Platform Development:</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Server Costs: $20,000</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Software Tools and Licenses: $10,000</a:t>
            </a:r>
          </a:p>
          <a:p>
            <a:pPr marL="171450" indent="-171450">
              <a:lnSpc>
                <a:spcPct val="100000"/>
              </a:lnSpc>
              <a:buClr>
                <a:srgbClr val="02B3E4"/>
              </a:buClr>
            </a:pPr>
            <a:r>
              <a:rPr lang="en-US" sz="900" dirty="0">
                <a:solidFill>
                  <a:schemeClr val="tx1"/>
                </a:solidFill>
                <a:latin typeface="Calibri" panose="020F0502020204030204" pitchFamily="34" charset="0"/>
                <a:cs typeface="Calibri" panose="020F0502020204030204" pitchFamily="34" charset="0"/>
              </a:rPr>
              <a:t>IT Support and Maintenance: $20,000</a:t>
            </a:r>
          </a:p>
          <a:p>
            <a:pPr marL="0" indent="0">
              <a:lnSpc>
                <a:spcPct val="100000"/>
              </a:lnSpc>
              <a:buClr>
                <a:srgbClr val="02B3E4"/>
              </a:buClr>
              <a:buNone/>
            </a:pPr>
            <a:r>
              <a:rPr lang="en-US" sz="900" dirty="0">
                <a:solidFill>
                  <a:schemeClr val="tx1"/>
                </a:solidFill>
                <a:latin typeface="Calibri" panose="020F0502020204030204" pitchFamily="34" charset="0"/>
                <a:cs typeface="Calibri" panose="020F0502020204030204" pitchFamily="34" charset="0"/>
              </a:rPr>
              <a:t>Total Cost: $50,000</a:t>
            </a:r>
          </a:p>
          <a:p>
            <a:pPr marL="0" marR="0" lvl="0" indent="0" algn="l" rtl="0">
              <a:lnSpc>
                <a:spcPct val="100000"/>
              </a:lnSpc>
              <a:spcBef>
                <a:spcPts val="0"/>
              </a:spcBef>
              <a:spcAft>
                <a:spcPts val="0"/>
              </a:spcAft>
              <a:buClr>
                <a:srgbClr val="02B3E4"/>
              </a:buClr>
              <a:buFont typeface="Open Sans"/>
              <a:buNone/>
            </a:pPr>
            <a:endParaRPr lang="en-US" sz="900" dirty="0">
              <a:solidFill>
                <a:schemeClr val="tx1"/>
              </a:solidFill>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Total Budget for First Year: $655,000</a:t>
            </a:r>
          </a:p>
          <a:p>
            <a:pPr marL="0" marR="0" lvl="0" indent="0" algn="l" rtl="0">
              <a:lnSpc>
                <a:spcPct val="100000"/>
              </a:lnSpc>
              <a:spcBef>
                <a:spcPts val="0"/>
              </a:spcBef>
              <a:spcAft>
                <a:spcPts val="0"/>
              </a:spcAft>
              <a:buClr>
                <a:srgbClr val="02B3E4"/>
              </a:buClr>
              <a:buFont typeface="Open Sans"/>
              <a:buNone/>
            </a:pPr>
            <a:endParaRPr lang="en-US" sz="900" dirty="0">
              <a:solidFill>
                <a:schemeClr val="tx1"/>
              </a:solidFill>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Assumptions:</a:t>
            </a:r>
          </a:p>
          <a:p>
            <a:pPr marL="0" marR="0" lvl="0" indent="0" algn="l" rtl="0">
              <a:lnSpc>
                <a:spcPct val="100000"/>
              </a:lnSpc>
              <a:spcBef>
                <a:spcPts val="0"/>
              </a:spcBef>
              <a:spcAft>
                <a:spcPts val="0"/>
              </a:spcAft>
              <a:buClr>
                <a:srgbClr val="02B3E4"/>
              </a:buClr>
              <a:buFont typeface="Open Sans"/>
              <a:buNone/>
            </a:pPr>
            <a:endParaRPr lang="en-US" sz="900" dirty="0">
              <a:solidFill>
                <a:schemeClr val="tx1"/>
              </a:solidFill>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Revenue per user: $20/month</a:t>
            </a:r>
          </a:p>
          <a:p>
            <a:pPr marL="0" marR="0" lvl="0" indent="0" algn="l" rtl="0">
              <a:lnSpc>
                <a:spcPct val="100000"/>
              </a:lnSpc>
              <a:spcBef>
                <a:spcPts val="0"/>
              </a:spcBef>
              <a:spcAft>
                <a:spcPts val="0"/>
              </a:spcAft>
              <a:buClr>
                <a:srgbClr val="02B3E4"/>
              </a:buClr>
              <a:buFont typeface="Open Sans"/>
              <a:buNone/>
            </a:pPr>
            <a:r>
              <a:rPr lang="en-US" sz="900" dirty="0">
                <a:solidFill>
                  <a:schemeClr val="tx1"/>
                </a:solidFill>
                <a:latin typeface="Calibri" panose="020F0502020204030204" pitchFamily="34" charset="0"/>
                <a:cs typeface="Calibri" panose="020F0502020204030204" pitchFamily="34" charset="0"/>
              </a:rPr>
              <a:t>Users acquired in the first year: 10,000</a:t>
            </a:r>
          </a:p>
          <a:p>
            <a:pPr marL="0" marR="0" lvl="0" indent="0" algn="l" rtl="0">
              <a:lnSpc>
                <a:spcPct val="100000"/>
              </a:lnSpc>
              <a:spcBef>
                <a:spcPts val="0"/>
              </a:spcBef>
              <a:spcAft>
                <a:spcPts val="0"/>
              </a:spcAft>
              <a:buClr>
                <a:srgbClr val="02B3E4"/>
              </a:buClr>
              <a:buFont typeface="Open Sans"/>
              <a:buNone/>
            </a:pPr>
            <a:endParaRPr sz="500" dirty="0"/>
          </a:p>
        </p:txBody>
      </p:sp>
      <p:sp>
        <p:nvSpPr>
          <p:cNvPr id="186" name="Google Shape;186;p37"/>
          <p:cNvSpPr txBox="1">
            <a:spLocks noGrp="1"/>
          </p:cNvSpPr>
          <p:nvPr>
            <p:ph type="body" idx="2"/>
          </p:nvPr>
        </p:nvSpPr>
        <p:spPr>
          <a:xfrm>
            <a:off x="4832400" y="1152474"/>
            <a:ext cx="3999900" cy="390434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endParaRPr lang="en" sz="1200" b="0" i="0" u="none" strike="noStrike" cap="none" dirty="0">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r>
              <a:rPr lang="en-US" sz="1200" dirty="0">
                <a:solidFill>
                  <a:schemeClr val="tx1"/>
                </a:solidFill>
                <a:latin typeface="Open Sans"/>
                <a:ea typeface="Open Sans"/>
                <a:cs typeface="Open Sans"/>
                <a:sym typeface="Open Sans"/>
              </a:rPr>
              <a:t>ROI Calculation:</a:t>
            </a:r>
          </a:p>
          <a:p>
            <a:pPr marL="0" marR="0" lvl="0" indent="0" algn="l" rtl="0">
              <a:lnSpc>
                <a:spcPct val="100000"/>
              </a:lnSpc>
              <a:spcBef>
                <a:spcPts val="0"/>
              </a:spcBef>
              <a:spcAft>
                <a:spcPts val="0"/>
              </a:spcAft>
              <a:buClr>
                <a:srgbClr val="7D97AD"/>
              </a:buClr>
              <a:buFont typeface="Open Sans"/>
              <a:buNone/>
            </a:pPr>
            <a:endParaRPr lang="en-US" sz="1200" dirty="0">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r>
              <a:rPr lang="en-US" sz="1200" dirty="0">
                <a:solidFill>
                  <a:schemeClr val="tx1"/>
                </a:solidFill>
                <a:latin typeface="Open Sans"/>
                <a:ea typeface="Open Sans"/>
                <a:cs typeface="Open Sans"/>
                <a:sym typeface="Open Sans"/>
              </a:rPr>
              <a:t>Net Return on Investment = Total Revenue - Total Cost = ($20 x 10,000 x 12) - $655,000 = $545,000</a:t>
            </a:r>
          </a:p>
          <a:p>
            <a:pPr marL="0" marR="0" lvl="0" indent="0" algn="l" rtl="0">
              <a:lnSpc>
                <a:spcPct val="100000"/>
              </a:lnSpc>
              <a:spcBef>
                <a:spcPts val="0"/>
              </a:spcBef>
              <a:spcAft>
                <a:spcPts val="0"/>
              </a:spcAft>
              <a:buClr>
                <a:srgbClr val="7D97AD"/>
              </a:buClr>
              <a:buFont typeface="Open Sans"/>
              <a:buNone/>
            </a:pPr>
            <a:endParaRPr lang="en-US" sz="1200" dirty="0">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r>
              <a:rPr lang="en-US" sz="1200" dirty="0">
                <a:solidFill>
                  <a:schemeClr val="tx1"/>
                </a:solidFill>
                <a:latin typeface="Open Sans"/>
                <a:ea typeface="Open Sans"/>
                <a:cs typeface="Open Sans"/>
                <a:sym typeface="Open Sans"/>
              </a:rPr>
              <a:t>ROI = (Net Return on Investment / Cost of Investment) x 100%</a:t>
            </a:r>
          </a:p>
          <a:p>
            <a:pPr marL="0" marR="0" lvl="0" indent="0" algn="l" rtl="0">
              <a:lnSpc>
                <a:spcPct val="100000"/>
              </a:lnSpc>
              <a:spcBef>
                <a:spcPts val="0"/>
              </a:spcBef>
              <a:spcAft>
                <a:spcPts val="0"/>
              </a:spcAft>
              <a:buClr>
                <a:srgbClr val="7D97AD"/>
              </a:buClr>
              <a:buFont typeface="Open Sans"/>
              <a:buNone/>
            </a:pPr>
            <a:r>
              <a:rPr lang="en-US" sz="1200" dirty="0">
                <a:solidFill>
                  <a:schemeClr val="tx1"/>
                </a:solidFill>
                <a:latin typeface="Open Sans"/>
                <a:ea typeface="Open Sans"/>
                <a:cs typeface="Open Sans"/>
                <a:sym typeface="Open Sans"/>
              </a:rPr>
              <a:t>ROI = ($545,000 / $655,000) x 100% = 83.21%</a:t>
            </a:r>
          </a:p>
          <a:p>
            <a:pPr marL="0" marR="0" lvl="0" indent="0" algn="l" rtl="0">
              <a:lnSpc>
                <a:spcPct val="100000"/>
              </a:lnSpc>
              <a:spcBef>
                <a:spcPts val="0"/>
              </a:spcBef>
              <a:spcAft>
                <a:spcPts val="0"/>
              </a:spcAft>
              <a:buClr>
                <a:srgbClr val="7D97AD"/>
              </a:buClr>
              <a:buFont typeface="Open Sans"/>
              <a:buNone/>
            </a:pPr>
            <a:endParaRPr lang="en-US" sz="1200" dirty="0">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r>
              <a:rPr lang="en-US" sz="1200" dirty="0">
                <a:solidFill>
                  <a:schemeClr val="tx1"/>
                </a:solidFill>
                <a:latin typeface="Open Sans"/>
                <a:ea typeface="Open Sans"/>
                <a:cs typeface="Open Sans"/>
                <a:sym typeface="Open Sans"/>
              </a:rPr>
              <a:t>Based on our assumptions, GradMatch has the potential to generate $545,000 in net return on investment in the first year, resulting in an ROI of 83.21%. This means that for every $1 invested in GradMatch, we can expect to see a return of $1.83.</a:t>
            </a:r>
            <a:endParaRPr lang="en" sz="1200" dirty="0">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b="0" i="0" u="none" strike="noStrike" cap="none"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endParaRPr lang="en" sz="700" dirty="0">
              <a:solidFill>
                <a:srgbClr val="7D97AD"/>
              </a:solidFill>
              <a:latin typeface="Open Sans"/>
              <a:ea typeface="Open Sans"/>
              <a:cs typeface="Open Sans"/>
              <a:sym typeface="Open Sans"/>
            </a:endParaRPr>
          </a:p>
          <a:p>
            <a:pPr marL="0" marR="0" lvl="0" indent="0" algn="l" rtl="0">
              <a:lnSpc>
                <a:spcPct val="100000"/>
              </a:lnSpc>
              <a:spcBef>
                <a:spcPts val="0"/>
              </a:spcBef>
              <a:spcAft>
                <a:spcPts val="0"/>
              </a:spcAft>
              <a:buClr>
                <a:srgbClr val="7D97AD"/>
              </a:buClr>
              <a:buFont typeface="Open Sans"/>
              <a:buNone/>
            </a:pPr>
            <a:r>
              <a:rPr lang="en" sz="700" b="0" i="0" u="none" strike="noStrike" cap="none" dirty="0">
                <a:solidFill>
                  <a:srgbClr val="7D97AD"/>
                </a:solidFill>
                <a:latin typeface="Open Sans"/>
                <a:ea typeface="Open Sans"/>
                <a:cs typeface="Open Sans"/>
                <a:sym typeface="Open Sans"/>
              </a:rPr>
              <a:t>© 2019 Udacity.  All rights reserved.</a:t>
            </a:r>
            <a:endParaRPr sz="500" dirty="0"/>
          </a:p>
        </p:txBody>
      </p:sp>
      <p:sp>
        <p:nvSpPr>
          <p:cNvPr id="189" name="Google Shape;189;p37"/>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9</a:t>
            </a:fld>
            <a:endParaRPr>
              <a:solidFill>
                <a:srgbClr val="929292"/>
              </a:solidFill>
            </a:endParaRPr>
          </a:p>
        </p:txBody>
      </p:sp>
    </p:spTree>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48968</TotalTime>
  <Words>1777</Words>
  <Application>Microsoft Office PowerPoint</Application>
  <PresentationFormat>On-screen Show (16:9)</PresentationFormat>
  <Paragraphs>180</Paragraphs>
  <Slides>22</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Symbol</vt:lpstr>
      <vt:lpstr>Calibri</vt:lpstr>
      <vt:lpstr>Open Sans</vt:lpstr>
      <vt:lpstr>Arial</vt:lpstr>
      <vt:lpstr>Cabin</vt:lpstr>
      <vt:lpstr>Simple Light</vt:lpstr>
      <vt:lpstr>Udacity Template 16x9</vt:lpstr>
      <vt:lpstr>GradMatch</vt:lpstr>
      <vt:lpstr>Background</vt:lpstr>
      <vt:lpstr>Business Case</vt:lpstr>
      <vt:lpstr>Initial Focus</vt:lpstr>
      <vt:lpstr>Opportunity</vt:lpstr>
      <vt:lpstr>Opportunity</vt:lpstr>
      <vt:lpstr>Opportunity</vt:lpstr>
      <vt:lpstr>Proposal</vt:lpstr>
      <vt:lpstr>Return On Investment</vt:lpstr>
      <vt:lpstr>Measurement</vt:lpstr>
      <vt:lpstr>Competitors</vt:lpstr>
      <vt:lpstr>PowerPoint Presentation</vt:lpstr>
      <vt:lpstr>Glassdoor </vt:lpstr>
      <vt:lpstr>Indeed</vt:lpstr>
      <vt:lpstr>Our Advantages</vt:lpstr>
      <vt:lpstr>Roadmap and Vision</vt:lpstr>
      <vt:lpstr>Vision</vt:lpstr>
      <vt:lpstr>Theme 1 : Incorporate user feedback into job recommendations</vt:lpstr>
      <vt:lpstr>Theme 2: Expand User Engagement and Retention</vt:lpstr>
      <vt:lpstr>Theme 3 : Monetize through premium features</vt:lpstr>
      <vt:lpstr>Where do we go from here?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GradMatch</dc:title>
  <dc:creator>Oluwademilade Awoyomi</dc:creator>
  <cp:lastModifiedBy>Oluwademilade Awoyomi</cp:lastModifiedBy>
  <cp:revision>3</cp:revision>
  <dcterms:modified xsi:type="dcterms:W3CDTF">2023-03-25T19:44:06Z</dcterms:modified>
</cp:coreProperties>
</file>