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1"/>
  </p:notesMasterIdLst>
  <p:sldIdLst>
    <p:sldId id="256" r:id="rId3"/>
    <p:sldId id="259" r:id="rId4"/>
    <p:sldId id="261" r:id="rId5"/>
    <p:sldId id="332" r:id="rId6"/>
    <p:sldId id="262" r:id="rId7"/>
    <p:sldId id="264" r:id="rId8"/>
    <p:sldId id="328" r:id="rId9"/>
    <p:sldId id="329" r:id="rId10"/>
    <p:sldId id="330" r:id="rId11"/>
    <p:sldId id="331" r:id="rId12"/>
    <p:sldId id="266" r:id="rId13"/>
    <p:sldId id="268" r:id="rId14"/>
    <p:sldId id="269" r:id="rId15"/>
    <p:sldId id="271" r:id="rId16"/>
    <p:sldId id="333" r:id="rId17"/>
    <p:sldId id="274" r:id="rId18"/>
    <p:sldId id="275" r:id="rId19"/>
    <p:sldId id="277" r:id="rId20"/>
    <p:sldId id="278" r:id="rId21"/>
    <p:sldId id="279" r:id="rId22"/>
    <p:sldId id="281" r:id="rId23"/>
    <p:sldId id="282" r:id="rId24"/>
    <p:sldId id="284" r:id="rId25"/>
    <p:sldId id="285" r:id="rId26"/>
    <p:sldId id="336" r:id="rId27"/>
    <p:sldId id="287" r:id="rId28"/>
    <p:sldId id="288" r:id="rId29"/>
    <p:sldId id="290" r:id="rId30"/>
    <p:sldId id="291" r:id="rId31"/>
    <p:sldId id="334" r:id="rId32"/>
    <p:sldId id="293" r:id="rId33"/>
    <p:sldId id="294" r:id="rId34"/>
    <p:sldId id="295" r:id="rId35"/>
    <p:sldId id="296" r:id="rId36"/>
    <p:sldId id="306" r:id="rId37"/>
    <p:sldId id="308" r:id="rId38"/>
    <p:sldId id="309" r:id="rId39"/>
    <p:sldId id="335"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uwademilade Awoyomi" initials="OA" lastIdx="1" clrIdx="0">
    <p:extLst>
      <p:ext uri="{19B8F6BF-5375-455C-9EA6-DF929625EA0E}">
        <p15:presenceInfo xmlns:p15="http://schemas.microsoft.com/office/powerpoint/2012/main" userId="S::oluwademilade.awoyomi@cwg-plc.com::e908a46f-55bb-4f0a-8b11-530ef91a72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E55EF4-7F78-439B-A7DA-CE35300F280A}">
  <a:tblStyle styleId="{7AE55EF4-7F78-439B-A7DA-CE35300F280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21" d="100"/>
          <a:sy n="121" d="100"/>
        </p:scale>
        <p:origin x="3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50" name="Google Shape;2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89" name="Google Shape;2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22" name="Google Shape;32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43" name="Google Shape;34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094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87" name="Google Shape;3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5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522" name="Google Shape;52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911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87" name="Google Shape;1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4" name="Google Shape;854;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3056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4" name="Google Shape;884;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5104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8" name="Google Shape;908;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3040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1426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11" name="Google Shape;11;p2"/>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Google Shape;12;p2"/>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Google Shape;13;p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59"/>
        <p:cNvGrpSpPr/>
        <p:nvPr/>
      </p:nvGrpSpPr>
      <p:grpSpPr>
        <a:xfrm>
          <a:off x="0" y="0"/>
          <a:ext cx="0" cy="0"/>
          <a:chOff x="0" y="0"/>
          <a:chExt cx="0" cy="0"/>
        </a:xfrm>
      </p:grpSpPr>
      <p:sp>
        <p:nvSpPr>
          <p:cNvPr id="60" name="Google Shape;60;p1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1" name="Google Shape;61;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64" name="Google Shape;64;p1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66"/>
        <p:cNvGrpSpPr/>
        <p:nvPr/>
      </p:nvGrpSpPr>
      <p:grpSpPr>
        <a:xfrm>
          <a:off x="0" y="0"/>
          <a:ext cx="0" cy="0"/>
          <a:chOff x="0" y="0"/>
          <a:chExt cx="0" cy="0"/>
        </a:xfrm>
      </p:grpSpPr>
      <p:sp>
        <p:nvSpPr>
          <p:cNvPr id="67" name="Google Shape;67;p1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8" name="Google Shape;68;p1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70" name="Google Shape;70;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71"/>
        <p:cNvGrpSpPr/>
        <p:nvPr/>
      </p:nvGrpSpPr>
      <p:grpSpPr>
        <a:xfrm>
          <a:off x="0" y="0"/>
          <a:ext cx="0" cy="0"/>
          <a:chOff x="0" y="0"/>
          <a:chExt cx="0" cy="0"/>
        </a:xfrm>
      </p:grpSpPr>
      <p:sp>
        <p:nvSpPr>
          <p:cNvPr id="72" name="Google Shape;72;p1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3" name="Google Shape;73;p1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4" name="Google Shape;74;p1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75" name="Google Shape;75;p1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76"/>
        <p:cNvGrpSpPr/>
        <p:nvPr/>
      </p:nvGrpSpPr>
      <p:grpSpPr>
        <a:xfrm>
          <a:off x="0" y="0"/>
          <a:ext cx="0" cy="0"/>
          <a:chOff x="0" y="0"/>
          <a:chExt cx="0" cy="0"/>
        </a:xfrm>
      </p:grpSpPr>
      <p:sp>
        <p:nvSpPr>
          <p:cNvPr id="77" name="Google Shape;77;p1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8" name="Google Shape;78;p1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9" name="Google Shape;79;p1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80" name="Google Shape;80;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81"/>
        <p:cNvGrpSpPr/>
        <p:nvPr/>
      </p:nvGrpSpPr>
      <p:grpSpPr>
        <a:xfrm>
          <a:off x="0" y="0"/>
          <a:ext cx="0" cy="0"/>
          <a:chOff x="0" y="0"/>
          <a:chExt cx="0" cy="0"/>
        </a:xfrm>
      </p:grpSpPr>
      <p:sp>
        <p:nvSpPr>
          <p:cNvPr id="82" name="Google Shape;82;p1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83" name="Google Shape;83;p1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84" name="Google Shape;84;p1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85" name="Google Shape;8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20000"/>
              </a:lnSpc>
              <a:spcBef>
                <a:spcPts val="0"/>
              </a:spcBef>
              <a:spcAft>
                <a:spcPts val="0"/>
              </a:spcAft>
              <a:buSzPts val="2800"/>
              <a:buNone/>
              <a:defRPr/>
            </a:lvl1pPr>
            <a:lvl2pPr lvl="1" algn="l">
              <a:lnSpc>
                <a:spcPct val="120000"/>
              </a:lnSpc>
              <a:spcBef>
                <a:spcPts val="0"/>
              </a:spcBef>
              <a:spcAft>
                <a:spcPts val="0"/>
              </a:spcAft>
              <a:buSzPts val="2800"/>
              <a:buNone/>
              <a:defRPr/>
            </a:lvl2pPr>
            <a:lvl3pPr lvl="2" algn="l">
              <a:lnSpc>
                <a:spcPct val="120000"/>
              </a:lnSpc>
              <a:spcBef>
                <a:spcPts val="0"/>
              </a:spcBef>
              <a:spcAft>
                <a:spcPts val="0"/>
              </a:spcAft>
              <a:buSzPts val="2800"/>
              <a:buNone/>
              <a:defRPr/>
            </a:lvl3pPr>
            <a:lvl4pPr lvl="3" algn="l">
              <a:lnSpc>
                <a:spcPct val="120000"/>
              </a:lnSpc>
              <a:spcBef>
                <a:spcPts val="0"/>
              </a:spcBef>
              <a:spcAft>
                <a:spcPts val="0"/>
              </a:spcAft>
              <a:buSzPts val="2800"/>
              <a:buNone/>
              <a:defRPr/>
            </a:lvl4pPr>
            <a:lvl5pPr lvl="4" algn="l">
              <a:lnSpc>
                <a:spcPct val="120000"/>
              </a:lnSpc>
              <a:spcBef>
                <a:spcPts val="0"/>
              </a:spcBef>
              <a:spcAft>
                <a:spcPts val="0"/>
              </a:spcAft>
              <a:buSzPts val="2800"/>
              <a:buNone/>
              <a:defRPr/>
            </a:lvl5pPr>
            <a:lvl6pPr lvl="5" algn="l">
              <a:lnSpc>
                <a:spcPct val="120000"/>
              </a:lnSpc>
              <a:spcBef>
                <a:spcPts val="0"/>
              </a:spcBef>
              <a:spcAft>
                <a:spcPts val="0"/>
              </a:spcAft>
              <a:buSzPts val="2800"/>
              <a:buNone/>
              <a:defRPr/>
            </a:lvl6pPr>
            <a:lvl7pPr lvl="6" algn="l">
              <a:lnSpc>
                <a:spcPct val="120000"/>
              </a:lnSpc>
              <a:spcBef>
                <a:spcPts val="0"/>
              </a:spcBef>
              <a:spcAft>
                <a:spcPts val="0"/>
              </a:spcAft>
              <a:buSzPts val="2800"/>
              <a:buNone/>
              <a:defRPr/>
            </a:lvl7pPr>
            <a:lvl8pPr lvl="7" algn="l">
              <a:lnSpc>
                <a:spcPct val="120000"/>
              </a:lnSpc>
              <a:spcBef>
                <a:spcPts val="0"/>
              </a:spcBef>
              <a:spcAft>
                <a:spcPts val="0"/>
              </a:spcAft>
              <a:buSzPts val="2800"/>
              <a:buNone/>
              <a:defRPr/>
            </a:lvl8pPr>
            <a:lvl9pPr lvl="8" algn="l">
              <a:lnSpc>
                <a:spcPct val="120000"/>
              </a:lnSpc>
              <a:spcBef>
                <a:spcPts val="0"/>
              </a:spcBef>
              <a:spcAft>
                <a:spcPts val="0"/>
              </a:spcAft>
              <a:buSzPts val="2800"/>
              <a:buNone/>
              <a:defRPr/>
            </a:lvl9pPr>
          </a:lstStyle>
          <a:p>
            <a:endParaRPr/>
          </a:p>
        </p:txBody>
      </p:sp>
      <p:sp>
        <p:nvSpPr>
          <p:cNvPr id="88" name="Google Shape;88;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89" name="Google Shape;8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6" name="Google Shape;9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7" name="Google Shape;9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7" name="Google Shape;107;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8" name="Google Shape;108;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9" name="Google Shape;10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6" name="Google Shape;16;p3"/>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7" name="Google Shape;17;p3"/>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8" name="Google Shape;18;p3"/>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9" name="Google Shape;19;p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20" name="Google Shape;20;p3"/>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5" name="Google Shape;115;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16" name="Google Shape;1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9" name="Google Shape;1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0"/>
        <p:cNvGrpSpPr/>
        <p:nvPr/>
      </p:nvGrpSpPr>
      <p:grpSpPr>
        <a:xfrm>
          <a:off x="0" y="0"/>
          <a:ext cx="0" cy="0"/>
          <a:chOff x="0" y="0"/>
          <a:chExt cx="0" cy="0"/>
        </a:xfrm>
      </p:grpSpPr>
      <p:sp>
        <p:nvSpPr>
          <p:cNvPr id="121" name="Google Shape;121;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23" name="Google Shape;123;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4" name="Google Shape;124;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5" name="Google Shape;12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6"/>
        <p:cNvGrpSpPr/>
        <p:nvPr/>
      </p:nvGrpSpPr>
      <p:grpSpPr>
        <a:xfrm>
          <a:off x="0" y="0"/>
          <a:ext cx="0" cy="0"/>
          <a:chOff x="0" y="0"/>
          <a:chExt cx="0" cy="0"/>
        </a:xfrm>
      </p:grpSpPr>
      <p:sp>
        <p:nvSpPr>
          <p:cNvPr id="127" name="Google Shape;127;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28" name="Google Shape;12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1" name="Google Shape;131;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32" name="Google Shape;132;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9" name="Google Shape;29;p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2" name="Google Shape;32;p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3" name="Google Shape;33;p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4" name="Google Shape;34;p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35" name="Google Shape;35;p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6" name="Google Shape;46;p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9" name="Google Shape;49;p10"/>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0" name="Google Shape;50;p1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3" name="Google Shape;53;p11"/>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4" name="Google Shape;54;p1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R="0" lvl="0" algn="l">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2"/>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8" name="Google Shape;58;p1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2" name="Google Shape;92;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3" name="Google Shape;9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8" Type="http://schemas.openxmlformats.org/officeDocument/2006/relationships/hyperlink" Target="https://www.epi.org/publication/the-class-of-2020/" TargetMode="External"/><Relationship Id="rId3" Type="http://schemas.openxmlformats.org/officeDocument/2006/relationships/hyperlink" Target="https://www.naceweb.org/globalassets/documents/2021-student-survey/winter-2021-student-survey-report.pdf" TargetMode="External"/><Relationship Id="rId7" Type="http://schemas.openxmlformats.org/officeDocument/2006/relationships/hyperlink" Target="https://www.businessinsider.com/how-to-network-to-get-a-job-2016-4" TargetMode="External"/><Relationship Id="rId2" Type="http://schemas.openxmlformats.org/officeDocument/2006/relationships/notesSlide" Target="../notesSlides/notesSlide36.xml"/><Relationship Id="rId1" Type="http://schemas.openxmlformats.org/officeDocument/2006/relationships/slideLayout" Target="../slideLayouts/slideLayout17.xml"/><Relationship Id="rId6" Type="http://schemas.openxmlformats.org/officeDocument/2006/relationships/hyperlink" Target="https://www.glassdoor.com/blog/whats-the-real-reason-why-hr-people-dont-give-feedback-after-job-interviews/" TargetMode="External"/><Relationship Id="rId5" Type="http://schemas.openxmlformats.org/officeDocument/2006/relationships/hyperlink" Target="https://www.cnbc.com/2019/04/30/college-graduates-are-worried-theyre-not-prepared-for-the-workforce.html" TargetMode="External"/><Relationship Id="rId4" Type="http://schemas.openxmlformats.org/officeDocument/2006/relationships/hyperlink" Target="https://business.linkedin.com/content/dam/me/business/en-us/talent-solutions/resources/pdfs/linkedin-global-talent-trends-2019.pdf" TargetMode="External"/><Relationship Id="rId9" Type="http://schemas.openxmlformats.org/officeDocument/2006/relationships/hyperlink" Target="https://about.linkedin.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usiness.linkedin.com/content/dam/me/business/en-us/talent-solutions/resources/pdfs/linkedin-global-talent-trends-2019.pdf" TargetMode="External"/><Relationship Id="rId2" Type="http://schemas.openxmlformats.org/officeDocument/2006/relationships/hyperlink" Target="https://www.naceweb.org/globalassets/documents/2021-student-survey/winter-2021-student-survey-report.pdf"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t>GradMatch</a:t>
            </a:r>
            <a:endParaRPr sz="500" dirty="0"/>
          </a:p>
        </p:txBody>
      </p:sp>
      <p:sp>
        <p:nvSpPr>
          <p:cNvPr id="140" name="Google Shape;140;p32"/>
          <p:cNvSpPr txBox="1">
            <a:spLocks noGrp="1"/>
          </p:cNvSpPr>
          <p:nvPr>
            <p:ph type="body" idx="1"/>
          </p:nvPr>
        </p:nvSpPr>
        <p:spPr>
          <a:xfrm>
            <a:off x="457200" y="2195524"/>
            <a:ext cx="5900700" cy="2402979"/>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SzPts val="500"/>
              <a:buFont typeface="Open Sans"/>
              <a:buNone/>
            </a:pPr>
            <a:r>
              <a:rPr lang="en" dirty="0"/>
              <a:t>Design Sprint</a:t>
            </a: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r>
              <a:rPr lang="en" b="1" dirty="0"/>
              <a:t>Product Manager: AWOYOMI OLUWADEMILADE</a:t>
            </a:r>
            <a:endParaRPr b="1" dirty="0"/>
          </a:p>
          <a:p>
            <a:pPr marL="0" marR="0" lvl="0" indent="0" algn="l" rtl="0">
              <a:lnSpc>
                <a:spcPct val="131250"/>
              </a:lnSpc>
              <a:spcBef>
                <a:spcPts val="0"/>
              </a:spcBef>
              <a:spcAft>
                <a:spcPts val="0"/>
              </a:spcAft>
              <a:buClr>
                <a:srgbClr val="9CBDD8"/>
              </a:buClr>
              <a:buSzPts val="500"/>
              <a:buFont typeface="Open Sans"/>
              <a:buNone/>
            </a:pPr>
            <a:endParaRPr sz="500" dirty="0"/>
          </a:p>
        </p:txBody>
      </p:sp>
      <p:sp>
        <p:nvSpPr>
          <p:cNvPr id="141" name="Google Shape;141;p3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07"/>
          <p:cNvSpPr txBox="1"/>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 sz="3200" b="0" i="0" u="none" strike="noStrike" kern="0" cap="none" spc="0" normalizeH="0" baseline="0" noProof="0">
                <a:ln>
                  <a:noFill/>
                </a:ln>
                <a:solidFill>
                  <a:srgbClr val="2D3D4A"/>
                </a:solidFill>
                <a:effectLst/>
                <a:uLnTx/>
                <a:uFillTx/>
                <a:latin typeface="Open Sans"/>
                <a:ea typeface="Open Sans"/>
                <a:cs typeface="Open Sans"/>
                <a:sym typeface="Open Sans"/>
              </a:rPr>
              <a:t>Other</a:t>
            </a:r>
            <a:endParaRPr kumimoji="0" sz="3200" b="0" i="0" u="none" strike="noStrike" kern="0" cap="none" spc="0" normalizeH="0" baseline="0" noProof="0">
              <a:ln>
                <a:noFill/>
              </a:ln>
              <a:solidFill>
                <a:srgbClr val="2D3D4A"/>
              </a:solidFill>
              <a:effectLst/>
              <a:uLnTx/>
              <a:uFillTx/>
              <a:latin typeface="Open Sans"/>
              <a:ea typeface="Open Sans"/>
              <a:cs typeface="Open Sans"/>
              <a:sym typeface="Open Sans"/>
            </a:endParaRPr>
          </a:p>
        </p:txBody>
      </p:sp>
      <p:sp>
        <p:nvSpPr>
          <p:cNvPr id="931" name="Google Shape;931;p107"/>
          <p:cNvSpPr/>
          <p:nvPr/>
        </p:nvSpPr>
        <p:spPr>
          <a:xfrm>
            <a:off x="3543775" y="19592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partner with college career centers? </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32" name="Google Shape;932;p107"/>
          <p:cNvSpPr/>
          <p:nvPr/>
        </p:nvSpPr>
        <p:spPr>
          <a:xfrm>
            <a:off x="4590125" y="19592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develop partnership with schools?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33" name="Google Shape;933;p107"/>
          <p:cNvSpPr/>
          <p:nvPr/>
        </p:nvSpPr>
        <p:spPr>
          <a:xfrm>
            <a:off x="7190950" y="19592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protect user information?</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34" name="Google Shape;934;p107"/>
          <p:cNvSpPr/>
          <p:nvPr/>
        </p:nvSpPr>
        <p:spPr>
          <a:xfrm>
            <a:off x="1353088" y="15155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give incentives to get friends using the app? </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35" name="Google Shape;935;p107"/>
          <p:cNvSpPr/>
          <p:nvPr/>
        </p:nvSpPr>
        <p:spPr>
          <a:xfrm>
            <a:off x="1353088" y="25589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incentivize students to use the new app?</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36" name="Google Shape;936;p107"/>
          <p:cNvSpPr/>
          <p:nvPr/>
        </p:nvSpPr>
        <p:spPr>
          <a:xfrm>
            <a:off x="342988" y="20903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market our app to users?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2762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dirty="0"/>
              <a:t>Sorted Stickies</a:t>
            </a:r>
            <a:endParaRPr sz="3200" dirty="0"/>
          </a:p>
        </p:txBody>
      </p:sp>
      <p:sp>
        <p:nvSpPr>
          <p:cNvPr id="231" name="Google Shape;231;p42"/>
          <p:cNvSpPr txBox="1">
            <a:spLocks noGrp="1"/>
          </p:cNvSpPr>
          <p:nvPr>
            <p:ph type="body" idx="1"/>
          </p:nvPr>
        </p:nvSpPr>
        <p:spPr>
          <a:xfrm>
            <a:off x="262527" y="789124"/>
            <a:ext cx="8520600" cy="4354375"/>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0" lvl="0" indent="0" algn="l" rtl="0">
              <a:lnSpc>
                <a:spcPct val="115000"/>
              </a:lnSpc>
              <a:spcBef>
                <a:spcPts val="700"/>
              </a:spcBef>
              <a:spcAft>
                <a:spcPts val="0"/>
              </a:spcAft>
              <a:buSzPts val="500"/>
              <a:buNone/>
            </a:pPr>
            <a:endParaRPr sz="1200" dirty="0">
              <a:solidFill>
                <a:srgbClr val="000000"/>
              </a:solidFill>
            </a:endParaRPr>
          </a:p>
        </p:txBody>
      </p:sp>
      <p:sp>
        <p:nvSpPr>
          <p:cNvPr id="10" name="Google Shape;207;p40">
            <a:extLst>
              <a:ext uri="{FF2B5EF4-FFF2-40B4-BE49-F238E27FC236}">
                <a16:creationId xmlns:a16="http://schemas.microsoft.com/office/drawing/2014/main" id="{9FE07C7C-BC12-C69D-B3CB-5FC4A176A0F5}"/>
              </a:ext>
            </a:extLst>
          </p:cNvPr>
          <p:cNvSpPr/>
          <p:nvPr/>
        </p:nvSpPr>
        <p:spPr>
          <a:xfrm>
            <a:off x="752078" y="1065932"/>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800" dirty="0"/>
          </a:p>
          <a:p>
            <a:pPr marL="0" marR="0" lvl="0" indent="0" algn="l" rtl="0">
              <a:lnSpc>
                <a:spcPct val="100000"/>
              </a:lnSpc>
              <a:spcBef>
                <a:spcPts val="0"/>
              </a:spcBef>
              <a:spcAft>
                <a:spcPts val="0"/>
              </a:spcAft>
              <a:buClr>
                <a:srgbClr val="000000"/>
              </a:buClr>
              <a:buSzPts val="1000"/>
              <a:buFont typeface="Arial"/>
              <a:buNone/>
            </a:pPr>
            <a:endParaRPr lang="en"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800" b="0" i="0" u="none" strike="noStrike" cap="none" dirty="0">
                <a:solidFill>
                  <a:srgbClr val="000000"/>
                </a:solidFill>
                <a:latin typeface="Arial"/>
                <a:ea typeface="Arial"/>
                <a:cs typeface="Arial"/>
                <a:sym typeface="Arial"/>
              </a:rPr>
              <a:t>How might we </a:t>
            </a:r>
            <a:r>
              <a:rPr lang="en-US" sz="800" b="0" i="0" u="none" strike="noStrike" cap="none" dirty="0">
                <a:solidFill>
                  <a:srgbClr val="000000"/>
                </a:solidFill>
                <a:latin typeface="Arial"/>
                <a:ea typeface="Arial"/>
                <a:cs typeface="Arial"/>
                <a:sym typeface="Arial"/>
              </a:rPr>
              <a:t>match recent college graduates with job opportunities that fit their skills and preferences?</a:t>
            </a:r>
            <a:r>
              <a:rPr lang="en" sz="800" b="0" i="0" u="none" strike="noStrike" cap="none" dirty="0">
                <a:solidFill>
                  <a:srgbClr val="000000"/>
                </a:solidFill>
                <a:latin typeface="Arial"/>
                <a:ea typeface="Arial"/>
                <a:cs typeface="Arial"/>
                <a:sym typeface="Arial"/>
              </a:rPr>
              <a:t> </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11" name="Google Shape;208;p40">
            <a:extLst>
              <a:ext uri="{FF2B5EF4-FFF2-40B4-BE49-F238E27FC236}">
                <a16:creationId xmlns:a16="http://schemas.microsoft.com/office/drawing/2014/main" id="{1B816610-CECF-8025-01CF-4ABF19945F8E}"/>
              </a:ext>
            </a:extLst>
          </p:cNvPr>
          <p:cNvSpPr/>
          <p:nvPr/>
        </p:nvSpPr>
        <p:spPr>
          <a:xfrm>
            <a:off x="7561772" y="1065065"/>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800" dirty="0"/>
          </a:p>
          <a:p>
            <a:pPr marL="0" marR="0" lvl="0" indent="0" algn="l" rtl="0">
              <a:lnSpc>
                <a:spcPct val="100000"/>
              </a:lnSpc>
              <a:spcBef>
                <a:spcPts val="0"/>
              </a:spcBef>
              <a:spcAft>
                <a:spcPts val="0"/>
              </a:spcAft>
              <a:buClr>
                <a:srgbClr val="000000"/>
              </a:buClr>
              <a:buSzPts val="1000"/>
              <a:buFont typeface="Arial"/>
              <a:buNone/>
            </a:pPr>
            <a:r>
              <a:rPr lang="en-US" sz="800" b="0" i="0" u="none" strike="noStrike" cap="none" dirty="0">
                <a:solidFill>
                  <a:srgbClr val="000000"/>
                </a:solidFill>
                <a:latin typeface="Arial"/>
                <a:ea typeface="Arial"/>
                <a:cs typeface="Arial"/>
                <a:sym typeface="Arial"/>
              </a:rPr>
              <a:t>How might we make the app easy to use for recent college graduates who are new to job search platforms?</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12" name="Google Shape;209;p40">
            <a:extLst>
              <a:ext uri="{FF2B5EF4-FFF2-40B4-BE49-F238E27FC236}">
                <a16:creationId xmlns:a16="http://schemas.microsoft.com/office/drawing/2014/main" id="{2503033C-70E1-8715-E114-D140795395BE}"/>
              </a:ext>
            </a:extLst>
          </p:cNvPr>
          <p:cNvSpPr/>
          <p:nvPr/>
        </p:nvSpPr>
        <p:spPr>
          <a:xfrm>
            <a:off x="4522827" y="1118941"/>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800" b="0" i="0" u="none" strike="noStrike" cap="none" dirty="0">
                <a:solidFill>
                  <a:srgbClr val="000000"/>
                </a:solidFill>
                <a:latin typeface="Arial"/>
                <a:ea typeface="Arial"/>
                <a:cs typeface="Arial"/>
                <a:sym typeface="Arial"/>
              </a:rPr>
              <a:t>How might we help graduates connect with alumni or industry professionals through the app?</a:t>
            </a:r>
            <a:endParaRPr sz="800" b="0" i="0" u="none" strike="noStrike" cap="none" dirty="0">
              <a:solidFill>
                <a:srgbClr val="000000"/>
              </a:solidFill>
              <a:latin typeface="Arial"/>
              <a:ea typeface="Arial"/>
              <a:cs typeface="Arial"/>
              <a:sym typeface="Arial"/>
            </a:endParaRPr>
          </a:p>
        </p:txBody>
      </p:sp>
      <p:sp>
        <p:nvSpPr>
          <p:cNvPr id="13" name="Google Shape;210;p40">
            <a:extLst>
              <a:ext uri="{FF2B5EF4-FFF2-40B4-BE49-F238E27FC236}">
                <a16:creationId xmlns:a16="http://schemas.microsoft.com/office/drawing/2014/main" id="{2CCB420E-8E18-D6B7-1520-01BDB2C7EB01}"/>
              </a:ext>
            </a:extLst>
          </p:cNvPr>
          <p:cNvSpPr/>
          <p:nvPr/>
        </p:nvSpPr>
        <p:spPr>
          <a:xfrm>
            <a:off x="1827140" y="1065932"/>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900" dirty="0"/>
          </a:p>
          <a:p>
            <a:pPr marL="0" marR="0" lvl="0" indent="0" algn="l" rtl="0">
              <a:lnSpc>
                <a:spcPct val="100000"/>
              </a:lnSpc>
              <a:spcBef>
                <a:spcPts val="0"/>
              </a:spcBef>
              <a:spcAft>
                <a:spcPts val="0"/>
              </a:spcAft>
              <a:buClr>
                <a:srgbClr val="000000"/>
              </a:buClr>
              <a:buSzPts val="1000"/>
              <a:buFont typeface="Arial"/>
              <a:buNone/>
            </a:pPr>
            <a:r>
              <a:rPr lang="en-US" sz="900" b="0" i="0" u="none" strike="noStrike" cap="none" dirty="0">
                <a:solidFill>
                  <a:srgbClr val="000000"/>
                </a:solidFill>
                <a:latin typeface="Arial"/>
                <a:ea typeface="Arial"/>
                <a:cs typeface="Arial"/>
                <a:sym typeface="Arial"/>
              </a:rPr>
              <a:t>How might we encourage employers to use the app to find qualified candidates?</a:t>
            </a:r>
            <a:endParaRPr sz="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14" name="Google Shape;211;p40">
            <a:extLst>
              <a:ext uri="{FF2B5EF4-FFF2-40B4-BE49-F238E27FC236}">
                <a16:creationId xmlns:a16="http://schemas.microsoft.com/office/drawing/2014/main" id="{0AFFE4FA-A7D1-8532-1BF1-3D9AE15903B7}"/>
              </a:ext>
            </a:extLst>
          </p:cNvPr>
          <p:cNvSpPr/>
          <p:nvPr/>
        </p:nvSpPr>
        <p:spPr>
          <a:xfrm>
            <a:off x="1034636" y="357251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800" dirty="0"/>
          </a:p>
          <a:p>
            <a:pPr marL="0" marR="0" lvl="0" indent="0" algn="l" rtl="0">
              <a:lnSpc>
                <a:spcPct val="100000"/>
              </a:lnSpc>
              <a:spcBef>
                <a:spcPts val="0"/>
              </a:spcBef>
              <a:spcAft>
                <a:spcPts val="0"/>
              </a:spcAft>
              <a:buClr>
                <a:srgbClr val="000000"/>
              </a:buClr>
              <a:buSzPts val="1000"/>
              <a:buFont typeface="Arial"/>
              <a:buNone/>
            </a:pPr>
            <a:r>
              <a:rPr lang="en-US" sz="800" dirty="0"/>
              <a:t> </a:t>
            </a:r>
            <a:r>
              <a:rPr lang="en-US" sz="800" b="0" i="0" u="none" strike="noStrike" cap="none" dirty="0">
                <a:solidFill>
                  <a:srgbClr val="000000"/>
                </a:solidFill>
                <a:latin typeface="Arial"/>
                <a:ea typeface="Arial"/>
                <a:cs typeface="Arial"/>
                <a:sym typeface="Arial"/>
              </a:rPr>
              <a:t>How might we personalize job recommendations based on location, salary, and work-life balance?</a:t>
            </a:r>
            <a:endParaRPr sz="800" b="0" i="0" u="none" strike="noStrike" cap="none" dirty="0">
              <a:solidFill>
                <a:srgbClr val="000000"/>
              </a:solidFill>
              <a:latin typeface="Arial"/>
              <a:ea typeface="Arial"/>
              <a:cs typeface="Arial"/>
              <a:sym typeface="Arial"/>
            </a:endParaRPr>
          </a:p>
        </p:txBody>
      </p:sp>
      <p:sp>
        <p:nvSpPr>
          <p:cNvPr id="15" name="Google Shape;212;p40">
            <a:extLst>
              <a:ext uri="{FF2B5EF4-FFF2-40B4-BE49-F238E27FC236}">
                <a16:creationId xmlns:a16="http://schemas.microsoft.com/office/drawing/2014/main" id="{1D3372C3-FEE3-6229-303D-244CB2EC5A9B}"/>
              </a:ext>
            </a:extLst>
          </p:cNvPr>
          <p:cNvSpPr/>
          <p:nvPr/>
        </p:nvSpPr>
        <p:spPr>
          <a:xfrm>
            <a:off x="4678918" y="3519509"/>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800" b="0" i="0" u="none" strike="noStrike" cap="none" dirty="0">
                <a:solidFill>
                  <a:srgbClr val="000000"/>
                </a:solidFill>
                <a:latin typeface="Arial"/>
                <a:ea typeface="Arial"/>
                <a:cs typeface="Arial"/>
                <a:sym typeface="Arial"/>
              </a:rPr>
              <a:t>How might we provide career development resources to help graduates improve their chances of getting hired?</a:t>
            </a:r>
            <a:endParaRPr sz="800" b="0" i="0" u="none" strike="noStrike" cap="none" dirty="0">
              <a:solidFill>
                <a:srgbClr val="000000"/>
              </a:solidFill>
              <a:latin typeface="Arial"/>
              <a:ea typeface="Arial"/>
              <a:cs typeface="Arial"/>
              <a:sym typeface="Arial"/>
            </a:endParaRPr>
          </a:p>
        </p:txBody>
      </p:sp>
      <p:sp>
        <p:nvSpPr>
          <p:cNvPr id="16" name="Google Shape;213;p40">
            <a:extLst>
              <a:ext uri="{FF2B5EF4-FFF2-40B4-BE49-F238E27FC236}">
                <a16:creationId xmlns:a16="http://schemas.microsoft.com/office/drawing/2014/main" id="{947AAD85-C862-F8B2-90C6-1BD5658A4DCE}"/>
              </a:ext>
            </a:extLst>
          </p:cNvPr>
          <p:cNvSpPr/>
          <p:nvPr/>
        </p:nvSpPr>
        <p:spPr>
          <a:xfrm>
            <a:off x="2137436" y="357251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1000"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 use user data to improve the job matching algorithm over time?</a:t>
            </a: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17" name="Google Shape;214;p40">
            <a:extLst>
              <a:ext uri="{FF2B5EF4-FFF2-40B4-BE49-F238E27FC236}">
                <a16:creationId xmlns:a16="http://schemas.microsoft.com/office/drawing/2014/main" id="{C63AE653-03C1-36A5-0E4F-CA4DE62DA0C3}"/>
              </a:ext>
            </a:extLst>
          </p:cNvPr>
          <p:cNvSpPr/>
          <p:nvPr/>
        </p:nvSpPr>
        <p:spPr>
          <a:xfrm>
            <a:off x="7719752" y="3202489"/>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800" b="0" i="0" u="none" strike="noStrike" cap="none" dirty="0">
                <a:solidFill>
                  <a:srgbClr val="000000"/>
                </a:solidFill>
                <a:latin typeface="Arial"/>
                <a:ea typeface="Arial"/>
                <a:cs typeface="Arial"/>
                <a:sym typeface="Arial"/>
              </a:rPr>
              <a:t>How might we keep graduates engaged with the app and motivated to continue their job search?</a:t>
            </a:r>
            <a:endParaRPr sz="800" b="0" i="0" u="none" strike="noStrike" cap="none" dirty="0">
              <a:solidFill>
                <a:srgbClr val="000000"/>
              </a:solidFill>
              <a:latin typeface="Arial"/>
              <a:ea typeface="Arial"/>
              <a:cs typeface="Arial"/>
              <a:sym typeface="Arial"/>
            </a:endParaRPr>
          </a:p>
        </p:txBody>
      </p:sp>
      <p:sp>
        <p:nvSpPr>
          <p:cNvPr id="18" name="TextBox 17">
            <a:extLst>
              <a:ext uri="{FF2B5EF4-FFF2-40B4-BE49-F238E27FC236}">
                <a16:creationId xmlns:a16="http://schemas.microsoft.com/office/drawing/2014/main" id="{6983AA31-7696-A290-0686-F1D196F82F6D}"/>
              </a:ext>
            </a:extLst>
          </p:cNvPr>
          <p:cNvSpPr txBox="1"/>
          <p:nvPr/>
        </p:nvSpPr>
        <p:spPr>
          <a:xfrm>
            <a:off x="1223036" y="2210782"/>
            <a:ext cx="914400" cy="307777"/>
          </a:xfrm>
          <a:prstGeom prst="rect">
            <a:avLst/>
          </a:prstGeom>
          <a:noFill/>
        </p:spPr>
        <p:txBody>
          <a:bodyPr wrap="square" rtlCol="0">
            <a:spAutoFit/>
          </a:bodyPr>
          <a:lstStyle/>
          <a:p>
            <a:pPr lvl="1"/>
            <a:r>
              <a:rPr lang="en-US" dirty="0"/>
              <a:t>matching        </a:t>
            </a:r>
          </a:p>
        </p:txBody>
      </p:sp>
      <p:sp>
        <p:nvSpPr>
          <p:cNvPr id="19" name="TextBox 18">
            <a:extLst>
              <a:ext uri="{FF2B5EF4-FFF2-40B4-BE49-F238E27FC236}">
                <a16:creationId xmlns:a16="http://schemas.microsoft.com/office/drawing/2014/main" id="{131405F0-D289-125E-5442-D05D9268A852}"/>
              </a:ext>
            </a:extLst>
          </p:cNvPr>
          <p:cNvSpPr txBox="1"/>
          <p:nvPr/>
        </p:nvSpPr>
        <p:spPr>
          <a:xfrm>
            <a:off x="4428720" y="2251973"/>
            <a:ext cx="1391478" cy="307777"/>
          </a:xfrm>
          <a:prstGeom prst="rect">
            <a:avLst/>
          </a:prstGeom>
          <a:noFill/>
        </p:spPr>
        <p:txBody>
          <a:bodyPr wrap="square" rtlCol="0">
            <a:spAutoFit/>
          </a:bodyPr>
          <a:lstStyle/>
          <a:p>
            <a:r>
              <a:rPr lang="en-US" dirty="0"/>
              <a:t>networking</a:t>
            </a:r>
          </a:p>
        </p:txBody>
      </p:sp>
      <p:sp>
        <p:nvSpPr>
          <p:cNvPr id="21" name="TextBox 20">
            <a:extLst>
              <a:ext uri="{FF2B5EF4-FFF2-40B4-BE49-F238E27FC236}">
                <a16:creationId xmlns:a16="http://schemas.microsoft.com/office/drawing/2014/main" id="{42AD859B-A71D-5291-3E2B-170CDA66286F}"/>
              </a:ext>
            </a:extLst>
          </p:cNvPr>
          <p:cNvSpPr txBox="1"/>
          <p:nvPr/>
        </p:nvSpPr>
        <p:spPr>
          <a:xfrm>
            <a:off x="7752522" y="2117690"/>
            <a:ext cx="1391478" cy="307777"/>
          </a:xfrm>
          <a:prstGeom prst="rect">
            <a:avLst/>
          </a:prstGeom>
          <a:noFill/>
        </p:spPr>
        <p:txBody>
          <a:bodyPr wrap="square" rtlCol="0">
            <a:spAutoFit/>
          </a:bodyPr>
          <a:lstStyle/>
          <a:p>
            <a:r>
              <a:rPr lang="en-US" dirty="0"/>
              <a:t>other</a:t>
            </a:r>
          </a:p>
        </p:txBody>
      </p:sp>
      <p:sp>
        <p:nvSpPr>
          <p:cNvPr id="22" name="TextBox 21">
            <a:extLst>
              <a:ext uri="{FF2B5EF4-FFF2-40B4-BE49-F238E27FC236}">
                <a16:creationId xmlns:a16="http://schemas.microsoft.com/office/drawing/2014/main" id="{A4CF51A4-23A1-9318-7DC5-9AD74DB629F8}"/>
              </a:ext>
            </a:extLst>
          </p:cNvPr>
          <p:cNvSpPr txBox="1"/>
          <p:nvPr/>
        </p:nvSpPr>
        <p:spPr>
          <a:xfrm>
            <a:off x="835729" y="4619298"/>
            <a:ext cx="2418014" cy="307777"/>
          </a:xfrm>
          <a:prstGeom prst="rect">
            <a:avLst/>
          </a:prstGeom>
          <a:noFill/>
        </p:spPr>
        <p:txBody>
          <a:bodyPr wrap="square" rtlCol="0">
            <a:spAutoFit/>
          </a:bodyPr>
          <a:lstStyle/>
          <a:p>
            <a:r>
              <a:rPr lang="en-US" dirty="0"/>
              <a:t>Recommendation algorithm</a:t>
            </a:r>
          </a:p>
        </p:txBody>
      </p:sp>
      <p:sp>
        <p:nvSpPr>
          <p:cNvPr id="23" name="TextBox 22">
            <a:extLst>
              <a:ext uri="{FF2B5EF4-FFF2-40B4-BE49-F238E27FC236}">
                <a16:creationId xmlns:a16="http://schemas.microsoft.com/office/drawing/2014/main" id="{6F61C511-62CC-3834-190A-FB7D0CF85820}"/>
              </a:ext>
            </a:extLst>
          </p:cNvPr>
          <p:cNvSpPr txBox="1"/>
          <p:nvPr/>
        </p:nvSpPr>
        <p:spPr>
          <a:xfrm>
            <a:off x="7925571" y="4274841"/>
            <a:ext cx="857556" cy="307777"/>
          </a:xfrm>
          <a:prstGeom prst="rect">
            <a:avLst/>
          </a:prstGeom>
          <a:noFill/>
        </p:spPr>
        <p:txBody>
          <a:bodyPr wrap="square" rtlCol="0">
            <a:spAutoFit/>
          </a:bodyPr>
          <a:lstStyle/>
          <a:p>
            <a:r>
              <a:rPr lang="en-US" dirty="0"/>
              <a:t>other</a:t>
            </a:r>
          </a:p>
        </p:txBody>
      </p:sp>
      <p:sp>
        <p:nvSpPr>
          <p:cNvPr id="25" name="TextBox 24">
            <a:extLst>
              <a:ext uri="{FF2B5EF4-FFF2-40B4-BE49-F238E27FC236}">
                <a16:creationId xmlns:a16="http://schemas.microsoft.com/office/drawing/2014/main" id="{64738365-4765-2266-B8BE-577308E53BB5}"/>
              </a:ext>
            </a:extLst>
          </p:cNvPr>
          <p:cNvSpPr txBox="1"/>
          <p:nvPr/>
        </p:nvSpPr>
        <p:spPr>
          <a:xfrm>
            <a:off x="4522827" y="4654872"/>
            <a:ext cx="1617426" cy="307777"/>
          </a:xfrm>
          <a:prstGeom prst="rect">
            <a:avLst/>
          </a:prstGeom>
          <a:noFill/>
        </p:spPr>
        <p:txBody>
          <a:bodyPr wrap="square" rtlCol="0">
            <a:spAutoFit/>
          </a:bodyPr>
          <a:lstStyle/>
          <a:p>
            <a:r>
              <a:rPr lang="en-US" dirty="0"/>
              <a:t>Career resources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Sprint Focus</a:t>
            </a:r>
            <a:endParaRPr sz="3200"/>
          </a:p>
        </p:txBody>
      </p:sp>
      <p:graphicFrame>
        <p:nvGraphicFramePr>
          <p:cNvPr id="247" name="Google Shape;247;p44"/>
          <p:cNvGraphicFramePr/>
          <p:nvPr>
            <p:extLst>
              <p:ext uri="{D42A27DB-BD31-4B8C-83A1-F6EECF244321}">
                <p14:modId xmlns:p14="http://schemas.microsoft.com/office/powerpoint/2010/main" val="1406599478"/>
              </p:ext>
            </p:extLst>
          </p:nvPr>
        </p:nvGraphicFramePr>
        <p:xfrm>
          <a:off x="952500" y="1350688"/>
          <a:ext cx="7239000" cy="2468790"/>
        </p:xfrm>
        <a:graphic>
          <a:graphicData uri="http://schemas.openxmlformats.org/drawingml/2006/table">
            <a:tbl>
              <a:tblPr>
                <a:noFill/>
                <a:tableStyleId>{7AE55EF4-7F78-439B-A7DA-CE35300F280A}</a:tableStyleId>
              </a:tblPr>
              <a:tblGrid>
                <a:gridCol w="2171075">
                  <a:extLst>
                    <a:ext uri="{9D8B030D-6E8A-4147-A177-3AD203B41FA5}">
                      <a16:colId xmlns:a16="http://schemas.microsoft.com/office/drawing/2014/main" val="20000"/>
                    </a:ext>
                  </a:extLst>
                </a:gridCol>
                <a:gridCol w="506792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Focus</a:t>
                      </a: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latin typeface="Open Sans"/>
                          <a:ea typeface="Open Sans"/>
                          <a:cs typeface="Open Sans"/>
                          <a:sym typeface="Open Sans"/>
                        </a:rPr>
                        <a:t>Great Employee/Employer matching</a:t>
                      </a:r>
                      <a:endParaRPr sz="1200" i="1" u="none" strike="noStrike" cap="none"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Slide #</a:t>
                      </a: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chemeClr val="tx1"/>
                          </a:solidFill>
                          <a:latin typeface="Open Sans"/>
                          <a:ea typeface="Open Sans"/>
                          <a:cs typeface="Open Sans"/>
                          <a:sym typeface="Open Sans"/>
                        </a:rPr>
                        <a:t>13</a:t>
                      </a:r>
                      <a:endParaRPr sz="1200" u="none" strike="noStrike" cap="none" dirty="0">
                        <a:solidFill>
                          <a:schemeClr val="tx1"/>
                        </a:solidFill>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I selected this theme because</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chemeClr val="tx1"/>
                          </a:solidFill>
                          <a:latin typeface="Open Sans"/>
                          <a:ea typeface="Open Sans"/>
                          <a:cs typeface="Open Sans"/>
                          <a:sym typeface="Open Sans"/>
                        </a:rPr>
                        <a:t>Upon careful analysis, </a:t>
                      </a:r>
                      <a:r>
                        <a:rPr lang="en-US" sz="1200" u="none" strike="noStrike" cap="none" dirty="0">
                          <a:solidFill>
                            <a:schemeClr val="tx1"/>
                          </a:solidFill>
                          <a:latin typeface="Open Sans"/>
                          <a:ea typeface="Open Sans"/>
                          <a:cs typeface="Open Sans"/>
                          <a:sym typeface="Open Sans"/>
                        </a:rPr>
                        <a:t>I</a:t>
                      </a:r>
                      <a:r>
                        <a:rPr lang="en" sz="1200" u="none" strike="noStrike" cap="none" dirty="0">
                          <a:solidFill>
                            <a:schemeClr val="tx1"/>
                          </a:solidFill>
                          <a:latin typeface="Open Sans"/>
                          <a:ea typeface="Open Sans"/>
                          <a:cs typeface="Open Sans"/>
                          <a:sym typeface="Open Sans"/>
                        </a:rPr>
                        <a:t> selected this theme to focus on now as it consists of more roses than other themes and because </a:t>
                      </a:r>
                      <a:r>
                        <a:rPr lang="en-US" sz="1200" u="none" strike="noStrike" cap="none" dirty="0">
                          <a:solidFill>
                            <a:schemeClr val="tx1"/>
                          </a:solidFill>
                          <a:latin typeface="Open Sans"/>
                          <a:ea typeface="Open Sans"/>
                          <a:cs typeface="Open Sans"/>
                          <a:sym typeface="Open Sans"/>
                        </a:rPr>
                        <a:t>I</a:t>
                      </a:r>
                      <a:r>
                        <a:rPr lang="en" sz="1200" u="none" strike="noStrike" cap="none" dirty="0">
                          <a:solidFill>
                            <a:schemeClr val="tx1"/>
                          </a:solidFill>
                          <a:latin typeface="Open Sans"/>
                          <a:ea typeface="Open Sans"/>
                          <a:cs typeface="Open Sans"/>
                          <a:sym typeface="Open Sans"/>
                        </a:rPr>
                        <a:t> beleive it is most integral aspect in the foundation of the ‘GradMatch app’ as well as review and voting from the team. </a:t>
                      </a:r>
                      <a:br>
                        <a:rPr lang="en" sz="1200" u="none" strike="noStrike" cap="none" dirty="0">
                          <a:latin typeface="Open Sans"/>
                          <a:ea typeface="Open Sans"/>
                          <a:cs typeface="Open Sans"/>
                          <a:sym typeface="Open Sans"/>
                        </a:rPr>
                      </a:br>
                      <a:br>
                        <a:rPr lang="en" sz="1200" u="none" strike="noStrike" cap="none" dirty="0">
                          <a:latin typeface="Open Sans"/>
                          <a:ea typeface="Open Sans"/>
                          <a:cs typeface="Open Sans"/>
                          <a:sym typeface="Open Sans"/>
                        </a:rPr>
                      </a:br>
                      <a:br>
                        <a:rPr lang="en" sz="1200" u="none" strike="noStrike" cap="none" dirty="0">
                          <a:latin typeface="Open Sans"/>
                          <a:ea typeface="Open Sans"/>
                          <a:cs typeface="Open Sans"/>
                          <a:sym typeface="Open Sans"/>
                        </a:rPr>
                      </a:br>
                      <a:endParaRPr sz="1200" u="none" strike="noStrike" cap="none"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Define</a:t>
            </a:r>
            <a:endParaRPr sz="500"/>
          </a:p>
        </p:txBody>
      </p:sp>
      <p:sp>
        <p:nvSpPr>
          <p:cNvPr id="253" name="Google Shape;253;p4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With an understanding of the problem space, create focus and align on specific outcomes for the Design Sprint </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00" y="115613"/>
            <a:ext cx="8375100" cy="672663"/>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1600" dirty="0">
                <a:solidFill>
                  <a:srgbClr val="9E9E9E"/>
                </a:solidFill>
              </a:rPr>
              <a:t>Check out the new app making waves amongst recent college grads , GradMatch! – TheTimes Ng</a:t>
            </a:r>
            <a:endParaRPr sz="1600" dirty="0">
              <a:solidFill>
                <a:srgbClr val="9E9E9E"/>
              </a:solidFill>
            </a:endParaRPr>
          </a:p>
        </p:txBody>
      </p:sp>
      <p:sp>
        <p:nvSpPr>
          <p:cNvPr id="269" name="Google Shape;269;p47"/>
          <p:cNvSpPr txBox="1">
            <a:spLocks noGrp="1"/>
          </p:cNvSpPr>
          <p:nvPr>
            <p:ph type="body" idx="1"/>
          </p:nvPr>
        </p:nvSpPr>
        <p:spPr>
          <a:xfrm>
            <a:off x="311700" y="624314"/>
            <a:ext cx="8520600" cy="4519186"/>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700"/>
              </a:spcBef>
              <a:spcAft>
                <a:spcPts val="0"/>
              </a:spcAft>
              <a:buSzPts val="500"/>
              <a:buNone/>
            </a:pPr>
            <a:r>
              <a:rPr lang="en" sz="1200" b="1" dirty="0">
                <a:solidFill>
                  <a:schemeClr val="tx1"/>
                </a:solidFill>
              </a:rPr>
              <a:t>So we had a quick chat with the minds behind the app that is supposed to almost 100% guarantee recent college graduates a job within a month upon graduation. Take a quick look at our interview below where we focused on 3 main components.</a:t>
            </a:r>
          </a:p>
          <a:p>
            <a:pPr marL="171450" lvl="0" indent="-171450" algn="l" rtl="0">
              <a:lnSpc>
                <a:spcPct val="115000"/>
              </a:lnSpc>
              <a:spcBef>
                <a:spcPts val="700"/>
              </a:spcBef>
              <a:spcAft>
                <a:spcPts val="0"/>
              </a:spcAft>
              <a:buSzPts val="500"/>
              <a:buFont typeface="Wingdings" panose="05000000000000000000" pitchFamily="2" charset="2"/>
              <a:buChar char="q"/>
            </a:pPr>
            <a:r>
              <a:rPr lang="en-US" sz="1200" b="1" dirty="0">
                <a:solidFill>
                  <a:schemeClr val="tx1"/>
                </a:solidFill>
              </a:rPr>
              <a:t>Who is it for?</a:t>
            </a:r>
          </a:p>
          <a:p>
            <a:pPr marL="0" lvl="0" indent="0" algn="l" rtl="0">
              <a:lnSpc>
                <a:spcPct val="115000"/>
              </a:lnSpc>
              <a:spcBef>
                <a:spcPts val="700"/>
              </a:spcBef>
              <a:spcAft>
                <a:spcPts val="0"/>
              </a:spcAft>
              <a:buSzPts val="500"/>
              <a:buNone/>
            </a:pPr>
            <a:r>
              <a:rPr lang="en-US" sz="1200" dirty="0">
                <a:solidFill>
                  <a:schemeClr val="tx1"/>
                </a:solidFill>
              </a:rPr>
              <a:t>According to a survey by Accenture, 63% of recent graduates said they felt overwhelmed by the job search process. The proposed app is designed specifically for recent college graduates who are looking for job opportunities that align with their skills and preferences. This app is targeted towards graduates who are new to the job search process and may be overwhelmed with the sheer number of job postings available online. The app will be useful for graduates across all fields, from engineering to humanities, and from undergraduate to postgraduate levels.</a:t>
            </a:r>
          </a:p>
          <a:p>
            <a:pPr marL="171450" lvl="0" indent="-171450" algn="l" rtl="0">
              <a:lnSpc>
                <a:spcPct val="115000"/>
              </a:lnSpc>
              <a:spcBef>
                <a:spcPts val="700"/>
              </a:spcBef>
              <a:spcAft>
                <a:spcPts val="0"/>
              </a:spcAft>
              <a:buSzPts val="500"/>
              <a:buFont typeface="Wingdings" panose="05000000000000000000" pitchFamily="2" charset="2"/>
              <a:buChar char="q"/>
            </a:pPr>
            <a:r>
              <a:rPr lang="en-US" sz="1200" b="1" dirty="0">
                <a:solidFill>
                  <a:schemeClr val="tx1"/>
                </a:solidFill>
              </a:rPr>
              <a:t>What does it solve? How does it change a customer’s life?</a:t>
            </a:r>
          </a:p>
          <a:p>
            <a:pPr marL="0" lvl="0" indent="0" algn="l" rtl="0">
              <a:lnSpc>
                <a:spcPct val="115000"/>
              </a:lnSpc>
              <a:spcBef>
                <a:spcPts val="700"/>
              </a:spcBef>
              <a:spcAft>
                <a:spcPts val="0"/>
              </a:spcAft>
              <a:buSzPts val="500"/>
              <a:buNone/>
            </a:pPr>
            <a:r>
              <a:rPr lang="en-US" sz="1200" dirty="0">
                <a:solidFill>
                  <a:schemeClr val="tx1"/>
                </a:solidFill>
              </a:rPr>
              <a:t>A survey by Gallup found that only 30% of US workers are engaged in their jobs, highlighting the importance of finding a job that aligns with one's skills and preferences. The proposed app solves several problems that recent college graduates face during the job search process. First, it helps graduates identify the job opportunities that best fit their skills and preferences, thereby reducing the amount of time they need to spend searching for jobs. Second, it provides personalized job recommendations to graduates based on their location, salary, and work-life balance preferences. Third, the app provides career development resources to help graduates improve their chances of getting hired, such as resume optimization tools and interview preparation materials. Finally, the app offers networking opportunities with alumni and industry professionals, which can help graduates make valuable connections that may lead to job opportunities in the future</a:t>
            </a:r>
            <a:endParaRPr sz="1200" dirty="0">
              <a:solidFill>
                <a:schemeClr val="tx1"/>
              </a:solidFill>
            </a:endParaRPr>
          </a:p>
          <a:p>
            <a:pPr marL="0" lvl="0" indent="0" algn="l" rtl="0">
              <a:lnSpc>
                <a:spcPct val="115000"/>
              </a:lnSpc>
              <a:spcBef>
                <a:spcPts val="700"/>
              </a:spcBef>
              <a:spcAft>
                <a:spcPts val="0"/>
              </a:spcAft>
              <a:buSzPts val="500"/>
              <a:buNone/>
            </a:pPr>
            <a:endParaRPr sz="1200" dirty="0">
              <a:solidFill>
                <a:srgbClr val="9E9E9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6CBCFE-AD94-33CC-F5EB-702365C3102F}"/>
              </a:ext>
            </a:extLst>
          </p:cNvPr>
          <p:cNvSpPr>
            <a:spLocks noGrp="1"/>
          </p:cNvSpPr>
          <p:nvPr>
            <p:ph type="title"/>
          </p:nvPr>
        </p:nvSpPr>
        <p:spPr/>
        <p:txBody>
          <a:bodyPr/>
          <a:lstStyle/>
          <a:p>
            <a:r>
              <a:rPr lang="en-US" sz="1800" b="1" dirty="0">
                <a:latin typeface="Open Sans" panose="020B0604020202020204" charset="0"/>
                <a:ea typeface="Open Sans" panose="020B0604020202020204" charset="0"/>
                <a:cs typeface="Open Sans" panose="020B0604020202020204" charset="0"/>
              </a:rPr>
              <a:t>…Continuation (press review)</a:t>
            </a:r>
          </a:p>
        </p:txBody>
      </p:sp>
      <p:sp>
        <p:nvSpPr>
          <p:cNvPr id="8" name="Text Placeholder 7">
            <a:extLst>
              <a:ext uri="{FF2B5EF4-FFF2-40B4-BE49-F238E27FC236}">
                <a16:creationId xmlns:a16="http://schemas.microsoft.com/office/drawing/2014/main" id="{9B33386F-C50C-2373-A204-5A84051D57C9}"/>
              </a:ext>
            </a:extLst>
          </p:cNvPr>
          <p:cNvSpPr>
            <a:spLocks noGrp="1"/>
          </p:cNvSpPr>
          <p:nvPr>
            <p:ph type="body" idx="1"/>
          </p:nvPr>
        </p:nvSpPr>
        <p:spPr>
          <a:xfrm>
            <a:off x="311700" y="1152474"/>
            <a:ext cx="8520600" cy="3734835"/>
          </a:xfrm>
        </p:spPr>
        <p:txBody>
          <a:bodyPr/>
          <a:lstStyle/>
          <a:p>
            <a:pPr>
              <a:buFont typeface="Wingdings" panose="05000000000000000000" pitchFamily="2" charset="2"/>
              <a:buChar char="§"/>
            </a:pPr>
            <a:r>
              <a:rPr lang="en-US" sz="1200" b="1" dirty="0">
                <a:solidFill>
                  <a:schemeClr val="tx1"/>
                </a:solidFill>
                <a:latin typeface="Open Sans" panose="020B0604020202020204" charset="0"/>
                <a:ea typeface="Open Sans" panose="020B0604020202020204" charset="0"/>
                <a:cs typeface="Open Sans" panose="020B0604020202020204" charset="0"/>
              </a:rPr>
              <a:t>Why should customers love it?</a:t>
            </a:r>
          </a:p>
          <a:p>
            <a:pPr marL="114300" indent="0">
              <a:buNone/>
            </a:pPr>
            <a:r>
              <a:rPr lang="en-US" sz="1200" dirty="0">
                <a:solidFill>
                  <a:schemeClr val="tx1"/>
                </a:solidFill>
                <a:latin typeface="Open Sans" panose="020B0604020202020204" charset="0"/>
                <a:ea typeface="Open Sans" panose="020B0604020202020204" charset="0"/>
                <a:cs typeface="Open Sans" panose="020B0604020202020204" charset="0"/>
              </a:rPr>
              <a:t>A survey by LinkedIn found that 85% of job positions are filled via networking, highlighting the importance of networking in the job search process. Customers should love the app because it provides a personalized and efficient job search experience tailored to their specific needs. The app will make the job search process easy and stress-free for recent college graduates, which can be a huge relief for those who may be overwhelmed with the number of job postings available online. The app will also help customers improve their chances of getting hired by providing them with valuable career development resources and networking opportunities. Overall, the app is designed to help recent college graduates find the job opportunities that best fit their skills and preferences, which can lead to higher job satisfaction and better work-life balance.</a:t>
            </a:r>
          </a:p>
          <a:p>
            <a:pPr marL="114300" indent="0">
              <a:buNone/>
            </a:pPr>
            <a:endParaRPr lang="en-US" sz="1200" dirty="0">
              <a:solidFill>
                <a:schemeClr val="tx1"/>
              </a:solidFill>
              <a:latin typeface="Open Sans" panose="020B0604020202020204" charset="0"/>
              <a:ea typeface="Open Sans" panose="020B0604020202020204" charset="0"/>
              <a:cs typeface="Open Sans" panose="020B0604020202020204" charset="0"/>
            </a:endParaRPr>
          </a:p>
          <a:p>
            <a:pPr marL="114300" indent="0">
              <a:buNone/>
            </a:pPr>
            <a:r>
              <a:rPr lang="en-US" sz="1200" dirty="0">
                <a:solidFill>
                  <a:schemeClr val="tx1"/>
                </a:solidFill>
                <a:latin typeface="Open Sans" panose="020B0604020202020204" charset="0"/>
                <a:ea typeface="Open Sans" panose="020B0604020202020204" charset="0"/>
                <a:cs typeface="Open Sans" panose="020B0604020202020204" charset="0"/>
              </a:rPr>
              <a:t>Its been a good time chatting with you and we look forward to the success of the GradMatch app across the US and the world at large! </a:t>
            </a:r>
          </a:p>
          <a:p>
            <a:pPr marL="114300" indent="0">
              <a:buNone/>
            </a:pPr>
            <a:endParaRPr lang="en-US" sz="1200" dirty="0">
              <a:solidFill>
                <a:schemeClr val="tx1"/>
              </a:solidFill>
              <a:latin typeface="Open Sans" panose="020B0604020202020204" charset="0"/>
              <a:ea typeface="Open Sans" panose="020B0604020202020204" charset="0"/>
              <a:cs typeface="Open Sans" panose="020B0604020202020204" charset="0"/>
            </a:endParaRPr>
          </a:p>
          <a:p>
            <a:pPr marL="114300" indent="0">
              <a:buNone/>
            </a:pPr>
            <a:r>
              <a:rPr lang="en-US" sz="1200" dirty="0">
                <a:solidFill>
                  <a:schemeClr val="tx1"/>
                </a:solidFill>
                <a:latin typeface="Open Sans" panose="020B0604020202020204" charset="0"/>
                <a:ea typeface="Open Sans" panose="020B0604020202020204" charset="0"/>
                <a:cs typeface="Open Sans" panose="020B0604020202020204" charset="0"/>
              </a:rPr>
              <a:t>That will be all from us, are you excited for the future? I sure am!</a:t>
            </a:r>
          </a:p>
          <a:p>
            <a:pPr marL="114300" indent="0">
              <a:buNone/>
            </a:pPr>
            <a:endParaRPr lang="en-US" sz="1200" dirty="0">
              <a:solidFill>
                <a:schemeClr val="tx1"/>
              </a:solidFill>
              <a:latin typeface="Open Sans" panose="020B0604020202020204" charset="0"/>
              <a:ea typeface="Open Sans" panose="020B0604020202020204" charset="0"/>
              <a:cs typeface="Open Sans" panose="020B0604020202020204" charset="0"/>
            </a:endParaRPr>
          </a:p>
          <a:p>
            <a:pPr marL="114300" indent="0">
              <a:buNone/>
            </a:pPr>
            <a:endParaRPr lang="en-US" sz="1200" dirty="0">
              <a:solidFill>
                <a:schemeClr val="tx1"/>
              </a:solidFill>
              <a:latin typeface="Open Sans" panose="020B0604020202020204" charset="0"/>
              <a:ea typeface="Open Sans" panose="020B0604020202020204" charset="0"/>
              <a:cs typeface="Open Sans" panose="020B0604020202020204" charset="0"/>
            </a:endParaRPr>
          </a:p>
          <a:p>
            <a:pPr marL="114300" indent="0">
              <a:buNone/>
            </a:pPr>
            <a:r>
              <a:rPr lang="en-US" sz="1200" dirty="0">
                <a:solidFill>
                  <a:schemeClr val="tx1"/>
                </a:solidFill>
                <a:latin typeface="Open Sans" panose="020B0604020202020204" charset="0"/>
                <a:ea typeface="Open Sans" panose="020B0604020202020204" charset="0"/>
                <a:cs typeface="Open Sans" panose="020B0604020202020204" charset="0"/>
              </a:rPr>
              <a:t>Kayode Awoniyi (Reporter [</a:t>
            </a:r>
            <a:r>
              <a:rPr lang="en-US" sz="1200" dirty="0" err="1">
                <a:solidFill>
                  <a:schemeClr val="tx1"/>
                </a:solidFill>
                <a:latin typeface="Open Sans" panose="020B0604020202020204" charset="0"/>
                <a:ea typeface="Open Sans" panose="020B0604020202020204" charset="0"/>
                <a:cs typeface="Open Sans" panose="020B0604020202020204" charset="0"/>
              </a:rPr>
              <a:t>TheTimes</a:t>
            </a:r>
            <a:r>
              <a:rPr lang="en-US" sz="1200" dirty="0">
                <a:solidFill>
                  <a:schemeClr val="tx1"/>
                </a:solidFill>
                <a:latin typeface="Open Sans" panose="020B0604020202020204" charset="0"/>
                <a:ea typeface="Open Sans" panose="020B0604020202020204" charset="0"/>
                <a:cs typeface="Open Sans" panose="020B0604020202020204" charset="0"/>
              </a:rPr>
              <a:t> NG] )</a:t>
            </a:r>
          </a:p>
          <a:p>
            <a:pPr marL="114300" indent="0">
              <a:buNone/>
            </a:pPr>
            <a:endParaRPr lang="en-US" sz="1200" dirty="0">
              <a:latin typeface="Open Sans" panose="020B0604020202020204" charset="0"/>
              <a:ea typeface="Open Sans" panose="020B0604020202020204" charset="0"/>
              <a:cs typeface="Open Sans" panose="020B0604020202020204" charset="0"/>
            </a:endParaRPr>
          </a:p>
          <a:p>
            <a:pPr marL="114300" indent="0">
              <a:buNone/>
            </a:pPr>
            <a:endParaRPr lang="en-US" sz="12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03280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Sketch</a:t>
            </a:r>
            <a:endParaRPr sz="500"/>
          </a:p>
        </p:txBody>
      </p:sp>
      <p:sp>
        <p:nvSpPr>
          <p:cNvPr id="292" name="Google Shape;292;p50"/>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Generate tons of ideas, then narrow them down to two in depth solution sketches</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8 Sketches</a:t>
            </a:r>
            <a:endParaRPr sz="3200"/>
          </a:p>
        </p:txBody>
      </p:sp>
      <p:sp>
        <p:nvSpPr>
          <p:cNvPr id="298" name="Google Shape;298;p51"/>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0" lvl="0" indent="0" algn="l"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r>
              <a:rPr lang="en" sz="1200" dirty="0">
                <a:solidFill>
                  <a:srgbClr val="000000"/>
                </a:solidFill>
              </a:rPr>
              <a:t>Photo of your 8 sketches here</a:t>
            </a:r>
            <a:endParaRPr sz="1200" dirty="0">
              <a:solidFill>
                <a:srgbClr val="000000"/>
              </a:solidFill>
            </a:endParaRPr>
          </a:p>
        </p:txBody>
      </p:sp>
      <p:pic>
        <p:nvPicPr>
          <p:cNvPr id="3" name="Picture 2">
            <a:extLst>
              <a:ext uri="{FF2B5EF4-FFF2-40B4-BE49-F238E27FC236}">
                <a16:creationId xmlns:a16="http://schemas.microsoft.com/office/drawing/2014/main" id="{1288F1E6-74AC-6739-396B-C4C239895362}"/>
              </a:ext>
            </a:extLst>
          </p:cNvPr>
          <p:cNvPicPr>
            <a:picLocks noChangeAspect="1"/>
          </p:cNvPicPr>
          <p:nvPr/>
        </p:nvPicPr>
        <p:blipFill rotWithShape="1">
          <a:blip r:embed="rId3"/>
          <a:srcRect r="6868"/>
          <a:stretch/>
        </p:blipFill>
        <p:spPr>
          <a:xfrm>
            <a:off x="1267548" y="923874"/>
            <a:ext cx="6671966" cy="400320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3"/>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Solution Sketch 1</a:t>
            </a:r>
            <a:endParaRPr sz="3200"/>
          </a:p>
        </p:txBody>
      </p:sp>
      <p:sp>
        <p:nvSpPr>
          <p:cNvPr id="313" name="Google Shape;313;p53"/>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0" lvl="0" indent="0" algn="l"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r>
              <a:rPr lang="en" sz="1200" dirty="0">
                <a:solidFill>
                  <a:srgbClr val="000000"/>
                </a:solidFill>
              </a:rPr>
              <a:t>Upload a photo of your sketch on this slide</a:t>
            </a:r>
            <a:endParaRPr sz="1200" dirty="0">
              <a:solidFill>
                <a:srgbClr val="000000"/>
              </a:solidFill>
            </a:endParaRPr>
          </a:p>
        </p:txBody>
      </p:sp>
      <p:pic>
        <p:nvPicPr>
          <p:cNvPr id="3" name="Picture 2">
            <a:extLst>
              <a:ext uri="{FF2B5EF4-FFF2-40B4-BE49-F238E27FC236}">
                <a16:creationId xmlns:a16="http://schemas.microsoft.com/office/drawing/2014/main" id="{9FF6CAB3-B2D0-6EC3-A504-216B2DDF15D5}"/>
              </a:ext>
            </a:extLst>
          </p:cNvPr>
          <p:cNvPicPr>
            <a:picLocks noChangeAspect="1"/>
          </p:cNvPicPr>
          <p:nvPr/>
        </p:nvPicPr>
        <p:blipFill>
          <a:blip r:embed="rId3"/>
          <a:stretch>
            <a:fillRect/>
          </a:stretch>
        </p:blipFill>
        <p:spPr>
          <a:xfrm>
            <a:off x="311700" y="923875"/>
            <a:ext cx="8520600" cy="4040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4"/>
          <p:cNvSpPr txBox="1">
            <a:spLocks noGrp="1"/>
          </p:cNvSpPr>
          <p:nvPr>
            <p:ph type="title"/>
          </p:nvPr>
        </p:nvSpPr>
        <p:spPr>
          <a:xfrm>
            <a:off x="311700" y="197506"/>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Solution Sketch 2</a:t>
            </a:r>
            <a:endParaRPr sz="3200"/>
          </a:p>
        </p:txBody>
      </p:sp>
      <p:sp>
        <p:nvSpPr>
          <p:cNvPr id="319" name="Google Shape;319;p54"/>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endParaRPr sz="1200" dirty="0">
              <a:solidFill>
                <a:srgbClr val="000000"/>
              </a:solidFill>
            </a:endParaRPr>
          </a:p>
          <a:p>
            <a:pPr marL="0" lvl="0" indent="0" algn="l" rtl="0">
              <a:lnSpc>
                <a:spcPct val="115000"/>
              </a:lnSpc>
              <a:spcBef>
                <a:spcPts val="700"/>
              </a:spcBef>
              <a:spcAft>
                <a:spcPts val="0"/>
              </a:spcAft>
              <a:buSzPts val="500"/>
              <a:buNone/>
            </a:pPr>
            <a:endParaRPr sz="1200" dirty="0">
              <a:solidFill>
                <a:srgbClr val="000000"/>
              </a:solidFill>
            </a:endParaRPr>
          </a:p>
          <a:p>
            <a:pPr marL="114300" lvl="0" indent="0" algn="ctr" rtl="0">
              <a:lnSpc>
                <a:spcPct val="115000"/>
              </a:lnSpc>
              <a:spcBef>
                <a:spcPts val="700"/>
              </a:spcBef>
              <a:spcAft>
                <a:spcPts val="0"/>
              </a:spcAft>
              <a:buSzPts val="500"/>
              <a:buNone/>
            </a:pPr>
            <a:r>
              <a:rPr lang="en" sz="1200" dirty="0">
                <a:solidFill>
                  <a:srgbClr val="000000"/>
                </a:solidFill>
              </a:rPr>
              <a:t>Upload a photo of your sketch on this slide</a:t>
            </a:r>
            <a:endParaRPr sz="1200" dirty="0">
              <a:solidFill>
                <a:srgbClr val="000000"/>
              </a:solidFill>
            </a:endParaRPr>
          </a:p>
        </p:txBody>
      </p:sp>
      <p:pic>
        <p:nvPicPr>
          <p:cNvPr id="3" name="Picture 2">
            <a:extLst>
              <a:ext uri="{FF2B5EF4-FFF2-40B4-BE49-F238E27FC236}">
                <a16:creationId xmlns:a16="http://schemas.microsoft.com/office/drawing/2014/main" id="{B1E190CA-ABCA-5799-4FED-59BA4F629264}"/>
              </a:ext>
            </a:extLst>
          </p:cNvPr>
          <p:cNvPicPr>
            <a:picLocks noChangeAspect="1"/>
          </p:cNvPicPr>
          <p:nvPr/>
        </p:nvPicPr>
        <p:blipFill>
          <a:blip r:embed="rId3"/>
          <a:stretch>
            <a:fillRect/>
          </a:stretch>
        </p:blipFill>
        <p:spPr>
          <a:xfrm>
            <a:off x="311700" y="923874"/>
            <a:ext cx="8520600" cy="4040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Set the stage</a:t>
            </a:r>
            <a:endParaRPr sz="500"/>
          </a:p>
        </p:txBody>
      </p:sp>
      <p:sp>
        <p:nvSpPr>
          <p:cNvPr id="167" name="Google Shape;167;p3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168" name="Google Shape;168;p3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Set the stage for the Design Sprint by framing the problem</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Decide</a:t>
            </a:r>
            <a:endParaRPr sz="500"/>
          </a:p>
        </p:txBody>
      </p:sp>
      <p:sp>
        <p:nvSpPr>
          <p:cNvPr id="325" name="Google Shape;325;p5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Pick the final concept that you develop into a prototype</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7"/>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Decision</a:t>
            </a:r>
            <a:endParaRPr sz="3200"/>
          </a:p>
        </p:txBody>
      </p:sp>
      <p:graphicFrame>
        <p:nvGraphicFramePr>
          <p:cNvPr id="340" name="Google Shape;340;p57"/>
          <p:cNvGraphicFramePr/>
          <p:nvPr>
            <p:extLst>
              <p:ext uri="{D42A27DB-BD31-4B8C-83A1-F6EECF244321}">
                <p14:modId xmlns:p14="http://schemas.microsoft.com/office/powerpoint/2010/main" val="224659037"/>
              </p:ext>
            </p:extLst>
          </p:nvPr>
        </p:nvGraphicFramePr>
        <p:xfrm>
          <a:off x="952500" y="1350688"/>
          <a:ext cx="7239000" cy="2053276"/>
        </p:xfrm>
        <a:graphic>
          <a:graphicData uri="http://schemas.openxmlformats.org/drawingml/2006/table">
            <a:tbl>
              <a:tblPr>
                <a:noFill/>
                <a:tableStyleId>{7AE55EF4-7F78-439B-A7DA-CE35300F280A}</a:tableStyleId>
              </a:tblPr>
              <a:tblGrid>
                <a:gridCol w="2271925">
                  <a:extLst>
                    <a:ext uri="{9D8B030D-6E8A-4147-A177-3AD203B41FA5}">
                      <a16:colId xmlns:a16="http://schemas.microsoft.com/office/drawing/2014/main" val="20000"/>
                    </a:ext>
                  </a:extLst>
                </a:gridCol>
                <a:gridCol w="49670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Decision</a:t>
                      </a: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chemeClr val="tx1"/>
                          </a:solidFill>
                          <a:latin typeface="Open Sans"/>
                          <a:ea typeface="Open Sans"/>
                          <a:cs typeface="Open Sans"/>
                          <a:sym typeface="Open Sans"/>
                        </a:rPr>
                        <a:t>I have decided to incoporate the 2 solution sketches into my prototype</a:t>
                      </a:r>
                      <a:endParaRPr sz="1200" u="none" strike="noStrike" cap="none" dirty="0">
                        <a:solidFill>
                          <a:schemeClr val="tx1"/>
                        </a:solidFill>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Rationale</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latin typeface="Open Sans"/>
                          <a:ea typeface="Open Sans"/>
                          <a:cs typeface="Open Sans"/>
                          <a:sym typeface="Open Sans"/>
                        </a:rPr>
                        <a:t>I think that these are very important aspects of the GradMatch application due to the importance of the features to the success of the app</a:t>
                      </a:r>
                      <a:endParaRPr sz="1200" u="none" strike="noStrike" cap="none"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Prototype</a:t>
            </a:r>
            <a:endParaRPr sz="500"/>
          </a:p>
        </p:txBody>
      </p:sp>
      <p:sp>
        <p:nvSpPr>
          <p:cNvPr id="346" name="Google Shape;346;p58"/>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Turn your concept into a realistic, interactive prototype that you will use to validate your assumptions and ideas</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0"/>
          <p:cNvSpPr txBox="1">
            <a:spLocks noGrp="1"/>
          </p:cNvSpPr>
          <p:nvPr>
            <p:ph type="title"/>
          </p:nvPr>
        </p:nvSpPr>
        <p:spPr>
          <a:xfrm>
            <a:off x="365760" y="149352"/>
            <a:ext cx="4800600" cy="5937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a:t>Storyboard</a:t>
            </a:r>
            <a:endParaRPr/>
          </a:p>
        </p:txBody>
      </p:sp>
      <p:graphicFrame>
        <p:nvGraphicFramePr>
          <p:cNvPr id="361" name="Google Shape;361;p60"/>
          <p:cNvGraphicFramePr/>
          <p:nvPr/>
        </p:nvGraphicFramePr>
        <p:xfrm>
          <a:off x="365760" y="886968"/>
          <a:ext cx="8503950" cy="3995925"/>
        </p:xfrm>
        <a:graphic>
          <a:graphicData uri="http://schemas.openxmlformats.org/drawingml/2006/table">
            <a:tbl>
              <a:tblPr firstRow="1" bandRow="1">
                <a:noFill/>
                <a:tableStyleId>{7AE55EF4-7F78-439B-A7DA-CE35300F280A}</a:tableStyleId>
              </a:tblPr>
              <a:tblGrid>
                <a:gridCol w="2834650">
                  <a:extLst>
                    <a:ext uri="{9D8B030D-6E8A-4147-A177-3AD203B41FA5}">
                      <a16:colId xmlns:a16="http://schemas.microsoft.com/office/drawing/2014/main" val="20000"/>
                    </a:ext>
                  </a:extLst>
                </a:gridCol>
                <a:gridCol w="2834650">
                  <a:extLst>
                    <a:ext uri="{9D8B030D-6E8A-4147-A177-3AD203B41FA5}">
                      <a16:colId xmlns:a16="http://schemas.microsoft.com/office/drawing/2014/main" val="20001"/>
                    </a:ext>
                  </a:extLst>
                </a:gridCol>
                <a:gridCol w="2834650">
                  <a:extLst>
                    <a:ext uri="{9D8B030D-6E8A-4147-A177-3AD203B41FA5}">
                      <a16:colId xmlns:a16="http://schemas.microsoft.com/office/drawing/2014/main" val="20002"/>
                    </a:ext>
                  </a:extLst>
                </a:gridCol>
              </a:tblGrid>
              <a:tr h="3154200">
                <a:tc>
                  <a:txBody>
                    <a:bodyPr/>
                    <a:lstStyle/>
                    <a:p>
                      <a:pPr marL="0" marR="0" lvl="0" indent="0" algn="l" rtl="0">
                        <a:lnSpc>
                          <a:spcPct val="100000"/>
                        </a:lnSpc>
                        <a:spcBef>
                          <a:spcPts val="0"/>
                        </a:spcBef>
                        <a:spcAft>
                          <a:spcPts val="0"/>
                        </a:spcAft>
                        <a:buNone/>
                      </a:pP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r h="841725">
                <a:tc>
                  <a:txBody>
                    <a:bodyPr/>
                    <a:lstStyle/>
                    <a:p>
                      <a:pPr marL="0" marR="0" lvl="0" indent="0" algn="l" rtl="0">
                        <a:lnSpc>
                          <a:spcPct val="100000"/>
                        </a:lnSpc>
                        <a:spcBef>
                          <a:spcPts val="0"/>
                        </a:spcBef>
                        <a:spcAft>
                          <a:spcPts val="0"/>
                        </a:spcAft>
                        <a:buNone/>
                      </a:pPr>
                      <a:r>
                        <a:rPr lang="en" sz="1200" b="0" i="0" u="none" strike="noStrike" cap="none">
                          <a:solidFill>
                            <a:srgbClr val="9E9E9E"/>
                          </a:solidFill>
                          <a:latin typeface="Open Sans"/>
                          <a:ea typeface="Open Sans"/>
                          <a:cs typeface="Open Sans"/>
                          <a:sym typeface="Open Sans"/>
                        </a:rPr>
                        <a:t>Script</a:t>
                      </a:r>
                      <a:br>
                        <a:rPr lang="en" sz="1400" u="none" strike="noStrike" cap="none"/>
                      </a:br>
                      <a:br>
                        <a:rPr lang="en" sz="1400" u="none" strike="noStrike" cap="none"/>
                      </a:b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b="0" i="0" u="none" strike="noStrike" cap="none">
                          <a:solidFill>
                            <a:srgbClr val="9E9E9E"/>
                          </a:solidFill>
                          <a:latin typeface="Open Sans"/>
                          <a:ea typeface="Open Sans"/>
                          <a:cs typeface="Open Sans"/>
                          <a:sym typeface="Open Sans"/>
                        </a:rPr>
                        <a:t>Script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b="0" i="0" u="none" strike="noStrike" cap="none" dirty="0">
                          <a:solidFill>
                            <a:srgbClr val="9E9E9E"/>
                          </a:solidFill>
                          <a:latin typeface="Open Sans"/>
                          <a:ea typeface="Open Sans"/>
                          <a:cs typeface="Open Sans"/>
                          <a:sym typeface="Open Sans"/>
                        </a:rPr>
                        <a:t>Script</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5FDBE778-1880-958D-7F27-59064F770CBB}"/>
              </a:ext>
            </a:extLst>
          </p:cNvPr>
          <p:cNvPicPr>
            <a:picLocks noChangeAspect="1"/>
          </p:cNvPicPr>
          <p:nvPr/>
        </p:nvPicPr>
        <p:blipFill>
          <a:blip r:embed="rId3"/>
          <a:stretch>
            <a:fillRect/>
          </a:stretch>
        </p:blipFill>
        <p:spPr>
          <a:xfrm>
            <a:off x="274290" y="800888"/>
            <a:ext cx="8595420" cy="419325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1"/>
          <p:cNvSpPr txBox="1">
            <a:spLocks noGrp="1"/>
          </p:cNvSpPr>
          <p:nvPr>
            <p:ph type="title"/>
          </p:nvPr>
        </p:nvSpPr>
        <p:spPr>
          <a:xfrm>
            <a:off x="365760" y="149352"/>
            <a:ext cx="4800600" cy="5937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a:t>Storyboard</a:t>
            </a:r>
            <a:endParaRPr/>
          </a:p>
        </p:txBody>
      </p:sp>
      <p:graphicFrame>
        <p:nvGraphicFramePr>
          <p:cNvPr id="367" name="Google Shape;367;p61"/>
          <p:cNvGraphicFramePr/>
          <p:nvPr/>
        </p:nvGraphicFramePr>
        <p:xfrm>
          <a:off x="365760" y="886968"/>
          <a:ext cx="8503950" cy="3995925"/>
        </p:xfrm>
        <a:graphic>
          <a:graphicData uri="http://schemas.openxmlformats.org/drawingml/2006/table">
            <a:tbl>
              <a:tblPr firstRow="1" bandRow="1">
                <a:noFill/>
                <a:tableStyleId>{7AE55EF4-7F78-439B-A7DA-CE35300F280A}</a:tableStyleId>
              </a:tblPr>
              <a:tblGrid>
                <a:gridCol w="2834650">
                  <a:extLst>
                    <a:ext uri="{9D8B030D-6E8A-4147-A177-3AD203B41FA5}">
                      <a16:colId xmlns:a16="http://schemas.microsoft.com/office/drawing/2014/main" val="20000"/>
                    </a:ext>
                  </a:extLst>
                </a:gridCol>
                <a:gridCol w="2834650">
                  <a:extLst>
                    <a:ext uri="{9D8B030D-6E8A-4147-A177-3AD203B41FA5}">
                      <a16:colId xmlns:a16="http://schemas.microsoft.com/office/drawing/2014/main" val="20001"/>
                    </a:ext>
                  </a:extLst>
                </a:gridCol>
                <a:gridCol w="2834650">
                  <a:extLst>
                    <a:ext uri="{9D8B030D-6E8A-4147-A177-3AD203B41FA5}">
                      <a16:colId xmlns:a16="http://schemas.microsoft.com/office/drawing/2014/main" val="20002"/>
                    </a:ext>
                  </a:extLst>
                </a:gridCol>
              </a:tblGrid>
              <a:tr h="3154200">
                <a:tc>
                  <a:txBody>
                    <a:bodyPr/>
                    <a:lstStyle/>
                    <a:p>
                      <a:pPr marL="0" marR="0" lvl="0" indent="0" algn="l" rtl="0">
                        <a:lnSpc>
                          <a:spcPct val="100000"/>
                        </a:lnSpc>
                        <a:spcBef>
                          <a:spcPts val="0"/>
                        </a:spcBef>
                        <a:spcAft>
                          <a:spcPts val="0"/>
                        </a:spcAft>
                        <a:buNone/>
                      </a:pP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br>
                        <a:rPr lang="en" sz="1400" u="none" strike="noStrike" cap="none" dirty="0"/>
                      </a:b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r h="841725">
                <a:tc>
                  <a:txBody>
                    <a:bodyPr/>
                    <a:lstStyle/>
                    <a:p>
                      <a:pPr marL="0" marR="0" lvl="0" indent="0" algn="l" rtl="0">
                        <a:lnSpc>
                          <a:spcPct val="100000"/>
                        </a:lnSpc>
                        <a:spcBef>
                          <a:spcPts val="0"/>
                        </a:spcBef>
                        <a:spcAft>
                          <a:spcPts val="0"/>
                        </a:spcAft>
                        <a:buNone/>
                      </a:pPr>
                      <a:r>
                        <a:rPr lang="en" sz="1200" b="0" i="0" u="none" strike="noStrike" cap="none">
                          <a:solidFill>
                            <a:srgbClr val="9E9E9E"/>
                          </a:solidFill>
                          <a:latin typeface="Open Sans"/>
                          <a:ea typeface="Open Sans"/>
                          <a:cs typeface="Open Sans"/>
                          <a:sym typeface="Open Sans"/>
                        </a:rPr>
                        <a:t>Script</a:t>
                      </a:r>
                      <a:br>
                        <a:rPr lang="en" sz="1400" u="none" strike="noStrike" cap="none"/>
                      </a:br>
                      <a:br>
                        <a:rPr lang="en" sz="1400" u="none" strike="noStrike" cap="none"/>
                      </a:b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b="0" i="0" u="none" strike="noStrike" cap="none">
                          <a:solidFill>
                            <a:srgbClr val="9E9E9E"/>
                          </a:solidFill>
                          <a:latin typeface="Open Sans"/>
                          <a:ea typeface="Open Sans"/>
                          <a:cs typeface="Open Sans"/>
                          <a:sym typeface="Open Sans"/>
                        </a:rPr>
                        <a:t>Script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b="0" i="0" u="none" strike="noStrike" cap="none" dirty="0">
                          <a:solidFill>
                            <a:srgbClr val="9E9E9E"/>
                          </a:solidFill>
                          <a:latin typeface="Open Sans"/>
                          <a:ea typeface="Open Sans"/>
                          <a:cs typeface="Open Sans"/>
                          <a:sym typeface="Open Sans"/>
                        </a:rPr>
                        <a:t>Script</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6438721-EE1C-A42F-D7A9-A885B93FA846}"/>
              </a:ext>
            </a:extLst>
          </p:cNvPr>
          <p:cNvPicPr>
            <a:picLocks noChangeAspect="1"/>
          </p:cNvPicPr>
          <p:nvPr/>
        </p:nvPicPr>
        <p:blipFill>
          <a:blip r:embed="rId3"/>
          <a:stretch>
            <a:fillRect/>
          </a:stretch>
        </p:blipFill>
        <p:spPr>
          <a:xfrm>
            <a:off x="365760" y="886968"/>
            <a:ext cx="8503950" cy="39959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1"/>
          <p:cNvSpPr txBox="1">
            <a:spLocks noGrp="1"/>
          </p:cNvSpPr>
          <p:nvPr>
            <p:ph type="title"/>
          </p:nvPr>
        </p:nvSpPr>
        <p:spPr>
          <a:xfrm>
            <a:off x="365760" y="149352"/>
            <a:ext cx="4800600" cy="5937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dirty="0"/>
              <a:t>Storyboard contd.</a:t>
            </a:r>
            <a:endParaRPr dirty="0"/>
          </a:p>
        </p:txBody>
      </p:sp>
      <p:pic>
        <p:nvPicPr>
          <p:cNvPr id="4" name="Picture 3">
            <a:extLst>
              <a:ext uri="{FF2B5EF4-FFF2-40B4-BE49-F238E27FC236}">
                <a16:creationId xmlns:a16="http://schemas.microsoft.com/office/drawing/2014/main" id="{C0BF132F-EABB-4124-2AD6-0CF1457EA090}"/>
              </a:ext>
            </a:extLst>
          </p:cNvPr>
          <p:cNvPicPr>
            <a:picLocks noChangeAspect="1"/>
          </p:cNvPicPr>
          <p:nvPr/>
        </p:nvPicPr>
        <p:blipFill>
          <a:blip r:embed="rId3"/>
          <a:stretch>
            <a:fillRect/>
          </a:stretch>
        </p:blipFill>
        <p:spPr>
          <a:xfrm>
            <a:off x="939625" y="932237"/>
            <a:ext cx="7321506" cy="3998739"/>
          </a:xfrm>
          <a:prstGeom prst="rect">
            <a:avLst/>
          </a:prstGeom>
        </p:spPr>
      </p:pic>
    </p:spTree>
    <p:extLst>
      <p:ext uri="{BB962C8B-B14F-4D97-AF65-F5344CB8AC3E}">
        <p14:creationId xmlns:p14="http://schemas.microsoft.com/office/powerpoint/2010/main" val="2049970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3"/>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Prototype</a:t>
            </a:r>
            <a:endParaRPr sz="3200"/>
          </a:p>
        </p:txBody>
      </p:sp>
      <p:sp>
        <p:nvSpPr>
          <p:cNvPr id="382" name="Google Shape;382;p63"/>
          <p:cNvSpPr txBox="1"/>
          <p:nvPr/>
        </p:nvSpPr>
        <p:spPr>
          <a:xfrm>
            <a:off x="7385287" y="2652522"/>
            <a:ext cx="1009500" cy="98616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Open Sans"/>
                <a:ea typeface="Open Sans"/>
                <a:cs typeface="Open Sans"/>
                <a:sym typeface="Open Sans"/>
              </a:rPr>
              <a:t>https://www.figma.com/file/iGXVhzPscLZiMtCrhOzM0W/GradMatch?node-id=0%3A1&amp;t=GyIiKODFksfsXERi-1</a:t>
            </a:r>
            <a:endParaRPr sz="800" b="0" i="0" u="none" strike="noStrike" cap="none" dirty="0">
              <a:solidFill>
                <a:srgbClr val="000000"/>
              </a:solidFill>
              <a:latin typeface="Open Sans"/>
              <a:ea typeface="Open Sans"/>
              <a:cs typeface="Open Sans"/>
              <a:sym typeface="Open Sans"/>
            </a:endParaRPr>
          </a:p>
        </p:txBody>
      </p:sp>
      <p:pic>
        <p:nvPicPr>
          <p:cNvPr id="383" name="Google Shape;383;p63"/>
          <p:cNvPicPr preferRelativeResize="0"/>
          <p:nvPr/>
        </p:nvPicPr>
        <p:blipFill rotWithShape="1">
          <a:blip r:embed="rId3">
            <a:alphaModFix/>
          </a:blip>
          <a:srcRect/>
          <a:stretch/>
        </p:blipFill>
        <p:spPr>
          <a:xfrm>
            <a:off x="6947775" y="1077138"/>
            <a:ext cx="1884525" cy="1884525"/>
          </a:xfrm>
          <a:prstGeom prst="rect">
            <a:avLst/>
          </a:prstGeom>
          <a:noFill/>
          <a:ln>
            <a:noFill/>
          </a:ln>
        </p:spPr>
      </p:pic>
      <p:graphicFrame>
        <p:nvGraphicFramePr>
          <p:cNvPr id="384" name="Google Shape;384;p63"/>
          <p:cNvGraphicFramePr/>
          <p:nvPr>
            <p:extLst>
              <p:ext uri="{D42A27DB-BD31-4B8C-83A1-F6EECF244321}">
                <p14:modId xmlns:p14="http://schemas.microsoft.com/office/powerpoint/2010/main" val="809559507"/>
              </p:ext>
            </p:extLst>
          </p:nvPr>
        </p:nvGraphicFramePr>
        <p:xfrm>
          <a:off x="311700" y="1077138"/>
          <a:ext cx="6476850" cy="3928782"/>
        </p:xfrm>
        <a:graphic>
          <a:graphicData uri="http://schemas.openxmlformats.org/drawingml/2006/table">
            <a:tbl>
              <a:tblPr>
                <a:noFill/>
                <a:tableStyleId>{7AE55EF4-7F78-439B-A7DA-CE35300F280A}</a:tableStyleId>
              </a:tblPr>
              <a:tblGrid>
                <a:gridCol w="1965300">
                  <a:extLst>
                    <a:ext uri="{9D8B030D-6E8A-4147-A177-3AD203B41FA5}">
                      <a16:colId xmlns:a16="http://schemas.microsoft.com/office/drawing/2014/main" val="20000"/>
                    </a:ext>
                  </a:extLst>
                </a:gridCol>
                <a:gridCol w="45115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Description</a:t>
                      </a:r>
                      <a:endParaRPr sz="1400" u="none" strike="noStrike" cap="none">
                        <a:solidFill>
                          <a:srgbClr val="FFFFFF"/>
                        </a:solidFill>
                      </a:endParaRPr>
                    </a:p>
                    <a:p>
                      <a:pPr marL="457200" marR="0" lvl="0" indent="-292100" algn="l" rtl="0">
                        <a:lnSpc>
                          <a:spcPct val="100000"/>
                        </a:lnSpc>
                        <a:spcBef>
                          <a:spcPts val="0"/>
                        </a:spcBef>
                        <a:spcAft>
                          <a:spcPts val="0"/>
                        </a:spcAft>
                        <a:buClr>
                          <a:srgbClr val="FFFFFF"/>
                        </a:buClr>
                        <a:buSzPts val="1000"/>
                        <a:buFont typeface="Arial"/>
                        <a:buChar char="●"/>
                      </a:pPr>
                      <a:r>
                        <a:rPr lang="en" sz="1000" u="none" strike="noStrike" cap="none">
                          <a:solidFill>
                            <a:srgbClr val="FFFFFF"/>
                          </a:solidFill>
                        </a:rPr>
                        <a:t>High level overview of the prototype</a:t>
                      </a:r>
                      <a:endParaRPr sz="1000" u="none" strike="noStrike" cap="none">
                        <a:solidFill>
                          <a:srgbClr val="FFFFFF"/>
                        </a:solidFill>
                      </a:endParaRPr>
                    </a:p>
                    <a:p>
                      <a:pPr marL="457200" marR="0" lvl="0" indent="-292100" algn="l" rtl="0">
                        <a:lnSpc>
                          <a:spcPct val="100000"/>
                        </a:lnSpc>
                        <a:spcBef>
                          <a:spcPts val="0"/>
                        </a:spcBef>
                        <a:spcAft>
                          <a:spcPts val="0"/>
                        </a:spcAft>
                        <a:buClr>
                          <a:srgbClr val="FFFFFF"/>
                        </a:buClr>
                        <a:buSzPts val="1000"/>
                        <a:buFont typeface="Arial"/>
                        <a:buChar char="●"/>
                      </a:pPr>
                      <a:r>
                        <a:rPr lang="en" sz="1000" u="none" strike="noStrike" cap="none">
                          <a:solidFill>
                            <a:srgbClr val="FFFFFF"/>
                          </a:solidFill>
                        </a:rPr>
                        <a:t>What does it do?</a:t>
                      </a:r>
                      <a:endParaRPr sz="1000"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chemeClr val="tx1"/>
                          </a:solidFill>
                          <a:latin typeface="Open Sans"/>
                          <a:ea typeface="Open Sans"/>
                          <a:cs typeface="Open Sans"/>
                          <a:sym typeface="Open Sans"/>
                        </a:rPr>
                        <a:t>GradMatch app where users can sign in , network with connections as well as apply for jobs with a unique matching algorithm score based on profile</a:t>
                      </a:r>
                      <a:endParaRPr sz="1200" u="none" strike="noStrike" cap="none" dirty="0">
                        <a:solidFill>
                          <a:schemeClr val="tx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000"/>
                        <a:buFont typeface="Arial"/>
                        <a:buNone/>
                      </a:pP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Assumptions</a:t>
                      </a:r>
                      <a:endParaRPr sz="1400" u="none" strike="noStrike" cap="none">
                        <a:solidFill>
                          <a:srgbClr val="FFFFFF"/>
                        </a:solidFill>
                      </a:endParaRPr>
                    </a:p>
                    <a:p>
                      <a:pPr marL="457200" marR="0" lvl="0" indent="-292100" algn="l" rtl="0">
                        <a:lnSpc>
                          <a:spcPct val="100000"/>
                        </a:lnSpc>
                        <a:spcBef>
                          <a:spcPts val="0"/>
                        </a:spcBef>
                        <a:spcAft>
                          <a:spcPts val="0"/>
                        </a:spcAft>
                        <a:buClr>
                          <a:srgbClr val="FFFFFF"/>
                        </a:buClr>
                        <a:buSzPts val="1000"/>
                        <a:buFont typeface="Arial"/>
                        <a:buChar char="●"/>
                      </a:pPr>
                      <a:r>
                        <a:rPr lang="en" sz="1000" u="none" strike="noStrike" cap="none">
                          <a:solidFill>
                            <a:srgbClr val="FFFFFF"/>
                          </a:solidFill>
                        </a:rPr>
                        <a:t>Any assumptions within the prototype</a:t>
                      </a:r>
                      <a:endParaRPr sz="1400"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latin typeface="Open Sans"/>
                          <a:ea typeface="Open Sans"/>
                          <a:cs typeface="Open Sans"/>
                          <a:sym typeface="Open Sans"/>
                        </a:rPr>
                        <a:t>  </a:t>
                      </a:r>
                      <a:endParaRPr sz="1000" i="1" u="none" strike="noStrike" cap="none" dirty="0">
                        <a:latin typeface="Open Sans"/>
                        <a:ea typeface="Open Sans"/>
                        <a:cs typeface="Open Sans"/>
                        <a:sym typeface="Open Sans"/>
                      </a:endParaRPr>
                    </a:p>
                    <a:p>
                      <a:pPr marL="457200" marR="0" lvl="0" indent="-292100" algn="l" rtl="0">
                        <a:lnSpc>
                          <a:spcPct val="100000"/>
                        </a:lnSpc>
                        <a:spcBef>
                          <a:spcPts val="0"/>
                        </a:spcBef>
                        <a:spcAft>
                          <a:spcPts val="0"/>
                        </a:spcAft>
                        <a:buClr>
                          <a:srgbClr val="000000"/>
                        </a:buClr>
                        <a:buSzPts val="1000"/>
                        <a:buFont typeface="Open Sans"/>
                        <a:buChar char="●"/>
                      </a:pPr>
                      <a:r>
                        <a:rPr lang="en" sz="1000" u="none" strike="noStrike" cap="none" dirty="0">
                          <a:latin typeface="Open Sans"/>
                          <a:ea typeface="Open Sans"/>
                          <a:cs typeface="Open Sans"/>
                          <a:sym typeface="Open Sans"/>
                        </a:rPr>
                        <a:t>User has already signed up and inputted all relevant information( background info, school experience, work experience, skills etc)</a:t>
                      </a:r>
                    </a:p>
                    <a:p>
                      <a:pPr marL="165100" marR="0" lvl="0" indent="0" algn="l" rtl="0">
                        <a:lnSpc>
                          <a:spcPct val="100000"/>
                        </a:lnSpc>
                        <a:spcBef>
                          <a:spcPts val="0"/>
                        </a:spcBef>
                        <a:spcAft>
                          <a:spcPts val="0"/>
                        </a:spcAft>
                        <a:buClr>
                          <a:srgbClr val="000000"/>
                        </a:buClr>
                        <a:buSzPts val="1000"/>
                        <a:buFont typeface="Open Sans"/>
                        <a:buNone/>
                      </a:pPr>
                      <a:r>
                        <a:rPr lang="en" sz="1000" u="none" strike="noStrike" cap="none" dirty="0">
                          <a:latin typeface="Open Sans"/>
                          <a:ea typeface="Open Sans"/>
                          <a:cs typeface="Open Sans"/>
                          <a:sym typeface="Open Sans"/>
                        </a:rPr>
                        <a:t> </a:t>
                      </a:r>
                      <a:endParaRPr sz="1000" u="none" strike="noStrike" cap="none" dirty="0">
                        <a:latin typeface="Open Sans"/>
                        <a:ea typeface="Open Sans"/>
                        <a:cs typeface="Open Sans"/>
                        <a:sym typeface="Open Sans"/>
                      </a:endParaRPr>
                    </a:p>
                    <a:p>
                      <a:pPr marL="457200" marR="0" lvl="0" indent="-292100" algn="l" rtl="0">
                        <a:lnSpc>
                          <a:spcPct val="100000"/>
                        </a:lnSpc>
                        <a:spcBef>
                          <a:spcPts val="0"/>
                        </a:spcBef>
                        <a:spcAft>
                          <a:spcPts val="0"/>
                        </a:spcAft>
                        <a:buClr>
                          <a:srgbClr val="000000"/>
                        </a:buClr>
                        <a:buSzPts val="1000"/>
                        <a:buFont typeface="Open Sans"/>
                        <a:buChar char="●"/>
                      </a:pPr>
                      <a:r>
                        <a:rPr lang="en" sz="1000" u="none" strike="noStrike" cap="none" dirty="0">
                          <a:latin typeface="Open Sans"/>
                          <a:ea typeface="Open Sans"/>
                          <a:cs typeface="Open Sans"/>
                          <a:sym typeface="Open Sans"/>
                        </a:rPr>
                        <a:t> </a:t>
                      </a:r>
                      <a:endParaRPr sz="1000" u="none" strike="noStrike" cap="none" dirty="0">
                        <a:latin typeface="Open Sans"/>
                        <a:ea typeface="Open Sans"/>
                        <a:cs typeface="Open Sans"/>
                        <a:sym typeface="Open Sans"/>
                      </a:endParaRPr>
                    </a:p>
                    <a:p>
                      <a:pPr marL="457200" marR="0" lvl="0" indent="-228600" algn="l" rtl="0">
                        <a:lnSpc>
                          <a:spcPct val="100000"/>
                        </a:lnSpc>
                        <a:spcBef>
                          <a:spcPts val="0"/>
                        </a:spcBef>
                        <a:spcAft>
                          <a:spcPts val="0"/>
                        </a:spcAft>
                        <a:buClr>
                          <a:srgbClr val="000000"/>
                        </a:buClr>
                        <a:buSzPts val="1000"/>
                        <a:buFont typeface="Open Sans"/>
                        <a:buNone/>
                      </a:pPr>
                      <a:endParaRPr sz="1000" u="none" strike="noStrike" cap="none"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Tasks</a:t>
                      </a:r>
                      <a:endParaRPr sz="1400" u="none" strike="noStrike" cap="none">
                        <a:solidFill>
                          <a:srgbClr val="FFFFFF"/>
                        </a:solidFill>
                      </a:endParaRPr>
                    </a:p>
                    <a:p>
                      <a:pPr marL="457200" marR="0" lvl="0" indent="-292100" algn="l" rtl="0">
                        <a:lnSpc>
                          <a:spcPct val="100000"/>
                        </a:lnSpc>
                        <a:spcBef>
                          <a:spcPts val="0"/>
                        </a:spcBef>
                        <a:spcAft>
                          <a:spcPts val="0"/>
                        </a:spcAft>
                        <a:buClr>
                          <a:srgbClr val="FFFFFF"/>
                        </a:buClr>
                        <a:buSzPts val="1000"/>
                        <a:buFont typeface="Arial"/>
                        <a:buChar char="●"/>
                      </a:pPr>
                      <a:r>
                        <a:rPr lang="en" sz="1000" u="none" strike="noStrike" cap="none">
                          <a:solidFill>
                            <a:srgbClr val="FFFFFF"/>
                          </a:solidFill>
                        </a:rPr>
                        <a:t>What are the tasks that a user can complete in the prototype?</a:t>
                      </a:r>
                      <a:endParaRPr sz="1000"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15000"/>
                        </a:lnSpc>
                        <a:spcBef>
                          <a:spcPts val="0"/>
                        </a:spcBef>
                        <a:spcAft>
                          <a:spcPts val="0"/>
                        </a:spcAft>
                        <a:buClr>
                          <a:srgbClr val="000000"/>
                        </a:buClr>
                        <a:buSzPts val="1200"/>
                        <a:buFont typeface="Arial"/>
                        <a:buNone/>
                      </a:pPr>
                      <a:endParaRPr sz="1000" i="1" u="none" strike="noStrike" cap="none" dirty="0">
                        <a:latin typeface="Open Sans"/>
                        <a:ea typeface="Open Sans"/>
                        <a:cs typeface="Open Sans"/>
                        <a:sym typeface="Open Sans"/>
                      </a:endParaRPr>
                    </a:p>
                    <a:p>
                      <a:pPr marL="457200" marR="0" lvl="0" indent="-292100" algn="l" rtl="0">
                        <a:lnSpc>
                          <a:spcPct val="100000"/>
                        </a:lnSpc>
                        <a:spcBef>
                          <a:spcPts val="0"/>
                        </a:spcBef>
                        <a:spcAft>
                          <a:spcPts val="0"/>
                        </a:spcAft>
                        <a:buClr>
                          <a:srgbClr val="000000"/>
                        </a:buClr>
                        <a:buSzPts val="1000"/>
                        <a:buFont typeface="Open Sans"/>
                        <a:buChar char="●"/>
                      </a:pPr>
                      <a:r>
                        <a:rPr lang="en" sz="1000" u="none" strike="noStrike" cap="none" dirty="0">
                          <a:latin typeface="Open Sans"/>
                          <a:ea typeface="Open Sans"/>
                          <a:cs typeface="Open Sans"/>
                          <a:sym typeface="Open Sans"/>
                        </a:rPr>
                        <a:t>User can log in</a:t>
                      </a:r>
                    </a:p>
                    <a:p>
                      <a:pPr marL="457200" marR="0" lvl="0" indent="-292100" algn="l" rtl="0">
                        <a:lnSpc>
                          <a:spcPct val="100000"/>
                        </a:lnSpc>
                        <a:spcBef>
                          <a:spcPts val="0"/>
                        </a:spcBef>
                        <a:spcAft>
                          <a:spcPts val="0"/>
                        </a:spcAft>
                        <a:buClr>
                          <a:srgbClr val="000000"/>
                        </a:buClr>
                        <a:buSzPts val="1000"/>
                        <a:buFont typeface="Open Sans"/>
                        <a:buChar char="●"/>
                      </a:pPr>
                      <a:r>
                        <a:rPr lang="en-US" sz="1000" u="none" strike="noStrike" cap="none" dirty="0">
                          <a:latin typeface="Open Sans"/>
                          <a:ea typeface="Open Sans"/>
                          <a:cs typeface="Open Sans"/>
                          <a:sym typeface="Open Sans"/>
                        </a:rPr>
                        <a:t>U</a:t>
                      </a:r>
                      <a:r>
                        <a:rPr lang="en" sz="1000" u="none" strike="noStrike" cap="none" dirty="0">
                          <a:latin typeface="Open Sans"/>
                          <a:ea typeface="Open Sans"/>
                          <a:cs typeface="Open Sans"/>
                          <a:sym typeface="Open Sans"/>
                        </a:rPr>
                        <a:t>ser can access home , my network, profile, jobs, notifications tab</a:t>
                      </a:r>
                    </a:p>
                    <a:p>
                      <a:pPr marL="457200" marR="0" lvl="0" indent="-292100" algn="l" rtl="0">
                        <a:lnSpc>
                          <a:spcPct val="100000"/>
                        </a:lnSpc>
                        <a:spcBef>
                          <a:spcPts val="0"/>
                        </a:spcBef>
                        <a:spcAft>
                          <a:spcPts val="0"/>
                        </a:spcAft>
                        <a:buClr>
                          <a:srgbClr val="000000"/>
                        </a:buClr>
                        <a:buSzPts val="1000"/>
                        <a:buFont typeface="Open Sans"/>
                        <a:buChar char="●"/>
                      </a:pPr>
                      <a:r>
                        <a:rPr lang="en" sz="1000" u="none" strike="noStrike" cap="none" dirty="0">
                          <a:latin typeface="Open Sans"/>
                          <a:ea typeface="Open Sans"/>
                          <a:cs typeface="Open Sans"/>
                          <a:sym typeface="Open Sans"/>
                        </a:rPr>
                        <a:t> user can apply for job (mid-level ux designer)</a:t>
                      </a:r>
                      <a:endParaRPr sz="1000" u="none" strike="noStrike" cap="none" dirty="0">
                        <a:latin typeface="Open Sans"/>
                        <a:ea typeface="Open Sans"/>
                        <a:cs typeface="Open Sans"/>
                        <a:sym typeface="Open Sans"/>
                      </a:endParaRPr>
                    </a:p>
                    <a:p>
                      <a:pPr marL="165100" marR="0" lvl="0" indent="0" algn="l" rtl="0">
                        <a:lnSpc>
                          <a:spcPct val="100000"/>
                        </a:lnSpc>
                        <a:spcBef>
                          <a:spcPts val="0"/>
                        </a:spcBef>
                        <a:spcAft>
                          <a:spcPts val="0"/>
                        </a:spcAft>
                        <a:buClr>
                          <a:srgbClr val="000000"/>
                        </a:buClr>
                        <a:buSzPts val="1000"/>
                        <a:buFont typeface="Open Sans"/>
                        <a:buNone/>
                      </a:pPr>
                      <a:endParaRPr sz="1000" u="none" strike="noStrike" cap="none" dirty="0">
                        <a:latin typeface="Open Sans"/>
                        <a:ea typeface="Open Sans"/>
                        <a:cs typeface="Open Sans"/>
                        <a:sym typeface="Open Sans"/>
                      </a:endParaRPr>
                    </a:p>
                    <a:p>
                      <a:pPr marL="457200" marR="0" lvl="0" indent="-228600" algn="l" rtl="0">
                        <a:lnSpc>
                          <a:spcPct val="100000"/>
                        </a:lnSpc>
                        <a:spcBef>
                          <a:spcPts val="0"/>
                        </a:spcBef>
                        <a:spcAft>
                          <a:spcPts val="0"/>
                        </a:spcAft>
                        <a:buClr>
                          <a:srgbClr val="000000"/>
                        </a:buClr>
                        <a:buSzPts val="1000"/>
                        <a:buFont typeface="Open Sans"/>
                        <a:buNone/>
                      </a:pPr>
                      <a:endParaRPr sz="1000" u="none" strike="noStrike" cap="none" dirty="0">
                        <a:latin typeface="Open Sans"/>
                        <a:ea typeface="Open Sans"/>
                        <a:cs typeface="Open Sans"/>
                        <a:sym typeface="Open Sans"/>
                      </a:endParaRPr>
                    </a:p>
                    <a:p>
                      <a:pPr marL="457200" marR="0" lvl="0" indent="-228600" algn="l" rtl="0">
                        <a:lnSpc>
                          <a:spcPct val="100000"/>
                        </a:lnSpc>
                        <a:spcBef>
                          <a:spcPts val="0"/>
                        </a:spcBef>
                        <a:spcAft>
                          <a:spcPts val="0"/>
                        </a:spcAft>
                        <a:buClr>
                          <a:srgbClr val="000000"/>
                        </a:buClr>
                        <a:buSzPts val="1000"/>
                        <a:buFont typeface="Open Sans"/>
                        <a:buNone/>
                      </a:pP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4"/>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Validate</a:t>
            </a:r>
            <a:endParaRPr sz="500"/>
          </a:p>
        </p:txBody>
      </p:sp>
      <p:sp>
        <p:nvSpPr>
          <p:cNvPr id="390" name="Google Shape;390;p64"/>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Users will go through your prototype and provide feedback on your concept. This is also an opportunity to have an engineering feasibility discussion</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6"/>
          <p:cNvSpPr txBox="1">
            <a:spLocks noGrp="1"/>
          </p:cNvSpPr>
          <p:nvPr>
            <p:ph type="title"/>
          </p:nvPr>
        </p:nvSpPr>
        <p:spPr>
          <a:xfrm>
            <a:off x="311700" y="445025"/>
            <a:ext cx="5762529"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GradMatch: Research Plan</a:t>
            </a:r>
            <a:endParaRPr dirty="0"/>
          </a:p>
        </p:txBody>
      </p:sp>
      <p:sp>
        <p:nvSpPr>
          <p:cNvPr id="405" name="Google Shape;405;p66"/>
          <p:cNvSpPr txBox="1">
            <a:spLocks noGrp="1"/>
          </p:cNvSpPr>
          <p:nvPr>
            <p:ph type="body" idx="1"/>
          </p:nvPr>
        </p:nvSpPr>
        <p:spPr>
          <a:xfrm>
            <a:off x="311700" y="1152474"/>
            <a:ext cx="8520600" cy="3991025"/>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1000" b="1" dirty="0">
                <a:solidFill>
                  <a:schemeClr val="tx1"/>
                </a:solidFill>
                <a:latin typeface="Open Sans" panose="020B0604020202020204" charset="0"/>
                <a:ea typeface="Open Sans" panose="020B0604020202020204" charset="0"/>
                <a:cs typeface="Open Sans" panose="020B0604020202020204" charset="0"/>
                <a:sym typeface="Open Sans"/>
              </a:rPr>
              <a:t>Objectives</a:t>
            </a:r>
            <a:endParaRPr sz="1000"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rPr>
              <a:t>The key research questions that the research plan aims to answer are:</a:t>
            </a:r>
          </a:p>
          <a:p>
            <a:r>
              <a:rPr lang="en-US" sz="1000" dirty="0">
                <a:solidFill>
                  <a:schemeClr val="tx1"/>
                </a:solidFill>
                <a:latin typeface="Open Sans" panose="020B0604020202020204" charset="0"/>
                <a:ea typeface="Open Sans" panose="020B0604020202020204" charset="0"/>
                <a:cs typeface="Open Sans" panose="020B0604020202020204" charset="0"/>
              </a:rPr>
              <a:t>How long it takes recent college graduates to get a job?</a:t>
            </a:r>
          </a:p>
          <a:p>
            <a:r>
              <a:rPr lang="en-US" sz="1000" dirty="0">
                <a:solidFill>
                  <a:schemeClr val="tx1"/>
                </a:solidFill>
                <a:latin typeface="Open Sans" panose="020B0604020202020204" charset="0"/>
                <a:ea typeface="Open Sans" panose="020B0604020202020204" charset="0"/>
                <a:cs typeface="Open Sans" panose="020B0604020202020204" charset="0"/>
              </a:rPr>
              <a:t>What are the main pain points that recent college graduates experience during the job search process?</a:t>
            </a:r>
          </a:p>
          <a:p>
            <a:r>
              <a:rPr lang="en-US" sz="1000" dirty="0">
                <a:solidFill>
                  <a:schemeClr val="tx1"/>
                </a:solidFill>
                <a:latin typeface="Open Sans" panose="020B0604020202020204" charset="0"/>
                <a:ea typeface="Open Sans" panose="020B0604020202020204" charset="0"/>
                <a:cs typeface="Open Sans" panose="020B0604020202020204" charset="0"/>
              </a:rPr>
              <a:t>What are the most important factors that recent college graduates consider when searching for job opportunities?</a:t>
            </a:r>
          </a:p>
          <a:p>
            <a:r>
              <a:rPr lang="en-US" sz="1000" dirty="0">
                <a:solidFill>
                  <a:schemeClr val="tx1"/>
                </a:solidFill>
                <a:latin typeface="Open Sans" panose="020B0604020202020204" charset="0"/>
                <a:ea typeface="Open Sans" panose="020B0604020202020204" charset="0"/>
                <a:cs typeface="Open Sans" panose="020B0604020202020204" charset="0"/>
              </a:rPr>
              <a:t>What are the most effective ways to provide personalized job recommendations to recent college graduates?</a:t>
            </a:r>
          </a:p>
          <a:p>
            <a:r>
              <a:rPr lang="en-US" sz="1000" dirty="0">
                <a:solidFill>
                  <a:schemeClr val="tx1"/>
                </a:solidFill>
                <a:latin typeface="Open Sans" panose="020B0604020202020204" charset="0"/>
                <a:ea typeface="Open Sans" panose="020B0604020202020204" charset="0"/>
                <a:cs typeface="Open Sans" panose="020B0604020202020204" charset="0"/>
              </a:rPr>
              <a:t>How can GradMatch differentiate itself from other job search platforms in the market?</a:t>
            </a:r>
            <a:endParaRPr sz="1000"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endParaRPr sz="1000" b="1" dirty="0">
              <a:solidFill>
                <a:schemeClr val="tx1"/>
              </a:solidFill>
              <a:latin typeface="Open Sans" panose="020B0604020202020204" charset="0"/>
              <a:ea typeface="Open Sans" panose="020B0604020202020204" charset="0"/>
              <a:cs typeface="Open Sans" panose="020B0604020202020204" charset="0"/>
              <a:sym typeface="Open Sans"/>
            </a:endParaRPr>
          </a:p>
          <a:p>
            <a:pPr marL="114300" lvl="0" indent="0" algn="l" rtl="0">
              <a:lnSpc>
                <a:spcPct val="115000"/>
              </a:lnSpc>
              <a:spcBef>
                <a:spcPts val="0"/>
              </a:spcBef>
              <a:spcAft>
                <a:spcPts val="0"/>
              </a:spcAft>
              <a:buSzPts val="1800"/>
              <a:buNone/>
            </a:pPr>
            <a:r>
              <a:rPr lang="en" sz="1000" b="1" dirty="0">
                <a:solidFill>
                  <a:schemeClr val="tx1"/>
                </a:solidFill>
                <a:latin typeface="Open Sans" panose="020B0604020202020204" charset="0"/>
                <a:ea typeface="Open Sans" panose="020B0604020202020204" charset="0"/>
                <a:cs typeface="Open Sans" panose="020B0604020202020204" charset="0"/>
                <a:sym typeface="Open Sans"/>
              </a:rPr>
              <a:t>Methodology</a:t>
            </a:r>
            <a:endParaRPr sz="1000" dirty="0">
              <a:solidFill>
                <a:schemeClr val="tx1"/>
              </a:solidFill>
              <a:latin typeface="Open Sans" panose="020B0604020202020204" charset="0"/>
              <a:ea typeface="Open Sans" panose="020B0604020202020204" charset="0"/>
              <a:cs typeface="Open Sans" panose="020B0604020202020204" charset="0"/>
            </a:endParaRP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Surveys: Conduct online surveys to gather quantitative data on the job search behaviors, preferences, and pain points of recent college graduates.</a:t>
            </a: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User interviews: Conduct in-depth interviews with recent college graduates to gain qualitative insights into their job search experiences, needs, and pain points.</a:t>
            </a: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Focus groups: Organize focus groups with recent college graduates to gather more detailed feedback on the app's user interface, features, and overall user experience.</a:t>
            </a: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Competitive analysis: Conduct a competitive analysis of other job search platforms in the market to identify best practices, gaps in the market, and areas where GradMatch can differentiate itself.</a:t>
            </a:r>
          </a:p>
          <a:p>
            <a:pPr marL="114300" lvl="0" indent="0" algn="l" rtl="0">
              <a:lnSpc>
                <a:spcPct val="115000"/>
              </a:lnSpc>
              <a:spcBef>
                <a:spcPts val="0"/>
              </a:spcBef>
              <a:spcAft>
                <a:spcPts val="0"/>
              </a:spcAft>
              <a:buSzPts val="1800"/>
              <a:buNone/>
            </a:pPr>
            <a:r>
              <a:rPr lang="en" sz="1000" b="1" dirty="0">
                <a:solidFill>
                  <a:schemeClr val="tx1"/>
                </a:solidFill>
                <a:latin typeface="Open Sans" panose="020B0604020202020204" charset="0"/>
                <a:ea typeface="Open Sans" panose="020B0604020202020204" charset="0"/>
                <a:cs typeface="Open Sans" panose="020B0604020202020204" charset="0"/>
                <a:sym typeface="Open Sans"/>
              </a:rPr>
              <a:t>Participants</a:t>
            </a:r>
            <a:endParaRPr sz="1000"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 sz="1000" dirty="0">
                <a:solidFill>
                  <a:schemeClr val="tx1"/>
                </a:solidFill>
                <a:latin typeface="Open Sans" panose="020B0604020202020204" charset="0"/>
                <a:ea typeface="Open Sans" panose="020B0604020202020204" charset="0"/>
                <a:cs typeface="Open Sans" panose="020B0604020202020204" charset="0"/>
                <a:sym typeface="Open Sans"/>
              </a:rPr>
              <a:t>We want the main participants to be recent college graduates. Specifically these people should have graduated within the past year or have about 6 months left to graduate</a:t>
            </a:r>
            <a:endParaRPr sz="1000"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endParaRPr sz="1200" b="1" dirty="0">
              <a:solidFill>
                <a:srgbClr val="9E9E9E"/>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
        <p:nvSpPr>
          <p:cNvPr id="406" name="Google Shape;406;p66"/>
          <p:cNvSpPr txBox="1"/>
          <p:nvPr/>
        </p:nvSpPr>
        <p:spPr>
          <a:xfrm>
            <a:off x="6161314" y="445025"/>
            <a:ext cx="267098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PM: </a:t>
            </a:r>
            <a:r>
              <a:rPr lang="en" dirty="0"/>
              <a:t>Awoyomi Oluwademilade</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STATUS: DRAFT</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7"/>
          <p:cNvSpPr txBox="1">
            <a:spLocks noGrp="1"/>
          </p:cNvSpPr>
          <p:nvPr>
            <p:ph type="title"/>
          </p:nvPr>
        </p:nvSpPr>
        <p:spPr>
          <a:xfrm>
            <a:off x="311700" y="27658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GradMatch: Interview Sessions</a:t>
            </a:r>
            <a:endParaRPr dirty="0"/>
          </a:p>
        </p:txBody>
      </p:sp>
      <p:sp>
        <p:nvSpPr>
          <p:cNvPr id="412" name="Google Shape;412;p67"/>
          <p:cNvSpPr txBox="1">
            <a:spLocks noGrp="1"/>
          </p:cNvSpPr>
          <p:nvPr>
            <p:ph type="body" idx="1"/>
          </p:nvPr>
        </p:nvSpPr>
        <p:spPr>
          <a:xfrm>
            <a:off x="311700" y="849283"/>
            <a:ext cx="8520600" cy="4294217"/>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200" b="1" dirty="0">
                <a:solidFill>
                  <a:schemeClr val="tx1"/>
                </a:solidFill>
                <a:latin typeface="Open Sans" panose="020B0604020202020204" charset="0"/>
                <a:ea typeface="Open Sans" panose="020B0604020202020204" charset="0"/>
                <a:cs typeface="Open Sans" panose="020B0604020202020204" charset="0"/>
                <a:sym typeface="Open Sans"/>
              </a:rPr>
              <a:t>Introduction</a:t>
            </a:r>
            <a:endParaRPr lang="en-US" sz="1200" b="1"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My Name is Demi and I’m a product manager at LinkedIn. The team has been working on some exciting new ideas about matching recent college graduates to jobs based on their skill and preference and we wanted to share them with you and get your feedback.</a:t>
            </a: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The way the interview will run is I have a few background questions to get to know you a little better and your experience with job search/finding apps. Then we will switch it up a bit and I will show you a prototype the team and I have been working on and I want to get your honest feedback</a:t>
            </a: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Before we begin, kindly review and sign this Non Disclosure Agreement form. I hope its okay if I record this session, the recording is only going to be used internally by the team to refer back to our conversation and the points you have made.</a:t>
            </a:r>
          </a:p>
          <a:p>
            <a:pPr marL="114300" lvl="0" indent="0" algn="l" rtl="0">
              <a:lnSpc>
                <a:spcPct val="115000"/>
              </a:lnSpc>
              <a:spcBef>
                <a:spcPts val="0"/>
              </a:spcBef>
              <a:spcAft>
                <a:spcPts val="0"/>
              </a:spcAft>
              <a:buSzPts val="1800"/>
              <a:buNone/>
            </a:pPr>
            <a:endParaRPr lang="en-US" sz="1000" dirty="0">
              <a:solidFill>
                <a:schemeClr val="tx1"/>
              </a:solidFill>
              <a:latin typeface="Open Sans" panose="020B0604020202020204" charset="0"/>
              <a:ea typeface="Open Sans" panose="020B0604020202020204" charset="0"/>
              <a:cs typeface="Open Sans" panose="020B0604020202020204" charset="0"/>
              <a:sym typeface="Open Sans"/>
            </a:endParaRPr>
          </a:p>
          <a:p>
            <a:pPr marL="114300" lvl="0" indent="0" algn="l" rtl="0">
              <a:lnSpc>
                <a:spcPct val="115000"/>
              </a:lnSpc>
              <a:spcBef>
                <a:spcPts val="0"/>
              </a:spcBef>
              <a:spcAft>
                <a:spcPts val="0"/>
              </a:spcAft>
              <a:buSzPts val="1800"/>
              <a:buNone/>
            </a:pPr>
            <a:r>
              <a:rPr lang="en-US" sz="1200" b="1" dirty="0">
                <a:solidFill>
                  <a:schemeClr val="tx1"/>
                </a:solidFill>
                <a:latin typeface="Open Sans" panose="020B0604020202020204" charset="0"/>
                <a:ea typeface="Open Sans" panose="020B0604020202020204" charset="0"/>
                <a:cs typeface="Open Sans" panose="020B0604020202020204" charset="0"/>
                <a:sym typeface="Open Sans"/>
              </a:rPr>
              <a:t>Background Questions</a:t>
            </a:r>
            <a:endParaRPr lang="en-US" sz="1200" b="1" dirty="0">
              <a:solidFill>
                <a:schemeClr val="tx1"/>
              </a:solidFill>
              <a:latin typeface="Open Sans" panose="020B0604020202020204" charset="0"/>
              <a:ea typeface="Open Sans" panose="020B0604020202020204" charset="0"/>
              <a:cs typeface="Open Sans" panose="020B0604020202020204" charset="0"/>
            </a:endParaRP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Tell me a bit about yourself(Name, job title, University attended and course taken)</a:t>
            </a: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When did you graduate? How long did It take you to find a job after graduation</a:t>
            </a: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How did you get your current job and is it related to your course/skills and preferences?</a:t>
            </a:r>
          </a:p>
          <a:p>
            <a:pPr marL="114300" lvl="0" indent="0" algn="l" rtl="0">
              <a:lnSpc>
                <a:spcPct val="115000"/>
              </a:lnSpc>
              <a:spcBef>
                <a:spcPts val="0"/>
              </a:spcBef>
              <a:spcAft>
                <a:spcPts val="0"/>
              </a:spcAft>
              <a:buSzPts val="1800"/>
              <a:buNone/>
            </a:pPr>
            <a:r>
              <a:rPr lang="en-US" sz="1200" b="1" dirty="0">
                <a:solidFill>
                  <a:schemeClr val="tx1"/>
                </a:solidFill>
                <a:latin typeface="Open Sans" panose="020B0604020202020204" charset="0"/>
                <a:ea typeface="Open Sans" panose="020B0604020202020204" charset="0"/>
                <a:cs typeface="Open Sans" panose="020B0604020202020204" charset="0"/>
                <a:sym typeface="Open Sans"/>
              </a:rPr>
              <a:t>Background Questions related to job matching apps</a:t>
            </a: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Are you familiar with job finding applications? Have you used any? Why or why not?</a:t>
            </a: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Have you gotten any job from any job fining apps? If yes, How easy was the process?</a:t>
            </a: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Do you think the job alerts are specifically curated to you?</a:t>
            </a: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Pain points of job matching apps?</a:t>
            </a:r>
          </a:p>
          <a:p>
            <a:pPr marL="114300" lvl="0" indent="0" algn="l" rtl="0">
              <a:lnSpc>
                <a:spcPct val="115000"/>
              </a:lnSpc>
              <a:spcBef>
                <a:spcPts val="0"/>
              </a:spcBef>
              <a:spcAft>
                <a:spcPts val="0"/>
              </a:spcAft>
              <a:buSzPts val="1800"/>
              <a:buNone/>
            </a:pPr>
            <a:r>
              <a:rPr lang="en-US" sz="1100" b="1" dirty="0">
                <a:solidFill>
                  <a:schemeClr val="tx1"/>
                </a:solidFill>
                <a:latin typeface="Open Sans" panose="020B0604020202020204" charset="0"/>
                <a:ea typeface="Open Sans" panose="020B0604020202020204" charset="0"/>
                <a:cs typeface="Open Sans" panose="020B0604020202020204" charset="0"/>
                <a:sym typeface="Open Sans"/>
              </a:rPr>
              <a:t>Prototype</a:t>
            </a: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Now I'm going to show you a prototype the team has been working on. Please note , not everything may work just the main features. Disclaimer: YOU ARE NOT BEING TESTED! We just want your feedback on what we've built. Please feel free to think out loud</a:t>
            </a:r>
          </a:p>
          <a:p>
            <a:pPr lvl="0" algn="l" rtl="0">
              <a:lnSpc>
                <a:spcPct val="115000"/>
              </a:lnSpc>
              <a:spcBef>
                <a:spcPts val="0"/>
              </a:spcBef>
              <a:spcAft>
                <a:spcPts val="0"/>
              </a:spcAft>
              <a:buSzPts val="1800"/>
              <a:buFontTx/>
              <a:buChar char="-"/>
            </a:pPr>
            <a:endParaRPr dirty="0"/>
          </a:p>
          <a:p>
            <a:pPr marL="114300" lvl="0" indent="0" algn="l" rtl="0">
              <a:lnSpc>
                <a:spcPct val="115000"/>
              </a:lnSpc>
              <a:spcBef>
                <a:spcPts val="0"/>
              </a:spcBef>
              <a:spcAft>
                <a:spcPts val="0"/>
              </a:spcAft>
              <a:buSzPts val="1800"/>
              <a:buNone/>
            </a:pPr>
            <a:endParaRPr sz="800" b="1" dirty="0">
              <a:solidFill>
                <a:srgbClr val="9E9E9E"/>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311700" y="1925"/>
            <a:ext cx="8520600" cy="5149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Initial PRD</a:t>
            </a:r>
            <a:endParaRPr dirty="0"/>
          </a:p>
        </p:txBody>
      </p:sp>
      <p:sp>
        <p:nvSpPr>
          <p:cNvPr id="184" name="Google Shape;184;p37"/>
          <p:cNvSpPr txBox="1">
            <a:spLocks noGrp="1"/>
          </p:cNvSpPr>
          <p:nvPr>
            <p:ph type="body" idx="1"/>
          </p:nvPr>
        </p:nvSpPr>
        <p:spPr>
          <a:xfrm>
            <a:off x="311700" y="463825"/>
            <a:ext cx="8520600" cy="4677749"/>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900" b="1" dirty="0">
                <a:solidFill>
                  <a:schemeClr val="tx1"/>
                </a:solidFill>
                <a:latin typeface="Calibri" panose="020F0502020204030204" pitchFamily="34" charset="0"/>
                <a:ea typeface="Open Sans"/>
                <a:cs typeface="Calibri" panose="020F0502020204030204" pitchFamily="34" charset="0"/>
                <a:sym typeface="Open Sans"/>
              </a:rPr>
              <a:t>Background</a:t>
            </a:r>
            <a:endParaRPr sz="900" dirty="0">
              <a:solidFill>
                <a:schemeClr val="tx1"/>
              </a:solidFill>
              <a:latin typeface="Calibri" panose="020F0502020204030204" pitchFamily="34" charset="0"/>
              <a:cs typeface="Calibri" panose="020F0502020204030204" pitchFamily="34" charset="0"/>
            </a:endParaRPr>
          </a:p>
          <a:p>
            <a:pPr marL="114300" lvl="0" indent="0" algn="l" rtl="0">
              <a:lnSpc>
                <a:spcPct val="115000"/>
              </a:lnSpc>
              <a:spcBef>
                <a:spcPts val="0"/>
              </a:spcBef>
              <a:spcAft>
                <a:spcPts val="0"/>
              </a:spcAft>
              <a:buSzPts val="1800"/>
              <a:buNone/>
            </a:pPr>
            <a:r>
              <a:rPr lang="en-US" sz="900" dirty="0">
                <a:solidFill>
                  <a:schemeClr val="tx1"/>
                </a:solidFill>
                <a:latin typeface="Calibri" panose="020F0502020204030204" pitchFamily="34" charset="0"/>
                <a:cs typeface="Calibri" panose="020F0502020204030204" pitchFamily="34" charset="0"/>
              </a:rPr>
              <a:t>The job market can be a challenging and overwhelming place for recent college graduates. Many graduates struggle to find jobs that match their skills, experience, and interests, and often end up taking jobs that do not align with their career goals. Additionally, recruiters and hiring managers may struggle to find the right candidates for their open positions. LinkedIn, as one of the largest professional networking platforms in the world, recognizes this challenge and wants to create an app that will help bridge the gap between recent graduates and employers.</a:t>
            </a:r>
            <a:endParaRPr sz="900" dirty="0">
              <a:solidFill>
                <a:schemeClr val="tx1"/>
              </a:solidFill>
              <a:latin typeface="Calibri" panose="020F0502020204030204" pitchFamily="34" charset="0"/>
              <a:cs typeface="Calibri" panose="020F0502020204030204" pitchFamily="34" charset="0"/>
            </a:endParaRPr>
          </a:p>
          <a:p>
            <a:pPr marL="114300" lvl="0" indent="0" algn="l" rtl="0">
              <a:lnSpc>
                <a:spcPct val="115000"/>
              </a:lnSpc>
              <a:spcBef>
                <a:spcPts val="0"/>
              </a:spcBef>
              <a:spcAft>
                <a:spcPts val="0"/>
              </a:spcAft>
              <a:buSzPts val="1800"/>
              <a:buNone/>
            </a:pPr>
            <a:endParaRPr sz="900" b="1" dirty="0">
              <a:solidFill>
                <a:schemeClr val="tx1"/>
              </a:solidFill>
              <a:latin typeface="Open Sans"/>
              <a:ea typeface="Open Sans"/>
              <a:cs typeface="Open Sans"/>
              <a:sym typeface="Open Sans"/>
            </a:endParaRPr>
          </a:p>
          <a:p>
            <a:pPr marL="114300" lvl="0" indent="0" algn="l" rtl="0">
              <a:lnSpc>
                <a:spcPct val="115000"/>
              </a:lnSpc>
              <a:spcBef>
                <a:spcPts val="0"/>
              </a:spcBef>
              <a:spcAft>
                <a:spcPts val="0"/>
              </a:spcAft>
              <a:buSzPts val="1800"/>
              <a:buNone/>
            </a:pPr>
            <a:r>
              <a:rPr lang="en" sz="900" b="1" dirty="0">
                <a:solidFill>
                  <a:schemeClr val="tx1"/>
                </a:solidFill>
                <a:latin typeface="Calibri" panose="020F0502020204030204" pitchFamily="34" charset="0"/>
                <a:ea typeface="Open Sans"/>
                <a:cs typeface="Calibri" panose="020F0502020204030204" pitchFamily="34" charset="0"/>
                <a:sym typeface="Open Sans"/>
              </a:rPr>
              <a:t>Problem</a:t>
            </a:r>
            <a:endParaRPr sz="900" b="1" dirty="0">
              <a:solidFill>
                <a:schemeClr val="tx1"/>
              </a:solidFill>
              <a:latin typeface="Calibri" panose="020F0502020204030204" pitchFamily="34" charset="0"/>
              <a:cs typeface="Calibri" panose="020F0502020204030204" pitchFamily="34" charset="0"/>
            </a:endParaRPr>
          </a:p>
          <a:p>
            <a:pPr marL="114300" lvl="0" indent="0" algn="l" rtl="0">
              <a:lnSpc>
                <a:spcPct val="115000"/>
              </a:lnSpc>
              <a:spcBef>
                <a:spcPts val="0"/>
              </a:spcBef>
              <a:spcAft>
                <a:spcPts val="0"/>
              </a:spcAft>
              <a:buSzPts val="1800"/>
              <a:buNone/>
            </a:pPr>
            <a:r>
              <a:rPr lang="en-US" sz="900" dirty="0">
                <a:solidFill>
                  <a:schemeClr val="tx1"/>
                </a:solidFill>
                <a:latin typeface="Calibri" panose="020F0502020204030204" pitchFamily="34" charset="0"/>
                <a:ea typeface="Open Sans"/>
                <a:cs typeface="Calibri" panose="020F0502020204030204" pitchFamily="34" charset="0"/>
                <a:sym typeface="Open Sans"/>
              </a:rPr>
              <a:t>The opportunity is to create an app that will use machine learning algorithms and artificial intelligence to match recent graduates with the best job opportunities based on their skills, experience, and preferences. The </a:t>
            </a:r>
            <a:r>
              <a:rPr lang="en-US" sz="900" u="sng" dirty="0">
                <a:solidFill>
                  <a:schemeClr val="tx1"/>
                </a:solidFill>
                <a:latin typeface="Calibri" panose="020F0502020204030204" pitchFamily="34" charset="0"/>
                <a:ea typeface="Open Sans"/>
                <a:cs typeface="Calibri" panose="020F0502020204030204" pitchFamily="34" charset="0"/>
                <a:sym typeface="Open Sans"/>
              </a:rPr>
              <a:t>benefits </a:t>
            </a:r>
            <a:r>
              <a:rPr lang="en-US" sz="900" dirty="0">
                <a:solidFill>
                  <a:schemeClr val="tx1"/>
                </a:solidFill>
                <a:latin typeface="Calibri" panose="020F0502020204030204" pitchFamily="34" charset="0"/>
                <a:ea typeface="Open Sans"/>
                <a:cs typeface="Calibri" panose="020F0502020204030204" pitchFamily="34" charset="0"/>
                <a:sym typeface="Open Sans"/>
              </a:rPr>
              <a:t>to users include:</a:t>
            </a:r>
          </a:p>
          <a:p>
            <a:pPr>
              <a:buFont typeface="Arial" panose="020B0604020202020204" pitchFamily="34" charset="0"/>
              <a:buChar char="•"/>
            </a:pPr>
            <a:r>
              <a:rPr lang="en-US" sz="900" dirty="0">
                <a:solidFill>
                  <a:schemeClr val="tx1"/>
                </a:solidFill>
                <a:latin typeface="Calibri" panose="020F0502020204030204" pitchFamily="34" charset="0"/>
                <a:ea typeface="Open Sans"/>
                <a:cs typeface="Calibri" panose="020F0502020204030204" pitchFamily="34" charset="0"/>
                <a:sym typeface="Open Sans"/>
              </a:rPr>
              <a:t>Improved job matching: Graduates will have access to job opportunities that are tailored to their unique skills and preferences, increasing the likelihood of finding a job that aligns with their career goals.</a:t>
            </a:r>
          </a:p>
          <a:p>
            <a:pPr>
              <a:buFont typeface="Arial" panose="020B0604020202020204" pitchFamily="34" charset="0"/>
              <a:buChar char="•"/>
            </a:pPr>
            <a:r>
              <a:rPr lang="en-US" sz="900" dirty="0">
                <a:solidFill>
                  <a:schemeClr val="tx1"/>
                </a:solidFill>
                <a:latin typeface="Calibri" panose="020F0502020204030204" pitchFamily="34" charset="0"/>
                <a:ea typeface="Open Sans"/>
                <a:cs typeface="Calibri" panose="020F0502020204030204" pitchFamily="34" charset="0"/>
                <a:sym typeface="Open Sans"/>
              </a:rPr>
              <a:t>Time savings: Graduates will not have to spend hours searching for jobs that may not be a good fit. The app will do the work for them, presenting them with the most relevant job opportunities.</a:t>
            </a:r>
          </a:p>
          <a:p>
            <a:pPr lvl="0" algn="l" rtl="0">
              <a:lnSpc>
                <a:spcPct val="115000"/>
              </a:lnSpc>
              <a:spcBef>
                <a:spcPts val="0"/>
              </a:spcBef>
              <a:spcAft>
                <a:spcPts val="0"/>
              </a:spcAft>
              <a:buSzPts val="1800"/>
              <a:buFont typeface="Arial" panose="020B0604020202020204" pitchFamily="34" charset="0"/>
              <a:buChar char="•"/>
            </a:pPr>
            <a:r>
              <a:rPr lang="en-US" sz="900" dirty="0">
                <a:solidFill>
                  <a:schemeClr val="tx1"/>
                </a:solidFill>
                <a:latin typeface="Calibri" panose="020F0502020204030204" pitchFamily="34" charset="0"/>
                <a:ea typeface="Open Sans"/>
                <a:cs typeface="Calibri" panose="020F0502020204030204" pitchFamily="34" charset="0"/>
                <a:sym typeface="Open Sans"/>
              </a:rPr>
              <a:t>Enhanced job market visibility: Graduates will be able to showcase their skills and experience to potential employers, increasing their chances of being hired.</a:t>
            </a:r>
          </a:p>
          <a:p>
            <a:pPr marL="114300" lvl="0" indent="0" algn="l" rtl="0">
              <a:lnSpc>
                <a:spcPct val="115000"/>
              </a:lnSpc>
              <a:spcBef>
                <a:spcPts val="0"/>
              </a:spcBef>
              <a:spcAft>
                <a:spcPts val="0"/>
              </a:spcAft>
              <a:buSzPts val="1800"/>
              <a:buNone/>
            </a:pPr>
            <a:r>
              <a:rPr lang="en-US" sz="900" dirty="0">
                <a:solidFill>
                  <a:schemeClr val="tx1"/>
                </a:solidFill>
                <a:latin typeface="Calibri" panose="020F0502020204030204" pitchFamily="34" charset="0"/>
                <a:ea typeface="Open Sans"/>
                <a:cs typeface="Calibri" panose="020F0502020204030204" pitchFamily="34" charset="0"/>
                <a:sym typeface="Open Sans"/>
              </a:rPr>
              <a:t>Improved employer-recruiting: Employers and recruiters will have access to a larger pool of qualified candidates, making it easier for them to fill open positions.</a:t>
            </a:r>
          </a:p>
          <a:p>
            <a:pPr marL="114300" lvl="0" indent="0" algn="l" rtl="0">
              <a:lnSpc>
                <a:spcPct val="115000"/>
              </a:lnSpc>
              <a:spcBef>
                <a:spcPts val="0"/>
              </a:spcBef>
              <a:spcAft>
                <a:spcPts val="0"/>
              </a:spcAft>
              <a:buSzPts val="1800"/>
              <a:buNone/>
            </a:pPr>
            <a:endParaRPr lang="en-US" sz="900" dirty="0">
              <a:solidFill>
                <a:schemeClr val="tx1"/>
              </a:solidFill>
              <a:latin typeface="Calibri" panose="020F0502020204030204" pitchFamily="34" charset="0"/>
              <a:ea typeface="Open Sans"/>
              <a:cs typeface="Calibri" panose="020F0502020204030204" pitchFamily="34" charset="0"/>
              <a:sym typeface="Open Sans"/>
            </a:endParaRPr>
          </a:p>
          <a:p>
            <a:pPr marL="114300" lvl="0" indent="0" algn="l" rtl="0">
              <a:lnSpc>
                <a:spcPct val="115000"/>
              </a:lnSpc>
              <a:spcBef>
                <a:spcPts val="0"/>
              </a:spcBef>
              <a:spcAft>
                <a:spcPts val="0"/>
              </a:spcAft>
              <a:buSzPts val="1800"/>
              <a:buNone/>
            </a:pPr>
            <a:r>
              <a:rPr lang="en-US" sz="900" u="sng" dirty="0">
                <a:solidFill>
                  <a:schemeClr val="tx1"/>
                </a:solidFill>
                <a:latin typeface="Calibri" panose="020F0502020204030204" pitchFamily="34" charset="0"/>
                <a:ea typeface="Open Sans"/>
                <a:cs typeface="Calibri" panose="020F0502020204030204" pitchFamily="34" charset="0"/>
                <a:sym typeface="Open Sans"/>
              </a:rPr>
              <a:t>Key insights:</a:t>
            </a:r>
          </a:p>
          <a:p>
            <a:pPr marL="114300" lvl="0" indent="0" algn="l" rtl="0">
              <a:lnSpc>
                <a:spcPct val="115000"/>
              </a:lnSpc>
              <a:spcBef>
                <a:spcPts val="0"/>
              </a:spcBef>
              <a:spcAft>
                <a:spcPts val="0"/>
              </a:spcAft>
              <a:buSzPts val="1800"/>
              <a:buNone/>
            </a:pPr>
            <a:r>
              <a:rPr lang="en-US" sz="900" dirty="0">
                <a:solidFill>
                  <a:schemeClr val="tx1"/>
                </a:solidFill>
                <a:latin typeface="Calibri" panose="020F0502020204030204" pitchFamily="34" charset="0"/>
                <a:ea typeface="Open Sans"/>
                <a:cs typeface="Calibri" panose="020F0502020204030204" pitchFamily="34" charset="0"/>
                <a:sym typeface="Open Sans"/>
              </a:rPr>
              <a:t>According to a 2021 report by the National Association of Colleges and Employers (NACE), the average job offer rate for recent college graduates was 68.1%.</a:t>
            </a:r>
          </a:p>
          <a:p>
            <a:pPr marL="114300" lvl="0" indent="0" algn="l" rtl="0">
              <a:lnSpc>
                <a:spcPct val="115000"/>
              </a:lnSpc>
              <a:spcBef>
                <a:spcPts val="0"/>
              </a:spcBef>
              <a:spcAft>
                <a:spcPts val="0"/>
              </a:spcAft>
              <a:buSzPts val="1800"/>
              <a:buNone/>
            </a:pPr>
            <a:r>
              <a:rPr lang="en-US" sz="900" dirty="0">
                <a:solidFill>
                  <a:schemeClr val="tx1"/>
                </a:solidFill>
                <a:latin typeface="Calibri" panose="020F0502020204030204" pitchFamily="34" charset="0"/>
                <a:ea typeface="Open Sans"/>
                <a:cs typeface="Calibri" panose="020F0502020204030204" pitchFamily="34" charset="0"/>
                <a:sym typeface="Open Sans"/>
              </a:rPr>
              <a:t>A 2019 study by LinkedIn found that 73% of job seekers said they have had difficulty finding jobs that match their skills and experience.</a:t>
            </a:r>
          </a:p>
          <a:p>
            <a:pPr marL="114300" lvl="0" indent="0" algn="l" rtl="0">
              <a:lnSpc>
                <a:spcPct val="115000"/>
              </a:lnSpc>
              <a:spcBef>
                <a:spcPts val="0"/>
              </a:spcBef>
              <a:spcAft>
                <a:spcPts val="0"/>
              </a:spcAft>
              <a:buSzPts val="1800"/>
              <a:buNone/>
            </a:pPr>
            <a:r>
              <a:rPr lang="en-US" sz="900" dirty="0">
                <a:solidFill>
                  <a:schemeClr val="tx1"/>
                </a:solidFill>
                <a:latin typeface="Calibri" panose="020F0502020204030204" pitchFamily="34" charset="0"/>
                <a:ea typeface="Open Sans"/>
                <a:cs typeface="Calibri" panose="020F0502020204030204" pitchFamily="34" charset="0"/>
                <a:sym typeface="Open Sans"/>
              </a:rPr>
              <a:t>The competition includes job-matching platforms like Glassdoor, Indeed, and Monster. However, these platforms are often geared toward experienced professionals and do not necessarily cater to recent graduates.</a:t>
            </a:r>
          </a:p>
          <a:p>
            <a:pPr marL="114300" lvl="0" indent="0" algn="l" rtl="0">
              <a:lnSpc>
                <a:spcPct val="115000"/>
              </a:lnSpc>
              <a:spcBef>
                <a:spcPts val="0"/>
              </a:spcBef>
              <a:spcAft>
                <a:spcPts val="0"/>
              </a:spcAft>
              <a:buSzPts val="1800"/>
              <a:buNone/>
            </a:pPr>
            <a:endParaRPr lang="en-US" sz="900" dirty="0">
              <a:solidFill>
                <a:schemeClr val="tx1"/>
              </a:solidFill>
              <a:latin typeface="Calibri" panose="020F0502020204030204" pitchFamily="34" charset="0"/>
              <a:ea typeface="Open Sans"/>
              <a:cs typeface="Calibri" panose="020F0502020204030204" pitchFamily="34" charset="0"/>
              <a:sym typeface="Open Sans"/>
            </a:endParaRPr>
          </a:p>
          <a:p>
            <a:pPr marL="114300" lvl="0" indent="0" algn="l" rtl="0">
              <a:lnSpc>
                <a:spcPct val="115000"/>
              </a:lnSpc>
              <a:spcBef>
                <a:spcPts val="0"/>
              </a:spcBef>
              <a:spcAft>
                <a:spcPts val="0"/>
              </a:spcAft>
              <a:buSzPts val="1800"/>
              <a:buNone/>
            </a:pPr>
            <a:r>
              <a:rPr lang="en-US" sz="900" u="sng" dirty="0">
                <a:solidFill>
                  <a:schemeClr val="tx1"/>
                </a:solidFill>
                <a:latin typeface="Calibri" panose="020F0502020204030204" pitchFamily="34" charset="0"/>
                <a:ea typeface="Open Sans"/>
                <a:cs typeface="Calibri" panose="020F0502020204030204" pitchFamily="34" charset="0"/>
                <a:sym typeface="Open Sans"/>
              </a:rPr>
              <a:t>Why does this matter?</a:t>
            </a:r>
          </a:p>
          <a:p>
            <a:pPr marL="114300" lvl="0" indent="0" algn="l" rtl="0">
              <a:lnSpc>
                <a:spcPct val="115000"/>
              </a:lnSpc>
              <a:spcBef>
                <a:spcPts val="0"/>
              </a:spcBef>
              <a:spcAft>
                <a:spcPts val="0"/>
              </a:spcAft>
              <a:buSzPts val="1800"/>
              <a:buNone/>
            </a:pPr>
            <a:r>
              <a:rPr lang="en-US" sz="900" dirty="0">
                <a:solidFill>
                  <a:schemeClr val="tx1"/>
                </a:solidFill>
                <a:latin typeface="Calibri" panose="020F0502020204030204" pitchFamily="34" charset="0"/>
                <a:ea typeface="Open Sans"/>
                <a:cs typeface="Calibri" panose="020F0502020204030204" pitchFamily="34" charset="0"/>
                <a:sym typeface="Open Sans"/>
              </a:rPr>
              <a:t>With millions of recent college graduates entering the job market each year, there is a significant need for a platform that can help connect them with employers and job opportunities that match their skills and preferences.</a:t>
            </a:r>
          </a:p>
          <a:p>
            <a:pPr marL="114300" lvl="0" indent="0" algn="l" rtl="0">
              <a:lnSpc>
                <a:spcPct val="115000"/>
              </a:lnSpc>
              <a:spcBef>
                <a:spcPts val="0"/>
              </a:spcBef>
              <a:spcAft>
                <a:spcPts val="0"/>
              </a:spcAft>
              <a:buSzPts val="1800"/>
              <a:buNone/>
            </a:pPr>
            <a:r>
              <a:rPr lang="en-US" sz="900" dirty="0">
                <a:solidFill>
                  <a:schemeClr val="tx1"/>
                </a:solidFill>
                <a:latin typeface="Calibri" panose="020F0502020204030204" pitchFamily="34" charset="0"/>
                <a:ea typeface="Open Sans"/>
                <a:cs typeface="Calibri" panose="020F0502020204030204" pitchFamily="34" charset="0"/>
                <a:sym typeface="Open Sans"/>
              </a:rPr>
              <a:t>LinkedIn is uniquely positioned to create such a platform, given its vast network of professionals and recruiters.</a:t>
            </a:r>
          </a:p>
          <a:p>
            <a:pPr marL="114300" lvl="0" indent="0" algn="l" rtl="0">
              <a:lnSpc>
                <a:spcPct val="115000"/>
              </a:lnSpc>
              <a:spcBef>
                <a:spcPts val="0"/>
              </a:spcBef>
              <a:spcAft>
                <a:spcPts val="0"/>
              </a:spcAft>
              <a:buSzPts val="1800"/>
              <a:buNone/>
            </a:pPr>
            <a:endParaRPr sz="800" dirty="0">
              <a:solidFill>
                <a:schemeClr val="tx1"/>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GradMatch: Interview Sessions</a:t>
            </a:r>
            <a:endParaRPr dirty="0"/>
          </a:p>
        </p:txBody>
      </p:sp>
      <p:sp>
        <p:nvSpPr>
          <p:cNvPr id="412" name="Google Shape;412;p67"/>
          <p:cNvSpPr txBox="1">
            <a:spLocks noGrp="1"/>
          </p:cNvSpPr>
          <p:nvPr>
            <p:ph type="body" idx="1"/>
          </p:nvPr>
        </p:nvSpPr>
        <p:spPr>
          <a:xfrm>
            <a:off x="311700" y="1152474"/>
            <a:ext cx="8520600" cy="3991025"/>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200" b="1" dirty="0">
                <a:solidFill>
                  <a:schemeClr val="tx1"/>
                </a:solidFill>
                <a:latin typeface="Open Sans" panose="020B0604020202020204" charset="0"/>
                <a:ea typeface="Open Sans" panose="020B0604020202020204" charset="0"/>
                <a:cs typeface="Open Sans" panose="020B0604020202020204" charset="0"/>
                <a:sym typeface="Open Sans"/>
              </a:rPr>
              <a:t>Task</a:t>
            </a: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 Go ahead and login. We’re assuming you’ve signed up and inputted all relevant info (background info, schooling, work experience, skills, job preferences). Can you describe what you see?</a:t>
            </a:r>
            <a:endParaRPr lang="en-US" sz="1000"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US" sz="1200" b="1" dirty="0">
                <a:solidFill>
                  <a:schemeClr val="tx1"/>
                </a:solidFill>
                <a:latin typeface="Open Sans" panose="020B0604020202020204" charset="0"/>
                <a:ea typeface="Open Sans" panose="020B0604020202020204" charset="0"/>
                <a:cs typeface="Open Sans" panose="020B0604020202020204" charset="0"/>
                <a:sym typeface="Open Sans"/>
              </a:rPr>
              <a:t>Task 1</a:t>
            </a:r>
            <a:endParaRPr lang="en-US" sz="1200" b="1"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Lets say you wanted to apply for a job. How would you go about that? </a:t>
            </a:r>
            <a:endParaRPr lang="en-US" sz="1000"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US" sz="1200" b="1" dirty="0">
                <a:solidFill>
                  <a:schemeClr val="tx1"/>
                </a:solidFill>
                <a:latin typeface="Open Sans" panose="020B0604020202020204" charset="0"/>
                <a:ea typeface="Open Sans" panose="020B0604020202020204" charset="0"/>
                <a:cs typeface="Open Sans" panose="020B0604020202020204" charset="0"/>
                <a:sym typeface="Open Sans"/>
              </a:rPr>
              <a:t>Task 2</a:t>
            </a:r>
            <a:endParaRPr lang="en-US" sz="1200" b="1"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Lets say you wanted to follow someone and make a new connection. Walk me through your process of achieving that</a:t>
            </a:r>
            <a:endParaRPr lang="en-US" sz="1000"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 </a:t>
            </a:r>
            <a:endParaRPr lang="en-US" sz="1000"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US" sz="1200" b="1" dirty="0">
                <a:solidFill>
                  <a:schemeClr val="tx1"/>
                </a:solidFill>
                <a:latin typeface="Open Sans" panose="020B0604020202020204" charset="0"/>
                <a:ea typeface="Open Sans" panose="020B0604020202020204" charset="0"/>
                <a:cs typeface="Open Sans" panose="020B0604020202020204" charset="0"/>
                <a:sym typeface="Open Sans"/>
              </a:rPr>
              <a:t>Wrap Up</a:t>
            </a:r>
            <a:endParaRPr lang="en-US" sz="1200" b="1" dirty="0">
              <a:solidFill>
                <a:schemeClr val="tx1"/>
              </a:solidFill>
              <a:latin typeface="Open Sans" panose="020B0604020202020204" charset="0"/>
              <a:ea typeface="Open Sans" panose="020B0604020202020204" charset="0"/>
              <a:cs typeface="Open Sans" panose="020B0604020202020204" charset="0"/>
            </a:endParaRP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Thanks for that! Rounding up now, I have a few questions.</a:t>
            </a: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Do you think this app is something you would use and recommend to friends? Why or why not?</a:t>
            </a: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Are there any drawbacks or  improvements or additional features you would like to see? </a:t>
            </a:r>
          </a:p>
          <a:p>
            <a:pPr lvl="0" algn="l" rtl="0">
              <a:lnSpc>
                <a:spcPct val="115000"/>
              </a:lnSpc>
              <a:spcBef>
                <a:spcPts val="0"/>
              </a:spcBef>
              <a:spcAft>
                <a:spcPts val="0"/>
              </a:spcAft>
              <a:buSzPts val="1800"/>
              <a:buFontTx/>
              <a:buChar char="-"/>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What do you think differentiates us from the regular job matching app?</a:t>
            </a:r>
          </a:p>
          <a:p>
            <a:pPr lvl="0" algn="l" rtl="0">
              <a:lnSpc>
                <a:spcPct val="115000"/>
              </a:lnSpc>
              <a:spcBef>
                <a:spcPts val="0"/>
              </a:spcBef>
              <a:spcAft>
                <a:spcPts val="0"/>
              </a:spcAft>
              <a:buSzPts val="1800"/>
              <a:buFontTx/>
              <a:buChar char="-"/>
            </a:pPr>
            <a:endParaRPr lang="en-US" sz="1000" dirty="0">
              <a:solidFill>
                <a:schemeClr val="tx1"/>
              </a:solidFill>
              <a:latin typeface="Open Sans" panose="020B0604020202020204" charset="0"/>
              <a:ea typeface="Open Sans" panose="020B0604020202020204" charset="0"/>
              <a:cs typeface="Open Sans" panose="020B0604020202020204" charset="0"/>
              <a:sym typeface="Open Sans"/>
            </a:endParaRPr>
          </a:p>
          <a:p>
            <a:pPr marL="114300" lvl="0" indent="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sym typeface="Open Sans"/>
              </a:rPr>
              <a:t>Thanks for coming in! We really appreciate you taking out time out of your busy schedule to share your thoughts and provide feedback. It is very much appreciated. Cheers.</a:t>
            </a:r>
          </a:p>
          <a:p>
            <a:pPr lvl="0" algn="l" rtl="0">
              <a:lnSpc>
                <a:spcPct val="115000"/>
              </a:lnSpc>
              <a:spcBef>
                <a:spcPts val="0"/>
              </a:spcBef>
              <a:spcAft>
                <a:spcPts val="0"/>
              </a:spcAft>
              <a:buSzPts val="1800"/>
              <a:buFontTx/>
              <a:buChar char="-"/>
            </a:pPr>
            <a:endParaRPr lang="en" sz="1200" b="1" dirty="0">
              <a:solidFill>
                <a:srgbClr val="9E9E9E"/>
              </a:solidFill>
              <a:latin typeface="Open Sans"/>
              <a:ea typeface="Open Sans"/>
              <a:cs typeface="Open Sans"/>
              <a:sym typeface="Open Sans"/>
            </a:endParaRPr>
          </a:p>
          <a:p>
            <a:pPr lvl="0" algn="l" rtl="0">
              <a:lnSpc>
                <a:spcPct val="115000"/>
              </a:lnSpc>
              <a:spcBef>
                <a:spcPts val="0"/>
              </a:spcBef>
              <a:spcAft>
                <a:spcPts val="0"/>
              </a:spcAft>
              <a:buSzPts val="1800"/>
              <a:buFontTx/>
              <a:buChar char="-"/>
            </a:pPr>
            <a:endParaRPr lang="en" sz="1200" b="1" dirty="0">
              <a:solidFill>
                <a:srgbClr val="9E9E9E"/>
              </a:solidFill>
              <a:latin typeface="Open Sans"/>
              <a:ea typeface="Open Sans"/>
              <a:cs typeface="Open Sans"/>
              <a:sym typeface="Open Sans"/>
            </a:endParaRPr>
          </a:p>
          <a:p>
            <a:pPr lvl="0" algn="l" rtl="0">
              <a:lnSpc>
                <a:spcPct val="115000"/>
              </a:lnSpc>
              <a:spcBef>
                <a:spcPts val="0"/>
              </a:spcBef>
              <a:spcAft>
                <a:spcPts val="0"/>
              </a:spcAft>
              <a:buSzPts val="1800"/>
              <a:buFontTx/>
              <a:buChar char="-"/>
            </a:pPr>
            <a:endParaRPr dirty="0"/>
          </a:p>
          <a:p>
            <a:pPr marL="114300" lvl="0" indent="0" algn="l" rtl="0">
              <a:lnSpc>
                <a:spcPct val="115000"/>
              </a:lnSpc>
              <a:spcBef>
                <a:spcPts val="0"/>
              </a:spcBef>
              <a:spcAft>
                <a:spcPts val="0"/>
              </a:spcAft>
              <a:buSzPts val="1800"/>
              <a:buNone/>
            </a:pPr>
            <a:endParaRPr sz="800" b="1" dirty="0">
              <a:solidFill>
                <a:srgbClr val="9E9E9E"/>
              </a:solidFill>
              <a:latin typeface="Open Sans"/>
              <a:ea typeface="Open Sans"/>
              <a:cs typeface="Open Sans"/>
              <a:sym typeface="Open Sans"/>
            </a:endParaRP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857142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9"/>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User Testing: Participant 1 Key Findings</a:t>
            </a:r>
            <a:endParaRPr sz="3200"/>
          </a:p>
        </p:txBody>
      </p:sp>
      <p:pic>
        <p:nvPicPr>
          <p:cNvPr id="427" name="Google Shape;427;p69"/>
          <p:cNvPicPr preferRelativeResize="0"/>
          <p:nvPr/>
        </p:nvPicPr>
        <p:blipFill rotWithShape="1">
          <a:blip r:embed="rId3">
            <a:alphaModFix/>
          </a:blip>
          <a:srcRect/>
          <a:stretch/>
        </p:blipFill>
        <p:spPr>
          <a:xfrm>
            <a:off x="8218850" y="151850"/>
            <a:ext cx="772025" cy="772025"/>
          </a:xfrm>
          <a:prstGeom prst="rect">
            <a:avLst/>
          </a:prstGeom>
          <a:noFill/>
          <a:ln>
            <a:noFill/>
          </a:ln>
        </p:spPr>
      </p:pic>
      <p:sp>
        <p:nvSpPr>
          <p:cNvPr id="428" name="Google Shape;428;p69"/>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pen Sans"/>
                <a:ea typeface="Open Sans"/>
                <a:cs typeface="Open Sans"/>
                <a:sym typeface="Open Sans"/>
              </a:rPr>
              <a:t>Link your audio recording</a:t>
            </a:r>
            <a:endParaRPr sz="800" b="0" i="0" u="none" strike="noStrike" cap="none">
              <a:solidFill>
                <a:srgbClr val="000000"/>
              </a:solidFill>
              <a:latin typeface="Open Sans"/>
              <a:ea typeface="Open Sans"/>
              <a:cs typeface="Open Sans"/>
              <a:sym typeface="Open Sans"/>
            </a:endParaRPr>
          </a:p>
        </p:txBody>
      </p:sp>
      <p:graphicFrame>
        <p:nvGraphicFramePr>
          <p:cNvPr id="429" name="Google Shape;429;p69"/>
          <p:cNvGraphicFramePr/>
          <p:nvPr>
            <p:extLst>
              <p:ext uri="{D42A27DB-BD31-4B8C-83A1-F6EECF244321}">
                <p14:modId xmlns:p14="http://schemas.microsoft.com/office/powerpoint/2010/main" val="4273614839"/>
              </p:ext>
            </p:extLst>
          </p:nvPr>
        </p:nvGraphicFramePr>
        <p:xfrm>
          <a:off x="311700" y="982425"/>
          <a:ext cx="8520600" cy="3867925"/>
        </p:xfrm>
        <a:graphic>
          <a:graphicData uri="http://schemas.openxmlformats.org/drawingml/2006/table">
            <a:tbl>
              <a:tblPr>
                <a:noFill/>
                <a:tableStyleId>{7AE55EF4-7F78-439B-A7DA-CE35300F280A}</a:tableStyleId>
              </a:tblPr>
              <a:tblGrid>
                <a:gridCol w="2400125">
                  <a:extLst>
                    <a:ext uri="{9D8B030D-6E8A-4147-A177-3AD203B41FA5}">
                      <a16:colId xmlns:a16="http://schemas.microsoft.com/office/drawing/2014/main" val="20000"/>
                    </a:ext>
                  </a:extLst>
                </a:gridCol>
                <a:gridCol w="6120475">
                  <a:extLst>
                    <a:ext uri="{9D8B030D-6E8A-4147-A177-3AD203B41FA5}">
                      <a16:colId xmlns:a16="http://schemas.microsoft.com/office/drawing/2014/main" val="20001"/>
                    </a:ext>
                  </a:extLst>
                </a:gridCol>
              </a:tblGrid>
              <a:tr h="11337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What worked well</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i="1" u="none" strike="noStrike" cap="none" dirty="0"/>
                        <a:t>Participant 1 was able to navigate through the app very well with no issues. He was able to carry out </a:t>
                      </a:r>
                      <a:r>
                        <a:rPr lang="en-US" sz="1000" i="1" u="none" strike="noStrike" cap="none" dirty="0" err="1"/>
                        <a:t>tasjs</a:t>
                      </a:r>
                      <a:r>
                        <a:rPr lang="en-US" sz="1000" i="1" u="none" strike="noStrike" cap="none" dirty="0"/>
                        <a:t> successfully without any hassle. </a:t>
                      </a: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11337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Where participants got stuck</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i="1" u="none" strike="noStrike" cap="none" dirty="0"/>
                        <a:t>How to add a new connection was a bit rough but he got it in the end</a:t>
                      </a: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160052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Other observations</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i="1" u="none" strike="noStrike" cap="none" dirty="0"/>
                        <a:t>This participant really liked the interface of the app and the fact that it was easy to use.</a:t>
                      </a: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0"/>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3200"/>
              <a:t>Participant 1:  Interview Notes</a:t>
            </a:r>
            <a:endParaRPr/>
          </a:p>
        </p:txBody>
      </p:sp>
      <p:sp>
        <p:nvSpPr>
          <p:cNvPr id="435" name="Google Shape;435;p70"/>
          <p:cNvSpPr txBox="1">
            <a:spLocks noGrp="1"/>
          </p:cNvSpPr>
          <p:nvPr>
            <p:ph type="body" idx="3"/>
          </p:nvPr>
        </p:nvSpPr>
        <p:spPr>
          <a:xfrm>
            <a:off x="457200" y="900000"/>
            <a:ext cx="8229600" cy="3673677"/>
          </a:xfrm>
          <a:prstGeom prst="rect">
            <a:avLst/>
          </a:prstGeom>
          <a:noFill/>
          <a:ln>
            <a:noFill/>
          </a:ln>
        </p:spPr>
        <p:txBody>
          <a:bodyPr spcFirstLastPara="1" wrap="square" lIns="34275" tIns="34275" rIns="34275" bIns="34275" anchor="t" anchorCtr="0">
            <a:noAutofit/>
          </a:bodyPr>
          <a:lstStyle/>
          <a:p>
            <a:pPr marL="571500" marR="0" lvl="0" indent="-342900" algn="l" rtl="0">
              <a:lnSpc>
                <a:spcPct val="100000"/>
              </a:lnSpc>
              <a:spcBef>
                <a:spcPts val="700"/>
              </a:spcBef>
              <a:spcAft>
                <a:spcPts val="0"/>
              </a:spcAft>
              <a:buClr>
                <a:srgbClr val="2D3D4A"/>
              </a:buClr>
              <a:buSzPts val="500"/>
              <a:buFont typeface="Arial" panose="020B0604020202020204" pitchFamily="34" charset="0"/>
              <a:buChar char="•"/>
            </a:pPr>
            <a:r>
              <a:rPr lang="en-US" dirty="0"/>
              <a:t>Easily navigated through the app without any issues</a:t>
            </a:r>
          </a:p>
          <a:p>
            <a:pPr marL="571500" marR="0" lvl="0" indent="-342900" algn="l" rtl="0">
              <a:lnSpc>
                <a:spcPct val="100000"/>
              </a:lnSpc>
              <a:spcBef>
                <a:spcPts val="700"/>
              </a:spcBef>
              <a:spcAft>
                <a:spcPts val="0"/>
              </a:spcAft>
              <a:buClr>
                <a:srgbClr val="2D3D4A"/>
              </a:buClr>
              <a:buSzPts val="500"/>
              <a:buFont typeface="Arial" panose="020B0604020202020204" pitchFamily="34" charset="0"/>
              <a:buChar char="•"/>
            </a:pPr>
            <a:r>
              <a:rPr lang="en-US" dirty="0"/>
              <a:t>Made a case for the chat feature to be more visible and accessible</a:t>
            </a:r>
          </a:p>
          <a:p>
            <a:pPr marL="571500" marR="0" lvl="0" indent="-342900" algn="l" rtl="0">
              <a:lnSpc>
                <a:spcPct val="100000"/>
              </a:lnSpc>
              <a:spcBef>
                <a:spcPts val="700"/>
              </a:spcBef>
              <a:spcAft>
                <a:spcPts val="0"/>
              </a:spcAft>
              <a:buClr>
                <a:srgbClr val="2D3D4A"/>
              </a:buClr>
              <a:buSzPts val="500"/>
              <a:buFont typeface="Arial" panose="020B0604020202020204" pitchFamily="34" charset="0"/>
              <a:buChar char="•"/>
            </a:pPr>
            <a:r>
              <a:rPr lang="en-US" dirty="0"/>
              <a:t>Good UI/UX and theme</a:t>
            </a:r>
          </a:p>
          <a:p>
            <a:pPr marL="571500" marR="0" lvl="0" indent="-342900" algn="l" rtl="0">
              <a:lnSpc>
                <a:spcPct val="100000"/>
              </a:lnSpc>
              <a:spcBef>
                <a:spcPts val="700"/>
              </a:spcBef>
              <a:spcAft>
                <a:spcPts val="0"/>
              </a:spcAft>
              <a:buClr>
                <a:srgbClr val="2D3D4A"/>
              </a:buClr>
              <a:buSzPts val="500"/>
              <a:buFont typeface="Arial" panose="020B0604020202020204" pitchFamily="34" charset="0"/>
              <a:buChar char="•"/>
            </a:pPr>
            <a:r>
              <a:rPr lang="en-US" dirty="0"/>
              <a:t>The matching score on each job based on profile details was very informative and gave increased confidence</a:t>
            </a:r>
          </a:p>
          <a:p>
            <a:pPr marL="514350" marR="0" lvl="0" indent="-285750" algn="l" rtl="0">
              <a:lnSpc>
                <a:spcPct val="100000"/>
              </a:lnSpc>
              <a:spcBef>
                <a:spcPts val="700"/>
              </a:spcBef>
              <a:spcAft>
                <a:spcPts val="0"/>
              </a:spcAft>
              <a:buClr>
                <a:srgbClr val="2D3D4A"/>
              </a:buClr>
              <a:buSzPts val="500"/>
              <a:buFontTx/>
              <a:buChar char="-"/>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1"/>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User Testing: Participant 2 Key Findings</a:t>
            </a:r>
            <a:endParaRPr sz="3200"/>
          </a:p>
        </p:txBody>
      </p:sp>
      <p:pic>
        <p:nvPicPr>
          <p:cNvPr id="441" name="Google Shape;441;p71"/>
          <p:cNvPicPr preferRelativeResize="0"/>
          <p:nvPr/>
        </p:nvPicPr>
        <p:blipFill rotWithShape="1">
          <a:blip r:embed="rId3">
            <a:alphaModFix/>
          </a:blip>
          <a:srcRect/>
          <a:stretch/>
        </p:blipFill>
        <p:spPr>
          <a:xfrm>
            <a:off x="8218850" y="151850"/>
            <a:ext cx="772025" cy="772025"/>
          </a:xfrm>
          <a:prstGeom prst="rect">
            <a:avLst/>
          </a:prstGeom>
          <a:noFill/>
          <a:ln>
            <a:noFill/>
          </a:ln>
        </p:spPr>
      </p:pic>
      <p:sp>
        <p:nvSpPr>
          <p:cNvPr id="442" name="Google Shape;442;p71"/>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pen Sans"/>
                <a:ea typeface="Open Sans"/>
                <a:cs typeface="Open Sans"/>
                <a:sym typeface="Open Sans"/>
              </a:rPr>
              <a:t>Link your audio recording</a:t>
            </a:r>
            <a:endParaRPr sz="800" b="0" i="0" u="none" strike="noStrike" cap="none">
              <a:solidFill>
                <a:srgbClr val="000000"/>
              </a:solidFill>
              <a:latin typeface="Open Sans"/>
              <a:ea typeface="Open Sans"/>
              <a:cs typeface="Open Sans"/>
              <a:sym typeface="Open Sans"/>
            </a:endParaRPr>
          </a:p>
        </p:txBody>
      </p:sp>
      <p:graphicFrame>
        <p:nvGraphicFramePr>
          <p:cNvPr id="443" name="Google Shape;443;p71"/>
          <p:cNvGraphicFramePr/>
          <p:nvPr>
            <p:extLst>
              <p:ext uri="{D42A27DB-BD31-4B8C-83A1-F6EECF244321}">
                <p14:modId xmlns:p14="http://schemas.microsoft.com/office/powerpoint/2010/main" val="409354247"/>
              </p:ext>
            </p:extLst>
          </p:nvPr>
        </p:nvGraphicFramePr>
        <p:xfrm>
          <a:off x="311700" y="982425"/>
          <a:ext cx="8520600" cy="3867925"/>
        </p:xfrm>
        <a:graphic>
          <a:graphicData uri="http://schemas.openxmlformats.org/drawingml/2006/table">
            <a:tbl>
              <a:tblPr>
                <a:noFill/>
                <a:tableStyleId>{7AE55EF4-7F78-439B-A7DA-CE35300F280A}</a:tableStyleId>
              </a:tblPr>
              <a:tblGrid>
                <a:gridCol w="2400125">
                  <a:extLst>
                    <a:ext uri="{9D8B030D-6E8A-4147-A177-3AD203B41FA5}">
                      <a16:colId xmlns:a16="http://schemas.microsoft.com/office/drawing/2014/main" val="20000"/>
                    </a:ext>
                  </a:extLst>
                </a:gridCol>
                <a:gridCol w="6120475">
                  <a:extLst>
                    <a:ext uri="{9D8B030D-6E8A-4147-A177-3AD203B41FA5}">
                      <a16:colId xmlns:a16="http://schemas.microsoft.com/office/drawing/2014/main" val="20001"/>
                    </a:ext>
                  </a:extLst>
                </a:gridCol>
              </a:tblGrid>
              <a:tr h="11337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What worked well</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i="1" u="none" strike="noStrike" cap="none" dirty="0"/>
                        <a:t>This participant logged in successfully and was able to navigate through the application seamlessly. He was able to carry out all tasks</a:t>
                      </a: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11337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Where participants got stuck</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i="1" u="none" strike="noStrike" cap="none" dirty="0"/>
                        <a:t>No issues</a:t>
                      </a: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160052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Other observations</a:t>
                      </a: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i="1" u="none" strike="noStrike" cap="none" dirty="0"/>
                        <a:t>none</a:t>
                      </a:r>
                      <a:endParaRPr sz="1000" i="1" u="none" strike="noStrike" cap="none"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3200"/>
              <a:t>Participant 2:  Interview Notes</a:t>
            </a:r>
            <a:endParaRPr/>
          </a:p>
        </p:txBody>
      </p:sp>
      <p:sp>
        <p:nvSpPr>
          <p:cNvPr id="449" name="Google Shape;449;p72"/>
          <p:cNvSpPr txBox="1">
            <a:spLocks noGrp="1"/>
          </p:cNvSpPr>
          <p:nvPr>
            <p:ph type="body" idx="3"/>
          </p:nvPr>
        </p:nvSpPr>
        <p:spPr>
          <a:xfrm>
            <a:off x="457200" y="900000"/>
            <a:ext cx="8229600" cy="3673677"/>
          </a:xfrm>
          <a:prstGeom prst="rect">
            <a:avLst/>
          </a:prstGeom>
          <a:noFill/>
          <a:ln>
            <a:noFill/>
          </a:ln>
        </p:spPr>
        <p:txBody>
          <a:bodyPr spcFirstLastPara="1" wrap="square" lIns="34275" tIns="34275" rIns="34275" bIns="34275" anchor="t" anchorCtr="0">
            <a:noAutofit/>
          </a:bodyPr>
          <a:lstStyle/>
          <a:p>
            <a:pPr marL="514350" indent="-285750">
              <a:buFont typeface="Arial" panose="020B0604020202020204" pitchFamily="34" charset="0"/>
              <a:buChar char="•"/>
            </a:pPr>
            <a:r>
              <a:rPr lang="en-US" dirty="0"/>
              <a:t>The matching score on each job based on profile details was very informative and made this participate very excited. In his opinion, it set us apart from </a:t>
            </a:r>
            <a:r>
              <a:rPr lang="en-US" dirty="0" err="1"/>
              <a:t>counterpatts</a:t>
            </a:r>
            <a:endParaRPr lang="en-US" dirty="0"/>
          </a:p>
          <a:p>
            <a:pPr marL="514350" indent="-285750">
              <a:buFont typeface="Arial" panose="020B0604020202020204" pitchFamily="34" charset="0"/>
              <a:buChar char="•"/>
            </a:pPr>
            <a:r>
              <a:rPr lang="en-US" dirty="0"/>
              <a:t>Good UI/UX, easy to use and navigate through features</a:t>
            </a:r>
          </a:p>
          <a:p>
            <a:pPr marL="514350" indent="-285750">
              <a:buFont typeface="Arial" panose="020B0604020202020204" pitchFamily="34" charset="0"/>
              <a:buChar char="•"/>
            </a:pPr>
            <a:r>
              <a:rPr lang="en-US" dirty="0"/>
              <a:t>No additional features, satisfied.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2"/>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Handoff</a:t>
            </a:r>
            <a:endParaRPr sz="500"/>
          </a:p>
        </p:txBody>
      </p:sp>
      <p:sp>
        <p:nvSpPr>
          <p:cNvPr id="525" name="Google Shape;525;p8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rgbClr val="7D97AD"/>
              </a:solidFill>
            </a:endParaRPr>
          </a:p>
        </p:txBody>
      </p:sp>
      <p:sp>
        <p:nvSpPr>
          <p:cNvPr id="526" name="Google Shape;526;p82"/>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Updated PRD</a:t>
            </a:r>
            <a:endParaRPr dirty="0"/>
          </a:p>
        </p:txBody>
      </p:sp>
      <p:sp>
        <p:nvSpPr>
          <p:cNvPr id="542" name="Google Shape;542;p84"/>
          <p:cNvSpPr txBox="1">
            <a:spLocks noGrp="1"/>
          </p:cNvSpPr>
          <p:nvPr>
            <p:ph type="body" idx="1"/>
          </p:nvPr>
        </p:nvSpPr>
        <p:spPr>
          <a:xfrm>
            <a:off x="311700" y="1017726"/>
            <a:ext cx="8520600" cy="4125774"/>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r>
              <a:rPr lang="en-US" sz="1100" b="1" dirty="0">
                <a:solidFill>
                  <a:schemeClr val="tx1"/>
                </a:solidFill>
                <a:latin typeface="Open Sans" panose="020B0604020202020204" charset="0"/>
                <a:ea typeface="Open Sans" panose="020B0604020202020204" charset="0"/>
                <a:cs typeface="Open Sans" panose="020B0604020202020204" charset="0"/>
              </a:rPr>
              <a:t>Background:</a:t>
            </a:r>
          </a:p>
          <a:p>
            <a:pPr marL="457200" lvl="0" indent="-22860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rPr>
              <a:t>The job market for recent college graduates can be highly competitive, with many graduates struggling to find job opportunities that align with their skills and preferences. According to a report by the Economic Policy Institute, the unemployment rate for recent college graduates in the United States was 7.7% in 2020. This highlights the need for innovative solutions that can help recent college graduates find job opportunities that align with their skills and preferences.</a:t>
            </a:r>
          </a:p>
          <a:p>
            <a:pPr marL="457200" lvl="0" indent="-228600" algn="l" rtl="0">
              <a:lnSpc>
                <a:spcPct val="115000"/>
              </a:lnSpc>
              <a:spcBef>
                <a:spcPts val="0"/>
              </a:spcBef>
              <a:spcAft>
                <a:spcPts val="0"/>
              </a:spcAft>
              <a:buSzPts val="1800"/>
              <a:buNone/>
            </a:pPr>
            <a:endParaRPr lang="en-US" sz="1000" dirty="0">
              <a:solidFill>
                <a:schemeClr val="tx1"/>
              </a:solidFill>
              <a:latin typeface="Open Sans" panose="020B0604020202020204" charset="0"/>
              <a:ea typeface="Open Sans" panose="020B0604020202020204" charset="0"/>
              <a:cs typeface="Open Sans" panose="020B0604020202020204" charset="0"/>
            </a:endParaRPr>
          </a:p>
          <a:p>
            <a:pPr marL="457200" lvl="0" indent="-228600" algn="l" rtl="0">
              <a:lnSpc>
                <a:spcPct val="115000"/>
              </a:lnSpc>
              <a:spcBef>
                <a:spcPts val="0"/>
              </a:spcBef>
              <a:spcAft>
                <a:spcPts val="0"/>
              </a:spcAft>
              <a:buSzPts val="1800"/>
              <a:buNone/>
            </a:pPr>
            <a:r>
              <a:rPr lang="en-US" sz="1200" b="1" dirty="0">
                <a:solidFill>
                  <a:schemeClr val="tx1"/>
                </a:solidFill>
                <a:latin typeface="Open Sans" panose="020B0604020202020204" charset="0"/>
                <a:ea typeface="Open Sans" panose="020B0604020202020204" charset="0"/>
                <a:cs typeface="Open Sans" panose="020B0604020202020204" charset="0"/>
              </a:rPr>
              <a:t>Problem:</a:t>
            </a:r>
          </a:p>
          <a:p>
            <a:pPr marL="457200" lvl="0" indent="-22860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rPr>
              <a:t>The GradMatch app aims to solve the problem of recent college graduates struggling to find job opportunities that align with their skills</a:t>
            </a:r>
          </a:p>
          <a:p>
            <a:pPr marL="457200" lvl="0" indent="-22860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rPr>
              <a:t>and preferences. The app provides personalized job recommendations to users based on their skills, experience, and preferences.</a:t>
            </a:r>
          </a:p>
          <a:p>
            <a:pPr marL="457200" lvl="0" indent="-22860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rPr>
              <a:t>Key insights driving this problem include:</a:t>
            </a:r>
          </a:p>
          <a:p>
            <a:pPr marL="457200" lvl="0" indent="-228600" algn="l" rtl="0">
              <a:lnSpc>
                <a:spcPct val="115000"/>
              </a:lnSpc>
              <a:spcBef>
                <a:spcPts val="0"/>
              </a:spcBef>
              <a:spcAft>
                <a:spcPts val="0"/>
              </a:spcAft>
              <a:buSzPts val="1800"/>
              <a:buNone/>
            </a:pPr>
            <a:endParaRPr lang="en-US" sz="1000" dirty="0">
              <a:solidFill>
                <a:schemeClr val="tx1"/>
              </a:solidFill>
              <a:latin typeface="Open Sans" panose="020B0604020202020204" charset="0"/>
              <a:ea typeface="Open Sans" panose="020B0604020202020204" charset="0"/>
              <a:cs typeface="Open Sans" panose="020B0604020202020204" charset="0"/>
            </a:endParaRPr>
          </a:p>
          <a:p>
            <a:pPr indent="-228600"/>
            <a:r>
              <a:rPr lang="en-US" sz="1000" dirty="0">
                <a:solidFill>
                  <a:schemeClr val="tx1"/>
                </a:solidFill>
                <a:latin typeface="Open Sans" panose="020B0604020202020204" charset="0"/>
                <a:ea typeface="Open Sans" panose="020B0604020202020204" charset="0"/>
                <a:cs typeface="Open Sans" panose="020B0604020202020204" charset="0"/>
              </a:rPr>
              <a:t>Recent college graduates often struggle to find job opportunities that align with their skills and preferences.</a:t>
            </a:r>
          </a:p>
          <a:p>
            <a:pPr indent="-228600"/>
            <a:r>
              <a:rPr lang="en-US" sz="1000" dirty="0">
                <a:solidFill>
                  <a:schemeClr val="tx1"/>
                </a:solidFill>
                <a:latin typeface="Open Sans" panose="020B0604020202020204" charset="0"/>
                <a:ea typeface="Open Sans" panose="020B0604020202020204" charset="0"/>
                <a:cs typeface="Open Sans" panose="020B0604020202020204" charset="0"/>
              </a:rPr>
              <a:t>Existing job search platforms often provide generic job recommendations that do not take into account the unique skills and preferences of individual users.</a:t>
            </a:r>
          </a:p>
          <a:p>
            <a:pPr indent="-228600"/>
            <a:r>
              <a:rPr lang="en-US" sz="1000" dirty="0">
                <a:solidFill>
                  <a:schemeClr val="tx1"/>
                </a:solidFill>
                <a:latin typeface="Open Sans" panose="020B0604020202020204" charset="0"/>
                <a:ea typeface="Open Sans" panose="020B0604020202020204" charset="0"/>
                <a:cs typeface="Open Sans" panose="020B0604020202020204" charset="0"/>
              </a:rPr>
              <a:t>Personalized job recommendations can increase the likelihood of recent college graduates finding job opportunities that align with their skills and preferences.</a:t>
            </a:r>
          </a:p>
          <a:p>
            <a:pPr indent="-228600"/>
            <a:r>
              <a:rPr lang="en-US" sz="1000" dirty="0">
                <a:solidFill>
                  <a:schemeClr val="tx1"/>
                </a:solidFill>
                <a:latin typeface="Open Sans" panose="020B0604020202020204" charset="0"/>
                <a:ea typeface="Open Sans" panose="020B0604020202020204" charset="0"/>
                <a:cs typeface="Open Sans" panose="020B0604020202020204" charset="0"/>
              </a:rPr>
              <a:t>Competitors in the job search market include platforms such as LinkedIn, Indeed, and Glassdoor. These platforms offer job search functionality, but do not offer the level of personalization that the GradMatch app aims to provide.</a:t>
            </a:r>
          </a:p>
          <a:p>
            <a:pPr marL="457200" lvl="0" indent="-228600" algn="l" rtl="0">
              <a:lnSpc>
                <a:spcPct val="115000"/>
              </a:lnSpc>
              <a:spcBef>
                <a:spcPts val="0"/>
              </a:spcBef>
              <a:spcAft>
                <a:spcPts val="0"/>
              </a:spcAft>
              <a:buSzPts val="1800"/>
              <a:buNone/>
            </a:pPr>
            <a:endParaRPr lang="en-US" sz="1000" dirty="0">
              <a:solidFill>
                <a:schemeClr val="tx1"/>
              </a:solidFill>
              <a:latin typeface="Open Sans" panose="020B0604020202020204" charset="0"/>
              <a:ea typeface="Open Sans" panose="020B0604020202020204" charset="0"/>
              <a:cs typeface="Open Sans" panose="020B0604020202020204" charset="0"/>
            </a:endParaRPr>
          </a:p>
          <a:p>
            <a:pPr marL="457200" lvl="0" indent="-228600" algn="l" rtl="0">
              <a:lnSpc>
                <a:spcPct val="115000"/>
              </a:lnSpc>
              <a:spcBef>
                <a:spcPts val="0"/>
              </a:spcBef>
              <a:spcAft>
                <a:spcPts val="0"/>
              </a:spcAft>
              <a:buSzPts val="1800"/>
              <a:buNone/>
            </a:pPr>
            <a:r>
              <a:rPr lang="en-US" sz="1000" dirty="0">
                <a:solidFill>
                  <a:schemeClr val="tx1"/>
                </a:solidFill>
                <a:latin typeface="Open Sans" panose="020B0604020202020204" charset="0"/>
                <a:ea typeface="Open Sans" panose="020B0604020202020204" charset="0"/>
                <a:cs typeface="Open Sans" panose="020B0604020202020204" charset="0"/>
              </a:rPr>
              <a:t>This matters because recent college graduates are a key demographic in the job market, and are in need of innovative solutions to help them find job opportunities that align with their skills and preferences. The GradMatch app has the potential to fill this gap in the market and provide a valuable service to recent college graduates.</a:t>
            </a:r>
          </a:p>
          <a:p>
            <a:pPr marL="457200" lvl="0" indent="-228600" algn="l" rtl="0">
              <a:lnSpc>
                <a:spcPct val="115000"/>
              </a:lnSpc>
              <a:spcBef>
                <a:spcPts val="0"/>
              </a:spcBef>
              <a:spcAft>
                <a:spcPts val="0"/>
              </a:spcAft>
              <a:buSzPts val="1800"/>
              <a:buNone/>
            </a:pPr>
            <a:endParaRPr lang="en-US" sz="1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Updated PRD </a:t>
            </a:r>
            <a:r>
              <a:rPr lang="en" sz="1800"/>
              <a:t>(page 2)</a:t>
            </a:r>
            <a:endParaRPr/>
          </a:p>
        </p:txBody>
      </p:sp>
      <p:sp>
        <p:nvSpPr>
          <p:cNvPr id="548" name="Google Shape;548;p85"/>
          <p:cNvSpPr txBox="1">
            <a:spLocks noGrp="1"/>
          </p:cNvSpPr>
          <p:nvPr>
            <p:ph type="body" idx="1"/>
          </p:nvPr>
        </p:nvSpPr>
        <p:spPr>
          <a:xfrm>
            <a:off x="311700" y="1017726"/>
            <a:ext cx="8520600" cy="4125774"/>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r>
              <a:rPr lang="en-US" sz="1200" b="1" dirty="0">
                <a:latin typeface="Open Sans" panose="020B0604020202020204" charset="0"/>
                <a:ea typeface="Open Sans" panose="020B0604020202020204" charset="0"/>
                <a:cs typeface="Open Sans" panose="020B0604020202020204" charset="0"/>
              </a:rPr>
              <a:t>Goals:</a:t>
            </a:r>
          </a:p>
          <a:p>
            <a:pPr marL="457200" lvl="0" indent="-228600" algn="l" rtl="0">
              <a:lnSpc>
                <a:spcPct val="115000"/>
              </a:lnSpc>
              <a:spcBef>
                <a:spcPts val="0"/>
              </a:spcBef>
              <a:spcAft>
                <a:spcPts val="0"/>
              </a:spcAft>
              <a:buSzPts val="1800"/>
              <a:buNone/>
            </a:pPr>
            <a:r>
              <a:rPr lang="en-US" sz="1000" dirty="0">
                <a:latin typeface="Open Sans" panose="020B0604020202020204" charset="0"/>
                <a:ea typeface="Open Sans" panose="020B0604020202020204" charset="0"/>
                <a:cs typeface="Open Sans" panose="020B0604020202020204" charset="0"/>
              </a:rPr>
              <a:t>The goal of the GradMatch app is to provide recent college graduates with personalized job recommendations that align with their skills and preferences. Success for the app looks like:</a:t>
            </a:r>
          </a:p>
          <a:p>
            <a:pPr marL="457200" lvl="0" indent="-228600" algn="l" rtl="0">
              <a:lnSpc>
                <a:spcPct val="115000"/>
              </a:lnSpc>
              <a:spcBef>
                <a:spcPts val="0"/>
              </a:spcBef>
              <a:spcAft>
                <a:spcPts val="0"/>
              </a:spcAft>
              <a:buSzPts val="1800"/>
              <a:buNone/>
            </a:pPr>
            <a:endParaRPr lang="en-US" sz="1000" dirty="0">
              <a:latin typeface="Open Sans" panose="020B0604020202020204" charset="0"/>
              <a:ea typeface="Open Sans" panose="020B0604020202020204" charset="0"/>
              <a:cs typeface="Open Sans" panose="020B0604020202020204" charset="0"/>
            </a:endParaRPr>
          </a:p>
          <a:p>
            <a:pPr indent="-228600"/>
            <a:r>
              <a:rPr lang="en-US" sz="1000" dirty="0">
                <a:latin typeface="Open Sans" panose="020B0604020202020204" charset="0"/>
                <a:ea typeface="Open Sans" panose="020B0604020202020204" charset="0"/>
                <a:cs typeface="Open Sans" panose="020B0604020202020204" charset="0"/>
              </a:rPr>
              <a:t>High user engagement and retention rates.</a:t>
            </a:r>
          </a:p>
          <a:p>
            <a:pPr indent="-228600"/>
            <a:r>
              <a:rPr lang="en-US" sz="1000" dirty="0">
                <a:latin typeface="Open Sans" panose="020B0604020202020204" charset="0"/>
                <a:ea typeface="Open Sans" panose="020B0604020202020204" charset="0"/>
                <a:cs typeface="Open Sans" panose="020B0604020202020204" charset="0"/>
              </a:rPr>
              <a:t>Positive user feedback on the app's user interface, features, and overall user experience.</a:t>
            </a:r>
          </a:p>
          <a:p>
            <a:pPr indent="-228600"/>
            <a:r>
              <a:rPr lang="en-US" sz="1000" dirty="0">
                <a:latin typeface="Open Sans" panose="020B0604020202020204" charset="0"/>
                <a:ea typeface="Open Sans" panose="020B0604020202020204" charset="0"/>
                <a:cs typeface="Open Sans" panose="020B0604020202020204" charset="0"/>
              </a:rPr>
              <a:t>Increased job placements for recent college graduates through the app.</a:t>
            </a:r>
          </a:p>
          <a:p>
            <a:pPr marL="457200" lvl="0" indent="-228600" algn="l" rtl="0">
              <a:lnSpc>
                <a:spcPct val="115000"/>
              </a:lnSpc>
              <a:spcBef>
                <a:spcPts val="0"/>
              </a:spcBef>
              <a:spcAft>
                <a:spcPts val="0"/>
              </a:spcAft>
              <a:buSzPts val="1800"/>
              <a:buNone/>
            </a:pPr>
            <a:endParaRPr lang="en-US" sz="1000" dirty="0">
              <a:latin typeface="Open Sans" panose="020B0604020202020204" charset="0"/>
              <a:ea typeface="Open Sans" panose="020B0604020202020204" charset="0"/>
              <a:cs typeface="Open Sans" panose="020B0604020202020204" charset="0"/>
            </a:endParaRPr>
          </a:p>
          <a:p>
            <a:pPr marL="457200" lvl="0" indent="-228600" algn="l" rtl="0">
              <a:lnSpc>
                <a:spcPct val="115000"/>
              </a:lnSpc>
              <a:spcBef>
                <a:spcPts val="0"/>
              </a:spcBef>
              <a:spcAft>
                <a:spcPts val="0"/>
              </a:spcAft>
              <a:buSzPts val="1800"/>
              <a:buNone/>
            </a:pPr>
            <a:r>
              <a:rPr lang="en-US" sz="1100" b="1" dirty="0">
                <a:latin typeface="Open Sans" panose="020B0604020202020204" charset="0"/>
                <a:ea typeface="Open Sans" panose="020B0604020202020204" charset="0"/>
                <a:cs typeface="Open Sans" panose="020B0604020202020204" charset="0"/>
              </a:rPr>
              <a:t>Features:</a:t>
            </a:r>
          </a:p>
          <a:p>
            <a:pPr marL="457200" lvl="0" indent="-228600" algn="l" rtl="0">
              <a:lnSpc>
                <a:spcPct val="115000"/>
              </a:lnSpc>
              <a:spcBef>
                <a:spcPts val="0"/>
              </a:spcBef>
              <a:spcAft>
                <a:spcPts val="0"/>
              </a:spcAft>
              <a:buSzPts val="1800"/>
              <a:buNone/>
            </a:pPr>
            <a:r>
              <a:rPr lang="en-US" sz="1000" dirty="0">
                <a:latin typeface="Open Sans" panose="020B0604020202020204" charset="0"/>
                <a:ea typeface="Open Sans" panose="020B0604020202020204" charset="0"/>
                <a:cs typeface="Open Sans" panose="020B0604020202020204" charset="0"/>
              </a:rPr>
              <a:t>The features of the GradMatch app will be prioritized as follows:</a:t>
            </a:r>
          </a:p>
          <a:p>
            <a:pPr marL="457200" lvl="0" indent="-228600" algn="l" rtl="0">
              <a:lnSpc>
                <a:spcPct val="115000"/>
              </a:lnSpc>
              <a:spcBef>
                <a:spcPts val="0"/>
              </a:spcBef>
              <a:spcAft>
                <a:spcPts val="0"/>
              </a:spcAft>
              <a:buSzPts val="1800"/>
              <a:buNone/>
            </a:pPr>
            <a:endParaRPr lang="en-US" sz="1000" dirty="0">
              <a:latin typeface="Open Sans" panose="020B0604020202020204" charset="0"/>
              <a:ea typeface="Open Sans" panose="020B0604020202020204" charset="0"/>
              <a:cs typeface="Open Sans" panose="020B0604020202020204" charset="0"/>
            </a:endParaRPr>
          </a:p>
          <a:p>
            <a:pPr marL="457200" lvl="0" indent="-228600" algn="l" rtl="0">
              <a:lnSpc>
                <a:spcPct val="115000"/>
              </a:lnSpc>
              <a:spcBef>
                <a:spcPts val="0"/>
              </a:spcBef>
              <a:spcAft>
                <a:spcPts val="0"/>
              </a:spcAft>
              <a:buSzPts val="1800"/>
              <a:buNone/>
            </a:pPr>
            <a:r>
              <a:rPr lang="en-US" sz="1000" dirty="0">
                <a:latin typeface="Open Sans" panose="020B0604020202020204" charset="0"/>
                <a:ea typeface="Open Sans" panose="020B0604020202020204" charset="0"/>
                <a:cs typeface="Open Sans" panose="020B0604020202020204" charset="0"/>
              </a:rPr>
              <a:t>P0: Skill and preference assessment: Users will be prompted to complete a series of questions that assess their skills, experience, and preferences. This information will be used to provide personalized job recommendations.</a:t>
            </a:r>
          </a:p>
          <a:p>
            <a:pPr marL="457200" lvl="0" indent="-228600" algn="l" rtl="0">
              <a:lnSpc>
                <a:spcPct val="115000"/>
              </a:lnSpc>
              <a:spcBef>
                <a:spcPts val="0"/>
              </a:spcBef>
              <a:spcAft>
                <a:spcPts val="0"/>
              </a:spcAft>
              <a:buSzPts val="1800"/>
              <a:buNone/>
            </a:pPr>
            <a:r>
              <a:rPr lang="en-US" sz="1000" dirty="0">
                <a:latin typeface="Open Sans" panose="020B0604020202020204" charset="0"/>
                <a:ea typeface="Open Sans" panose="020B0604020202020204" charset="0"/>
                <a:cs typeface="Open Sans" panose="020B0604020202020204" charset="0"/>
              </a:rPr>
              <a:t>P0: Connections and Networking (: The app will allow users to connect with alumni and other professionals in their industry, expanding their network and increasing their job opportunities.</a:t>
            </a:r>
          </a:p>
          <a:p>
            <a:pPr marL="457200" lvl="0" indent="-228600" algn="l" rtl="0">
              <a:lnSpc>
                <a:spcPct val="115000"/>
              </a:lnSpc>
              <a:spcBef>
                <a:spcPts val="0"/>
              </a:spcBef>
              <a:spcAft>
                <a:spcPts val="0"/>
              </a:spcAft>
              <a:buSzPts val="1800"/>
              <a:buNone/>
            </a:pPr>
            <a:r>
              <a:rPr lang="en-US" sz="1000" dirty="0">
                <a:latin typeface="Open Sans" panose="020B0604020202020204" charset="0"/>
                <a:ea typeface="Open Sans" panose="020B0604020202020204" charset="0"/>
                <a:cs typeface="Open Sans" panose="020B0604020202020204" charset="0"/>
              </a:rPr>
              <a:t>P0: Job search functionality: Users will be able to search for job opportunities based on location, job title, and keywords.</a:t>
            </a:r>
          </a:p>
          <a:p>
            <a:pPr marL="457200" lvl="0" indent="-228600" algn="l" rtl="0">
              <a:lnSpc>
                <a:spcPct val="115000"/>
              </a:lnSpc>
              <a:spcBef>
                <a:spcPts val="0"/>
              </a:spcBef>
              <a:spcAft>
                <a:spcPts val="0"/>
              </a:spcAft>
              <a:buSzPts val="1800"/>
              <a:buNone/>
            </a:pPr>
            <a:r>
              <a:rPr lang="en-US" sz="1000" dirty="0">
                <a:latin typeface="Open Sans" panose="020B0604020202020204" charset="0"/>
                <a:ea typeface="Open Sans" panose="020B0604020202020204" charset="0"/>
                <a:cs typeface="Open Sans" panose="020B0604020202020204" charset="0"/>
              </a:rPr>
              <a:t>P1: Personalized job recommendations: Based on the user's skill and preference assessment, the app will provide personalized job recommendations that match the user's profile.</a:t>
            </a:r>
          </a:p>
          <a:p>
            <a:pPr marL="457200" lvl="0" indent="-228600" algn="l" rtl="0">
              <a:lnSpc>
                <a:spcPct val="115000"/>
              </a:lnSpc>
              <a:spcBef>
                <a:spcPts val="0"/>
              </a:spcBef>
              <a:spcAft>
                <a:spcPts val="0"/>
              </a:spcAft>
              <a:buSzPts val="1800"/>
              <a:buNone/>
            </a:pPr>
            <a:r>
              <a:rPr lang="en-US" sz="1000" dirty="0">
                <a:latin typeface="Open Sans" panose="020B0604020202020204" charset="0"/>
                <a:ea typeface="Open Sans" panose="020B0604020202020204" charset="0"/>
                <a:cs typeface="Open Sans" panose="020B0604020202020204" charset="0"/>
              </a:rPr>
              <a:t>P1: Company research: Users will be able to research potential employers and view information on company culture, benefits, and employee reviews.</a:t>
            </a:r>
          </a:p>
          <a:p>
            <a:pPr marL="457200" lvl="0" indent="-228600" algn="l" rtl="0">
              <a:lnSpc>
                <a:spcPct val="115000"/>
              </a:lnSpc>
              <a:spcBef>
                <a:spcPts val="0"/>
              </a:spcBef>
              <a:spcAft>
                <a:spcPts val="0"/>
              </a:spcAft>
              <a:buSzPts val="1800"/>
              <a:buNone/>
            </a:pPr>
            <a:r>
              <a:rPr lang="en-US" sz="1000" dirty="0">
                <a:latin typeface="Open Sans" panose="020B0604020202020204" charset="0"/>
                <a:ea typeface="Open Sans" panose="020B0604020202020204" charset="0"/>
                <a:cs typeface="Open Sans" panose="020B0604020202020204" charset="0"/>
              </a:rPr>
              <a:t>P2: Resume and cover letter builder: Users will be able to create professional resumes and cover letters through the app.</a:t>
            </a:r>
          </a:p>
          <a:p>
            <a:pPr marL="457200" lvl="0" indent="-228600" algn="l" rtl="0">
              <a:lnSpc>
                <a:spcPct val="115000"/>
              </a:lnSpc>
              <a:spcBef>
                <a:spcPts val="0"/>
              </a:spcBef>
              <a:spcAft>
                <a:spcPts val="0"/>
              </a:spcAft>
              <a:buSzPts val="1800"/>
              <a:buNone/>
            </a:pPr>
            <a:endParaRPr lang="en-US" sz="1000" dirty="0"/>
          </a:p>
          <a:p>
            <a:pPr marL="114300" lvl="0" indent="0" algn="l" rtl="0">
              <a:lnSpc>
                <a:spcPct val="115000"/>
              </a:lnSpc>
              <a:spcBef>
                <a:spcPts val="0"/>
              </a:spcBef>
              <a:spcAft>
                <a:spcPts val="0"/>
              </a:spcAft>
              <a:buSzPts val="1800"/>
              <a:buNone/>
            </a:pPr>
            <a:endParaRPr sz="1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Sources</a:t>
            </a:r>
            <a:endParaRPr dirty="0"/>
          </a:p>
        </p:txBody>
      </p:sp>
      <p:sp>
        <p:nvSpPr>
          <p:cNvPr id="548" name="Google Shape;548;p85"/>
          <p:cNvSpPr txBox="1">
            <a:spLocks noGrp="1"/>
          </p:cNvSpPr>
          <p:nvPr>
            <p:ph type="body" idx="1"/>
          </p:nvPr>
        </p:nvSpPr>
        <p:spPr>
          <a:xfrm>
            <a:off x="311700" y="1017726"/>
            <a:ext cx="8520600" cy="4125774"/>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lang="en-US" sz="1000" dirty="0">
              <a:solidFill>
                <a:schemeClr val="tx1"/>
              </a:solidFill>
              <a:latin typeface="Open Sans" panose="020B0604020202020204" charset="0"/>
              <a:ea typeface="Open Sans" panose="020B0604020202020204" charset="0"/>
              <a:cs typeface="Open Sans" panose="020B0604020202020204" charset="0"/>
            </a:endParaRP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National Association of Colleges and Employers. (2021). Class of 2021 Student Survey Report. Retrieved from </a:t>
            </a:r>
            <a:r>
              <a:rPr lang="en-US" sz="1000" b="0" i="0" u="sng" dirty="0">
                <a:solidFill>
                  <a:schemeClr val="tx1"/>
                </a:solidFill>
                <a:effectLst/>
                <a:latin typeface="Open Sans" panose="020B0604020202020204" charset="0"/>
                <a:ea typeface="Open Sans" panose="020B0604020202020204" charset="0"/>
                <a:cs typeface="Open Sans" panose="020B0604020202020204" charset="0"/>
                <a:hlinkClick r:id="rId3">
                  <a:extLst>
                    <a:ext uri="{A12FA001-AC4F-418D-AE19-62706E023703}">
                      <ahyp:hlinkClr xmlns:ahyp="http://schemas.microsoft.com/office/drawing/2018/hyperlinkcolor" val="tx"/>
                    </a:ext>
                  </a:extLst>
                </a:hlinkClick>
              </a:rPr>
              <a:t>https://www.naceweb.org/globalassets/documents/2021-student-survey/winter-2021-student-survey-report.pdf</a:t>
            </a:r>
            <a:endParaRPr lang="en-US" sz="1000" b="0" i="0" dirty="0">
              <a:solidFill>
                <a:schemeClr val="tx1"/>
              </a:solidFill>
              <a:effectLst/>
              <a:latin typeface="Open Sans" panose="020B0604020202020204" charset="0"/>
              <a:ea typeface="Open Sans" panose="020B0604020202020204" charset="0"/>
              <a:cs typeface="Open Sans" panose="020B0604020202020204" charset="0"/>
            </a:endParaRP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LinkedIn. (2019). Global Talent Trends 2019. Retrieved from </a:t>
            </a:r>
            <a:r>
              <a:rPr lang="en-US" sz="1000" b="0" i="0" u="sng" dirty="0">
                <a:solidFill>
                  <a:schemeClr val="tx1"/>
                </a:solidFill>
                <a:effectLst/>
                <a:latin typeface="Open Sans" panose="020B0604020202020204" charset="0"/>
                <a:ea typeface="Open Sans" panose="020B0604020202020204" charset="0"/>
                <a:cs typeface="Open Sans" panose="020B0604020202020204" charset="0"/>
                <a:hlinkClick r:id="rId4">
                  <a:extLst>
                    <a:ext uri="{A12FA001-AC4F-418D-AE19-62706E023703}">
                      <ahyp:hlinkClr xmlns:ahyp="http://schemas.microsoft.com/office/drawing/2018/hyperlinkcolor" val="tx"/>
                    </a:ext>
                  </a:extLst>
                </a:hlinkClick>
              </a:rPr>
              <a:t>https://business.linkedin.com/content/dam/me/business/en-us/talent-solutions/resources/pdfs/linkedin-global-talent-trends-2019.pdf</a:t>
            </a:r>
            <a:endParaRPr lang="en-US" sz="1000" b="0" i="0" dirty="0">
              <a:solidFill>
                <a:schemeClr val="tx1"/>
              </a:solidFill>
              <a:effectLst/>
              <a:latin typeface="Open Sans" panose="020B0604020202020204" charset="0"/>
              <a:ea typeface="Open Sans" panose="020B0604020202020204" charset="0"/>
              <a:cs typeface="Open Sans" panose="020B0604020202020204" charset="0"/>
            </a:endParaRP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According to a survey conducted by Accenture, 80% of college students believe their college or university is not doing enough to prepare them for the workforce. (Source: </a:t>
            </a:r>
            <a:r>
              <a:rPr lang="en-US" sz="1000" b="0" i="0" u="sng" dirty="0">
                <a:solidFill>
                  <a:schemeClr val="tx1"/>
                </a:solidFill>
                <a:effectLst/>
                <a:latin typeface="Open Sans" panose="020B0604020202020204" charset="0"/>
                <a:ea typeface="Open Sans" panose="020B0604020202020204" charset="0"/>
                <a:cs typeface="Open Sans" panose="020B0604020202020204" charset="0"/>
                <a:hlinkClick r:id="rId5">
                  <a:extLst>
                    <a:ext uri="{A12FA001-AC4F-418D-AE19-62706E023703}">
                      <ahyp:hlinkClr xmlns:ahyp="http://schemas.microsoft.com/office/drawing/2018/hyperlinkcolor" val="tx"/>
                    </a:ext>
                  </a:extLst>
                </a:hlinkClick>
              </a:rPr>
              <a:t>https://www.cnbc.com/2019/04/30/college-graduates-are-worried-theyre-not-prepared-for-the-workforce.html</a:t>
            </a:r>
            <a:r>
              <a:rPr lang="en-US" sz="1000" b="0" i="0" dirty="0">
                <a:solidFill>
                  <a:schemeClr val="tx1"/>
                </a:solidFill>
                <a:effectLst/>
                <a:latin typeface="Open Sans" panose="020B0604020202020204" charset="0"/>
                <a:ea typeface="Open Sans" panose="020B0604020202020204" charset="0"/>
                <a:cs typeface="Open Sans" panose="020B0604020202020204" charset="0"/>
              </a:rPr>
              <a:t>)</a:t>
            </a: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The job market is becoming increasingly competitive, with an average of 250 resumes received per corporate job opening. (Source: </a:t>
            </a:r>
            <a:r>
              <a:rPr lang="en-US" sz="1000" b="0" i="0" u="sng" dirty="0">
                <a:solidFill>
                  <a:schemeClr val="tx1"/>
                </a:solidFill>
                <a:effectLst/>
                <a:latin typeface="Open Sans" panose="020B0604020202020204" charset="0"/>
                <a:ea typeface="Open Sans" panose="020B0604020202020204" charset="0"/>
                <a:cs typeface="Open Sans" panose="020B0604020202020204" charset="0"/>
                <a:hlinkClick r:id="rId6">
                  <a:extLst>
                    <a:ext uri="{A12FA001-AC4F-418D-AE19-62706E023703}">
                      <ahyp:hlinkClr xmlns:ahyp="http://schemas.microsoft.com/office/drawing/2018/hyperlinkcolor" val="tx"/>
                    </a:ext>
                  </a:extLst>
                </a:hlinkClick>
              </a:rPr>
              <a:t>https://www.glassdoor.com/blog/whats-the-real-reason-why-hr-people-dont-give-feedback-after-job-interviews/</a:t>
            </a:r>
            <a:r>
              <a:rPr lang="en-US" sz="1000" b="0" i="0" dirty="0">
                <a:solidFill>
                  <a:schemeClr val="tx1"/>
                </a:solidFill>
                <a:effectLst/>
                <a:latin typeface="Open Sans" panose="020B0604020202020204" charset="0"/>
                <a:ea typeface="Open Sans" panose="020B0604020202020204" charset="0"/>
                <a:cs typeface="Open Sans" panose="020B0604020202020204" charset="0"/>
              </a:rPr>
              <a:t>)</a:t>
            </a: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Networking is a key factor in job search success, with 70% of jobs filled through networking. (Source: </a:t>
            </a:r>
            <a:r>
              <a:rPr lang="en-US" sz="1000" b="0" i="0" u="sng" dirty="0">
                <a:solidFill>
                  <a:schemeClr val="tx1"/>
                </a:solidFill>
                <a:effectLst/>
                <a:latin typeface="Open Sans" panose="020B0604020202020204" charset="0"/>
                <a:ea typeface="Open Sans" panose="020B0604020202020204" charset="0"/>
                <a:cs typeface="Open Sans" panose="020B0604020202020204" charset="0"/>
                <a:hlinkClick r:id="rId7">
                  <a:extLst>
                    <a:ext uri="{A12FA001-AC4F-418D-AE19-62706E023703}">
                      <ahyp:hlinkClr xmlns:ahyp="http://schemas.microsoft.com/office/drawing/2018/hyperlinkcolor" val="tx"/>
                    </a:ext>
                  </a:extLst>
                </a:hlinkClick>
              </a:rPr>
              <a:t>https://www.businessinsider.com/how-to-network-to-get-a-job-2016-4</a:t>
            </a:r>
            <a:r>
              <a:rPr lang="en-US" sz="1000" b="0" i="0" dirty="0">
                <a:solidFill>
                  <a:schemeClr val="tx1"/>
                </a:solidFill>
                <a:effectLst/>
                <a:latin typeface="Open Sans" panose="020B0604020202020204" charset="0"/>
                <a:ea typeface="Open Sans" panose="020B0604020202020204" charset="0"/>
                <a:cs typeface="Open Sans" panose="020B0604020202020204" charset="0"/>
              </a:rPr>
              <a:t>)</a:t>
            </a: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Economic Policy Institute. (2021). The Class of 2020. Retrieved from </a:t>
            </a:r>
            <a:r>
              <a:rPr lang="en-US" sz="1000" b="0" i="0" u="sng" dirty="0">
                <a:solidFill>
                  <a:schemeClr val="tx1"/>
                </a:solidFill>
                <a:effectLst/>
                <a:latin typeface="Open Sans" panose="020B0604020202020204" charset="0"/>
                <a:ea typeface="Open Sans" panose="020B0604020202020204" charset="0"/>
                <a:cs typeface="Open Sans" panose="020B0604020202020204" charset="0"/>
                <a:hlinkClick r:id="rId8">
                  <a:extLst>
                    <a:ext uri="{A12FA001-AC4F-418D-AE19-62706E023703}">
                      <ahyp:hlinkClr xmlns:ahyp="http://schemas.microsoft.com/office/drawing/2018/hyperlinkcolor" val="tx"/>
                    </a:ext>
                  </a:extLst>
                </a:hlinkClick>
              </a:rPr>
              <a:t>https://www.epi.org/publication/the-class-of-2020/</a:t>
            </a:r>
            <a:r>
              <a:rPr lang="en-US" sz="1000" b="0" i="0" dirty="0">
                <a:solidFill>
                  <a:schemeClr val="tx1"/>
                </a:solidFill>
                <a:effectLst/>
                <a:latin typeface="Open Sans" panose="020B0604020202020204" charset="0"/>
                <a:ea typeface="Open Sans" panose="020B0604020202020204" charset="0"/>
                <a:cs typeface="Open Sans" panose="020B0604020202020204" charset="0"/>
              </a:rPr>
              <a:t>.</a:t>
            </a:r>
          </a:p>
          <a:p>
            <a:pPr algn="l">
              <a:buFont typeface="Arial" panose="020B0604020202020204" pitchFamily="34" charset="0"/>
              <a:buChar char="•"/>
            </a:pPr>
            <a:r>
              <a:rPr lang="en-US" sz="1000" b="0" i="0" dirty="0">
                <a:solidFill>
                  <a:schemeClr val="tx1"/>
                </a:solidFill>
                <a:effectLst/>
                <a:latin typeface="Open Sans" panose="020B0604020202020204" charset="0"/>
                <a:ea typeface="Open Sans" panose="020B0604020202020204" charset="0"/>
                <a:cs typeface="Open Sans" panose="020B0604020202020204" charset="0"/>
              </a:rPr>
              <a:t>LinkedIn. (2021). About Us. Retrieved from </a:t>
            </a:r>
            <a:r>
              <a:rPr lang="en-US" sz="1000" b="0" i="0" u="sng" dirty="0">
                <a:solidFill>
                  <a:schemeClr val="tx1"/>
                </a:solidFill>
                <a:effectLst/>
                <a:latin typeface="Open Sans" panose="020B0604020202020204" charset="0"/>
                <a:ea typeface="Open Sans" panose="020B0604020202020204" charset="0"/>
                <a:cs typeface="Open Sans" panose="020B0604020202020204" charset="0"/>
                <a:hlinkClick r:id="rId9">
                  <a:extLst>
                    <a:ext uri="{A12FA001-AC4F-418D-AE19-62706E023703}">
                      <ahyp:hlinkClr xmlns:ahyp="http://schemas.microsoft.com/office/drawing/2018/hyperlinkcolor" val="tx"/>
                    </a:ext>
                  </a:extLst>
                </a:hlinkClick>
              </a:rPr>
              <a:t>https://about.linkedin.com/</a:t>
            </a:r>
            <a:r>
              <a:rPr lang="en-US" sz="1000" b="0" i="0" dirty="0">
                <a:solidFill>
                  <a:schemeClr val="tx1"/>
                </a:solidFill>
                <a:effectLst/>
                <a:latin typeface="Open Sans" panose="020B0604020202020204" charset="0"/>
                <a:ea typeface="Open Sans" panose="020B0604020202020204" charset="0"/>
                <a:cs typeface="Open Sans" panose="020B0604020202020204" charset="0"/>
              </a:rPr>
              <a:t>.</a:t>
            </a:r>
          </a:p>
          <a:p>
            <a:pPr marL="114300" lvl="0" indent="0" algn="l" rtl="0">
              <a:lnSpc>
                <a:spcPct val="115000"/>
              </a:lnSpc>
              <a:spcBef>
                <a:spcPts val="0"/>
              </a:spcBef>
              <a:spcAft>
                <a:spcPts val="0"/>
              </a:spcAft>
              <a:buSzPts val="1800"/>
              <a:buNone/>
            </a:pPr>
            <a:endParaRPr sz="1000" dirty="0"/>
          </a:p>
        </p:txBody>
      </p:sp>
    </p:spTree>
    <p:extLst>
      <p:ext uri="{BB962C8B-B14F-4D97-AF65-F5344CB8AC3E}">
        <p14:creationId xmlns:p14="http://schemas.microsoft.com/office/powerpoint/2010/main" val="397104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6B9BA-4B4B-ABA3-6142-1DDBAC076219}"/>
              </a:ext>
            </a:extLst>
          </p:cNvPr>
          <p:cNvSpPr>
            <a:spLocks noGrp="1"/>
          </p:cNvSpPr>
          <p:nvPr>
            <p:ph type="title"/>
          </p:nvPr>
        </p:nvSpPr>
        <p:spPr>
          <a:xfrm>
            <a:off x="311700" y="173355"/>
            <a:ext cx="8520600" cy="555514"/>
          </a:xfrm>
        </p:spPr>
        <p:txBody>
          <a:bodyPr/>
          <a:lstStyle/>
          <a:p>
            <a:pPr marL="114300" lvl="0" indent="0" rtl="0">
              <a:lnSpc>
                <a:spcPct val="115000"/>
              </a:lnSpc>
              <a:spcBef>
                <a:spcPts val="0"/>
              </a:spcBef>
              <a:spcAft>
                <a:spcPts val="0"/>
              </a:spcAft>
            </a:pPr>
            <a:r>
              <a:rPr lang="en-US" sz="1600" b="1" dirty="0">
                <a:solidFill>
                  <a:schemeClr val="tx1"/>
                </a:solidFill>
                <a:latin typeface="Open Sans"/>
                <a:ea typeface="Open Sans"/>
                <a:cs typeface="Open Sans"/>
                <a:sym typeface="Open Sans"/>
              </a:rPr>
              <a:t>Goals</a:t>
            </a:r>
            <a:r>
              <a:rPr lang="en-US" sz="2800" b="1" dirty="0">
                <a:solidFill>
                  <a:srgbClr val="9E9E9E"/>
                </a:solidFill>
                <a:latin typeface="Open Sans"/>
                <a:ea typeface="Open Sans"/>
                <a:cs typeface="Open Sans"/>
                <a:sym typeface="Open Sans"/>
              </a:rPr>
              <a:t>                        </a:t>
            </a:r>
            <a:br>
              <a:rPr lang="en-US" dirty="0"/>
            </a:br>
            <a:br>
              <a:rPr lang="en-US" dirty="0"/>
            </a:br>
            <a:endParaRPr lang="en-US" dirty="0"/>
          </a:p>
        </p:txBody>
      </p:sp>
      <p:sp>
        <p:nvSpPr>
          <p:cNvPr id="5" name="Text Placeholder 4">
            <a:extLst>
              <a:ext uri="{FF2B5EF4-FFF2-40B4-BE49-F238E27FC236}">
                <a16:creationId xmlns:a16="http://schemas.microsoft.com/office/drawing/2014/main" id="{4DE3E2C4-C976-70AF-DE60-3C5A9CB6C3FF}"/>
              </a:ext>
            </a:extLst>
          </p:cNvPr>
          <p:cNvSpPr>
            <a:spLocks noGrp="1"/>
          </p:cNvSpPr>
          <p:nvPr>
            <p:ph type="body" idx="1"/>
          </p:nvPr>
        </p:nvSpPr>
        <p:spPr>
          <a:xfrm>
            <a:off x="311700" y="848139"/>
            <a:ext cx="8520600" cy="4122006"/>
          </a:xfrm>
        </p:spPr>
        <p:txBody>
          <a:bodyPr/>
          <a:lstStyle/>
          <a:p>
            <a:pPr marL="114300" indent="0">
              <a:buNone/>
            </a:pPr>
            <a:r>
              <a:rPr lang="en-US" sz="1200" dirty="0">
                <a:solidFill>
                  <a:schemeClr val="tx1"/>
                </a:solidFill>
                <a:latin typeface="Calibri" panose="020F0502020204030204" pitchFamily="34" charset="0"/>
                <a:cs typeface="Calibri" panose="020F0502020204030204" pitchFamily="34" charset="0"/>
              </a:rPr>
              <a:t>The goal of the app is to improve the job search experience for recent college graduates and employers alike. Success will be measured by:</a:t>
            </a:r>
          </a:p>
          <a:p>
            <a:pPr>
              <a:buFont typeface="Wingdings" panose="05000000000000000000" pitchFamily="2" charset="2"/>
              <a:buChar char="Ø"/>
            </a:pPr>
            <a:r>
              <a:rPr lang="en-US" sz="1200" dirty="0">
                <a:solidFill>
                  <a:schemeClr val="tx1"/>
                </a:solidFill>
                <a:latin typeface="Calibri" panose="020F0502020204030204" pitchFamily="34" charset="0"/>
                <a:cs typeface="Calibri" panose="020F0502020204030204" pitchFamily="34" charset="0"/>
              </a:rPr>
              <a:t>The number of users who sign up for and use the app regularly.</a:t>
            </a:r>
          </a:p>
          <a:p>
            <a:pPr>
              <a:buFont typeface="Wingdings" panose="05000000000000000000" pitchFamily="2" charset="2"/>
              <a:buChar char="Ø"/>
            </a:pPr>
            <a:r>
              <a:rPr lang="en-US" sz="1200" dirty="0">
                <a:solidFill>
                  <a:schemeClr val="tx1"/>
                </a:solidFill>
                <a:latin typeface="Calibri" panose="020F0502020204030204" pitchFamily="34" charset="0"/>
                <a:cs typeface="Calibri" panose="020F0502020204030204" pitchFamily="34" charset="0"/>
              </a:rPr>
              <a:t>The number of job applications submitted through the app.</a:t>
            </a:r>
          </a:p>
          <a:p>
            <a:pPr>
              <a:buFont typeface="Wingdings" panose="05000000000000000000" pitchFamily="2" charset="2"/>
              <a:buChar char="Ø"/>
            </a:pPr>
            <a:r>
              <a:rPr lang="en-US" sz="1200" dirty="0">
                <a:solidFill>
                  <a:schemeClr val="tx1"/>
                </a:solidFill>
                <a:latin typeface="Calibri" panose="020F0502020204030204" pitchFamily="34" charset="0"/>
                <a:cs typeface="Calibri" panose="020F0502020204030204" pitchFamily="34" charset="0"/>
              </a:rPr>
              <a:t>The number of successful job matches made through the app.</a:t>
            </a:r>
          </a:p>
          <a:p>
            <a:pPr>
              <a:buFont typeface="Wingdings" panose="05000000000000000000" pitchFamily="2" charset="2"/>
              <a:buChar char="Ø"/>
            </a:pPr>
            <a:r>
              <a:rPr lang="en-US" sz="1200" dirty="0">
                <a:solidFill>
                  <a:schemeClr val="tx1"/>
                </a:solidFill>
                <a:latin typeface="Calibri" panose="020F0502020204030204" pitchFamily="34" charset="0"/>
                <a:cs typeface="Calibri" panose="020F0502020204030204" pitchFamily="34" charset="0"/>
              </a:rPr>
              <a:t>Positive feedback from users and employers.</a:t>
            </a:r>
          </a:p>
          <a:p>
            <a:pPr marL="114300" indent="0">
              <a:buNone/>
            </a:pPr>
            <a:endParaRPr lang="en-US" dirty="0"/>
          </a:p>
          <a:p>
            <a:pPr marL="114300" indent="0">
              <a:buNone/>
            </a:pPr>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Sources</a:t>
            </a:r>
          </a:p>
          <a:p>
            <a:pPr algn="l">
              <a:buFont typeface="Arial" panose="020B0604020202020204" pitchFamily="34" charset="0"/>
              <a:buChar char="•"/>
            </a:pPr>
            <a:r>
              <a:rPr lang="en-US" sz="1200" b="0" i="0" dirty="0">
                <a:solidFill>
                  <a:schemeClr val="tx1"/>
                </a:solidFill>
                <a:effectLst/>
                <a:latin typeface="Söhne"/>
              </a:rPr>
              <a:t>National Association of Colleges and Employers. (2021). Class of 2021 Student Survey Report. Retrieved from </a:t>
            </a:r>
            <a:r>
              <a:rPr lang="en-US" sz="1200" b="0" i="0" u="sng" dirty="0">
                <a:solidFill>
                  <a:srgbClr val="D1D5DB"/>
                </a:solidFill>
                <a:effectLst/>
                <a:latin typeface="Söhne"/>
                <a:hlinkClick r:id="rId2"/>
              </a:rPr>
              <a:t>https://www.naceweb.org/globalassets/documents/2021-student-survey/winter-2021-student-survey-report.pdf</a:t>
            </a:r>
            <a:endParaRPr lang="en-US" sz="1200" b="0" i="0" dirty="0">
              <a:solidFill>
                <a:srgbClr val="D1D5DB"/>
              </a:solidFill>
              <a:effectLst/>
              <a:latin typeface="Söhne"/>
            </a:endParaRPr>
          </a:p>
          <a:p>
            <a:pPr algn="l">
              <a:buFont typeface="Arial" panose="020B0604020202020204" pitchFamily="34" charset="0"/>
              <a:buChar char="•"/>
            </a:pPr>
            <a:r>
              <a:rPr lang="en-US" sz="1200" b="0" i="0" dirty="0">
                <a:solidFill>
                  <a:schemeClr val="tx1"/>
                </a:solidFill>
                <a:effectLst/>
                <a:latin typeface="Söhne"/>
              </a:rPr>
              <a:t>LinkedIn. (2019). Global Talent Trends 2019. Retrieved from </a:t>
            </a:r>
            <a:r>
              <a:rPr lang="en-US" sz="1200" b="0" i="0" u="sng" dirty="0">
                <a:solidFill>
                  <a:srgbClr val="D1D5DB"/>
                </a:solidFill>
                <a:effectLst/>
                <a:latin typeface="Söhne"/>
                <a:hlinkClick r:id="rId3"/>
              </a:rPr>
              <a:t>https://business.linkedin.com/content/dam/me/business/en-us/talent-solutions/resources/pdfs/linkedin-global-talent-trends-2019.pdf</a:t>
            </a:r>
            <a:endParaRPr lang="en-US" sz="1200" b="0" i="0" dirty="0">
              <a:solidFill>
                <a:srgbClr val="D1D5DB"/>
              </a:solidFill>
              <a:effectLst/>
              <a:latin typeface="Söhne"/>
            </a:endParaRPr>
          </a:p>
          <a:p>
            <a:pPr marL="114300" indent="0">
              <a:buNone/>
            </a:pPr>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2294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SzPts val="500"/>
              <a:buFont typeface="Open Sans"/>
              <a:buNone/>
            </a:pPr>
            <a:r>
              <a:rPr lang="en"/>
              <a:t>Understand</a:t>
            </a:r>
            <a:endParaRPr sz="500"/>
          </a:p>
        </p:txBody>
      </p:sp>
      <p:sp>
        <p:nvSpPr>
          <p:cNvPr id="190" name="Google Shape;190;p3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500"/>
              <a:buFont typeface="Open Sans"/>
              <a:buNone/>
            </a:pPr>
            <a:r>
              <a:rPr lang="en" sz="700">
                <a:solidFill>
                  <a:schemeClr val="lt1"/>
                </a:solidFill>
              </a:rPr>
              <a:t>© 2019 Udacity.  All rights reserved.</a:t>
            </a:r>
            <a:endParaRPr sz="700">
              <a:solidFill>
                <a:schemeClr val="lt2"/>
              </a:solidFill>
            </a:endParaRPr>
          </a:p>
        </p:txBody>
      </p:sp>
      <p:sp>
        <p:nvSpPr>
          <p:cNvPr id="191" name="Google Shape;191;p38"/>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Open Sans"/>
                <a:ea typeface="Open Sans"/>
                <a:cs typeface="Open Sans"/>
                <a:sym typeface="Open Sans"/>
              </a:rPr>
              <a:t>Create a shared understanding of the space, problem, and goals</a:t>
            </a:r>
            <a:endParaRPr sz="1400" b="0" i="0" u="none" strike="noStrike" cap="none">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0"/>
          <p:cNvSpPr txBox="1">
            <a:spLocks noGrp="1"/>
          </p:cNvSpPr>
          <p:nvPr>
            <p:ph type="title"/>
          </p:nvPr>
        </p:nvSpPr>
        <p:spPr>
          <a:xfrm>
            <a:off x="311700" y="2164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3200"/>
              <a:t>How Might We</a:t>
            </a:r>
            <a:endParaRPr sz="3200"/>
          </a:p>
        </p:txBody>
      </p:sp>
      <p:sp>
        <p:nvSpPr>
          <p:cNvPr id="207" name="Google Shape;207;p40"/>
          <p:cNvSpPr/>
          <p:nvPr/>
        </p:nvSpPr>
        <p:spPr>
          <a:xfrm>
            <a:off x="2256200" y="1708663"/>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 sz="800" dirty="0"/>
          </a:p>
          <a:p>
            <a:pPr marL="0" marR="0" lvl="0" indent="0" algn="l" rtl="0">
              <a:lnSpc>
                <a:spcPct val="100000"/>
              </a:lnSpc>
              <a:spcBef>
                <a:spcPts val="0"/>
              </a:spcBef>
              <a:spcAft>
                <a:spcPts val="0"/>
              </a:spcAft>
              <a:buClr>
                <a:srgbClr val="000000"/>
              </a:buClr>
              <a:buSzPts val="1000"/>
              <a:buFont typeface="Arial"/>
              <a:buNone/>
            </a:pPr>
            <a:endParaRPr lang="en"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800" b="0" i="0" u="none" strike="noStrike" cap="none" dirty="0">
                <a:solidFill>
                  <a:srgbClr val="000000"/>
                </a:solidFill>
                <a:latin typeface="Arial"/>
                <a:ea typeface="Arial"/>
                <a:cs typeface="Arial"/>
                <a:sym typeface="Arial"/>
              </a:rPr>
              <a:t>How might we </a:t>
            </a:r>
            <a:r>
              <a:rPr lang="en-US" sz="800" b="0" i="0" u="none" strike="noStrike" cap="none" dirty="0">
                <a:solidFill>
                  <a:srgbClr val="000000"/>
                </a:solidFill>
                <a:latin typeface="Arial"/>
                <a:ea typeface="Arial"/>
                <a:cs typeface="Arial"/>
                <a:sym typeface="Arial"/>
              </a:rPr>
              <a:t>match recent college graduates with job opportunities that fit their skills and preferences?</a:t>
            </a:r>
            <a:r>
              <a:rPr lang="en" sz="800" b="0" i="0" u="none" strike="noStrike" cap="none" dirty="0">
                <a:solidFill>
                  <a:srgbClr val="000000"/>
                </a:solidFill>
                <a:latin typeface="Arial"/>
                <a:ea typeface="Arial"/>
                <a:cs typeface="Arial"/>
                <a:sym typeface="Arial"/>
              </a:rPr>
              <a:t> </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208" name="Google Shape;208;p40"/>
          <p:cNvSpPr/>
          <p:nvPr/>
        </p:nvSpPr>
        <p:spPr>
          <a:xfrm>
            <a:off x="3446250" y="1708663"/>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800" dirty="0"/>
          </a:p>
          <a:p>
            <a:pPr marL="0" marR="0" lvl="0" indent="0" algn="l" rtl="0">
              <a:lnSpc>
                <a:spcPct val="100000"/>
              </a:lnSpc>
              <a:spcBef>
                <a:spcPts val="0"/>
              </a:spcBef>
              <a:spcAft>
                <a:spcPts val="0"/>
              </a:spcAft>
              <a:buClr>
                <a:srgbClr val="000000"/>
              </a:buClr>
              <a:buSzPts val="1000"/>
              <a:buFont typeface="Arial"/>
              <a:buNone/>
            </a:pPr>
            <a:r>
              <a:rPr lang="en-US" sz="800" b="0" i="0" u="none" strike="noStrike" cap="none" dirty="0">
                <a:solidFill>
                  <a:srgbClr val="000000"/>
                </a:solidFill>
                <a:latin typeface="Arial"/>
                <a:ea typeface="Arial"/>
                <a:cs typeface="Arial"/>
                <a:sym typeface="Arial"/>
              </a:rPr>
              <a:t>How might we make the app easy to use for recent college graduates who are new to job search platforms?</a:t>
            </a:r>
            <a:endParaRPr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209" name="Google Shape;209;p40"/>
          <p:cNvSpPr/>
          <p:nvPr/>
        </p:nvSpPr>
        <p:spPr>
          <a:xfrm>
            <a:off x="4661975" y="1708663"/>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800" b="0" i="0" u="none" strike="noStrike" cap="none" dirty="0">
                <a:solidFill>
                  <a:srgbClr val="000000"/>
                </a:solidFill>
                <a:latin typeface="Arial"/>
                <a:ea typeface="Arial"/>
                <a:cs typeface="Arial"/>
                <a:sym typeface="Arial"/>
              </a:rPr>
              <a:t>How might we help graduates connect with alumni or industry professionals through the app?</a:t>
            </a:r>
            <a:endParaRPr sz="800" b="0" i="0" u="none" strike="noStrike" cap="none" dirty="0">
              <a:solidFill>
                <a:srgbClr val="000000"/>
              </a:solidFill>
              <a:latin typeface="Arial"/>
              <a:ea typeface="Arial"/>
              <a:cs typeface="Arial"/>
              <a:sym typeface="Arial"/>
            </a:endParaRPr>
          </a:p>
        </p:txBody>
      </p:sp>
      <p:sp>
        <p:nvSpPr>
          <p:cNvPr id="210" name="Google Shape;210;p40"/>
          <p:cNvSpPr/>
          <p:nvPr/>
        </p:nvSpPr>
        <p:spPr>
          <a:xfrm>
            <a:off x="5877700" y="1708663"/>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900" dirty="0"/>
          </a:p>
          <a:p>
            <a:pPr marL="0" marR="0" lvl="0" indent="0" algn="l" rtl="0">
              <a:lnSpc>
                <a:spcPct val="100000"/>
              </a:lnSpc>
              <a:spcBef>
                <a:spcPts val="0"/>
              </a:spcBef>
              <a:spcAft>
                <a:spcPts val="0"/>
              </a:spcAft>
              <a:buClr>
                <a:srgbClr val="000000"/>
              </a:buClr>
              <a:buSzPts val="1000"/>
              <a:buFont typeface="Arial"/>
              <a:buNone/>
            </a:pPr>
            <a:r>
              <a:rPr lang="en-US" sz="900" b="0" i="0" u="none" strike="noStrike" cap="none" dirty="0">
                <a:solidFill>
                  <a:srgbClr val="000000"/>
                </a:solidFill>
                <a:latin typeface="Arial"/>
                <a:ea typeface="Arial"/>
                <a:cs typeface="Arial"/>
                <a:sym typeface="Arial"/>
              </a:rPr>
              <a:t>How might we encourage employers to use the app to find qualified candidates?</a:t>
            </a:r>
            <a:endParaRPr sz="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211" name="Google Shape;211;p40"/>
          <p:cNvSpPr/>
          <p:nvPr/>
        </p:nvSpPr>
        <p:spPr>
          <a:xfrm>
            <a:off x="2256200" y="288193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800" dirty="0"/>
          </a:p>
          <a:p>
            <a:pPr marL="0" marR="0" lvl="0" indent="0" algn="l" rtl="0">
              <a:lnSpc>
                <a:spcPct val="100000"/>
              </a:lnSpc>
              <a:spcBef>
                <a:spcPts val="0"/>
              </a:spcBef>
              <a:spcAft>
                <a:spcPts val="0"/>
              </a:spcAft>
              <a:buClr>
                <a:srgbClr val="000000"/>
              </a:buClr>
              <a:buSzPts val="1000"/>
              <a:buFont typeface="Arial"/>
              <a:buNone/>
            </a:pPr>
            <a:r>
              <a:rPr lang="en-US" sz="800" dirty="0"/>
              <a:t> </a:t>
            </a:r>
            <a:r>
              <a:rPr lang="en-US" sz="800" b="0" i="0" u="none" strike="noStrike" cap="none" dirty="0">
                <a:solidFill>
                  <a:srgbClr val="000000"/>
                </a:solidFill>
                <a:latin typeface="Arial"/>
                <a:ea typeface="Arial"/>
                <a:cs typeface="Arial"/>
                <a:sym typeface="Arial"/>
              </a:rPr>
              <a:t>How might we personalize job recommendations based on location, salary, and work-life balance?</a:t>
            </a:r>
            <a:endParaRPr sz="800" b="0" i="0" u="none" strike="noStrike" cap="none" dirty="0">
              <a:solidFill>
                <a:srgbClr val="000000"/>
              </a:solidFill>
              <a:latin typeface="Arial"/>
              <a:ea typeface="Arial"/>
              <a:cs typeface="Arial"/>
              <a:sym typeface="Arial"/>
            </a:endParaRPr>
          </a:p>
        </p:txBody>
      </p:sp>
      <p:sp>
        <p:nvSpPr>
          <p:cNvPr id="212" name="Google Shape;212;p40"/>
          <p:cNvSpPr/>
          <p:nvPr/>
        </p:nvSpPr>
        <p:spPr>
          <a:xfrm>
            <a:off x="3459088" y="288193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800" b="0" i="0" u="none" strike="noStrike" cap="none" dirty="0">
                <a:solidFill>
                  <a:srgbClr val="000000"/>
                </a:solidFill>
                <a:latin typeface="Arial"/>
                <a:ea typeface="Arial"/>
                <a:cs typeface="Arial"/>
                <a:sym typeface="Arial"/>
              </a:rPr>
              <a:t>How might we provide career development resources to help graduates improve their chances of getting hired?</a:t>
            </a:r>
            <a:endParaRPr sz="800" b="0" i="0" u="none" strike="noStrike" cap="none" dirty="0">
              <a:solidFill>
                <a:srgbClr val="000000"/>
              </a:solidFill>
              <a:latin typeface="Arial"/>
              <a:ea typeface="Arial"/>
              <a:cs typeface="Arial"/>
              <a:sym typeface="Arial"/>
            </a:endParaRPr>
          </a:p>
        </p:txBody>
      </p:sp>
      <p:sp>
        <p:nvSpPr>
          <p:cNvPr id="213" name="Google Shape;213;p40"/>
          <p:cNvSpPr/>
          <p:nvPr/>
        </p:nvSpPr>
        <p:spPr>
          <a:xfrm>
            <a:off x="4661975" y="288193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1000" dirty="0"/>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Arial"/>
                <a:ea typeface="Arial"/>
                <a:cs typeface="Arial"/>
                <a:sym typeface="Arial"/>
              </a:rPr>
              <a:t>How might we use user data to improve the job matching algorithm over time?</a:t>
            </a: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Arial"/>
              <a:ea typeface="Arial"/>
              <a:cs typeface="Arial"/>
              <a:sym typeface="Arial"/>
            </a:endParaRPr>
          </a:p>
        </p:txBody>
      </p:sp>
      <p:sp>
        <p:nvSpPr>
          <p:cNvPr id="214" name="Google Shape;214;p40"/>
          <p:cNvSpPr/>
          <p:nvPr/>
        </p:nvSpPr>
        <p:spPr>
          <a:xfrm>
            <a:off x="5877700" y="2881938"/>
            <a:ext cx="1010100" cy="1010100"/>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lang="en-US" sz="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800" b="0" i="0" u="none" strike="noStrike" cap="none" dirty="0">
                <a:solidFill>
                  <a:srgbClr val="000000"/>
                </a:solidFill>
                <a:latin typeface="Arial"/>
                <a:ea typeface="Arial"/>
                <a:cs typeface="Arial"/>
                <a:sym typeface="Arial"/>
              </a:rPr>
              <a:t>How might we keep graduates engaged with the app and motivated to continue their job search?</a:t>
            </a:r>
            <a:endParaRPr sz="800" b="0" i="0" u="none" strike="noStrike" cap="none" dirty="0">
              <a:solidFill>
                <a:srgbClr val="000000"/>
              </a:solidFill>
              <a:latin typeface="Arial"/>
              <a:ea typeface="Arial"/>
              <a:cs typeface="Arial"/>
              <a:sym typeface="Arial"/>
            </a:endParaRPr>
          </a:p>
        </p:txBody>
      </p:sp>
      <p:sp>
        <p:nvSpPr>
          <p:cNvPr id="215" name="Google Shape;215;p40"/>
          <p:cNvSpPr txBox="1">
            <a:spLocks noGrp="1"/>
          </p:cNvSpPr>
          <p:nvPr>
            <p:ph type="title"/>
          </p:nvPr>
        </p:nvSpPr>
        <p:spPr>
          <a:xfrm>
            <a:off x="311700" y="673625"/>
            <a:ext cx="8520600" cy="572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1400"/>
              <a:t>Use these digital stickies to capture your ideas. Feel free to rearrange. Colorize. Etc</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04"/>
          <p:cNvSpPr/>
          <p:nvPr/>
        </p:nvSpPr>
        <p:spPr>
          <a:xfrm>
            <a:off x="4078550" y="24484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assess geographic preferences?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7" name="Google Shape;857;p104"/>
          <p:cNvSpPr/>
          <p:nvPr/>
        </p:nvSpPr>
        <p:spPr>
          <a:xfrm>
            <a:off x="3001425" y="24484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help college grads identify their preferences?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8" name="Google Shape;858;p104"/>
          <p:cNvSpPr/>
          <p:nvPr/>
        </p:nvSpPr>
        <p:spPr>
          <a:xfrm>
            <a:off x="4127563" y="35072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motivate students to apply to jobs  based on their interests?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9" name="Google Shape;859;p104"/>
          <p:cNvSpPr/>
          <p:nvPr/>
        </p:nvSpPr>
        <p:spPr>
          <a:xfrm>
            <a:off x="5096650" y="2926663"/>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help college grads prioritize their interests?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0" name="Google Shape;860;p104"/>
          <p:cNvSpPr/>
          <p:nvPr/>
        </p:nvSpPr>
        <p:spPr>
          <a:xfrm>
            <a:off x="3036100" y="35072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assess a user's job preferences?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1" name="Google Shape;861;p104"/>
          <p:cNvSpPr/>
          <p:nvPr/>
        </p:nvSpPr>
        <p:spPr>
          <a:xfrm>
            <a:off x="7831575" y="34560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help grads assess job fit?</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2" name="Google Shape;862;p104"/>
          <p:cNvSpPr/>
          <p:nvPr/>
        </p:nvSpPr>
        <p:spPr>
          <a:xfrm>
            <a:off x="6821463" y="34778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help colleges grads learn what jobs are really like?</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3" name="Google Shape;863;p104"/>
          <p:cNvSpPr txBox="1"/>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 sz="3200" b="0" i="0" u="none" strike="noStrike" kern="0" cap="none" spc="0" normalizeH="0" baseline="0" noProof="0">
                <a:ln>
                  <a:noFill/>
                </a:ln>
                <a:solidFill>
                  <a:srgbClr val="2D3D4A"/>
                </a:solidFill>
                <a:effectLst/>
                <a:uLnTx/>
                <a:uFillTx/>
                <a:latin typeface="Open Sans"/>
                <a:ea typeface="Open Sans"/>
                <a:cs typeface="Open Sans"/>
                <a:sym typeface="Open Sans"/>
              </a:rPr>
              <a:t>Best Job Seeker Experience</a:t>
            </a:r>
            <a:endParaRPr kumimoji="0" sz="3200" b="0" i="0" u="none" strike="noStrike" kern="0" cap="none" spc="0" normalizeH="0" baseline="0" noProof="0">
              <a:ln>
                <a:noFill/>
              </a:ln>
              <a:solidFill>
                <a:srgbClr val="2D3D4A"/>
              </a:solidFill>
              <a:effectLst/>
              <a:uLnTx/>
              <a:uFillTx/>
              <a:latin typeface="Open Sans"/>
              <a:ea typeface="Open Sans"/>
              <a:cs typeface="Open Sans"/>
              <a:sym typeface="Open Sans"/>
            </a:endParaRPr>
          </a:p>
        </p:txBody>
      </p:sp>
      <p:sp>
        <p:nvSpPr>
          <p:cNvPr id="864" name="Google Shape;864;p104"/>
          <p:cNvSpPr/>
          <p:nvPr/>
        </p:nvSpPr>
        <p:spPr>
          <a:xfrm>
            <a:off x="311700" y="14727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help users evaluate job vs grad school? </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5" name="Google Shape;865;p104"/>
          <p:cNvSpPr/>
          <p:nvPr/>
        </p:nvSpPr>
        <p:spPr>
          <a:xfrm>
            <a:off x="1280338" y="24177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find recent college grads?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6" name="Google Shape;866;p104"/>
          <p:cNvSpPr/>
          <p:nvPr/>
        </p:nvSpPr>
        <p:spPr>
          <a:xfrm>
            <a:off x="340900" y="24177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get college graduates to want to learn about jobs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7" name="Google Shape;867;p104"/>
          <p:cNvSpPr/>
          <p:nvPr/>
        </p:nvSpPr>
        <p:spPr>
          <a:xfrm>
            <a:off x="1379700" y="14727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figure out if a person is looking for a job?</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8" name="Google Shape;868;p104"/>
          <p:cNvSpPr/>
          <p:nvPr/>
        </p:nvSpPr>
        <p:spPr>
          <a:xfrm>
            <a:off x="669150" y="32274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choose when is the right time to have students participate?</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9" name="Google Shape;869;p104"/>
          <p:cNvSpPr txBox="1"/>
          <p:nvPr/>
        </p:nvSpPr>
        <p:spPr>
          <a:xfrm>
            <a:off x="504375" y="4255100"/>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Identify Job Seekers</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870" name="Google Shape;870;p104"/>
          <p:cNvSpPr txBox="1"/>
          <p:nvPr/>
        </p:nvSpPr>
        <p:spPr>
          <a:xfrm>
            <a:off x="3036100" y="4559900"/>
            <a:ext cx="29772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Understand Interests &amp; Preferences</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871" name="Google Shape;871;p104"/>
          <p:cNvSpPr txBox="1"/>
          <p:nvPr/>
        </p:nvSpPr>
        <p:spPr>
          <a:xfrm>
            <a:off x="7066500" y="4597925"/>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Job Insights</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872" name="Google Shape;872;p104"/>
          <p:cNvSpPr/>
          <p:nvPr/>
        </p:nvSpPr>
        <p:spPr>
          <a:xfrm>
            <a:off x="6933525" y="15841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help students become more aware of jobs available to them?</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3" name="Google Shape;873;p104"/>
          <p:cNvSpPr/>
          <p:nvPr/>
        </p:nvSpPr>
        <p:spPr>
          <a:xfrm>
            <a:off x="5795188" y="15841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improve job recommendations to users?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4" name="Google Shape;874;p104"/>
          <p:cNvSpPr/>
          <p:nvPr/>
        </p:nvSpPr>
        <p:spPr>
          <a:xfrm>
            <a:off x="8071838" y="15841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help students align their passions to available jobs?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5" name="Google Shape;875;p104"/>
          <p:cNvSpPr/>
          <p:nvPr/>
        </p:nvSpPr>
        <p:spPr>
          <a:xfrm>
            <a:off x="5795200" y="570350"/>
            <a:ext cx="1010100" cy="9534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n" sz="900" b="0" i="0" u="none" strike="noStrike" kern="0" cap="none" spc="0" normalizeH="0" baseline="0" noProof="0">
                <a:ln>
                  <a:noFill/>
                </a:ln>
                <a:solidFill>
                  <a:srgbClr val="000000"/>
                </a:solidFill>
                <a:effectLst/>
                <a:uLnTx/>
                <a:uFillTx/>
                <a:latin typeface="Arial"/>
                <a:ea typeface="Arial"/>
                <a:cs typeface="Arial"/>
                <a:sym typeface="Arial"/>
              </a:rPr>
              <a:t>How might we suggest Job events/conference/fairs based on candidate’s interest?</a:t>
            </a:r>
            <a:endParaRPr kumimoji="0" sz="9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6" name="Google Shape;876;p104"/>
          <p:cNvSpPr/>
          <p:nvPr/>
        </p:nvSpPr>
        <p:spPr>
          <a:xfrm>
            <a:off x="6933525" y="5420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a:t>
            </a:r>
            <a:r>
              <a:rPr kumimoji="0" lang="en" sz="800" b="0" i="0" u="none" strike="noStrike" kern="0" cap="none" spc="0" normalizeH="0" baseline="0" noProof="0">
                <a:ln>
                  <a:noFill/>
                </a:ln>
                <a:solidFill>
                  <a:srgbClr val="000000"/>
                </a:solidFill>
                <a:effectLst/>
                <a:uLnTx/>
                <a:uFillTx/>
                <a:latin typeface="Arial"/>
                <a:ea typeface="Arial"/>
                <a:cs typeface="Arial"/>
                <a:sym typeface="Arial"/>
              </a:rPr>
              <a:t>ow might improve connection recommendations based on candidate’s interest?</a:t>
            </a:r>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0" name="Google Shape;880;p104"/>
          <p:cNvSpPr/>
          <p:nvPr/>
        </p:nvSpPr>
        <p:spPr>
          <a:xfrm>
            <a:off x="7995650" y="5619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allow students to discover their passions?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1" name="Google Shape;881;p104"/>
          <p:cNvSpPr txBox="1"/>
          <p:nvPr/>
        </p:nvSpPr>
        <p:spPr>
          <a:xfrm>
            <a:off x="6761700" y="2540525"/>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Discover new opportunities</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Tree>
    <p:extLst>
      <p:ext uri="{BB962C8B-B14F-4D97-AF65-F5344CB8AC3E}">
        <p14:creationId xmlns:p14="http://schemas.microsoft.com/office/powerpoint/2010/main" val="21771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05"/>
          <p:cNvSpPr txBox="1"/>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 sz="3200" b="0" i="0" u="none" strike="noStrike" kern="0" cap="none" spc="0" normalizeH="0" baseline="0" noProof="0">
                <a:ln>
                  <a:noFill/>
                </a:ln>
                <a:solidFill>
                  <a:srgbClr val="2D3D4A"/>
                </a:solidFill>
                <a:effectLst/>
                <a:uLnTx/>
                <a:uFillTx/>
                <a:latin typeface="Open Sans"/>
                <a:ea typeface="Open Sans"/>
                <a:cs typeface="Open Sans"/>
                <a:sym typeface="Open Sans"/>
              </a:rPr>
              <a:t>Great Employee/Employer Matching</a:t>
            </a:r>
            <a:endParaRPr kumimoji="0" sz="3200" b="0" i="0" u="none" strike="noStrike" kern="0" cap="none" spc="0" normalizeH="0" baseline="0" noProof="0">
              <a:ln>
                <a:noFill/>
              </a:ln>
              <a:solidFill>
                <a:srgbClr val="2D3D4A"/>
              </a:solidFill>
              <a:effectLst/>
              <a:uLnTx/>
              <a:uFillTx/>
              <a:latin typeface="Open Sans"/>
              <a:ea typeface="Open Sans"/>
              <a:cs typeface="Open Sans"/>
              <a:sym typeface="Open Sans"/>
            </a:endParaRPr>
          </a:p>
        </p:txBody>
      </p:sp>
      <p:sp>
        <p:nvSpPr>
          <p:cNvPr id="887" name="Google Shape;887;p105"/>
          <p:cNvSpPr/>
          <p:nvPr/>
        </p:nvSpPr>
        <p:spPr>
          <a:xfrm>
            <a:off x="3200725" y="12209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create accurate matches?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8" name="Google Shape;888;p105"/>
          <p:cNvSpPr/>
          <p:nvPr/>
        </p:nvSpPr>
        <p:spPr>
          <a:xfrm>
            <a:off x="4312525" y="11914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n" sz="900" b="0" i="0" u="none" strike="noStrike" kern="0" cap="none" spc="0" normalizeH="0" baseline="0" noProof="0">
                <a:ln>
                  <a:noFill/>
                </a:ln>
                <a:solidFill>
                  <a:srgbClr val="000000"/>
                </a:solidFill>
                <a:effectLst/>
                <a:uLnTx/>
                <a:uFillTx/>
                <a:latin typeface="Arial"/>
                <a:ea typeface="Arial"/>
                <a:cs typeface="Arial"/>
                <a:sym typeface="Arial"/>
              </a:rPr>
              <a:t>How might we create an accurate and reliable recommendation engine?</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9" name="Google Shape;889;p105"/>
          <p:cNvSpPr/>
          <p:nvPr/>
        </p:nvSpPr>
        <p:spPr>
          <a:xfrm>
            <a:off x="3155888" y="31777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n" sz="900" b="0" i="0" u="none" strike="noStrike" kern="0" cap="none" spc="0" normalizeH="0" baseline="0" noProof="0">
                <a:ln>
                  <a:noFill/>
                </a:ln>
                <a:solidFill>
                  <a:srgbClr val="000000"/>
                </a:solidFill>
                <a:effectLst/>
                <a:uLnTx/>
                <a:uFillTx/>
                <a:latin typeface="Arial"/>
                <a:ea typeface="Arial"/>
                <a:cs typeface="Arial"/>
                <a:sym typeface="Arial"/>
              </a:rPr>
              <a:t>How might we create a model and account for bias in our model and job areas?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0" name="Google Shape;890;p105"/>
          <p:cNvSpPr/>
          <p:nvPr/>
        </p:nvSpPr>
        <p:spPr>
          <a:xfrm>
            <a:off x="1362125" y="13438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get accurate and timely job market information?</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1" name="Google Shape;891;p105"/>
          <p:cNvSpPr/>
          <p:nvPr/>
        </p:nvSpPr>
        <p:spPr>
          <a:xfrm>
            <a:off x="7469500" y="16577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facilitate communication between user and employers?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2" name="Google Shape;892;p105"/>
          <p:cNvSpPr/>
          <p:nvPr/>
        </p:nvSpPr>
        <p:spPr>
          <a:xfrm>
            <a:off x="6858550" y="36060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evaluate  user profile effectiveness?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3" name="Google Shape;893;p105"/>
          <p:cNvSpPr/>
          <p:nvPr/>
        </p:nvSpPr>
        <p:spPr>
          <a:xfrm>
            <a:off x="7939288" y="35835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improve user profile quality?</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4" name="Google Shape;894;p105"/>
          <p:cNvSpPr/>
          <p:nvPr/>
        </p:nvSpPr>
        <p:spPr>
          <a:xfrm>
            <a:off x="5777788" y="3610647"/>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evaluate employer profile effectiveness? </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5" name="Google Shape;895;p105"/>
          <p:cNvSpPr/>
          <p:nvPr/>
        </p:nvSpPr>
        <p:spPr>
          <a:xfrm>
            <a:off x="311688" y="13438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find job openings for college grads?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6" name="Google Shape;896;p105"/>
          <p:cNvSpPr/>
          <p:nvPr/>
        </p:nvSpPr>
        <p:spPr>
          <a:xfrm>
            <a:off x="879575" y="21676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request information from companies?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7" name="Google Shape;897;p105"/>
          <p:cNvSpPr/>
          <p:nvPr/>
        </p:nvSpPr>
        <p:spPr>
          <a:xfrm>
            <a:off x="5390850" y="119140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match skills with employer needs?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8" name="Google Shape;898;p105"/>
          <p:cNvSpPr txBox="1"/>
          <p:nvPr/>
        </p:nvSpPr>
        <p:spPr>
          <a:xfrm>
            <a:off x="469275" y="3278325"/>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Identify Open Roles</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899" name="Google Shape;899;p105"/>
          <p:cNvSpPr txBox="1"/>
          <p:nvPr/>
        </p:nvSpPr>
        <p:spPr>
          <a:xfrm>
            <a:off x="4009575" y="2273900"/>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Matching</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900" name="Google Shape;900;p105"/>
          <p:cNvSpPr txBox="1"/>
          <p:nvPr/>
        </p:nvSpPr>
        <p:spPr>
          <a:xfrm>
            <a:off x="6579100" y="4616100"/>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High Quality Profiles</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901" name="Google Shape;901;p105"/>
          <p:cNvSpPr txBox="1"/>
          <p:nvPr/>
        </p:nvSpPr>
        <p:spPr>
          <a:xfrm>
            <a:off x="7137850" y="2691175"/>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Communication</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902" name="Google Shape;902;p105"/>
          <p:cNvSpPr txBox="1"/>
          <p:nvPr/>
        </p:nvSpPr>
        <p:spPr>
          <a:xfrm>
            <a:off x="2824250" y="4187875"/>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Bias</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Tree>
    <p:extLst>
      <p:ext uri="{BB962C8B-B14F-4D97-AF65-F5344CB8AC3E}">
        <p14:creationId xmlns:p14="http://schemas.microsoft.com/office/powerpoint/2010/main" val="393068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106"/>
          <p:cNvSpPr txBox="1"/>
          <p:nvPr/>
        </p:nvSpPr>
        <p:spPr>
          <a:xfrm>
            <a:off x="665283" y="115450"/>
            <a:ext cx="85206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 sz="3200" b="0" i="0" u="none" strike="noStrike" kern="0" cap="none" spc="0" normalizeH="0" baseline="0" noProof="0">
                <a:ln>
                  <a:noFill/>
                </a:ln>
                <a:solidFill>
                  <a:srgbClr val="2D3D4A"/>
                </a:solidFill>
                <a:effectLst/>
                <a:uLnTx/>
                <a:uFillTx/>
                <a:latin typeface="Open Sans"/>
                <a:ea typeface="Open Sans"/>
                <a:cs typeface="Open Sans"/>
                <a:sym typeface="Open Sans"/>
              </a:rPr>
              <a:t>Tools &amp; Services</a:t>
            </a:r>
            <a:endParaRPr kumimoji="0" sz="3200" b="0" i="0" u="none" strike="noStrike" kern="0" cap="none" spc="0" normalizeH="0" baseline="0" noProof="0">
              <a:ln>
                <a:noFill/>
              </a:ln>
              <a:solidFill>
                <a:srgbClr val="2D3D4A"/>
              </a:solidFill>
              <a:effectLst/>
              <a:uLnTx/>
              <a:uFillTx/>
              <a:latin typeface="Open Sans"/>
              <a:ea typeface="Open Sans"/>
              <a:cs typeface="Open Sans"/>
              <a:sym typeface="Open Sans"/>
            </a:endParaRPr>
          </a:p>
        </p:txBody>
      </p:sp>
      <p:sp>
        <p:nvSpPr>
          <p:cNvPr id="911" name="Google Shape;911;p106"/>
          <p:cNvSpPr/>
          <p:nvPr/>
        </p:nvSpPr>
        <p:spPr>
          <a:xfrm>
            <a:off x="6943000" y="11967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r>
              <a:rPr kumimoji="0" lang="en" sz="800" b="0" i="0" u="none" strike="noStrike" kern="0" cap="none" spc="0" normalizeH="0" baseline="0" noProof="0">
                <a:ln>
                  <a:noFill/>
                </a:ln>
                <a:solidFill>
                  <a:srgbClr val="000000"/>
                </a:solidFill>
                <a:effectLst/>
                <a:uLnTx/>
                <a:uFillTx/>
                <a:latin typeface="Arial"/>
                <a:ea typeface="Arial"/>
                <a:cs typeface="Arial"/>
                <a:sym typeface="Arial"/>
              </a:rPr>
              <a:t>How might we recommend professional certifications, courses, conferences to employees?</a:t>
            </a:r>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12" name="Google Shape;912;p106"/>
          <p:cNvSpPr/>
          <p:nvPr/>
        </p:nvSpPr>
        <p:spPr>
          <a:xfrm>
            <a:off x="580250" y="16573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connect users with mentors?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13" name="Google Shape;913;p106"/>
          <p:cNvSpPr/>
          <p:nvPr/>
        </p:nvSpPr>
        <p:spPr>
          <a:xfrm>
            <a:off x="1484075" y="15379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connect users from the same schools?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14" name="Google Shape;914;p106"/>
          <p:cNvSpPr/>
          <p:nvPr/>
        </p:nvSpPr>
        <p:spPr>
          <a:xfrm>
            <a:off x="554750" y="242117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create a supportive social network for job seekers?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15" name="Google Shape;915;p106"/>
          <p:cNvSpPr/>
          <p:nvPr/>
        </p:nvSpPr>
        <p:spPr>
          <a:xfrm>
            <a:off x="1564850" y="25480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build and improve professional mentorship community?</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16" name="Google Shape;916;p106"/>
          <p:cNvSpPr/>
          <p:nvPr/>
        </p:nvSpPr>
        <p:spPr>
          <a:xfrm>
            <a:off x="3545625" y="21757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assess a user's job skills?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17" name="Google Shape;917;p106"/>
          <p:cNvSpPr/>
          <p:nvPr/>
        </p:nvSpPr>
        <p:spPr>
          <a:xfrm>
            <a:off x="4630175" y="2175750"/>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help colleges grads calibrate their skills?</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18" name="Google Shape;918;p106"/>
          <p:cNvSpPr/>
          <p:nvPr/>
        </p:nvSpPr>
        <p:spPr>
          <a:xfrm>
            <a:off x="6969763" y="3130825"/>
            <a:ext cx="1010100" cy="1010100"/>
          </a:xfrm>
          <a:prstGeom prst="foldedCorner">
            <a:avLst>
              <a:gd name="adj" fmla="val 16667"/>
            </a:avLst>
          </a:prstGeom>
          <a:solidFill>
            <a:srgbClr val="D9D9D9"/>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 sz="1000" b="0" i="0" u="none" strike="noStrike" kern="0" cap="none" spc="0" normalizeH="0" baseline="0" noProof="0">
                <a:ln>
                  <a:noFill/>
                </a:ln>
                <a:solidFill>
                  <a:srgbClr val="000000"/>
                </a:solidFill>
                <a:effectLst/>
                <a:uLnTx/>
                <a:uFillTx/>
                <a:latin typeface="Arial"/>
                <a:ea typeface="Arial"/>
                <a:cs typeface="Arial"/>
                <a:sym typeface="Arial"/>
              </a:rPr>
              <a:t>How might we provide resume writing assistance?</a:t>
            </a:r>
            <a:endParaRPr kumimoji="0" sz="1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19" name="Google Shape;919;p106"/>
          <p:cNvSpPr txBox="1"/>
          <p:nvPr/>
        </p:nvSpPr>
        <p:spPr>
          <a:xfrm>
            <a:off x="732975" y="3721700"/>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Community &amp; Mentorship</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920" name="Google Shape;920;p106"/>
          <p:cNvSpPr txBox="1"/>
          <p:nvPr/>
        </p:nvSpPr>
        <p:spPr>
          <a:xfrm>
            <a:off x="3780975" y="3797900"/>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Skill Assessment</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921" name="Google Shape;921;p106"/>
          <p:cNvSpPr txBox="1"/>
          <p:nvPr/>
        </p:nvSpPr>
        <p:spPr>
          <a:xfrm>
            <a:off x="6600375" y="4255100"/>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Resume Help</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
        <p:nvSpPr>
          <p:cNvPr id="922" name="Google Shape;922;p106"/>
          <p:cNvSpPr txBox="1"/>
          <p:nvPr/>
        </p:nvSpPr>
        <p:spPr>
          <a:xfrm>
            <a:off x="6600375" y="2273900"/>
            <a:ext cx="1673400" cy="4866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000000"/>
                </a:solidFill>
                <a:effectLst/>
                <a:uLnTx/>
                <a:uFillTx/>
                <a:latin typeface="Open Sans"/>
                <a:ea typeface="Open Sans"/>
                <a:cs typeface="Open Sans"/>
                <a:sym typeface="Open Sans"/>
              </a:rPr>
              <a:t>Ongoing Education</a:t>
            </a:r>
            <a:endParaRPr kumimoji="0" sz="1400" b="0" i="0" u="none" strike="noStrike" kern="0" cap="none" spc="0" normalizeH="0" baseline="0" noProof="0">
              <a:ln>
                <a:noFill/>
              </a:ln>
              <a:solidFill>
                <a:srgbClr val="000000"/>
              </a:solidFill>
              <a:effectLst/>
              <a:uLnTx/>
              <a:uFillTx/>
              <a:latin typeface="Open Sans"/>
              <a:ea typeface="Open Sans"/>
              <a:cs typeface="Open Sans"/>
              <a:sym typeface="Open Sans"/>
            </a:endParaRPr>
          </a:p>
        </p:txBody>
      </p:sp>
    </p:spTree>
    <p:extLst>
      <p:ext uri="{BB962C8B-B14F-4D97-AF65-F5344CB8AC3E}">
        <p14:creationId xmlns:p14="http://schemas.microsoft.com/office/powerpoint/2010/main" val="3599826335"/>
      </p:ext>
    </p:extLst>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21880</TotalTime>
  <Words>4190</Words>
  <Application>Microsoft Office PowerPoint</Application>
  <PresentationFormat>On-screen Show (16:9)</PresentationFormat>
  <Paragraphs>394</Paragraphs>
  <Slides>38</Slides>
  <Notes>36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Calibri</vt:lpstr>
      <vt:lpstr>Söhne</vt:lpstr>
      <vt:lpstr>Arial</vt:lpstr>
      <vt:lpstr>Wingdings</vt:lpstr>
      <vt:lpstr>Open Sans</vt:lpstr>
      <vt:lpstr>Udacity Template 16x9</vt:lpstr>
      <vt:lpstr>Simple Light</vt:lpstr>
      <vt:lpstr>GradMatch</vt:lpstr>
      <vt:lpstr>Set the stage</vt:lpstr>
      <vt:lpstr>Initial PRD</vt:lpstr>
      <vt:lpstr>Goals                          </vt:lpstr>
      <vt:lpstr>Understand</vt:lpstr>
      <vt:lpstr>How Might We</vt:lpstr>
      <vt:lpstr>PowerPoint Presentation</vt:lpstr>
      <vt:lpstr>PowerPoint Presentation</vt:lpstr>
      <vt:lpstr>PowerPoint Presentation</vt:lpstr>
      <vt:lpstr>PowerPoint Presentation</vt:lpstr>
      <vt:lpstr>Sorted Stickies</vt:lpstr>
      <vt:lpstr>Sprint Focus</vt:lpstr>
      <vt:lpstr>Define</vt:lpstr>
      <vt:lpstr>Check out the new app making waves amongst recent college grads , GradMatch! – TheTimes Ng</vt:lpstr>
      <vt:lpstr>…Continuation (press review)</vt:lpstr>
      <vt:lpstr>Sketch</vt:lpstr>
      <vt:lpstr>8 Sketches</vt:lpstr>
      <vt:lpstr>Solution Sketch 1</vt:lpstr>
      <vt:lpstr>Solution Sketch 2</vt:lpstr>
      <vt:lpstr>Decide</vt:lpstr>
      <vt:lpstr>Decision</vt:lpstr>
      <vt:lpstr>Prototype</vt:lpstr>
      <vt:lpstr>Storyboard</vt:lpstr>
      <vt:lpstr>Storyboard</vt:lpstr>
      <vt:lpstr>Storyboard contd.</vt:lpstr>
      <vt:lpstr>Prototype</vt:lpstr>
      <vt:lpstr>Validate</vt:lpstr>
      <vt:lpstr>GradMatch: Research Plan</vt:lpstr>
      <vt:lpstr>GradMatch: Interview Sessions</vt:lpstr>
      <vt:lpstr>GradMatch: Interview Sessions</vt:lpstr>
      <vt:lpstr>User Testing: Participant 1 Key Findings</vt:lpstr>
      <vt:lpstr>Participant 1:  Interview Notes</vt:lpstr>
      <vt:lpstr>User Testing: Participant 2 Key Findings</vt:lpstr>
      <vt:lpstr>Participant 2:  Interview Notes</vt:lpstr>
      <vt:lpstr>Handoff</vt:lpstr>
      <vt:lpstr>Updated PRD</vt:lpstr>
      <vt:lpstr>Updated PRD (page 2)</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GradMatch</dc:title>
  <dc:creator>Oluwademilade Awoyomi</dc:creator>
  <cp:lastModifiedBy>Oluwademilade Awoyomi</cp:lastModifiedBy>
  <cp:revision>5</cp:revision>
  <dcterms:modified xsi:type="dcterms:W3CDTF">2023-03-25T23:30:45Z</dcterms:modified>
</cp:coreProperties>
</file>