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60" r:id="rId3"/>
    <p:sldId id="262" r:id="rId4"/>
    <p:sldId id="263" r:id="rId5"/>
    <p:sldId id="265" r:id="rId6"/>
    <p:sldId id="267" r:id="rId7"/>
    <p:sldId id="292" r:id="rId8"/>
    <p:sldId id="268" r:id="rId9"/>
    <p:sldId id="293" r:id="rId10"/>
    <p:sldId id="269" r:id="rId11"/>
    <p:sldId id="275" r:id="rId12"/>
    <p:sldId id="276" r:id="rId13"/>
    <p:sldId id="278" r:id="rId14"/>
    <p:sldId id="280" r:id="rId15"/>
    <p:sldId id="282" r:id="rId16"/>
    <p:sldId id="283" r:id="rId17"/>
    <p:sldId id="285" r:id="rId18"/>
    <p:sldId id="287" r:id="rId19"/>
    <p:sldId id="289" r:id="rId20"/>
    <p:sldId id="291" r:id="rId21"/>
  </p:sldIdLst>
  <p:sldSz cx="9144000" cy="5143500" type="screen16x9"/>
  <p:notesSz cx="6858000" cy="9144000"/>
  <p:embeddedFontLst>
    <p:embeddedFont>
      <p:font typeface="Open Sans" panose="020B0606030504020204" pitchFamily="34" charset="0"/>
      <p:regular r:id="rId23"/>
      <p:bold r:id="rId24"/>
      <p:italic r:id="rId25"/>
      <p:boldItalic r:id="rId26"/>
    </p:embeddedFont>
    <p:embeddedFont>
      <p:font typeface="Open Sans Light" panose="020B03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xxvl+tfa5dZsiyGt2UeOmm2uC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943A0F-5956-4700-BAC9-35DB47F86FB8}">
  <a:tblStyle styleId="{6E943A0F-5956-4700-BAC9-35DB47F86FB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3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5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27" name="Google Shape;12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91" name="Google Shape;29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07" name="Google Shape;30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24" name="Google Shape;32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41" name="Google Shape;34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349" name="Google Shape;34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365" name="Google Shape;36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383" name="Google Shape;38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401" name="Google Shape;4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419" name="Google Shape;41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157" name="Google Shape;1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182" name="Google Shape;1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
        <p:nvSpPr>
          <p:cNvPr id="199" name="Google Shape;19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216" name="Google Shape;21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224" name="Google Shape;22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32" name="Google Shape;23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38"/>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11" name="Google Shape;11;p38"/>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2" name="Google Shape;12;p38"/>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13" name="Google Shape;13;p3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54"/>
        <p:cNvGrpSpPr/>
        <p:nvPr/>
      </p:nvGrpSpPr>
      <p:grpSpPr>
        <a:xfrm>
          <a:off x="0" y="0"/>
          <a:ext cx="0" cy="0"/>
          <a:chOff x="0" y="0"/>
          <a:chExt cx="0" cy="0"/>
        </a:xfrm>
      </p:grpSpPr>
      <p:pic>
        <p:nvPicPr>
          <p:cNvPr id="55" name="Google Shape;55;p48"/>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56" name="Google Shape;56;p48"/>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7" name="Google Shape;57;p4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58"/>
        <p:cNvGrpSpPr/>
        <p:nvPr/>
      </p:nvGrpSpPr>
      <p:grpSpPr>
        <a:xfrm>
          <a:off x="0" y="0"/>
          <a:ext cx="0" cy="0"/>
          <a:chOff x="0" y="0"/>
          <a:chExt cx="0" cy="0"/>
        </a:xfrm>
      </p:grpSpPr>
      <p:sp>
        <p:nvSpPr>
          <p:cNvPr id="59" name="Google Shape;59;p49"/>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60" name="Google Shape;60;p49"/>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61" name="Google Shape;61;p49"/>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62" name="Google Shape;62;p4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63"/>
        <p:cNvGrpSpPr/>
        <p:nvPr/>
      </p:nvGrpSpPr>
      <p:grpSpPr>
        <a:xfrm>
          <a:off x="0" y="0"/>
          <a:ext cx="0" cy="0"/>
          <a:chOff x="0" y="0"/>
          <a:chExt cx="0" cy="0"/>
        </a:xfrm>
      </p:grpSpPr>
      <p:sp>
        <p:nvSpPr>
          <p:cNvPr id="64" name="Google Shape;64;p50"/>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65" name="Google Shape;65;p50"/>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66" name="Google Shape;66;p50"/>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67" name="Google Shape;67;p5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68"/>
        <p:cNvGrpSpPr/>
        <p:nvPr/>
      </p:nvGrpSpPr>
      <p:grpSpPr>
        <a:xfrm>
          <a:off x="0" y="0"/>
          <a:ext cx="0" cy="0"/>
          <a:chOff x="0" y="0"/>
          <a:chExt cx="0" cy="0"/>
        </a:xfrm>
      </p:grpSpPr>
      <p:sp>
        <p:nvSpPr>
          <p:cNvPr id="69" name="Google Shape;69;p51"/>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0" name="Google Shape;70;p51"/>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1" name="Google Shape;71;p51"/>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72" name="Google Shape;72;p51"/>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73"/>
        <p:cNvGrpSpPr/>
        <p:nvPr/>
      </p:nvGrpSpPr>
      <p:grpSpPr>
        <a:xfrm>
          <a:off x="0" y="0"/>
          <a:ext cx="0" cy="0"/>
          <a:chOff x="0" y="0"/>
          <a:chExt cx="0" cy="0"/>
        </a:xfrm>
      </p:grpSpPr>
      <p:sp>
        <p:nvSpPr>
          <p:cNvPr id="74" name="Google Shape;74;p52"/>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5" name="Google Shape;75;p52"/>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6" name="Google Shape;76;p52"/>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77" name="Google Shape;77;p5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78"/>
        <p:cNvGrpSpPr/>
        <p:nvPr/>
      </p:nvGrpSpPr>
      <p:grpSpPr>
        <a:xfrm>
          <a:off x="0" y="0"/>
          <a:ext cx="0" cy="0"/>
          <a:chOff x="0" y="0"/>
          <a:chExt cx="0" cy="0"/>
        </a:xfrm>
      </p:grpSpPr>
      <p:sp>
        <p:nvSpPr>
          <p:cNvPr id="79" name="Google Shape;79;p5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14"/>
        <p:cNvGrpSpPr/>
        <p:nvPr/>
      </p:nvGrpSpPr>
      <p:grpSpPr>
        <a:xfrm>
          <a:off x="0" y="0"/>
          <a:ext cx="0" cy="0"/>
          <a:chOff x="0" y="0"/>
          <a:chExt cx="0" cy="0"/>
        </a:xfrm>
      </p:grpSpPr>
      <p:sp>
        <p:nvSpPr>
          <p:cNvPr id="15" name="Google Shape;15;p39"/>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6" name="Google Shape;16;p39"/>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7" name="Google Shape;17;p39"/>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8" name="Google Shape;18;p39"/>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9" name="Google Shape;19;p39"/>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20" name="Google Shape;20;p39"/>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24"/>
        <p:cNvGrpSpPr/>
        <p:nvPr/>
      </p:nvGrpSpPr>
      <p:grpSpPr>
        <a:xfrm>
          <a:off x="0" y="0"/>
          <a:ext cx="0" cy="0"/>
          <a:chOff x="0" y="0"/>
          <a:chExt cx="0" cy="0"/>
        </a:xfrm>
      </p:grpSpPr>
      <p:sp>
        <p:nvSpPr>
          <p:cNvPr id="25" name="Google Shape;25;p4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26" name="Google Shape;26;p4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27" name="Google Shape;27;p4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28" name="Google Shape;28;p4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29" name="Google Shape;29;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30"/>
        <p:cNvGrpSpPr/>
        <p:nvPr/>
      </p:nvGrpSpPr>
      <p:grpSpPr>
        <a:xfrm>
          <a:off x="0" y="0"/>
          <a:ext cx="0" cy="0"/>
          <a:chOff x="0" y="0"/>
          <a:chExt cx="0" cy="0"/>
        </a:xfrm>
      </p:grpSpPr>
      <p:sp>
        <p:nvSpPr>
          <p:cNvPr id="31" name="Google Shape;31;p42"/>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32" name="Google Shape;32;p42"/>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3" name="Google Shape;33;p4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34"/>
        <p:cNvGrpSpPr/>
        <p:nvPr/>
      </p:nvGrpSpPr>
      <p:grpSpPr>
        <a:xfrm>
          <a:off x="0" y="0"/>
          <a:ext cx="0" cy="0"/>
          <a:chOff x="0" y="0"/>
          <a:chExt cx="0" cy="0"/>
        </a:xfrm>
      </p:grpSpPr>
      <p:sp>
        <p:nvSpPr>
          <p:cNvPr id="35" name="Google Shape;35;p4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36" name="Google Shape;36;p4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37"/>
        <p:cNvGrpSpPr/>
        <p:nvPr/>
      </p:nvGrpSpPr>
      <p:grpSpPr>
        <a:xfrm>
          <a:off x="0" y="0"/>
          <a:ext cx="0" cy="0"/>
          <a:chOff x="0" y="0"/>
          <a:chExt cx="0" cy="0"/>
        </a:xfrm>
      </p:grpSpPr>
      <p:sp>
        <p:nvSpPr>
          <p:cNvPr id="38" name="Google Shape;38;p44"/>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9" name="Google Shape;39;p44"/>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40" name="Google Shape;40;p44"/>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1" name="Google Shape;41;p4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42" name="Google Shape;42;p44"/>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43"/>
        <p:cNvGrpSpPr/>
        <p:nvPr/>
      </p:nvGrpSpPr>
      <p:grpSpPr>
        <a:xfrm>
          <a:off x="0" y="0"/>
          <a:ext cx="0" cy="0"/>
          <a:chOff x="0" y="0"/>
          <a:chExt cx="0" cy="0"/>
        </a:xfrm>
      </p:grpSpPr>
      <p:sp>
        <p:nvSpPr>
          <p:cNvPr id="44" name="Google Shape;44;p4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5" name="Google Shape;45;p45"/>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46" name="Google Shape;46;p4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47"/>
        <p:cNvGrpSpPr/>
        <p:nvPr/>
      </p:nvGrpSpPr>
      <p:grpSpPr>
        <a:xfrm>
          <a:off x="0" y="0"/>
          <a:ext cx="0" cy="0"/>
          <a:chOff x="0" y="0"/>
          <a:chExt cx="0" cy="0"/>
        </a:xfrm>
      </p:grpSpPr>
      <p:sp>
        <p:nvSpPr>
          <p:cNvPr id="48" name="Google Shape;48;p46"/>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R="0" lvl="0" algn="l">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9" name="Google Shape;49;p46"/>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0" name="Google Shape;50;p4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51"/>
        <p:cNvGrpSpPr/>
        <p:nvPr/>
      </p:nvGrpSpPr>
      <p:grpSpPr>
        <a:xfrm>
          <a:off x="0" y="0"/>
          <a:ext cx="0" cy="0"/>
          <a:chOff x="0" y="0"/>
          <a:chExt cx="0" cy="0"/>
        </a:xfrm>
      </p:grpSpPr>
      <p:sp>
        <p:nvSpPr>
          <p:cNvPr id="52" name="Google Shape;52;p47"/>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3" name="Google Shape;53;p4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 name="Google Shape;7;p37"/>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8" name="Google Shape;8;p3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SzPts val="500"/>
              <a:buFont typeface="Open Sans"/>
              <a:buNone/>
            </a:pPr>
            <a:r>
              <a:rPr lang="en" sz="4200" dirty="0"/>
              <a:t>GradMatch</a:t>
            </a:r>
            <a:endParaRPr sz="4200" dirty="0"/>
          </a:p>
        </p:txBody>
      </p:sp>
      <p:sp>
        <p:nvSpPr>
          <p:cNvPr id="130" name="Google Shape;130;p1"/>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SzPts val="500"/>
              <a:buFont typeface="Open Sans"/>
              <a:buNone/>
            </a:pPr>
            <a:r>
              <a:rPr lang="en" dirty="0"/>
              <a:t>Developing the product</a:t>
            </a:r>
            <a:endParaRPr b="1" dirty="0"/>
          </a:p>
          <a:p>
            <a:pPr marL="0" marR="0" lvl="0" indent="0" algn="l" rtl="0">
              <a:lnSpc>
                <a:spcPct val="131250"/>
              </a:lnSpc>
              <a:spcBef>
                <a:spcPts val="0"/>
              </a:spcBef>
              <a:spcAft>
                <a:spcPts val="0"/>
              </a:spcAft>
              <a:buClr>
                <a:srgbClr val="9CBDD8"/>
              </a:buClr>
              <a:buSzPts val="500"/>
              <a:buFont typeface="Open Sans"/>
              <a:buNone/>
            </a:pPr>
            <a:endParaRPr b="1" dirty="0"/>
          </a:p>
          <a:p>
            <a:pPr marL="0" marR="0" lvl="0" indent="0" algn="l" rtl="0">
              <a:lnSpc>
                <a:spcPct val="131250"/>
              </a:lnSpc>
              <a:spcBef>
                <a:spcPts val="0"/>
              </a:spcBef>
              <a:spcAft>
                <a:spcPts val="0"/>
              </a:spcAft>
              <a:buClr>
                <a:srgbClr val="9CBDD8"/>
              </a:buClr>
              <a:buSzPts val="500"/>
              <a:buFont typeface="Open Sans"/>
              <a:buNone/>
            </a:pPr>
            <a:r>
              <a:rPr lang="en" b="1" dirty="0"/>
              <a:t>Product Owner: Awoyomi Oluwademilade</a:t>
            </a:r>
            <a:endParaRPr sz="500" dirty="0"/>
          </a:p>
        </p:txBody>
      </p:sp>
      <p:sp>
        <p:nvSpPr>
          <p:cNvPr id="131" name="Google Shape;131;p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4"/>
          <p:cNvSpPr txBox="1">
            <a:spLocks noGrp="1"/>
          </p:cNvSpPr>
          <p:nvPr>
            <p:ph type="title"/>
          </p:nvPr>
        </p:nvSpPr>
        <p:spPr>
          <a:xfrm>
            <a:off x="457200" y="1066800"/>
            <a:ext cx="8229600" cy="13908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Clr>
                <a:srgbClr val="FFFFFF"/>
              </a:buClr>
              <a:buSzPts val="500"/>
              <a:buFont typeface="Open Sans"/>
              <a:buNone/>
            </a:pPr>
            <a:r>
              <a:rPr lang="en" sz="4200"/>
              <a:t>Decoding API Documentation</a:t>
            </a:r>
            <a:endParaRPr sz="4200"/>
          </a:p>
        </p:txBody>
      </p:sp>
      <p:sp>
        <p:nvSpPr>
          <p:cNvPr id="235" name="Google Shape;235;p14"/>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36" name="Google Shape;236;p14"/>
          <p:cNvSpPr txBox="1">
            <a:spLocks noGrp="1"/>
          </p:cNvSpPr>
          <p:nvPr>
            <p:ph type="body" idx="1"/>
          </p:nvPr>
        </p:nvSpPr>
        <p:spPr>
          <a:xfrm>
            <a:off x="457200" y="2405063"/>
            <a:ext cx="8229600" cy="13908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200">
                <a:solidFill>
                  <a:srgbClr val="FAFBFC"/>
                </a:solidFill>
              </a:rPr>
              <a:t>As a PM, you will collaborate with the engineering team and provide guidance that heavily influences their development approach. When a product requires an API integration, sometimes PM need to be “technical enough” to understand the following  to refine the solution with designer and development team </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what information is available via the API</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how is it available</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t>p</a:t>
            </a:r>
            <a:r>
              <a:rPr lang="en" sz="1200">
                <a:solidFill>
                  <a:srgbClr val="FAFBFC"/>
                </a:solidFill>
              </a:rPr>
              <a:t>ossible pricing impact</a:t>
            </a:r>
            <a:endParaRPr sz="1200">
              <a:solidFill>
                <a:srgbClr val="FAFBFC"/>
              </a:solidFil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0"/>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endParaRPr/>
          </a:p>
        </p:txBody>
      </p:sp>
      <p:sp>
        <p:nvSpPr>
          <p:cNvPr id="287" name="Google Shape;287;p20"/>
          <p:cNvSpPr txBox="1">
            <a:spLocks noGrp="1"/>
          </p:cNvSpPr>
          <p:nvPr>
            <p:ph type="title"/>
          </p:nvPr>
        </p:nvSpPr>
        <p:spPr>
          <a:xfrm>
            <a:off x="304800" y="76200"/>
            <a:ext cx="8229600" cy="5952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2800" dirty="0"/>
              <a:t>GradMatch Project </a:t>
            </a:r>
            <a:endParaRPr sz="2800" dirty="0"/>
          </a:p>
        </p:txBody>
      </p:sp>
      <p:graphicFrame>
        <p:nvGraphicFramePr>
          <p:cNvPr id="288" name="Google Shape;288;p20"/>
          <p:cNvGraphicFramePr/>
          <p:nvPr>
            <p:extLst>
              <p:ext uri="{D42A27DB-BD31-4B8C-83A1-F6EECF244321}">
                <p14:modId xmlns:p14="http://schemas.microsoft.com/office/powerpoint/2010/main" val="3103767286"/>
              </p:ext>
            </p:extLst>
          </p:nvPr>
        </p:nvGraphicFramePr>
        <p:xfrm>
          <a:off x="152400" y="625600"/>
          <a:ext cx="8756850" cy="3906025"/>
        </p:xfrm>
        <a:graphic>
          <a:graphicData uri="http://schemas.openxmlformats.org/drawingml/2006/table">
            <a:tbl>
              <a:tblPr>
                <a:noFill/>
                <a:tableStyleId>{6E943A0F-5956-4700-BAC9-35DB47F86FB8}</a:tableStyleId>
              </a:tblPr>
              <a:tblGrid>
                <a:gridCol w="2264800">
                  <a:extLst>
                    <a:ext uri="{9D8B030D-6E8A-4147-A177-3AD203B41FA5}">
                      <a16:colId xmlns:a16="http://schemas.microsoft.com/office/drawing/2014/main" val="20000"/>
                    </a:ext>
                  </a:extLst>
                </a:gridCol>
                <a:gridCol w="6492050">
                  <a:extLst>
                    <a:ext uri="{9D8B030D-6E8A-4147-A177-3AD203B41FA5}">
                      <a16:colId xmlns:a16="http://schemas.microsoft.com/office/drawing/2014/main" val="20001"/>
                    </a:ext>
                  </a:extLst>
                </a:gridCol>
              </a:tblGrid>
              <a:tr h="17446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Based on the API documentation how would you update your solution and design?</a:t>
                      </a:r>
                      <a:endParaRPr sz="1200" b="1"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b="1" u="none" strike="noStrike" cap="none" dirty="0">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70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With the LinkedIn Job Search API, GradMatch can directly fetch job listings from LinkedIn's extensive database, ensuring a broader range of job opportunities for users.</a:t>
                      </a:r>
                    </a:p>
                    <a:p>
                      <a:pPr marL="171450" marR="0" lvl="0" indent="-171450" algn="l" rtl="0">
                        <a:lnSpc>
                          <a:spcPct val="115000"/>
                        </a:lnSpc>
                        <a:spcBef>
                          <a:spcPts val="70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GradMatch can explore the LinkedIn Talent Solutions APIs to enhance the candidate discovery and recruitment features</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1613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Based on your high-level understanding of the API documentation, are there any details that you want to discuss with engineering to refine solution and/or determine feasibility</a:t>
                      </a:r>
                      <a:endParaRPr sz="1200" b="1" u="none" strike="noStrike" cap="none" dirty="0">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What are the authentication and authorization mechanisms required to access the LinkedIn APIs? How can we ensure secure and authorized access to user data?</a:t>
                      </a:r>
                    </a:p>
                    <a:p>
                      <a:pPr marL="0" marR="0" lvl="0" indent="0" algn="l" rtl="0">
                        <a:lnSpc>
                          <a:spcPct val="115000"/>
                        </a:lnSpc>
                        <a:spcBef>
                          <a:spcPts val="0"/>
                        </a:spcBef>
                        <a:spcAft>
                          <a:spcPts val="0"/>
                        </a:spcAft>
                        <a:buClr>
                          <a:srgbClr val="000000"/>
                        </a:buClr>
                        <a:buSzPts val="1200"/>
                        <a:buFont typeface="Arial" panose="020B0604020202020204" pitchFamily="34" charset="0"/>
                        <a:buNone/>
                      </a:pPr>
                      <a:endParaRPr lang="en-US" sz="1200" u="none" strike="noStrike" cap="none" dirty="0">
                        <a:solidFill>
                          <a:srgbClr val="2D3D4A"/>
                        </a:solidFill>
                        <a:latin typeface="Open Sans"/>
                        <a:ea typeface="Open Sans"/>
                        <a:cs typeface="Open Sans"/>
                        <a:sym typeface="Open Sans"/>
                      </a:endParaRP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Are there any rate limits or usage restrictions imposed by the LinkedIn APIs that we need to consider in terms of scalability and performance?</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1"/>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rgbClr val="FFFFFF"/>
              </a:buClr>
              <a:buSzPts val="500"/>
              <a:buFont typeface="Open Sans"/>
              <a:buNone/>
            </a:pPr>
            <a:r>
              <a:rPr lang="en" sz="4200"/>
              <a:t>Re-prioritize Sprint Backlog</a:t>
            </a:r>
            <a:endParaRPr sz="4200"/>
          </a:p>
        </p:txBody>
      </p:sp>
      <p:sp>
        <p:nvSpPr>
          <p:cNvPr id="294" name="Google Shape;294;p2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95" name="Google Shape;295;p21"/>
          <p:cNvSpPr txBox="1">
            <a:spLocks noGrp="1"/>
          </p:cNvSpPr>
          <p:nvPr>
            <p:ph type="body" idx="1"/>
          </p:nvPr>
        </p:nvSpPr>
        <p:spPr>
          <a:xfrm>
            <a:off x="457200" y="2642663"/>
            <a:ext cx="8229600" cy="13908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200"/>
              <a:t>As a PM, unexpected issues and new feature requests will require you to triage them efficiently and re-prioritize the sprint backlog without impacting the roadmap deliverables significantly</a:t>
            </a:r>
            <a:endParaRPr sz="120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3"/>
          <p:cNvSpPr txBox="1">
            <a:spLocks noGrp="1"/>
          </p:cNvSpPr>
          <p:nvPr>
            <p:ph type="title"/>
          </p:nvPr>
        </p:nvSpPr>
        <p:spPr>
          <a:xfrm>
            <a:off x="152400" y="76200"/>
            <a:ext cx="8229600" cy="47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dirty="0"/>
              <a:t>Issue 1: Landing Page loading too slow</a:t>
            </a:r>
            <a:endParaRPr sz="2800" dirty="0"/>
          </a:p>
        </p:txBody>
      </p:sp>
      <p:sp>
        <p:nvSpPr>
          <p:cNvPr id="310" name="Google Shape;310;p2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13</a:t>
            </a:fld>
            <a:endParaRPr>
              <a:solidFill>
                <a:srgbClr val="929292"/>
              </a:solidFill>
            </a:endParaRPr>
          </a:p>
        </p:txBody>
      </p:sp>
      <p:sp>
        <p:nvSpPr>
          <p:cNvPr id="311" name="Google Shape;311;p23"/>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12" name="Google Shape;312;p23"/>
          <p:cNvGraphicFramePr/>
          <p:nvPr>
            <p:extLst>
              <p:ext uri="{D42A27DB-BD31-4B8C-83A1-F6EECF244321}">
                <p14:modId xmlns:p14="http://schemas.microsoft.com/office/powerpoint/2010/main" val="298352836"/>
              </p:ext>
            </p:extLst>
          </p:nvPr>
        </p:nvGraphicFramePr>
        <p:xfrm>
          <a:off x="0" y="479665"/>
          <a:ext cx="8910450" cy="4887619"/>
        </p:xfrm>
        <a:graphic>
          <a:graphicData uri="http://schemas.openxmlformats.org/drawingml/2006/table">
            <a:tbl>
              <a:tblPr>
                <a:noFill/>
                <a:tableStyleId>{6E943A0F-5956-4700-BAC9-35DB47F86FB8}</a:tableStyleId>
              </a:tblPr>
              <a:tblGrid>
                <a:gridCol w="1405875">
                  <a:extLst>
                    <a:ext uri="{9D8B030D-6E8A-4147-A177-3AD203B41FA5}">
                      <a16:colId xmlns:a16="http://schemas.microsoft.com/office/drawing/2014/main" val="20000"/>
                    </a:ext>
                  </a:extLst>
                </a:gridCol>
                <a:gridCol w="7504575">
                  <a:extLst>
                    <a:ext uri="{9D8B030D-6E8A-4147-A177-3AD203B41FA5}">
                      <a16:colId xmlns:a16="http://schemas.microsoft.com/office/drawing/2014/main" val="20001"/>
                    </a:ext>
                  </a:extLst>
                </a:gridCol>
              </a:tblGrid>
              <a:tr h="1814073">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Determine impact and criticality to prioritize issue</a:t>
                      </a:r>
                      <a:endParaRPr sz="1400" u="none" strike="noStrike" cap="none" dirty="0"/>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Analyze server response time, page load time, and other performance metrics using related tools.</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Examine network requests and response times using browser developer tools or network monitoring tools</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Check with QA on Unique visitors: can we see on a daily basis a significant decreasing demand? How many users are affected?</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endParaRPr lang="en-US" sz="12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panose="020B0604020202020204" pitchFamily="34" charset="0"/>
                        <a:buNone/>
                      </a:pPr>
                      <a:r>
                        <a:rPr lang="en-US" sz="1200" u="none" strike="noStrike" cap="none" dirty="0">
                          <a:solidFill>
                            <a:srgbClr val="2D3D4A"/>
                          </a:solidFill>
                          <a:latin typeface="Open Sans"/>
                          <a:ea typeface="Open Sans"/>
                          <a:cs typeface="Open Sans"/>
                          <a:sym typeface="Open Sans"/>
                        </a:rPr>
                        <a:t>The issue of Landing Page loading too slow should be prioritized as High. This is because it directly impacts user experience, conversion rates, and puts GradMatch at a competitive disadvantage</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755091">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Next Steps </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You would carry out typically using JIRA (ticketing tool), communication channel (Slack) </a:t>
                      </a:r>
                      <a:endParaRPr sz="1400" u="none" strike="noStrike" cap="none"/>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i="0" u="none" strike="noStrike" cap="none" dirty="0">
                          <a:solidFill>
                            <a:schemeClr val="tx1">
                              <a:lumMod val="50000"/>
                            </a:schemeClr>
                          </a:solidFill>
                          <a:latin typeface="Open Sans"/>
                          <a:ea typeface="Open Sans"/>
                          <a:cs typeface="Open Sans"/>
                          <a:sym typeface="Open Sans"/>
                        </a:rPr>
                        <a:t>Change the priority of the Landing Page loading issue to "High" or "Critical" in JIRA to reflect its urgency and criticality.</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i="0" u="none" strike="noStrike" cap="none" dirty="0">
                          <a:solidFill>
                            <a:schemeClr val="tx1">
                              <a:lumMod val="50000"/>
                            </a:schemeClr>
                          </a:solidFill>
                          <a:latin typeface="Open Sans"/>
                          <a:ea typeface="Open Sans"/>
                          <a:cs typeface="Open Sans"/>
                          <a:sym typeface="Open Sans"/>
                        </a:rPr>
                        <a:t>Include the Landing Page loading issue as a hotfix in the current sprint's backlog in JIRA, prioritizing it for immediate resolution</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i="0" u="none" strike="noStrike" cap="none" dirty="0">
                          <a:solidFill>
                            <a:schemeClr val="tx1">
                              <a:lumMod val="50000"/>
                            </a:schemeClr>
                          </a:solidFill>
                          <a:latin typeface="Open Sans"/>
                          <a:ea typeface="Open Sans"/>
                          <a:cs typeface="Open Sans"/>
                          <a:sym typeface="Open Sans"/>
                        </a:rPr>
                        <a:t>Send a notification to the development team via Slack, informing them about the updated priority of the Landing Page loading issue.</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endParaRPr sz="1200" i="0" u="none" strike="noStrike" cap="none" dirty="0">
                        <a:solidFill>
                          <a:schemeClr val="tx1">
                            <a:lumMod val="50000"/>
                          </a:schemeClr>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i="1"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1183343">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Would you take additional steps ?</a:t>
                      </a:r>
                      <a:endParaRPr sz="1400" u="none" strike="noStrike" cap="none"/>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Conduct a thorough root cause analysis with QA to identify the underlying factors contributing to the slow loading of the Landing Page.</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Based on the root cause analysis, work with the development team to implement preventive measures such as code optimizations, server infrastructure upgrades and caching mechanisms.</a:t>
                      </a:r>
                      <a:endParaRPr sz="1200" u="none" strike="noStrike" cap="none" dirty="0">
                        <a:solidFill>
                          <a:schemeClr val="tx1">
                            <a:lumMod val="50000"/>
                          </a:schemeClr>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14</a:t>
            </a:fld>
            <a:endParaRPr>
              <a:solidFill>
                <a:srgbClr val="929292"/>
              </a:solidFill>
            </a:endParaRPr>
          </a:p>
        </p:txBody>
      </p:sp>
      <p:sp>
        <p:nvSpPr>
          <p:cNvPr id="327" name="Google Shape;327;p2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28" name="Google Shape;328;p25"/>
          <p:cNvSpPr txBox="1"/>
          <p:nvPr/>
        </p:nvSpPr>
        <p:spPr>
          <a:xfrm>
            <a:off x="-3775" y="76200"/>
            <a:ext cx="8287800" cy="50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2D3D4A"/>
                </a:solidFill>
                <a:latin typeface="Open Sans"/>
                <a:ea typeface="Open Sans"/>
                <a:cs typeface="Open Sans"/>
                <a:sym typeface="Open Sans"/>
              </a:rPr>
              <a:t>Issue 2: Misaligned fields in Profile Settings</a:t>
            </a:r>
            <a:endParaRPr sz="2800" b="0" i="0" u="none" strike="noStrike" cap="none">
              <a:solidFill>
                <a:srgbClr val="2D3D4A"/>
              </a:solidFill>
              <a:latin typeface="Open Sans"/>
              <a:ea typeface="Open Sans"/>
              <a:cs typeface="Open Sans"/>
              <a:sym typeface="Open Sans"/>
            </a:endParaRPr>
          </a:p>
        </p:txBody>
      </p:sp>
      <p:graphicFrame>
        <p:nvGraphicFramePr>
          <p:cNvPr id="329" name="Google Shape;329;p25"/>
          <p:cNvGraphicFramePr/>
          <p:nvPr>
            <p:extLst>
              <p:ext uri="{D42A27DB-BD31-4B8C-83A1-F6EECF244321}">
                <p14:modId xmlns:p14="http://schemas.microsoft.com/office/powerpoint/2010/main" val="1415898551"/>
              </p:ext>
            </p:extLst>
          </p:nvPr>
        </p:nvGraphicFramePr>
        <p:xfrm>
          <a:off x="105650" y="666750"/>
          <a:ext cx="8910450" cy="3948225"/>
        </p:xfrm>
        <a:graphic>
          <a:graphicData uri="http://schemas.openxmlformats.org/drawingml/2006/table">
            <a:tbl>
              <a:tblPr>
                <a:noFill/>
                <a:tableStyleId>{6E943A0F-5956-4700-BAC9-35DB47F86FB8}</a:tableStyleId>
              </a:tblPr>
              <a:tblGrid>
                <a:gridCol w="1339350">
                  <a:extLst>
                    <a:ext uri="{9D8B030D-6E8A-4147-A177-3AD203B41FA5}">
                      <a16:colId xmlns:a16="http://schemas.microsoft.com/office/drawing/2014/main" val="20000"/>
                    </a:ext>
                  </a:extLst>
                </a:gridCol>
                <a:gridCol w="7571100">
                  <a:extLst>
                    <a:ext uri="{9D8B030D-6E8A-4147-A177-3AD203B41FA5}">
                      <a16:colId xmlns:a16="http://schemas.microsoft.com/office/drawing/2014/main" val="20001"/>
                    </a:ext>
                  </a:extLst>
                </a:gridCol>
              </a:tblGrid>
              <a:tr h="17012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Determine impact and criticality to prioritize issue</a:t>
                      </a:r>
                      <a:endParaRPr sz="1400" u="none" strike="noStrike" cap="none"/>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Gather user feedback and complaints related to the misaligned fields in Profile Settings.</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Assess the impact on user experience and functionality caused by the misaligned fields.</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Determine if it affects essential tasks or core functionality of the application</a:t>
                      </a:r>
                      <a:endParaRPr sz="1200" u="none" strike="noStrike" cap="none" dirty="0">
                        <a:solidFill>
                          <a:srgbClr val="2D3D4A"/>
                        </a:solidFill>
                        <a:latin typeface="Open Sans"/>
                        <a:ea typeface="Open Sans"/>
                        <a:cs typeface="Open Sans"/>
                        <a:sym typeface="Open Sans"/>
                      </a:endParaRPr>
                    </a:p>
                    <a:p>
                      <a:pPr marL="91440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rgbClr val="9E9E9E"/>
                          </a:solidFill>
                          <a:latin typeface="Open Sans"/>
                          <a:ea typeface="Open Sans"/>
                          <a:cs typeface="Open Sans"/>
                          <a:sym typeface="Open Sans"/>
                        </a:rPr>
                        <a:t> </a:t>
                      </a:r>
                      <a:r>
                        <a:rPr lang="en-US" sz="1200" u="none" strike="noStrike" cap="none" dirty="0">
                          <a:solidFill>
                            <a:schemeClr val="tx1">
                              <a:lumMod val="50000"/>
                            </a:schemeClr>
                          </a:solidFill>
                          <a:latin typeface="Open Sans"/>
                          <a:ea typeface="Open Sans"/>
                          <a:cs typeface="Open Sans"/>
                          <a:sym typeface="Open Sans"/>
                        </a:rPr>
                        <a:t>The misaligned fields in Profile Settings have a significant impact on user experience and can lead to user frustration, potentially affecting user engagement and satisfaction. Priority can be maintained as high</a:t>
                      </a:r>
                      <a:endParaRPr sz="1200" u="none" strike="noStrike" cap="none" dirty="0">
                        <a:solidFill>
                          <a:schemeClr val="tx1">
                            <a:lumMod val="50000"/>
                          </a:schemeClr>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2469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Next Steps </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use ticketing tool (JIRA), and  communication channel (Slack)</a:t>
                      </a: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Update the priority of the misaligned fields in Profile Settings issue to "High" on JIRA</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Send a notification to the development team via Slack, highlighting the updated priority of the misaligned fields in Profile Settings issue.</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Share the expected timeline for addressing the issue and any follow-up communication plans to keep stakeholders informed.</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15</a:t>
            </a:fld>
            <a:endParaRPr>
              <a:solidFill>
                <a:srgbClr val="929292"/>
              </a:solidFill>
            </a:endParaRPr>
          </a:p>
        </p:txBody>
      </p:sp>
      <p:sp>
        <p:nvSpPr>
          <p:cNvPr id="344" name="Google Shape;344;p2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45" name="Google Shape;345;p27"/>
          <p:cNvGraphicFramePr/>
          <p:nvPr>
            <p:extLst>
              <p:ext uri="{D42A27DB-BD31-4B8C-83A1-F6EECF244321}">
                <p14:modId xmlns:p14="http://schemas.microsoft.com/office/powerpoint/2010/main" val="3846706944"/>
              </p:ext>
            </p:extLst>
          </p:nvPr>
        </p:nvGraphicFramePr>
        <p:xfrm>
          <a:off x="146200" y="559750"/>
          <a:ext cx="8936575" cy="4875817"/>
        </p:xfrm>
        <a:graphic>
          <a:graphicData uri="http://schemas.openxmlformats.org/drawingml/2006/table">
            <a:tbl>
              <a:tblPr>
                <a:noFill/>
                <a:tableStyleId>{6E943A0F-5956-4700-BAC9-35DB47F86FB8}</a:tableStyleId>
              </a:tblPr>
              <a:tblGrid>
                <a:gridCol w="1815625">
                  <a:extLst>
                    <a:ext uri="{9D8B030D-6E8A-4147-A177-3AD203B41FA5}">
                      <a16:colId xmlns:a16="http://schemas.microsoft.com/office/drawing/2014/main" val="20000"/>
                    </a:ext>
                  </a:extLst>
                </a:gridCol>
                <a:gridCol w="7120950">
                  <a:extLst>
                    <a:ext uri="{9D8B030D-6E8A-4147-A177-3AD203B41FA5}">
                      <a16:colId xmlns:a16="http://schemas.microsoft.com/office/drawing/2014/main" val="20001"/>
                    </a:ext>
                  </a:extLst>
                </a:gridCol>
              </a:tblGrid>
              <a:tr h="13292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Determine impact and criticality to prioritize the issue </a:t>
                      </a:r>
                      <a:endParaRPr sz="1200" b="1"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rgbClr val="2D3D4A"/>
                          </a:solidFill>
                          <a:latin typeface="Open Sans"/>
                          <a:ea typeface="Open Sans"/>
                          <a:cs typeface="Open Sans"/>
                          <a:sym typeface="Open Sans"/>
                        </a:rPr>
                        <a:t>(1 - Critical; 2 - High; 3 - Normal; 4 - Low)</a:t>
                      </a:r>
                      <a:endParaRPr sz="1200" b="1" u="none" strike="noStrike" cap="none"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The issue is identified as a critical priority issue affecting 7% of the total users of GradMatch</a:t>
                      </a: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Retention rate is down 20% due to issue meaning immediate fix is needed.</a:t>
                      </a: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Check with QA on why password reset email issue of delay</a:t>
                      </a:r>
                    </a:p>
                    <a:p>
                      <a:pPr marL="0" marR="0" lvl="0" indent="0" algn="l" rtl="0">
                        <a:lnSpc>
                          <a:spcPct val="100000"/>
                        </a:lnSpc>
                        <a:spcBef>
                          <a:spcPts val="0"/>
                        </a:spcBef>
                        <a:spcAft>
                          <a:spcPts val="0"/>
                        </a:spcAft>
                        <a:buClr>
                          <a:srgbClr val="000000"/>
                        </a:buClr>
                        <a:buSzPts val="1200"/>
                        <a:buFont typeface="Arial" panose="020B0604020202020204" pitchFamily="34" charset="0"/>
                        <a:buNone/>
                      </a:pPr>
                      <a:r>
                        <a:rPr lang="en-US" sz="1200" u="none" strike="noStrike" cap="none" dirty="0">
                          <a:solidFill>
                            <a:schemeClr val="tx1">
                              <a:lumMod val="50000"/>
                            </a:schemeClr>
                          </a:solidFill>
                          <a:latin typeface="Open Sans"/>
                          <a:ea typeface="Open Sans"/>
                          <a:cs typeface="Open Sans"/>
                          <a:sym typeface="Open Sans"/>
                        </a:rPr>
                        <a:t>The issue of password reset email delay is urgent and should be tagged as 1- critical, needing immediate fix.</a:t>
                      </a:r>
                      <a:endParaRPr sz="1200" u="none" strike="noStrike" cap="none" dirty="0">
                        <a:solidFill>
                          <a:schemeClr val="tx1">
                            <a:lumMod val="50000"/>
                          </a:schemeClr>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3292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Next Steps </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You would carry out typically using JIRA (ticketing tool), communication channel (Slack) </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Update the priority of the password reset link issue to “critical” in JIRA.</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Include the password reset link issue as a hotfix in the current sprint's backlog in JIRA, prioritizing it for immediate resolution</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Send a notification to the development team via Slack, highlighting the updated priority of the password reset link issue.</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69660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Sample Email Response</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100" u="none" strike="noStrike" cap="none" dirty="0">
                          <a:solidFill>
                            <a:srgbClr val="2D3D4A"/>
                          </a:solidFill>
                          <a:latin typeface="Open Sans"/>
                          <a:ea typeface="Open Sans"/>
                          <a:cs typeface="Open Sans"/>
                          <a:sym typeface="Open Sans"/>
                        </a:rPr>
                        <a:t>Dear Customer Service Manager,</a:t>
                      </a:r>
                    </a:p>
                    <a:p>
                      <a:pPr marL="0" marR="0" lvl="0" indent="0" algn="l" rtl="0">
                        <a:lnSpc>
                          <a:spcPct val="115000"/>
                        </a:lnSpc>
                        <a:spcBef>
                          <a:spcPts val="0"/>
                        </a:spcBef>
                        <a:spcAft>
                          <a:spcPts val="0"/>
                        </a:spcAft>
                        <a:buClr>
                          <a:srgbClr val="000000"/>
                        </a:buClr>
                        <a:buSzPts val="1200"/>
                        <a:buFont typeface="Arial"/>
                        <a:buNone/>
                      </a:pPr>
                      <a:r>
                        <a:rPr lang="en-US" sz="1100" u="none" strike="noStrike" cap="none" dirty="0">
                          <a:solidFill>
                            <a:srgbClr val="2D3D4A"/>
                          </a:solidFill>
                          <a:latin typeface="Open Sans"/>
                          <a:ea typeface="Open Sans"/>
                          <a:cs typeface="Open Sans"/>
                          <a:sym typeface="Open Sans"/>
                        </a:rPr>
                        <a:t>We appreciate you informing us of the specifics and gravity of the problem. We are now looking into the reason why this email to our customers was sent out late with Engineering and DevOps. This is a crucial topic, therefore we'll focus on it first. While waiting, we discovered a solution for our clients, which we wish to share with you: Customers can use the product on their own to ask for a password reset email. This email was sent out without delay after QA verification. Customers can currently be sent there. That ought to assist you and the customer as we work to fix the problem using our internal tool.</a:t>
                      </a:r>
                    </a:p>
                    <a:p>
                      <a:pPr marL="0" marR="0" lvl="0" indent="0" algn="l" rtl="0">
                        <a:lnSpc>
                          <a:spcPct val="115000"/>
                        </a:lnSpc>
                        <a:spcBef>
                          <a:spcPts val="0"/>
                        </a:spcBef>
                        <a:spcAft>
                          <a:spcPts val="0"/>
                        </a:spcAft>
                        <a:buClr>
                          <a:srgbClr val="000000"/>
                        </a:buClr>
                        <a:buSzPts val="1200"/>
                        <a:buFont typeface="Arial"/>
                        <a:buNone/>
                      </a:pPr>
                      <a:r>
                        <a:rPr lang="en-US" sz="1100" u="none" strike="noStrike" cap="none" dirty="0">
                          <a:solidFill>
                            <a:srgbClr val="2D3D4A"/>
                          </a:solidFill>
                          <a:latin typeface="Open Sans"/>
                          <a:ea typeface="Open Sans"/>
                          <a:cs typeface="Open Sans"/>
                          <a:sym typeface="Open Sans"/>
                        </a:rPr>
                        <a:t>Kind regards,</a:t>
                      </a:r>
                    </a:p>
                    <a:p>
                      <a:pPr marL="0" marR="0" lvl="0" indent="0" algn="l" rtl="0">
                        <a:lnSpc>
                          <a:spcPct val="115000"/>
                        </a:lnSpc>
                        <a:spcBef>
                          <a:spcPts val="0"/>
                        </a:spcBef>
                        <a:spcAft>
                          <a:spcPts val="0"/>
                        </a:spcAft>
                        <a:buClr>
                          <a:srgbClr val="000000"/>
                        </a:buClr>
                        <a:buSzPts val="1200"/>
                        <a:buFont typeface="Arial"/>
                        <a:buNone/>
                      </a:pPr>
                      <a:r>
                        <a:rPr lang="en-US" sz="1100" u="none" strike="noStrike" cap="none" dirty="0">
                          <a:solidFill>
                            <a:srgbClr val="2D3D4A"/>
                          </a:solidFill>
                          <a:latin typeface="Open Sans"/>
                          <a:ea typeface="Open Sans"/>
                          <a:cs typeface="Open Sans"/>
                          <a:sym typeface="Open Sans"/>
                        </a:rPr>
                        <a:t>PM Demi</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
        <p:nvSpPr>
          <p:cNvPr id="346" name="Google Shape;346;p27"/>
          <p:cNvSpPr txBox="1"/>
          <p:nvPr/>
        </p:nvSpPr>
        <p:spPr>
          <a:xfrm>
            <a:off x="76200" y="0"/>
            <a:ext cx="90468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2D3D4A"/>
                </a:solidFill>
                <a:latin typeface="Open Sans"/>
                <a:ea typeface="Open Sans"/>
                <a:cs typeface="Open Sans"/>
                <a:sym typeface="Open Sans"/>
              </a:rPr>
              <a:t>Respond to Customer Service Manager’s Email </a:t>
            </a:r>
            <a:endParaRPr sz="2800" b="0" i="0" u="none" strike="noStrike" cap="none">
              <a:solidFill>
                <a:srgbClr val="2D3D4A"/>
              </a:solidFill>
              <a:latin typeface="Open Sans"/>
              <a:ea typeface="Open Sans"/>
              <a:cs typeface="Open Sans"/>
              <a:sym typeface="Open Sans"/>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8"/>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rgbClr val="FFFFFF"/>
              </a:buClr>
              <a:buSzPts val="500"/>
              <a:buFont typeface="Open Sans"/>
              <a:buNone/>
            </a:pPr>
            <a:r>
              <a:rPr lang="en"/>
              <a:t>Handle Potentially Difficult Situations</a:t>
            </a:r>
            <a:endParaRPr sz="500"/>
          </a:p>
        </p:txBody>
      </p:sp>
      <p:sp>
        <p:nvSpPr>
          <p:cNvPr id="352" name="Google Shape;352;p28"/>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53" name="Google Shape;353;p2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100">
                <a:solidFill>
                  <a:srgbClr val="FFFFFF"/>
                </a:solidFill>
              </a:rPr>
              <a:t>As a PM, you will be faced with many unexpected situations where you have to make a decision or push back while managing competing priorities from stakeholders and tackling issues that could potentially affect your product launch</a:t>
            </a:r>
            <a:endParaRPr>
              <a:solidFill>
                <a:srgbClr val="FFFFFF"/>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68" name="Google Shape;368;p30"/>
          <p:cNvSpPr txBox="1">
            <a:spLocks noGrp="1"/>
          </p:cNvSpPr>
          <p:nvPr>
            <p:ph type="title"/>
          </p:nvPr>
        </p:nvSpPr>
        <p:spPr>
          <a:xfrm>
            <a:off x="4572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Respond to CEO or GM’s request via email</a:t>
            </a:r>
            <a:endParaRPr sz="2800"/>
          </a:p>
        </p:txBody>
      </p:sp>
      <p:sp>
        <p:nvSpPr>
          <p:cNvPr id="369" name="Google Shape;369;p3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17</a:t>
            </a:fld>
            <a:endParaRPr>
              <a:solidFill>
                <a:srgbClr val="929292"/>
              </a:solidFill>
            </a:endParaRPr>
          </a:p>
        </p:txBody>
      </p:sp>
      <p:graphicFrame>
        <p:nvGraphicFramePr>
          <p:cNvPr id="370" name="Google Shape;370;p30"/>
          <p:cNvGraphicFramePr/>
          <p:nvPr>
            <p:extLst>
              <p:ext uri="{D42A27DB-BD31-4B8C-83A1-F6EECF244321}">
                <p14:modId xmlns:p14="http://schemas.microsoft.com/office/powerpoint/2010/main" val="1655123790"/>
              </p:ext>
            </p:extLst>
          </p:nvPr>
        </p:nvGraphicFramePr>
        <p:xfrm>
          <a:off x="390075" y="671400"/>
          <a:ext cx="8450050" cy="4178249"/>
        </p:xfrm>
        <a:graphic>
          <a:graphicData uri="http://schemas.openxmlformats.org/drawingml/2006/table">
            <a:tbl>
              <a:tblPr>
                <a:noFill/>
                <a:tableStyleId>{6E943A0F-5956-4700-BAC9-35DB47F86FB8}</a:tableStyleId>
              </a:tblPr>
              <a:tblGrid>
                <a:gridCol w="1847750">
                  <a:extLst>
                    <a:ext uri="{9D8B030D-6E8A-4147-A177-3AD203B41FA5}">
                      <a16:colId xmlns:a16="http://schemas.microsoft.com/office/drawing/2014/main" val="20000"/>
                    </a:ext>
                  </a:extLst>
                </a:gridCol>
                <a:gridCol w="6602300">
                  <a:extLst>
                    <a:ext uri="{9D8B030D-6E8A-4147-A177-3AD203B41FA5}">
                      <a16:colId xmlns:a16="http://schemas.microsoft.com/office/drawing/2014/main" val="20001"/>
                    </a:ext>
                  </a:extLst>
                </a:gridCol>
              </a:tblGrid>
              <a:tr h="16951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Assessment and result</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Tx/>
                        <a:buChar char="-"/>
                      </a:pPr>
                      <a:r>
                        <a:rPr lang="en-US" sz="1200" u="none" strike="noStrike" cap="none" dirty="0">
                          <a:solidFill>
                            <a:srgbClr val="2D3D4A"/>
                          </a:solidFill>
                          <a:latin typeface="Open Sans"/>
                          <a:ea typeface="Open Sans"/>
                          <a:cs typeface="Open Sans"/>
                          <a:sym typeface="Open Sans"/>
                        </a:rPr>
                        <a:t>The development team reviewed the feature, which is 65% functional.</a:t>
                      </a:r>
                    </a:p>
                    <a:p>
                      <a:pPr marL="171450" marR="0" lvl="0" indent="-171450" algn="l" rtl="0">
                        <a:lnSpc>
                          <a:spcPct val="115000"/>
                        </a:lnSpc>
                        <a:spcBef>
                          <a:spcPts val="0"/>
                        </a:spcBef>
                        <a:spcAft>
                          <a:spcPts val="0"/>
                        </a:spcAft>
                        <a:buClr>
                          <a:srgbClr val="000000"/>
                        </a:buClr>
                        <a:buSzPts val="1200"/>
                        <a:buFontTx/>
                        <a:buChar char="-"/>
                      </a:pPr>
                      <a:r>
                        <a:rPr lang="en-US" sz="1200" u="none" strike="noStrike" cap="none" dirty="0">
                          <a:solidFill>
                            <a:srgbClr val="2D3D4A"/>
                          </a:solidFill>
                          <a:latin typeface="Open Sans"/>
                          <a:ea typeface="Open Sans"/>
                          <a:cs typeface="Open Sans"/>
                          <a:sym typeface="Open Sans"/>
                        </a:rPr>
                        <a:t>Additionally, confirm with the QA on staging environment whether portions of the feature have been thoroughly tested and are operational.</a:t>
                      </a:r>
                    </a:p>
                    <a:p>
                      <a:pPr marL="171450" marR="0" lvl="0" indent="-171450" algn="l" rtl="0">
                        <a:lnSpc>
                          <a:spcPct val="115000"/>
                        </a:lnSpc>
                        <a:spcBef>
                          <a:spcPts val="0"/>
                        </a:spcBef>
                        <a:spcAft>
                          <a:spcPts val="0"/>
                        </a:spcAft>
                        <a:buClr>
                          <a:srgbClr val="000000"/>
                        </a:buClr>
                        <a:buSzPts val="1200"/>
                        <a:buFontTx/>
                        <a:buChar char="-"/>
                      </a:pPr>
                      <a:r>
                        <a:rPr lang="en-US" sz="1200" u="none" strike="noStrike" cap="none" dirty="0">
                          <a:solidFill>
                            <a:srgbClr val="2D3D4A"/>
                          </a:solidFill>
                          <a:latin typeface="Open Sans"/>
                          <a:ea typeface="Open Sans"/>
                          <a:cs typeface="Open Sans"/>
                          <a:sym typeface="Open Sans"/>
                        </a:rPr>
                        <a:t>Deployment of current level of feature in two days on staging will make it possible to test, but will need guidance of product manager</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3846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Sample Email Response</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chemeClr val="tx1">
                              <a:lumMod val="50000"/>
                            </a:schemeClr>
                          </a:solidFill>
                          <a:latin typeface="Open Sans"/>
                          <a:ea typeface="Open Sans"/>
                          <a:cs typeface="Open Sans"/>
                          <a:sym typeface="Open Sans"/>
                        </a:rPr>
                        <a:t>Dear CEO,</a:t>
                      </a:r>
                    </a:p>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chemeClr val="tx1">
                              <a:lumMod val="50000"/>
                            </a:schemeClr>
                          </a:solidFill>
                          <a:latin typeface="Open Sans"/>
                          <a:ea typeface="Open Sans"/>
                          <a:cs typeface="Open Sans"/>
                          <a:sym typeface="Open Sans"/>
                        </a:rPr>
                        <a:t>The opportunity to see a demo of this functionality in two days is amazing and fantastic. We are now in the middle of the sprint, and neither our staging environment nor our QA environment have fully tested and stabilized the feature. Our team puts a lot of effort into meeting sprint targets to make this product completely available in the coming week as well as business values for our clients. For your demo, we will deploy the current functionality to staging in its current state, however if you wouldn't mind, it might be unstable. You can log in to the demo using this feature or URL. Please log in using this username and password.</a:t>
                      </a:r>
                      <a:endParaRPr sz="1200" u="none" strike="noStrike" cap="none" dirty="0">
                        <a:solidFill>
                          <a:schemeClr val="tx1">
                            <a:lumMod val="50000"/>
                          </a:schemeClr>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Regards, </a:t>
                      </a:r>
                    </a:p>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PM Demi</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86" name="Google Shape;386;p32"/>
          <p:cNvSpPr txBox="1">
            <a:spLocks noGrp="1"/>
          </p:cNvSpPr>
          <p:nvPr>
            <p:ph type="title"/>
          </p:nvPr>
        </p:nvSpPr>
        <p:spPr>
          <a:xfrm>
            <a:off x="172350" y="76200"/>
            <a:ext cx="8835300" cy="595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2D3D4A"/>
              </a:buClr>
              <a:buSzPts val="500"/>
              <a:buFont typeface="Open Sans"/>
              <a:buNone/>
            </a:pPr>
            <a:r>
              <a:rPr lang="en" sz="2800"/>
              <a:t>Step-in and guide the scrum team at stand up</a:t>
            </a:r>
            <a:endParaRPr sz="2800"/>
          </a:p>
        </p:txBody>
      </p:sp>
      <p:sp>
        <p:nvSpPr>
          <p:cNvPr id="387" name="Google Shape;387;p3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18</a:t>
            </a:fld>
            <a:endParaRPr>
              <a:solidFill>
                <a:srgbClr val="929292"/>
              </a:solidFill>
            </a:endParaRPr>
          </a:p>
        </p:txBody>
      </p:sp>
      <p:graphicFrame>
        <p:nvGraphicFramePr>
          <p:cNvPr id="388" name="Google Shape;388;p32"/>
          <p:cNvGraphicFramePr/>
          <p:nvPr>
            <p:extLst>
              <p:ext uri="{D42A27DB-BD31-4B8C-83A1-F6EECF244321}">
                <p14:modId xmlns:p14="http://schemas.microsoft.com/office/powerpoint/2010/main" val="857670821"/>
              </p:ext>
            </p:extLst>
          </p:nvPr>
        </p:nvGraphicFramePr>
        <p:xfrm>
          <a:off x="237675" y="671400"/>
          <a:ext cx="8769975" cy="4042050"/>
        </p:xfrm>
        <a:graphic>
          <a:graphicData uri="http://schemas.openxmlformats.org/drawingml/2006/table">
            <a:tbl>
              <a:tblPr>
                <a:noFill/>
                <a:tableStyleId>{6E943A0F-5956-4700-BAC9-35DB47F86FB8}</a:tableStyleId>
              </a:tblPr>
              <a:tblGrid>
                <a:gridCol w="1917700">
                  <a:extLst>
                    <a:ext uri="{9D8B030D-6E8A-4147-A177-3AD203B41FA5}">
                      <a16:colId xmlns:a16="http://schemas.microsoft.com/office/drawing/2014/main" val="20000"/>
                    </a:ext>
                  </a:extLst>
                </a:gridCol>
                <a:gridCol w="6852275">
                  <a:extLst>
                    <a:ext uri="{9D8B030D-6E8A-4147-A177-3AD203B41FA5}">
                      <a16:colId xmlns:a16="http://schemas.microsoft.com/office/drawing/2014/main" val="20001"/>
                    </a:ext>
                  </a:extLst>
                </a:gridCol>
              </a:tblGrid>
              <a:tr h="40420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Video Response</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https://drive.google.com/file/d/1lI9-mHtiS87izRXv4kH8g3wJqoXGuHrh/view?usp=share_link</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404" name="Google Shape;404;p34"/>
          <p:cNvSpPr txBox="1">
            <a:spLocks noGrp="1"/>
          </p:cNvSpPr>
          <p:nvPr>
            <p:ph type="title"/>
          </p:nvPr>
        </p:nvSpPr>
        <p:spPr>
          <a:xfrm>
            <a:off x="228600" y="0"/>
            <a:ext cx="8229600" cy="45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dirty="0"/>
              <a:t>Handling Resource Constraints</a:t>
            </a:r>
            <a:endParaRPr sz="2800" dirty="0"/>
          </a:p>
        </p:txBody>
      </p:sp>
      <p:sp>
        <p:nvSpPr>
          <p:cNvPr id="405" name="Google Shape;405;p3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19</a:t>
            </a:fld>
            <a:endParaRPr>
              <a:solidFill>
                <a:srgbClr val="929292"/>
              </a:solidFill>
            </a:endParaRPr>
          </a:p>
        </p:txBody>
      </p:sp>
      <p:graphicFrame>
        <p:nvGraphicFramePr>
          <p:cNvPr id="406" name="Google Shape;406;p34"/>
          <p:cNvGraphicFramePr/>
          <p:nvPr>
            <p:extLst>
              <p:ext uri="{D42A27DB-BD31-4B8C-83A1-F6EECF244321}">
                <p14:modId xmlns:p14="http://schemas.microsoft.com/office/powerpoint/2010/main" val="354367699"/>
              </p:ext>
            </p:extLst>
          </p:nvPr>
        </p:nvGraphicFramePr>
        <p:xfrm>
          <a:off x="228600" y="304950"/>
          <a:ext cx="8747325" cy="4884808"/>
        </p:xfrm>
        <a:graphic>
          <a:graphicData uri="http://schemas.openxmlformats.org/drawingml/2006/table">
            <a:tbl>
              <a:tblPr>
                <a:noFill/>
                <a:tableStyleId>{6E943A0F-5956-4700-BAC9-35DB47F86FB8}</a:tableStyleId>
              </a:tblPr>
              <a:tblGrid>
                <a:gridCol w="2520975">
                  <a:extLst>
                    <a:ext uri="{9D8B030D-6E8A-4147-A177-3AD203B41FA5}">
                      <a16:colId xmlns:a16="http://schemas.microsoft.com/office/drawing/2014/main" val="20000"/>
                    </a:ext>
                  </a:extLst>
                </a:gridCol>
                <a:gridCol w="6226350">
                  <a:extLst>
                    <a:ext uri="{9D8B030D-6E8A-4147-A177-3AD203B41FA5}">
                      <a16:colId xmlns:a16="http://schemas.microsoft.com/office/drawing/2014/main" val="20001"/>
                    </a:ext>
                  </a:extLst>
                </a:gridCol>
              </a:tblGrid>
              <a:tr h="1340970">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List 2- 3 activities that you would carry out as a PM to unblock the scrum team immediately ?</a:t>
                      </a: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100"/>
                        <a:buFont typeface="Arial"/>
                        <a:buNone/>
                      </a:pPr>
                      <a:endParaRPr sz="11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PM assumes the role of QA and completes the manual tests as soon as they are ready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Discuss with the development team whether anyone can assist with automated tests and share their time by re-prioritizing tickets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Discuss with the impacted PMs whether engineers can act as testers (e.g., through resource trading)</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849704">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Since the QA team member is shared across multiple projects, how would you coordinate with other PMs to de-risk your project and raise appropriate visibility ? </a:t>
                      </a: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Set-up a meeting with impacted PMs and head of QA via email ,notify impacted stakeholders and head of product afterwards informing them about a feature at risk for launch</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Highlight tickets that can be pushed back for QA and identify crucial tickets for sprint goals for immediate implementation</a:t>
                      </a:r>
                    </a:p>
                  </a:txBody>
                  <a:tcPr marL="91425" marR="91425" marT="91425" marB="91425"/>
                </a:tc>
                <a:extLst>
                  <a:ext uri="{0D108BD9-81ED-4DB2-BD59-A6C34878D82A}">
                    <a16:rowId xmlns:a16="http://schemas.microsoft.com/office/drawing/2014/main" val="10001"/>
                  </a:ext>
                </a:extLst>
              </a:tr>
              <a:tr h="346306">
                <a:tc rowSpan="2">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Since there is a potential risk, it is important to raise visibility amongst appropriate stakeholders</a:t>
                      </a: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9E9E9E"/>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Head of Product</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Cross-functional stakeholders</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184639">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 Analyzing the timing of initiation, considering successful negotiations, and providing necessary details and assistance to support new QA. We also hope to share updates as soon as initial QA gets back on track to offset the backlog of the affected projects.</a:t>
                      </a:r>
                    </a:p>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 If negotiations go awry, we acknowledge our disagreements and seek feedback that it is possible to make some changes to our requirements, then renegotiate.</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457200" y="12192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SzPts val="500"/>
              <a:buFont typeface="Open Sans"/>
              <a:buNone/>
            </a:pPr>
            <a:r>
              <a:rPr lang="en" sz="4200"/>
              <a:t>Create Project Blueprint</a:t>
            </a:r>
            <a:endParaRPr sz="4200"/>
          </a:p>
        </p:txBody>
      </p:sp>
      <p:sp>
        <p:nvSpPr>
          <p:cNvPr id="160" name="Google Shape;160;p5"/>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1" name="Google Shape;161;p5"/>
          <p:cNvSpPr txBox="1">
            <a:spLocks noGrp="1"/>
          </p:cNvSpPr>
          <p:nvPr>
            <p:ph type="body" idx="1"/>
          </p:nvPr>
        </p:nvSpPr>
        <p:spPr>
          <a:xfrm>
            <a:off x="457200" y="2557475"/>
            <a:ext cx="8421900" cy="7680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200">
                <a:solidFill>
                  <a:srgbClr val="FFFFFF"/>
                </a:solidFill>
              </a:rPr>
              <a:t> A product launch is not just about deploying a beautifully designed,built and thoroughly tested feature. Your company needs to be equally prepared if not more to support every possible customer interaction associated with the product (e.g landing on your company website to learn more about the new feature)</a:t>
            </a:r>
            <a:endParaRPr sz="1200">
              <a:solidFill>
                <a:srgbClr val="FFFFFF"/>
              </a:solidFil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422" name="Google Shape;422;p36"/>
          <p:cNvSpPr txBox="1">
            <a:spLocks noGrp="1"/>
          </p:cNvSpPr>
          <p:nvPr>
            <p:ph type="title"/>
          </p:nvPr>
        </p:nvSpPr>
        <p:spPr>
          <a:xfrm>
            <a:off x="145150" y="76200"/>
            <a:ext cx="8735700" cy="471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How would you handle stakeholder feedback?</a:t>
            </a:r>
            <a:endParaRPr sz="2800"/>
          </a:p>
        </p:txBody>
      </p:sp>
      <p:sp>
        <p:nvSpPr>
          <p:cNvPr id="423" name="Google Shape;423;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20</a:t>
            </a:fld>
            <a:endParaRPr>
              <a:solidFill>
                <a:srgbClr val="929292"/>
              </a:solidFill>
            </a:endParaRPr>
          </a:p>
        </p:txBody>
      </p:sp>
      <p:graphicFrame>
        <p:nvGraphicFramePr>
          <p:cNvPr id="424" name="Google Shape;424;p36"/>
          <p:cNvGraphicFramePr/>
          <p:nvPr>
            <p:extLst>
              <p:ext uri="{D42A27DB-BD31-4B8C-83A1-F6EECF244321}">
                <p14:modId xmlns:p14="http://schemas.microsoft.com/office/powerpoint/2010/main" val="2295739653"/>
              </p:ext>
            </p:extLst>
          </p:nvPr>
        </p:nvGraphicFramePr>
        <p:xfrm>
          <a:off x="161475" y="595200"/>
          <a:ext cx="8735700" cy="4154600"/>
        </p:xfrm>
        <a:graphic>
          <a:graphicData uri="http://schemas.openxmlformats.org/drawingml/2006/table">
            <a:tbl>
              <a:tblPr>
                <a:noFill/>
                <a:tableStyleId>{6E943A0F-5956-4700-BAC9-35DB47F86FB8}</a:tableStyleId>
              </a:tblPr>
              <a:tblGrid>
                <a:gridCol w="1910200">
                  <a:extLst>
                    <a:ext uri="{9D8B030D-6E8A-4147-A177-3AD203B41FA5}">
                      <a16:colId xmlns:a16="http://schemas.microsoft.com/office/drawing/2014/main" val="20000"/>
                    </a:ext>
                  </a:extLst>
                </a:gridCol>
                <a:gridCol w="6825500">
                  <a:extLst>
                    <a:ext uri="{9D8B030D-6E8A-4147-A177-3AD203B41FA5}">
                      <a16:colId xmlns:a16="http://schemas.microsoft.com/office/drawing/2014/main" val="20001"/>
                    </a:ext>
                  </a:extLst>
                </a:gridCol>
              </a:tblGrid>
              <a:tr h="17295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Feedback Assessment</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●This is a great feature however why is the notification feature crucial at this stage of a MVP and what is the specific trigger for a notification?</a:t>
                      </a:r>
                    </a:p>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 What is the expected result of this feature?</a:t>
                      </a:r>
                    </a:p>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 Does this new feature fit into your sprint goals? </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4250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Video Response </a:t>
                      </a:r>
                      <a:endParaRPr sz="1200" b="1" u="none" strike="noStrike" cap="none">
                        <a:solidFill>
                          <a:srgbClr val="2D3D4A"/>
                        </a:solidFill>
                        <a:latin typeface="Open Sans"/>
                        <a:ea typeface="Open Sans"/>
                        <a:cs typeface="Open Sans"/>
                        <a:sym typeface="Open Sans"/>
                      </a:endParaRPr>
                    </a:p>
                    <a:p>
                      <a:pPr marL="114300" marR="0" lvl="0" indent="0" algn="l" rtl="0">
                        <a:lnSpc>
                          <a:spcPct val="115000"/>
                        </a:lnSpc>
                        <a:spcBef>
                          <a:spcPts val="70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https://drive.google.com/file/d/1m04fAUZxglLO2q1z-L8H4RIW7T0xq9PR/view?usp=share_link</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5" name="Google Shape;175;p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3</a:t>
            </a:fld>
            <a:endParaRPr>
              <a:solidFill>
                <a:srgbClr val="929292"/>
              </a:solidFill>
            </a:endParaRPr>
          </a:p>
        </p:txBody>
      </p:sp>
      <p:sp>
        <p:nvSpPr>
          <p:cNvPr id="176" name="Google Shape;176;p7"/>
          <p:cNvSpPr txBox="1">
            <a:spLocks noGrp="1"/>
          </p:cNvSpPr>
          <p:nvPr>
            <p:ph type="body" idx="1"/>
          </p:nvPr>
        </p:nvSpPr>
        <p:spPr>
          <a:xfrm>
            <a:off x="475050" y="631275"/>
            <a:ext cx="8440800" cy="2832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1200" dirty="0">
                <a:highlight>
                  <a:srgbClr val="FFFFFF"/>
                </a:highlight>
                <a:latin typeface="Open Sans Light"/>
                <a:ea typeface="Open Sans Light"/>
                <a:cs typeface="Open Sans Light"/>
                <a:sym typeface="Open Sans Light"/>
              </a:rPr>
              <a:t>Share </a:t>
            </a:r>
            <a:r>
              <a:rPr lang="en" sz="1200" dirty="0">
                <a:solidFill>
                  <a:srgbClr val="02B3E4"/>
                </a:solidFill>
                <a:highlight>
                  <a:srgbClr val="FFFFFF"/>
                </a:highlight>
                <a:latin typeface="Open Sans Light"/>
                <a:ea typeface="Open Sans Light"/>
                <a:cs typeface="Open Sans Light"/>
                <a:sym typeface="Open Sans Light"/>
              </a:rPr>
              <a:t>your project-speci</a:t>
            </a:r>
            <a:r>
              <a:rPr lang="en" sz="1200" dirty="0">
                <a:highlight>
                  <a:srgbClr val="FFFFFF"/>
                </a:highlight>
                <a:latin typeface="Open Sans Light"/>
                <a:ea typeface="Open Sans Light"/>
                <a:cs typeface="Open Sans Light"/>
                <a:sym typeface="Open Sans Light"/>
              </a:rPr>
              <a:t>fic coordination activities map here (</a:t>
            </a:r>
            <a:r>
              <a:rPr lang="en" sz="1200" dirty="0">
                <a:solidFill>
                  <a:srgbClr val="0097A7"/>
                </a:solidFill>
                <a:highlight>
                  <a:srgbClr val="FFFFFF"/>
                </a:highlight>
                <a:latin typeface="Open Sans Light"/>
                <a:ea typeface="Open Sans Light"/>
                <a:cs typeface="Open Sans Light"/>
                <a:sym typeface="Open Sans Light"/>
              </a:rPr>
              <a:t>Insert Link here). </a:t>
            </a:r>
            <a:r>
              <a:rPr lang="en" sz="1200" dirty="0">
                <a:highlight>
                  <a:srgbClr val="FFFFFF"/>
                </a:highlight>
                <a:latin typeface="Open Sans Light"/>
                <a:ea typeface="Open Sans Light"/>
                <a:cs typeface="Open Sans Light"/>
                <a:sym typeface="Open Sans Light"/>
              </a:rPr>
              <a:t>You can also s</a:t>
            </a:r>
            <a:r>
              <a:rPr lang="en" sz="1200" dirty="0">
                <a:solidFill>
                  <a:srgbClr val="02B3E4"/>
                </a:solidFill>
                <a:highlight>
                  <a:srgbClr val="FFFFFF"/>
                </a:highlight>
                <a:latin typeface="Open Sans Light"/>
                <a:ea typeface="Open Sans Light"/>
                <a:cs typeface="Open Sans Light"/>
                <a:sym typeface="Open Sans Light"/>
              </a:rPr>
              <a:t>hare a screenshot</a:t>
            </a:r>
            <a:r>
              <a:rPr lang="en" sz="1200" dirty="0">
                <a:highlight>
                  <a:srgbClr val="FFFFFF"/>
                </a:highlight>
                <a:latin typeface="Open Sans Light"/>
                <a:ea typeface="Open Sans Light"/>
                <a:cs typeface="Open Sans Light"/>
                <a:sym typeface="Open Sans Light"/>
              </a:rPr>
              <a:t> below.</a:t>
            </a:r>
            <a:endParaRPr sz="1200" dirty="0">
              <a:solidFill>
                <a:srgbClr val="02B3E4"/>
              </a:solidFill>
            </a:endParaRPr>
          </a:p>
        </p:txBody>
      </p:sp>
      <p:sp>
        <p:nvSpPr>
          <p:cNvPr id="177" name="Google Shape;177;p7"/>
          <p:cNvSpPr txBox="1">
            <a:spLocks noGrp="1"/>
          </p:cNvSpPr>
          <p:nvPr>
            <p:ph type="title"/>
          </p:nvPr>
        </p:nvSpPr>
        <p:spPr>
          <a:xfrm>
            <a:off x="457200" y="76200"/>
            <a:ext cx="8229600" cy="4788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2800"/>
              <a:t>Create a coordination activities map</a:t>
            </a:r>
            <a:endParaRPr sz="2800"/>
          </a:p>
        </p:txBody>
      </p:sp>
      <p:pic>
        <p:nvPicPr>
          <p:cNvPr id="3" name="Picture 2">
            <a:extLst>
              <a:ext uri="{FF2B5EF4-FFF2-40B4-BE49-F238E27FC236}">
                <a16:creationId xmlns:a16="http://schemas.microsoft.com/office/drawing/2014/main" id="{1D1F73C3-CAF4-877F-4860-221A48D9F7BB}"/>
              </a:ext>
            </a:extLst>
          </p:cNvPr>
          <p:cNvPicPr>
            <a:picLocks noChangeAspect="1"/>
          </p:cNvPicPr>
          <p:nvPr/>
        </p:nvPicPr>
        <p:blipFill>
          <a:blip r:embed="rId3"/>
          <a:stretch>
            <a:fillRect/>
          </a:stretch>
        </p:blipFill>
        <p:spPr>
          <a:xfrm>
            <a:off x="228150" y="914475"/>
            <a:ext cx="8770076" cy="4229025"/>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txBox="1">
            <a:spLocks noGrp="1"/>
          </p:cNvSpPr>
          <p:nvPr>
            <p:ph type="title"/>
          </p:nvPr>
        </p:nvSpPr>
        <p:spPr>
          <a:xfrm>
            <a:off x="5334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SzPts val="500"/>
              <a:buFont typeface="Open Sans"/>
              <a:buNone/>
            </a:pPr>
            <a:r>
              <a:rPr lang="en" sz="4200"/>
              <a:t> Plan for Sprint Meeting</a:t>
            </a:r>
            <a:endParaRPr sz="4200"/>
          </a:p>
        </p:txBody>
      </p:sp>
      <p:sp>
        <p:nvSpPr>
          <p:cNvPr id="185" name="Google Shape;185;p8"/>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86" name="Google Shape;186;p8"/>
          <p:cNvSpPr txBox="1"/>
          <p:nvPr/>
        </p:nvSpPr>
        <p:spPr>
          <a:xfrm>
            <a:off x="685800" y="2644075"/>
            <a:ext cx="7916700" cy="719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FFFFFF"/>
                </a:solidFill>
                <a:latin typeface="Open Sans"/>
                <a:ea typeface="Open Sans"/>
                <a:cs typeface="Open Sans"/>
                <a:sym typeface="Open Sans"/>
              </a:rPr>
              <a:t>As a PM, it is important to stay ahead of your scrum team and be prepared for every upcoming sprint by having a target goal defined with prioritized backlog for team to start costing and breaking down the tasks</a:t>
            </a:r>
            <a:endParaRPr sz="1200" b="0" i="0" u="none" strike="noStrike" cap="none">
              <a:solidFill>
                <a:srgbClr val="000000"/>
              </a:solidFill>
              <a:latin typeface="Open Sans"/>
              <a:ea typeface="Open Sans"/>
              <a:cs typeface="Open Sans"/>
              <a:sym typeface="Open Sans"/>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02" name="Google Shape;202;p10"/>
          <p:cNvSpPr txBox="1">
            <a:spLocks noGrp="1"/>
          </p:cNvSpPr>
          <p:nvPr>
            <p:ph type="title"/>
          </p:nvPr>
        </p:nvSpPr>
        <p:spPr>
          <a:xfrm>
            <a:off x="381000" y="2286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000" dirty="0"/>
              <a:t>Sprint Planning Meeting Preparation</a:t>
            </a:r>
            <a:endParaRPr sz="2000" dirty="0"/>
          </a:p>
        </p:txBody>
      </p:sp>
      <p:sp>
        <p:nvSpPr>
          <p:cNvPr id="203" name="Google Shape;203;p1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5</a:t>
            </a:fld>
            <a:endParaRPr>
              <a:solidFill>
                <a:srgbClr val="929292"/>
              </a:solidFill>
            </a:endParaRPr>
          </a:p>
        </p:txBody>
      </p:sp>
      <p:graphicFrame>
        <p:nvGraphicFramePr>
          <p:cNvPr id="204" name="Google Shape;204;p10"/>
          <p:cNvGraphicFramePr/>
          <p:nvPr>
            <p:extLst>
              <p:ext uri="{D42A27DB-BD31-4B8C-83A1-F6EECF244321}">
                <p14:modId xmlns:p14="http://schemas.microsoft.com/office/powerpoint/2010/main" val="2309509493"/>
              </p:ext>
            </p:extLst>
          </p:nvPr>
        </p:nvGraphicFramePr>
        <p:xfrm>
          <a:off x="381000" y="317802"/>
          <a:ext cx="7614217" cy="4766072"/>
        </p:xfrm>
        <a:graphic>
          <a:graphicData uri="http://schemas.openxmlformats.org/drawingml/2006/table">
            <a:tbl>
              <a:tblPr>
                <a:noFill/>
                <a:tableStyleId>{6E943A0F-5956-4700-BAC9-35DB47F86FB8}</a:tableStyleId>
              </a:tblPr>
              <a:tblGrid>
                <a:gridCol w="354222">
                  <a:extLst>
                    <a:ext uri="{9D8B030D-6E8A-4147-A177-3AD203B41FA5}">
                      <a16:colId xmlns:a16="http://schemas.microsoft.com/office/drawing/2014/main" val="20000"/>
                    </a:ext>
                  </a:extLst>
                </a:gridCol>
                <a:gridCol w="7259995">
                  <a:extLst>
                    <a:ext uri="{9D8B030D-6E8A-4147-A177-3AD203B41FA5}">
                      <a16:colId xmlns:a16="http://schemas.microsoft.com/office/drawing/2014/main" val="20001"/>
                    </a:ext>
                  </a:extLst>
                </a:gridCol>
              </a:tblGrid>
              <a:tr h="352113">
                <a:tc gridSpan="2">
                  <a:txBody>
                    <a:bodyPr/>
                    <a:lstStyle/>
                    <a:p>
                      <a:pPr marL="0" marR="0" lvl="0" indent="0" algn="l" rtl="0">
                        <a:lnSpc>
                          <a:spcPct val="115000"/>
                        </a:lnSpc>
                        <a:spcBef>
                          <a:spcPts val="0"/>
                        </a:spcBef>
                        <a:spcAft>
                          <a:spcPts val="0"/>
                        </a:spcAft>
                        <a:buClr>
                          <a:srgbClr val="000000"/>
                        </a:buClr>
                        <a:buSzPts val="1200"/>
                        <a:buFont typeface="Arial"/>
                        <a:buNone/>
                      </a:pPr>
                      <a:r>
                        <a:rPr lang="en" sz="900" b="1" u="none" strike="noStrike" cap="none" dirty="0">
                          <a:solidFill>
                            <a:srgbClr val="2D3D4A"/>
                          </a:solidFill>
                          <a:latin typeface="Open Sans"/>
                          <a:ea typeface="Open Sans"/>
                          <a:cs typeface="Open Sans"/>
                          <a:sym typeface="Open Sans"/>
                        </a:rPr>
                        <a:t>Sprint Goal</a:t>
                      </a:r>
                      <a:endParaRPr sz="900" u="none" strike="noStrike" cap="none" dirty="0">
                        <a:solidFill>
                          <a:srgbClr val="9E9E9E"/>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52113">
                <a:tc gridSpan="2">
                  <a:txBody>
                    <a:bodyPr/>
                    <a:lstStyle/>
                    <a:p>
                      <a:pPr marL="0" marR="0" lvl="0" indent="0" algn="l" rtl="0">
                        <a:lnSpc>
                          <a:spcPct val="115000"/>
                        </a:lnSpc>
                        <a:spcBef>
                          <a:spcPts val="0"/>
                        </a:spcBef>
                        <a:spcAft>
                          <a:spcPts val="0"/>
                        </a:spcAft>
                        <a:buClr>
                          <a:srgbClr val="000000"/>
                        </a:buClr>
                        <a:buSzPts val="1200"/>
                        <a:buFont typeface="Arial"/>
                        <a:buNone/>
                      </a:pPr>
                      <a:r>
                        <a:rPr lang="en-US" sz="900" u="none" strike="noStrike" cap="none" dirty="0">
                          <a:solidFill>
                            <a:schemeClr val="tx1">
                              <a:lumMod val="50000"/>
                            </a:schemeClr>
                          </a:solidFill>
                          <a:latin typeface="Open Sans"/>
                          <a:ea typeface="Open Sans"/>
                          <a:cs typeface="Open Sans"/>
                          <a:sym typeface="Open Sans"/>
                        </a:rPr>
                        <a:t>Auto-recommendation of jobs to users based on Profile (skills &amp; preferences)</a:t>
                      </a:r>
                      <a:endParaRPr sz="900" u="none" strike="noStrike" cap="none" dirty="0">
                        <a:solidFill>
                          <a:schemeClr val="tx1">
                            <a:lumMod val="50000"/>
                          </a:schemeClr>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352113">
                <a:tc gridSpan="2">
                  <a:txBody>
                    <a:bodyPr/>
                    <a:lstStyle/>
                    <a:p>
                      <a:pPr marL="0" marR="0" lvl="0" indent="0" algn="l" rtl="0">
                        <a:lnSpc>
                          <a:spcPct val="115000"/>
                        </a:lnSpc>
                        <a:spcBef>
                          <a:spcPts val="0"/>
                        </a:spcBef>
                        <a:spcAft>
                          <a:spcPts val="0"/>
                        </a:spcAft>
                        <a:buClr>
                          <a:srgbClr val="000000"/>
                        </a:buClr>
                        <a:buSzPts val="1200"/>
                        <a:buFont typeface="Arial"/>
                        <a:buNone/>
                      </a:pPr>
                      <a:r>
                        <a:rPr lang="en" sz="900" b="1" u="none" strike="noStrike" cap="none">
                          <a:solidFill>
                            <a:srgbClr val="2D3D4A"/>
                          </a:solidFill>
                          <a:latin typeface="Open Sans"/>
                          <a:ea typeface="Open Sans"/>
                          <a:cs typeface="Open Sans"/>
                          <a:sym typeface="Open Sans"/>
                        </a:rPr>
                        <a:t>Sprint Backlog (</a:t>
                      </a:r>
                      <a:r>
                        <a:rPr lang="en" sz="900" u="none" strike="noStrike" cap="none">
                          <a:solidFill>
                            <a:srgbClr val="2D3D4A"/>
                          </a:solidFill>
                          <a:latin typeface="Open Sans"/>
                          <a:ea typeface="Open Sans"/>
                          <a:cs typeface="Open Sans"/>
                          <a:sym typeface="Open Sans"/>
                        </a:rPr>
                        <a:t>list the prioritized </a:t>
                      </a:r>
                      <a:r>
                        <a:rPr lang="en" sz="900" b="1" u="none" strike="noStrike" cap="none">
                          <a:solidFill>
                            <a:srgbClr val="2D3D4A"/>
                          </a:solidFill>
                          <a:latin typeface="Open Sans"/>
                          <a:ea typeface="Open Sans"/>
                          <a:cs typeface="Open Sans"/>
                          <a:sym typeface="Open Sans"/>
                        </a:rPr>
                        <a:t>user-stories</a:t>
                      </a:r>
                      <a:r>
                        <a:rPr lang="en" sz="900" u="none" strike="noStrike" cap="none">
                          <a:solidFill>
                            <a:srgbClr val="2D3D4A"/>
                          </a:solidFill>
                          <a:latin typeface="Open Sans"/>
                          <a:ea typeface="Open Sans"/>
                          <a:cs typeface="Open Sans"/>
                          <a:sym typeface="Open Sans"/>
                        </a:rPr>
                        <a:t> from the product backlog)</a:t>
                      </a:r>
                      <a:endParaRPr sz="900" u="none" strike="noStrike" cap="none">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2"/>
                  </a:ext>
                </a:extLst>
              </a:tr>
              <a:tr h="480165">
                <a:tc>
                  <a:txBody>
                    <a:bodyPr/>
                    <a:lstStyle/>
                    <a:p>
                      <a:pPr marL="0" marR="0" lvl="0" indent="0" algn="l" rtl="0">
                        <a:lnSpc>
                          <a:spcPct val="100000"/>
                        </a:lnSpc>
                        <a:spcBef>
                          <a:spcPts val="0"/>
                        </a:spcBef>
                        <a:spcAft>
                          <a:spcPts val="0"/>
                        </a:spcAft>
                        <a:buClr>
                          <a:srgbClr val="000000"/>
                        </a:buClr>
                        <a:buSzPts val="1200"/>
                        <a:buFont typeface="Arial"/>
                        <a:buNone/>
                      </a:pPr>
                      <a:r>
                        <a:rPr lang="en" sz="900" u="none" strike="noStrike" cap="none">
                          <a:latin typeface="Open Sans"/>
                          <a:ea typeface="Open Sans"/>
                          <a:cs typeface="Open Sans"/>
                          <a:sym typeface="Open Sans"/>
                        </a:rPr>
                        <a:t>1</a:t>
                      </a:r>
                      <a:endParaRPr sz="9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900" u="none" strike="noStrike" cap="none" dirty="0">
                          <a:solidFill>
                            <a:srgbClr val="2D3D4A"/>
                          </a:solidFill>
                          <a:latin typeface="Open Sans"/>
                          <a:ea typeface="Open Sans"/>
                          <a:cs typeface="Open Sans"/>
                          <a:sym typeface="Open Sans"/>
                        </a:rPr>
                        <a:t>As a recent college graduate, I want the app to automatically recommend job listings that match my skills and profile, so that I can discover relevant opportunities without having to manually search for them</a:t>
                      </a:r>
                      <a:endParaRPr sz="9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635521">
                <a:tc>
                  <a:txBody>
                    <a:bodyPr/>
                    <a:lstStyle/>
                    <a:p>
                      <a:pPr marL="0" marR="0" lvl="0" indent="0" algn="l" rtl="0">
                        <a:lnSpc>
                          <a:spcPct val="100000"/>
                        </a:lnSpc>
                        <a:spcBef>
                          <a:spcPts val="0"/>
                        </a:spcBef>
                        <a:spcAft>
                          <a:spcPts val="0"/>
                        </a:spcAft>
                        <a:buClr>
                          <a:srgbClr val="000000"/>
                        </a:buClr>
                        <a:buSzPts val="1200"/>
                        <a:buFont typeface="Arial"/>
                        <a:buNone/>
                      </a:pPr>
                      <a:r>
                        <a:rPr lang="en" sz="900" u="none" strike="noStrike" cap="none">
                          <a:latin typeface="Open Sans"/>
                          <a:ea typeface="Open Sans"/>
                          <a:cs typeface="Open Sans"/>
                          <a:sym typeface="Open Sans"/>
                        </a:rPr>
                        <a:t>2</a:t>
                      </a:r>
                      <a:endParaRPr sz="9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900" u="none" strike="noStrike" cap="none" dirty="0">
                          <a:solidFill>
                            <a:srgbClr val="2D3D4A"/>
                          </a:solidFill>
                          <a:latin typeface="Open Sans"/>
                          <a:ea typeface="Open Sans"/>
                          <a:cs typeface="Open Sans"/>
                          <a:sym typeface="Open Sans"/>
                        </a:rPr>
                        <a:t>As a user, I want to be able to customize the job preferences in my profile, including desired industry, location, and salary range, so that the auto-recommendation algorithm takes my specific preferences into account.</a:t>
                      </a:r>
                      <a:endParaRPr sz="9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480165">
                <a:tc>
                  <a:txBody>
                    <a:bodyPr/>
                    <a:lstStyle/>
                    <a:p>
                      <a:pPr marL="0" marR="0" lvl="0" indent="0" algn="l" rtl="0">
                        <a:lnSpc>
                          <a:spcPct val="100000"/>
                        </a:lnSpc>
                        <a:spcBef>
                          <a:spcPts val="0"/>
                        </a:spcBef>
                        <a:spcAft>
                          <a:spcPts val="0"/>
                        </a:spcAft>
                        <a:buClr>
                          <a:srgbClr val="000000"/>
                        </a:buClr>
                        <a:buSzPts val="1200"/>
                        <a:buFont typeface="Arial"/>
                        <a:buNone/>
                      </a:pPr>
                      <a:r>
                        <a:rPr lang="en" sz="900" u="none" strike="noStrike" cap="none">
                          <a:latin typeface="Open Sans"/>
                          <a:ea typeface="Open Sans"/>
                          <a:cs typeface="Open Sans"/>
                          <a:sym typeface="Open Sans"/>
                        </a:rPr>
                        <a:t>3</a:t>
                      </a:r>
                      <a:endParaRPr sz="9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900" u="none" strike="noStrike" cap="none" dirty="0">
                          <a:solidFill>
                            <a:srgbClr val="2D3D4A"/>
                          </a:solidFill>
                          <a:latin typeface="Open Sans"/>
                          <a:ea typeface="Open Sans"/>
                          <a:cs typeface="Open Sans"/>
                          <a:sym typeface="Open Sans"/>
                        </a:rPr>
                        <a:t>As a job seeker, I want to provide feedback on recommended jobs (like or dislike), so that the app can learn my preferences and improve the accuracy of future recommendations.</a:t>
                      </a:r>
                      <a:endParaRPr sz="9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r h="480165">
                <a:tc>
                  <a:txBody>
                    <a:bodyPr/>
                    <a:lstStyle/>
                    <a:p>
                      <a:pPr marL="0" marR="0" lvl="0" indent="0" algn="l" rtl="0">
                        <a:lnSpc>
                          <a:spcPct val="100000"/>
                        </a:lnSpc>
                        <a:spcBef>
                          <a:spcPts val="0"/>
                        </a:spcBef>
                        <a:spcAft>
                          <a:spcPts val="0"/>
                        </a:spcAft>
                        <a:buClr>
                          <a:srgbClr val="000000"/>
                        </a:buClr>
                        <a:buSzPts val="1200"/>
                        <a:buFont typeface="Arial"/>
                        <a:buNone/>
                      </a:pPr>
                      <a:r>
                        <a:rPr lang="en" sz="900" u="none" strike="noStrike" cap="none">
                          <a:latin typeface="Open Sans"/>
                          <a:ea typeface="Open Sans"/>
                          <a:cs typeface="Open Sans"/>
                          <a:sym typeface="Open Sans"/>
                        </a:rPr>
                        <a:t>4</a:t>
                      </a:r>
                      <a:endParaRPr sz="9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900" u="none" strike="noStrike" cap="none" dirty="0">
                          <a:solidFill>
                            <a:srgbClr val="2D3D4A"/>
                          </a:solidFill>
                          <a:latin typeface="Open Sans"/>
                          <a:ea typeface="Open Sans"/>
                          <a:cs typeface="Open Sans"/>
                          <a:sym typeface="Open Sans"/>
                        </a:rPr>
                        <a:t>As a user, I want to receive real-time notifications when new job recommendations that match my profile become available, so that I can stay informed and be among the first to apply.</a:t>
                      </a:r>
                      <a:endParaRPr sz="9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6"/>
                  </a:ext>
                </a:extLst>
              </a:tr>
              <a:tr h="635521">
                <a:tc>
                  <a:txBody>
                    <a:bodyPr/>
                    <a:lstStyle/>
                    <a:p>
                      <a:pPr marL="0" marR="0" lvl="0" indent="0" algn="l" rtl="0">
                        <a:lnSpc>
                          <a:spcPct val="100000"/>
                        </a:lnSpc>
                        <a:spcBef>
                          <a:spcPts val="0"/>
                        </a:spcBef>
                        <a:spcAft>
                          <a:spcPts val="0"/>
                        </a:spcAft>
                        <a:buClr>
                          <a:srgbClr val="000000"/>
                        </a:buClr>
                        <a:buSzPts val="1200"/>
                        <a:buFont typeface="Arial"/>
                        <a:buNone/>
                      </a:pPr>
                      <a:r>
                        <a:rPr lang="en" sz="900" u="none" strike="noStrike" cap="none">
                          <a:latin typeface="Open Sans"/>
                          <a:ea typeface="Open Sans"/>
                          <a:cs typeface="Open Sans"/>
                          <a:sym typeface="Open Sans"/>
                        </a:rPr>
                        <a:t>5</a:t>
                      </a:r>
                      <a:endParaRPr sz="9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900" u="none" strike="noStrike" cap="none" dirty="0">
                          <a:solidFill>
                            <a:srgbClr val="2D3D4A"/>
                          </a:solidFill>
                          <a:latin typeface="Open Sans"/>
                          <a:ea typeface="Open Sans"/>
                          <a:cs typeface="Open Sans"/>
                          <a:sym typeface="Open Sans"/>
                        </a:rPr>
                        <a:t>As a recent graduate, I want the app to suggest relevant skills to add to my profile based on the job market trends and demand, so that I can enhance my profile and increase my chances of getting relevant job recommendations.</a:t>
                      </a:r>
                      <a:endParaRPr sz="9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7"/>
                  </a:ext>
                </a:extLst>
              </a:tr>
              <a:tr h="352113">
                <a:tc gridSpan="2">
                  <a:txBody>
                    <a:bodyPr/>
                    <a:lstStyle/>
                    <a:p>
                      <a:pPr marL="0" marR="0" lvl="0" indent="0" algn="l" rtl="0">
                        <a:lnSpc>
                          <a:spcPct val="115000"/>
                        </a:lnSpc>
                        <a:spcBef>
                          <a:spcPts val="0"/>
                        </a:spcBef>
                        <a:spcAft>
                          <a:spcPts val="0"/>
                        </a:spcAft>
                        <a:buClr>
                          <a:srgbClr val="000000"/>
                        </a:buClr>
                        <a:buSzPts val="1200"/>
                        <a:buFont typeface="Arial"/>
                        <a:buNone/>
                      </a:pPr>
                      <a:r>
                        <a:rPr lang="en" sz="900" b="1" u="none" strike="noStrike" cap="none">
                          <a:solidFill>
                            <a:srgbClr val="2D3D4A"/>
                          </a:solidFill>
                          <a:latin typeface="Open Sans"/>
                          <a:ea typeface="Open Sans"/>
                          <a:cs typeface="Open Sans"/>
                          <a:sym typeface="Open Sans"/>
                        </a:rPr>
                        <a:t>Sprint Prioritization Logic</a:t>
                      </a:r>
                      <a:endParaRPr sz="900" u="none" strike="noStrike" cap="none">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8"/>
                  </a:ext>
                </a:extLst>
              </a:tr>
              <a:tr h="352113">
                <a:tc gridSpan="2">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900" u="none" strike="noStrike" cap="none" dirty="0">
                          <a:latin typeface="Open Sans"/>
                          <a:ea typeface="Open Sans"/>
                          <a:cs typeface="Open Sans"/>
                          <a:sym typeface="Open Sans"/>
                        </a:rPr>
                        <a:t>Develop the core functionality of the auto-recommendation feature in the first sprint to ensure it's working effectively from the outset.</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900" u="none" strike="noStrike" cap="none" dirty="0">
                          <a:latin typeface="Open Sans"/>
                          <a:ea typeface="Open Sans"/>
                          <a:cs typeface="Open Sans"/>
                          <a:sym typeface="Open Sans"/>
                        </a:rPr>
                        <a:t>Prioritize the development of the API integration with LinkedIn job postings, as this will be essential for retrieving and filtering the right jobs from the entire job offerings.</a:t>
                      </a:r>
                      <a:endParaRPr sz="900" u="none" strike="noStrike" cap="none"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19" name="Google Shape;219;p12"/>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User Story 1</a:t>
            </a:r>
            <a:endParaRPr sz="2800"/>
          </a:p>
        </p:txBody>
      </p:sp>
      <p:sp>
        <p:nvSpPr>
          <p:cNvPr id="220" name="Google Shape;220;p1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6</a:t>
            </a:fld>
            <a:endParaRPr>
              <a:solidFill>
                <a:srgbClr val="929292"/>
              </a:solidFill>
            </a:endParaRPr>
          </a:p>
        </p:txBody>
      </p:sp>
      <p:graphicFrame>
        <p:nvGraphicFramePr>
          <p:cNvPr id="221" name="Google Shape;221;p12"/>
          <p:cNvGraphicFramePr/>
          <p:nvPr>
            <p:extLst>
              <p:ext uri="{D42A27DB-BD31-4B8C-83A1-F6EECF244321}">
                <p14:modId xmlns:p14="http://schemas.microsoft.com/office/powerpoint/2010/main" val="2895381093"/>
              </p:ext>
            </p:extLst>
          </p:nvPr>
        </p:nvGraphicFramePr>
        <p:xfrm>
          <a:off x="287350" y="682675"/>
          <a:ext cx="8603350" cy="4286709"/>
        </p:xfrm>
        <a:graphic>
          <a:graphicData uri="http://schemas.openxmlformats.org/drawingml/2006/table">
            <a:tbl>
              <a:tblPr>
                <a:noFill/>
                <a:tableStyleId>{6E943A0F-5956-4700-BAC9-35DB47F86FB8}</a:tableStyleId>
              </a:tblPr>
              <a:tblGrid>
                <a:gridCol w="1183450">
                  <a:extLst>
                    <a:ext uri="{9D8B030D-6E8A-4147-A177-3AD203B41FA5}">
                      <a16:colId xmlns:a16="http://schemas.microsoft.com/office/drawing/2014/main" val="20000"/>
                    </a:ext>
                  </a:extLst>
                </a:gridCol>
                <a:gridCol w="7419900">
                  <a:extLst>
                    <a:ext uri="{9D8B030D-6E8A-4147-A177-3AD203B41FA5}">
                      <a16:colId xmlns:a16="http://schemas.microsoft.com/office/drawing/2014/main" val="20001"/>
                    </a:ext>
                  </a:extLst>
                </a:gridCol>
              </a:tblGrid>
              <a:tr h="9114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User Story</a:t>
                      </a:r>
                      <a:endParaRPr sz="1200" b="1" u="none" strike="noStrike" cap="none">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1200"/>
                        <a:buFont typeface="Arial"/>
                        <a:buNone/>
                        <a:tabLst/>
                        <a:defRPr/>
                      </a:pPr>
                      <a:r>
                        <a:rPr lang="en-US" sz="1200" u="none" strike="noStrike" cap="none" dirty="0">
                          <a:solidFill>
                            <a:srgbClr val="2D3D4A"/>
                          </a:solidFill>
                          <a:latin typeface="Open Sans"/>
                          <a:ea typeface="Open Sans"/>
                          <a:cs typeface="Open Sans"/>
                          <a:sym typeface="Open Sans"/>
                        </a:rPr>
                        <a:t>As a recent college graduate, I want the app to automatically recommend job listings that match my skills and profile, so that I can discover relevant opportunities without having to manually search for them</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632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Design </a:t>
                      </a:r>
                      <a:endParaRPr sz="1200" b="1" u="none" strike="noStrike" cap="none">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9E9E9E"/>
                          </a:solidFill>
                          <a:latin typeface="Open Sans"/>
                          <a:ea typeface="Open Sans"/>
                          <a:cs typeface="Open Sans"/>
                          <a:sym typeface="Open Sans"/>
                        </a:rPr>
                        <a:t>S</a:t>
                      </a:r>
                      <a:r>
                        <a:rPr lang="en" sz="1200" u="none" strike="noStrike" cap="none" dirty="0">
                          <a:solidFill>
                            <a:srgbClr val="9E9E9E"/>
                          </a:solidFill>
                          <a:latin typeface="Open Sans"/>
                          <a:ea typeface="Open Sans"/>
                          <a:cs typeface="Open Sans"/>
                          <a:sym typeface="Open Sans"/>
                        </a:rPr>
                        <a:t>ee next slide</a:t>
                      </a:r>
                      <a:endParaRPr sz="1200" u="none" strike="noStrike" cap="none" dirty="0">
                        <a:solidFill>
                          <a:schemeClr val="tx1">
                            <a:lumMod val="50000"/>
                          </a:schemeClr>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8849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Acceptance Criteria</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A logged-in user can find the newly added auto-recommendation feature prominently displayed on the app's home screen.</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The auto-recommendation feature will be positioned above the existing job search functionality.</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The page layout and design will be mobile responsive, ensuring a seamless user experience across devices.</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The feature will adhere to ADA compliance guidelines, ensuring accessibility for users with disabilities.</a:t>
                      </a:r>
                      <a:endParaRPr sz="1200" u="none" strike="noStrike" cap="none"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911475">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b="1" u="none" strike="noStrike" cap="none">
                          <a:solidFill>
                            <a:srgbClr val="2D3D4A"/>
                          </a:solidFill>
                          <a:latin typeface="Open Sans"/>
                          <a:ea typeface="Open Sans"/>
                          <a:cs typeface="Open Sans"/>
                          <a:sym typeface="Open Sans"/>
                        </a:rPr>
                        <a:t>Assumptions</a:t>
                      </a: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GradMatch app is already built to be ADA compliant and mobile responsive, so the engineering team will continue to develop new features while maintaining these requirements.</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The initial launch of the GradMatch app will target users in the United States, and the MVP (Minimum Viable Product) will be available in English only.</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F47A64-1B7F-A53C-913C-726816DEF80D}"/>
              </a:ext>
            </a:extLst>
          </p:cNvPr>
          <p:cNvPicPr>
            <a:picLocks noChangeAspect="1"/>
          </p:cNvPicPr>
          <p:nvPr/>
        </p:nvPicPr>
        <p:blipFill>
          <a:blip r:embed="rId2"/>
          <a:stretch>
            <a:fillRect/>
          </a:stretch>
        </p:blipFill>
        <p:spPr>
          <a:xfrm>
            <a:off x="2127135" y="0"/>
            <a:ext cx="4889729" cy="5143500"/>
          </a:xfrm>
          <a:prstGeom prst="rect">
            <a:avLst/>
          </a:prstGeom>
        </p:spPr>
      </p:pic>
    </p:spTree>
    <p:extLst>
      <p:ext uri="{BB962C8B-B14F-4D97-AF65-F5344CB8AC3E}">
        <p14:creationId xmlns:p14="http://schemas.microsoft.com/office/powerpoint/2010/main" val="961636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3"/>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27" name="Google Shape;227;p13"/>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User Story 2</a:t>
            </a:r>
            <a:endParaRPr sz="2800"/>
          </a:p>
        </p:txBody>
      </p:sp>
      <p:sp>
        <p:nvSpPr>
          <p:cNvPr id="228" name="Google Shape;228;p1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8</a:t>
            </a:fld>
            <a:endParaRPr>
              <a:solidFill>
                <a:srgbClr val="929292"/>
              </a:solidFill>
            </a:endParaRPr>
          </a:p>
        </p:txBody>
      </p:sp>
      <p:graphicFrame>
        <p:nvGraphicFramePr>
          <p:cNvPr id="229" name="Google Shape;229;p13"/>
          <p:cNvGraphicFramePr/>
          <p:nvPr>
            <p:extLst>
              <p:ext uri="{D42A27DB-BD31-4B8C-83A1-F6EECF244321}">
                <p14:modId xmlns:p14="http://schemas.microsoft.com/office/powerpoint/2010/main" val="2100576659"/>
              </p:ext>
            </p:extLst>
          </p:nvPr>
        </p:nvGraphicFramePr>
        <p:xfrm>
          <a:off x="113125" y="400454"/>
          <a:ext cx="8603350" cy="4743046"/>
        </p:xfrm>
        <a:graphic>
          <a:graphicData uri="http://schemas.openxmlformats.org/drawingml/2006/table">
            <a:tbl>
              <a:tblPr>
                <a:noFill/>
                <a:tableStyleId>{6E943A0F-5956-4700-BAC9-35DB47F86FB8}</a:tableStyleId>
              </a:tblPr>
              <a:tblGrid>
                <a:gridCol w="1200900">
                  <a:extLst>
                    <a:ext uri="{9D8B030D-6E8A-4147-A177-3AD203B41FA5}">
                      <a16:colId xmlns:a16="http://schemas.microsoft.com/office/drawing/2014/main" val="20000"/>
                    </a:ext>
                  </a:extLst>
                </a:gridCol>
                <a:gridCol w="7402450">
                  <a:extLst>
                    <a:ext uri="{9D8B030D-6E8A-4147-A177-3AD203B41FA5}">
                      <a16:colId xmlns:a16="http://schemas.microsoft.com/office/drawing/2014/main" val="20001"/>
                    </a:ext>
                  </a:extLst>
                </a:gridCol>
              </a:tblGrid>
              <a:tr h="981553">
                <a:tc>
                  <a:txBody>
                    <a:bodyPr/>
                    <a:lstStyle/>
                    <a:p>
                      <a:pPr marL="0" marR="0" lvl="0" indent="0" algn="l" rtl="0">
                        <a:lnSpc>
                          <a:spcPct val="115000"/>
                        </a:lnSpc>
                        <a:spcBef>
                          <a:spcPts val="0"/>
                        </a:spcBef>
                        <a:spcAft>
                          <a:spcPts val="0"/>
                        </a:spcAft>
                        <a:buClr>
                          <a:srgbClr val="000000"/>
                        </a:buClr>
                        <a:buSzPts val="1200"/>
                        <a:buFont typeface="Arial"/>
                        <a:buNone/>
                      </a:pPr>
                      <a:r>
                        <a:rPr lang="en" sz="1100" b="1" u="none" strike="noStrike" cap="none">
                          <a:solidFill>
                            <a:srgbClr val="2D3D4A"/>
                          </a:solidFill>
                          <a:latin typeface="Open Sans"/>
                          <a:ea typeface="Open Sans"/>
                          <a:cs typeface="Open Sans"/>
                          <a:sym typeface="Open Sans"/>
                        </a:rPr>
                        <a:t>User Story</a:t>
                      </a:r>
                      <a:endParaRPr sz="1100" b="1" u="none" strike="noStrike" cap="none">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1200"/>
                        <a:buFont typeface="Arial"/>
                        <a:buNone/>
                        <a:tabLst/>
                        <a:defRPr/>
                      </a:pPr>
                      <a:r>
                        <a:rPr lang="en-US" sz="1100" u="none" strike="noStrike" cap="none" dirty="0">
                          <a:solidFill>
                            <a:srgbClr val="2D3D4A"/>
                          </a:solidFill>
                          <a:latin typeface="Open Sans"/>
                          <a:ea typeface="Open Sans"/>
                          <a:cs typeface="Open Sans"/>
                          <a:sym typeface="Open Sans"/>
                        </a:rPr>
                        <a:t>As a user, I want to be able to customize the job preferences in my profile, including desired industry, location, experience, education etc..  so that the auto-recommendation algorithm takes my specific preferences into account.</a:t>
                      </a:r>
                    </a:p>
                    <a:p>
                      <a:pPr marL="0" marR="0" lvl="0" indent="0" algn="l" rtl="0">
                        <a:lnSpc>
                          <a:spcPct val="115000"/>
                        </a:lnSpc>
                        <a:spcBef>
                          <a:spcPts val="0"/>
                        </a:spcBef>
                        <a:spcAft>
                          <a:spcPts val="0"/>
                        </a:spcAft>
                        <a:buClr>
                          <a:srgbClr val="000000"/>
                        </a:buClr>
                        <a:buSzPts val="1200"/>
                        <a:buFont typeface="Arial"/>
                        <a:buNone/>
                      </a:pPr>
                      <a:endParaRPr sz="1100" u="none" strike="noStrike" cap="none" dirty="0">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8927">
                <a:tc>
                  <a:txBody>
                    <a:bodyPr/>
                    <a:lstStyle/>
                    <a:p>
                      <a:pPr marL="0" marR="0" lvl="0" indent="0" algn="l" rtl="0">
                        <a:lnSpc>
                          <a:spcPct val="115000"/>
                        </a:lnSpc>
                        <a:spcBef>
                          <a:spcPts val="0"/>
                        </a:spcBef>
                        <a:spcAft>
                          <a:spcPts val="0"/>
                        </a:spcAft>
                        <a:buClr>
                          <a:srgbClr val="000000"/>
                        </a:buClr>
                        <a:buSzPts val="1200"/>
                        <a:buFont typeface="Arial"/>
                        <a:buNone/>
                      </a:pPr>
                      <a:r>
                        <a:rPr lang="en" sz="1100" b="1" u="none" strike="noStrike" cap="none">
                          <a:solidFill>
                            <a:srgbClr val="2D3D4A"/>
                          </a:solidFill>
                          <a:latin typeface="Open Sans"/>
                          <a:ea typeface="Open Sans"/>
                          <a:cs typeface="Open Sans"/>
                          <a:sym typeface="Open Sans"/>
                        </a:rPr>
                        <a:t>Design </a:t>
                      </a:r>
                      <a:endParaRPr sz="1100" b="1" u="none" strike="noStrike" cap="none">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100" u="none" strike="noStrike" cap="none" dirty="0">
                          <a:solidFill>
                            <a:srgbClr val="9E9E9E"/>
                          </a:solidFill>
                          <a:latin typeface="Open Sans"/>
                          <a:ea typeface="Open Sans"/>
                          <a:cs typeface="Open Sans"/>
                          <a:sym typeface="Open Sans"/>
                        </a:rPr>
                        <a:t>See next slide</a:t>
                      </a:r>
                      <a:endParaRPr sz="1100" u="none" strike="noStrike" cap="none"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411013">
                <a:tc>
                  <a:txBody>
                    <a:bodyPr/>
                    <a:lstStyle/>
                    <a:p>
                      <a:pPr marL="0" marR="0" lvl="0" indent="0" algn="l" rtl="0">
                        <a:lnSpc>
                          <a:spcPct val="115000"/>
                        </a:lnSpc>
                        <a:spcBef>
                          <a:spcPts val="0"/>
                        </a:spcBef>
                        <a:spcAft>
                          <a:spcPts val="0"/>
                        </a:spcAft>
                        <a:buClr>
                          <a:srgbClr val="000000"/>
                        </a:buClr>
                        <a:buSzPts val="1200"/>
                        <a:buFont typeface="Arial"/>
                        <a:buNone/>
                      </a:pPr>
                      <a:r>
                        <a:rPr lang="en" sz="1100" b="1" u="none" strike="noStrike" cap="none">
                          <a:solidFill>
                            <a:srgbClr val="2D3D4A"/>
                          </a:solidFill>
                          <a:latin typeface="Open Sans"/>
                          <a:ea typeface="Open Sans"/>
                          <a:cs typeface="Open Sans"/>
                          <a:sym typeface="Open Sans"/>
                        </a:rPr>
                        <a:t>Acceptance Criteria</a:t>
                      </a:r>
                      <a:endParaRPr sz="11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100" b="1" u="none" strike="noStrike" cap="none">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100" u="none" strike="noStrike" cap="none" dirty="0">
                          <a:solidFill>
                            <a:srgbClr val="2D3D4A"/>
                          </a:solidFill>
                          <a:latin typeface="Open Sans"/>
                          <a:ea typeface="Open Sans"/>
                          <a:cs typeface="Open Sans"/>
                          <a:sym typeface="Open Sans"/>
                        </a:rPr>
                        <a:t>The app provides a user-friendly interface where I can easily access and update my job preferences within my profile settings.</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100" u="none" strike="noStrike" cap="none" dirty="0">
                          <a:solidFill>
                            <a:srgbClr val="2D3D4A"/>
                          </a:solidFill>
                          <a:latin typeface="Open Sans"/>
                          <a:ea typeface="Open Sans"/>
                          <a:cs typeface="Open Sans"/>
                          <a:sym typeface="Open Sans"/>
                        </a:rPr>
                        <a:t>I can select and specify my preferred industry, such as technology, finance, healthcare, etc., to ensure that the auto-recommendation algorithm focuses on relevant job opportunities in my desired field.</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100" u="none" strike="noStrike" cap="none" dirty="0">
                          <a:solidFill>
                            <a:srgbClr val="2D3D4A"/>
                          </a:solidFill>
                          <a:latin typeface="Open Sans"/>
                          <a:ea typeface="Open Sans"/>
                          <a:cs typeface="Open Sans"/>
                          <a:sym typeface="Open Sans"/>
                        </a:rPr>
                        <a:t>I have the option to specify my preferred location or locations, allowing the algorithm to consider jobs available in specific cities, regions, or remote work options.</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100" u="none" strike="noStrike" cap="none" dirty="0">
                          <a:solidFill>
                            <a:srgbClr val="2D3D4A"/>
                          </a:solidFill>
                          <a:latin typeface="Open Sans"/>
                          <a:ea typeface="Open Sans"/>
                          <a:cs typeface="Open Sans"/>
                          <a:sym typeface="Open Sans"/>
                        </a:rPr>
                        <a:t>I can indicate my desired level of experience, such as entry-level, mid-level, or senior positions, so that the algorithm can prioritize job recommendations accordingly.</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100" u="none" strike="noStrike" cap="none" dirty="0">
                          <a:solidFill>
                            <a:srgbClr val="2D3D4A"/>
                          </a:solidFill>
                          <a:latin typeface="Open Sans"/>
                          <a:ea typeface="Open Sans"/>
                          <a:cs typeface="Open Sans"/>
                          <a:sym typeface="Open Sans"/>
                        </a:rPr>
                        <a:t>The app allows me to input my education details, including degree, field of study, and educational institution, enabling the algorithm to consider jobs that match my educational background.</a:t>
                      </a:r>
                      <a:endParaRPr sz="1100" u="none" strike="noStrike" cap="none"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981553">
                <a:tc>
                  <a:txBody>
                    <a:bodyPr/>
                    <a:lstStyle/>
                    <a:p>
                      <a:pPr marL="0" marR="0" lvl="0" indent="0" algn="l" rtl="0">
                        <a:lnSpc>
                          <a:spcPct val="115000"/>
                        </a:lnSpc>
                        <a:spcBef>
                          <a:spcPts val="0"/>
                        </a:spcBef>
                        <a:spcAft>
                          <a:spcPts val="0"/>
                        </a:spcAft>
                        <a:buClr>
                          <a:srgbClr val="000000"/>
                        </a:buClr>
                        <a:buSzPts val="1200"/>
                        <a:buFont typeface="Arial"/>
                        <a:buNone/>
                      </a:pPr>
                      <a:r>
                        <a:rPr lang="en" sz="1100" b="1" u="none" strike="noStrike" cap="none">
                          <a:solidFill>
                            <a:srgbClr val="2D3D4A"/>
                          </a:solidFill>
                          <a:latin typeface="Open Sans"/>
                          <a:ea typeface="Open Sans"/>
                          <a:cs typeface="Open Sans"/>
                          <a:sym typeface="Open Sans"/>
                        </a:rPr>
                        <a:t>Assumptions</a:t>
                      </a:r>
                      <a:endParaRPr sz="11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100" u="none" strike="noStrike" cap="none" dirty="0">
                          <a:solidFill>
                            <a:srgbClr val="2D3D4A"/>
                          </a:solidFill>
                          <a:latin typeface="Open Sans"/>
                          <a:ea typeface="Open Sans"/>
                          <a:cs typeface="Open Sans"/>
                          <a:sym typeface="Open Sans"/>
                        </a:rPr>
                        <a:t>The user profile settings already exist within the app, providing a framework to incorporate job preference customization.</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100" u="none" strike="noStrike" cap="none" dirty="0">
                          <a:solidFill>
                            <a:srgbClr val="2D3D4A"/>
                          </a:solidFill>
                          <a:latin typeface="Open Sans"/>
                          <a:ea typeface="Open Sans"/>
                          <a:cs typeface="Open Sans"/>
                          <a:sym typeface="Open Sans"/>
                        </a:rPr>
                        <a:t>The app is developed to handle various user inputs for job preferences and utilize them effectively in the recommendation process.</a:t>
                      </a:r>
                      <a:endParaRPr sz="11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3E26B9-EABA-5640-F684-BD1D7DD3DD0E}"/>
              </a:ext>
            </a:extLst>
          </p:cNvPr>
          <p:cNvPicPr>
            <a:picLocks noChangeAspect="1"/>
          </p:cNvPicPr>
          <p:nvPr/>
        </p:nvPicPr>
        <p:blipFill>
          <a:blip r:embed="rId2"/>
          <a:stretch>
            <a:fillRect/>
          </a:stretch>
        </p:blipFill>
        <p:spPr>
          <a:xfrm>
            <a:off x="1141948" y="0"/>
            <a:ext cx="6860104" cy="5143500"/>
          </a:xfrm>
          <a:prstGeom prst="rect">
            <a:avLst/>
          </a:prstGeom>
        </p:spPr>
      </p:pic>
    </p:spTree>
    <p:extLst>
      <p:ext uri="{BB962C8B-B14F-4D97-AF65-F5344CB8AC3E}">
        <p14:creationId xmlns:p14="http://schemas.microsoft.com/office/powerpoint/2010/main" val="885169983"/>
      </p:ext>
    </p:extLst>
  </p:cSld>
  <p:clrMapOvr>
    <a:masterClrMapping/>
  </p:clrMapOvr>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2565</Words>
  <Application>Microsoft Office PowerPoint</Application>
  <PresentationFormat>On-screen Show (16:9)</PresentationFormat>
  <Paragraphs>187</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Cabin</vt:lpstr>
      <vt:lpstr>Open Sans Light</vt:lpstr>
      <vt:lpstr>Open Sans</vt:lpstr>
      <vt:lpstr>Arial</vt:lpstr>
      <vt:lpstr>Udacity Template 16x9</vt:lpstr>
      <vt:lpstr>GradMatch</vt:lpstr>
      <vt:lpstr>Create Project Blueprint</vt:lpstr>
      <vt:lpstr>Create a coordination activities map</vt:lpstr>
      <vt:lpstr> Plan for Sprint Meeting</vt:lpstr>
      <vt:lpstr>Sprint Planning Meeting Preparation</vt:lpstr>
      <vt:lpstr>User Story 1</vt:lpstr>
      <vt:lpstr>PowerPoint Presentation</vt:lpstr>
      <vt:lpstr>User Story 2</vt:lpstr>
      <vt:lpstr>PowerPoint Presentation</vt:lpstr>
      <vt:lpstr>Decoding API Documentation</vt:lpstr>
      <vt:lpstr>GradMatch Project </vt:lpstr>
      <vt:lpstr>Re-prioritize Sprint Backlog</vt:lpstr>
      <vt:lpstr>Issue 1: Landing Page loading too slow</vt:lpstr>
      <vt:lpstr>PowerPoint Presentation</vt:lpstr>
      <vt:lpstr>PowerPoint Presentation</vt:lpstr>
      <vt:lpstr>Handle Potentially Difficult Situations</vt:lpstr>
      <vt:lpstr>Respond to CEO or GM’s request via email</vt:lpstr>
      <vt:lpstr>Step-in and guide the scrum team at stand up</vt:lpstr>
      <vt:lpstr>Handling Resource Constraints</vt:lpstr>
      <vt:lpstr>How would you handle stakeholder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GradMatch</dc:title>
  <dc:creator>Oluwademilade Awoyomi</dc:creator>
  <cp:lastModifiedBy>Oluwademilade Awoyomi</cp:lastModifiedBy>
  <cp:revision>1</cp:revision>
  <dcterms:modified xsi:type="dcterms:W3CDTF">2023-05-14T23:41:28Z</dcterms:modified>
</cp:coreProperties>
</file>