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78716-5402-47D2-B740-B89066C147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92B2DA4-B28F-49D1-BF81-6DD84530AA90}">
      <dgm:prSet/>
      <dgm:spPr/>
      <dgm:t>
        <a:bodyPr/>
        <a:lstStyle/>
        <a:p>
          <a:r>
            <a:rPr lang="en-US"/>
            <a:t>Ship Goods to In Demand Routes to Maximize Sales</a:t>
          </a:r>
        </a:p>
      </dgm:t>
    </dgm:pt>
    <dgm:pt modelId="{5F58C832-5CF6-4EBA-8463-CBEF9DA5CB7B}" type="parTrans" cxnId="{0D69D275-DEA9-44DD-A25C-F781A7A12308}">
      <dgm:prSet/>
      <dgm:spPr/>
      <dgm:t>
        <a:bodyPr/>
        <a:lstStyle/>
        <a:p>
          <a:endParaRPr lang="en-US"/>
        </a:p>
      </dgm:t>
    </dgm:pt>
    <dgm:pt modelId="{89DF6D0C-31CB-4596-832A-891628DA85DF}" type="sibTrans" cxnId="{0D69D275-DEA9-44DD-A25C-F781A7A12308}">
      <dgm:prSet/>
      <dgm:spPr/>
      <dgm:t>
        <a:bodyPr/>
        <a:lstStyle/>
        <a:p>
          <a:endParaRPr lang="en-US"/>
        </a:p>
      </dgm:t>
    </dgm:pt>
    <dgm:pt modelId="{50620C6D-56B8-48A4-9985-2292831A41D7}">
      <dgm:prSet/>
      <dgm:spPr/>
      <dgm:t>
        <a:bodyPr/>
        <a:lstStyle/>
        <a:p>
          <a:r>
            <a:rPr lang="en-US"/>
            <a:t>Deliver In Demand Products to Minimize Weekly Returns</a:t>
          </a:r>
        </a:p>
      </dgm:t>
    </dgm:pt>
    <dgm:pt modelId="{971624FE-FBCF-4203-B91E-D070EE9DA788}" type="parTrans" cxnId="{54BCCEFB-C7DA-474C-B8F1-3D2592CC0542}">
      <dgm:prSet/>
      <dgm:spPr/>
      <dgm:t>
        <a:bodyPr/>
        <a:lstStyle/>
        <a:p>
          <a:endParaRPr lang="en-US"/>
        </a:p>
      </dgm:t>
    </dgm:pt>
    <dgm:pt modelId="{7749D1EB-901C-4E16-94BF-A8554CD69A9E}" type="sibTrans" cxnId="{54BCCEFB-C7DA-474C-B8F1-3D2592CC0542}">
      <dgm:prSet/>
      <dgm:spPr/>
      <dgm:t>
        <a:bodyPr/>
        <a:lstStyle/>
        <a:p>
          <a:endParaRPr lang="en-US"/>
        </a:p>
      </dgm:t>
    </dgm:pt>
    <dgm:pt modelId="{050D9F1D-279E-464F-96BB-95ADE6A804A6}">
      <dgm:prSet/>
      <dgm:spPr/>
      <dgm:t>
        <a:bodyPr/>
        <a:lstStyle/>
        <a:p>
          <a:r>
            <a:rPr lang="en-US"/>
            <a:t>Remove products with negative sales</a:t>
          </a:r>
        </a:p>
      </dgm:t>
    </dgm:pt>
    <dgm:pt modelId="{D8978FBD-7F23-4D8C-88E4-B4082C2C47BD}" type="parTrans" cxnId="{08E3CE0D-0382-4008-B449-50600E64F490}">
      <dgm:prSet/>
      <dgm:spPr/>
      <dgm:t>
        <a:bodyPr/>
        <a:lstStyle/>
        <a:p>
          <a:endParaRPr lang="en-US"/>
        </a:p>
      </dgm:t>
    </dgm:pt>
    <dgm:pt modelId="{7D832B93-B780-4C01-B5AD-1C5C65F5670C}" type="sibTrans" cxnId="{08E3CE0D-0382-4008-B449-50600E64F490}">
      <dgm:prSet/>
      <dgm:spPr/>
      <dgm:t>
        <a:bodyPr/>
        <a:lstStyle/>
        <a:p>
          <a:endParaRPr lang="en-US"/>
        </a:p>
      </dgm:t>
    </dgm:pt>
    <dgm:pt modelId="{19DFAD3A-2C51-43EF-B8D2-9247A027B822}" type="pres">
      <dgm:prSet presAssocID="{E0378716-5402-47D2-B740-B89066C14771}" presName="root" presStyleCnt="0">
        <dgm:presLayoutVars>
          <dgm:dir/>
          <dgm:resizeHandles val="exact"/>
        </dgm:presLayoutVars>
      </dgm:prSet>
      <dgm:spPr/>
    </dgm:pt>
    <dgm:pt modelId="{E773CDC9-ED61-4511-BECA-35D5BB4143F9}" type="pres">
      <dgm:prSet presAssocID="{192B2DA4-B28F-49D1-BF81-6DD84530AA90}" presName="compNode" presStyleCnt="0"/>
      <dgm:spPr/>
    </dgm:pt>
    <dgm:pt modelId="{E1BDF04C-6555-41E7-BDE2-35935F56AD2D}" type="pres">
      <dgm:prSet presAssocID="{192B2DA4-B28F-49D1-BF81-6DD84530A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A0ED79D-D8BB-47FA-92AA-409E5900E6B1}" type="pres">
      <dgm:prSet presAssocID="{192B2DA4-B28F-49D1-BF81-6DD84530AA90}" presName="spaceRect" presStyleCnt="0"/>
      <dgm:spPr/>
    </dgm:pt>
    <dgm:pt modelId="{0058CBA9-C68D-4A5C-9260-1D6537B54310}" type="pres">
      <dgm:prSet presAssocID="{192B2DA4-B28F-49D1-BF81-6DD84530AA90}" presName="textRect" presStyleLbl="revTx" presStyleIdx="0" presStyleCnt="3">
        <dgm:presLayoutVars>
          <dgm:chMax val="1"/>
          <dgm:chPref val="1"/>
        </dgm:presLayoutVars>
      </dgm:prSet>
      <dgm:spPr/>
    </dgm:pt>
    <dgm:pt modelId="{EC346C02-7A98-4790-9925-A1D67116A342}" type="pres">
      <dgm:prSet presAssocID="{89DF6D0C-31CB-4596-832A-891628DA85DF}" presName="sibTrans" presStyleCnt="0"/>
      <dgm:spPr/>
    </dgm:pt>
    <dgm:pt modelId="{4D93508E-CFF8-47CE-9CAE-43480D16586C}" type="pres">
      <dgm:prSet presAssocID="{50620C6D-56B8-48A4-9985-2292831A41D7}" presName="compNode" presStyleCnt="0"/>
      <dgm:spPr/>
    </dgm:pt>
    <dgm:pt modelId="{21D9B51C-AABA-49BC-806A-18198CB87B4F}" type="pres">
      <dgm:prSet presAssocID="{50620C6D-56B8-48A4-9985-2292831A41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1A6363-4A26-4EEB-9E88-82792C0CC370}" type="pres">
      <dgm:prSet presAssocID="{50620C6D-56B8-48A4-9985-2292831A41D7}" presName="spaceRect" presStyleCnt="0"/>
      <dgm:spPr/>
    </dgm:pt>
    <dgm:pt modelId="{D8DDA088-C45A-4F90-9E7D-64BDFDB03DE9}" type="pres">
      <dgm:prSet presAssocID="{50620C6D-56B8-48A4-9985-2292831A41D7}" presName="textRect" presStyleLbl="revTx" presStyleIdx="1" presStyleCnt="3">
        <dgm:presLayoutVars>
          <dgm:chMax val="1"/>
          <dgm:chPref val="1"/>
        </dgm:presLayoutVars>
      </dgm:prSet>
      <dgm:spPr/>
    </dgm:pt>
    <dgm:pt modelId="{AF182AF7-A338-4C55-A0C7-63395B512BF2}" type="pres">
      <dgm:prSet presAssocID="{7749D1EB-901C-4E16-94BF-A8554CD69A9E}" presName="sibTrans" presStyleCnt="0"/>
      <dgm:spPr/>
    </dgm:pt>
    <dgm:pt modelId="{5131016C-7133-4D26-936F-E51448388D0E}" type="pres">
      <dgm:prSet presAssocID="{050D9F1D-279E-464F-96BB-95ADE6A804A6}" presName="compNode" presStyleCnt="0"/>
      <dgm:spPr/>
    </dgm:pt>
    <dgm:pt modelId="{55701D06-5DA8-4A7B-816D-74998E3352BA}" type="pres">
      <dgm:prSet presAssocID="{050D9F1D-279E-464F-96BB-95ADE6A804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FBE8CCF-E155-444D-B7BF-5EA7A3AB67A6}" type="pres">
      <dgm:prSet presAssocID="{050D9F1D-279E-464F-96BB-95ADE6A804A6}" presName="spaceRect" presStyleCnt="0"/>
      <dgm:spPr/>
    </dgm:pt>
    <dgm:pt modelId="{6653B089-56CD-44BB-8F46-EEDC9BF1E34A}" type="pres">
      <dgm:prSet presAssocID="{050D9F1D-279E-464F-96BB-95ADE6A804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E3CE0D-0382-4008-B449-50600E64F490}" srcId="{E0378716-5402-47D2-B740-B89066C14771}" destId="{050D9F1D-279E-464F-96BB-95ADE6A804A6}" srcOrd="2" destOrd="0" parTransId="{D8978FBD-7F23-4D8C-88E4-B4082C2C47BD}" sibTransId="{7D832B93-B780-4C01-B5AD-1C5C65F5670C}"/>
    <dgm:cxn modelId="{97A7984F-A819-408A-9231-8B47B4C8830F}" type="presOf" srcId="{192B2DA4-B28F-49D1-BF81-6DD84530AA90}" destId="{0058CBA9-C68D-4A5C-9260-1D6537B54310}" srcOrd="0" destOrd="0" presId="urn:microsoft.com/office/officeart/2018/2/layout/IconLabelList"/>
    <dgm:cxn modelId="{56CDC074-A15A-430A-8D56-6FCC2AD5302B}" type="presOf" srcId="{50620C6D-56B8-48A4-9985-2292831A41D7}" destId="{D8DDA088-C45A-4F90-9E7D-64BDFDB03DE9}" srcOrd="0" destOrd="0" presId="urn:microsoft.com/office/officeart/2018/2/layout/IconLabelList"/>
    <dgm:cxn modelId="{0D69D275-DEA9-44DD-A25C-F781A7A12308}" srcId="{E0378716-5402-47D2-B740-B89066C14771}" destId="{192B2DA4-B28F-49D1-BF81-6DD84530AA90}" srcOrd="0" destOrd="0" parTransId="{5F58C832-5CF6-4EBA-8463-CBEF9DA5CB7B}" sibTransId="{89DF6D0C-31CB-4596-832A-891628DA85DF}"/>
    <dgm:cxn modelId="{76AB48A7-412F-4CF5-A6E5-77294A9DDB0F}" type="presOf" srcId="{050D9F1D-279E-464F-96BB-95ADE6A804A6}" destId="{6653B089-56CD-44BB-8F46-EEDC9BF1E34A}" srcOrd="0" destOrd="0" presId="urn:microsoft.com/office/officeart/2018/2/layout/IconLabelList"/>
    <dgm:cxn modelId="{E93853DA-757E-4F9C-BD07-E3945CD80AAD}" type="presOf" srcId="{E0378716-5402-47D2-B740-B89066C14771}" destId="{19DFAD3A-2C51-43EF-B8D2-9247A027B822}" srcOrd="0" destOrd="0" presId="urn:microsoft.com/office/officeart/2018/2/layout/IconLabelList"/>
    <dgm:cxn modelId="{54BCCEFB-C7DA-474C-B8F1-3D2592CC0542}" srcId="{E0378716-5402-47D2-B740-B89066C14771}" destId="{50620C6D-56B8-48A4-9985-2292831A41D7}" srcOrd="1" destOrd="0" parTransId="{971624FE-FBCF-4203-B91E-D070EE9DA788}" sibTransId="{7749D1EB-901C-4E16-94BF-A8554CD69A9E}"/>
    <dgm:cxn modelId="{4CC95AFC-42C3-43A4-827A-368271FC40F9}" type="presParOf" srcId="{19DFAD3A-2C51-43EF-B8D2-9247A027B822}" destId="{E773CDC9-ED61-4511-BECA-35D5BB4143F9}" srcOrd="0" destOrd="0" presId="urn:microsoft.com/office/officeart/2018/2/layout/IconLabelList"/>
    <dgm:cxn modelId="{CF7D1623-7F9C-4B53-B5C4-C56F856F4A7F}" type="presParOf" srcId="{E773CDC9-ED61-4511-BECA-35D5BB4143F9}" destId="{E1BDF04C-6555-41E7-BDE2-35935F56AD2D}" srcOrd="0" destOrd="0" presId="urn:microsoft.com/office/officeart/2018/2/layout/IconLabelList"/>
    <dgm:cxn modelId="{78F3CD7D-5A47-4B3B-95DA-4041CAC6C36D}" type="presParOf" srcId="{E773CDC9-ED61-4511-BECA-35D5BB4143F9}" destId="{BA0ED79D-D8BB-47FA-92AA-409E5900E6B1}" srcOrd="1" destOrd="0" presId="urn:microsoft.com/office/officeart/2018/2/layout/IconLabelList"/>
    <dgm:cxn modelId="{D2B0EA13-C0D8-4A8B-A032-401F126B1B8B}" type="presParOf" srcId="{E773CDC9-ED61-4511-BECA-35D5BB4143F9}" destId="{0058CBA9-C68D-4A5C-9260-1D6537B54310}" srcOrd="2" destOrd="0" presId="urn:microsoft.com/office/officeart/2018/2/layout/IconLabelList"/>
    <dgm:cxn modelId="{D3A3EF93-3E1F-4A5E-9214-D4C556632AA4}" type="presParOf" srcId="{19DFAD3A-2C51-43EF-B8D2-9247A027B822}" destId="{EC346C02-7A98-4790-9925-A1D67116A342}" srcOrd="1" destOrd="0" presId="urn:microsoft.com/office/officeart/2018/2/layout/IconLabelList"/>
    <dgm:cxn modelId="{9C3D6041-D3A0-4027-93C9-AFD6862C250C}" type="presParOf" srcId="{19DFAD3A-2C51-43EF-B8D2-9247A027B822}" destId="{4D93508E-CFF8-47CE-9CAE-43480D16586C}" srcOrd="2" destOrd="0" presId="urn:microsoft.com/office/officeart/2018/2/layout/IconLabelList"/>
    <dgm:cxn modelId="{2B6624E3-0305-40AF-9532-934BC9F60AE3}" type="presParOf" srcId="{4D93508E-CFF8-47CE-9CAE-43480D16586C}" destId="{21D9B51C-AABA-49BC-806A-18198CB87B4F}" srcOrd="0" destOrd="0" presId="urn:microsoft.com/office/officeart/2018/2/layout/IconLabelList"/>
    <dgm:cxn modelId="{34C3DD39-AD64-4A4C-9F10-1D993F0C3E38}" type="presParOf" srcId="{4D93508E-CFF8-47CE-9CAE-43480D16586C}" destId="{501A6363-4A26-4EEB-9E88-82792C0CC370}" srcOrd="1" destOrd="0" presId="urn:microsoft.com/office/officeart/2018/2/layout/IconLabelList"/>
    <dgm:cxn modelId="{191B56FC-31CF-4354-854D-0071FB62867D}" type="presParOf" srcId="{4D93508E-CFF8-47CE-9CAE-43480D16586C}" destId="{D8DDA088-C45A-4F90-9E7D-64BDFDB03DE9}" srcOrd="2" destOrd="0" presId="urn:microsoft.com/office/officeart/2018/2/layout/IconLabelList"/>
    <dgm:cxn modelId="{6075B0A0-EFAB-4A0D-9B24-8C61787A243A}" type="presParOf" srcId="{19DFAD3A-2C51-43EF-B8D2-9247A027B822}" destId="{AF182AF7-A338-4C55-A0C7-63395B512BF2}" srcOrd="3" destOrd="0" presId="urn:microsoft.com/office/officeart/2018/2/layout/IconLabelList"/>
    <dgm:cxn modelId="{2BBA57E5-6168-4BBF-BCF8-35950B5A9878}" type="presParOf" srcId="{19DFAD3A-2C51-43EF-B8D2-9247A027B822}" destId="{5131016C-7133-4D26-936F-E51448388D0E}" srcOrd="4" destOrd="0" presId="urn:microsoft.com/office/officeart/2018/2/layout/IconLabelList"/>
    <dgm:cxn modelId="{35413EED-DAEF-4DC0-A684-AECCFE37017F}" type="presParOf" srcId="{5131016C-7133-4D26-936F-E51448388D0E}" destId="{55701D06-5DA8-4A7B-816D-74998E3352BA}" srcOrd="0" destOrd="0" presId="urn:microsoft.com/office/officeart/2018/2/layout/IconLabelList"/>
    <dgm:cxn modelId="{7246AF42-7193-490A-B7BF-3E053CABDBC9}" type="presParOf" srcId="{5131016C-7133-4D26-936F-E51448388D0E}" destId="{CFBE8CCF-E155-444D-B7BF-5EA7A3AB67A6}" srcOrd="1" destOrd="0" presId="urn:microsoft.com/office/officeart/2018/2/layout/IconLabelList"/>
    <dgm:cxn modelId="{55B46838-194E-4DCD-8D0A-A7C056739C00}" type="presParOf" srcId="{5131016C-7133-4D26-936F-E51448388D0E}" destId="{6653B089-56CD-44BB-8F46-EEDC9BF1E3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0069B2-3B91-47D5-B460-DB7696B8DA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E33956-730C-48AE-BE48-9F2A408B25E5}">
      <dgm:prSet/>
      <dgm:spPr/>
      <dgm:t>
        <a:bodyPr/>
        <a:lstStyle/>
        <a:p>
          <a:r>
            <a:rPr lang="en-US"/>
            <a:t>Send More Goods To These Routes To Test Their Demand</a:t>
          </a:r>
        </a:p>
      </dgm:t>
    </dgm:pt>
    <dgm:pt modelId="{DFD15C6B-A6A8-45DD-A2B7-945C52470AF8}" type="parTrans" cxnId="{F5B9598F-C8A3-4C4B-AB65-820CFC1220DB}">
      <dgm:prSet/>
      <dgm:spPr/>
      <dgm:t>
        <a:bodyPr/>
        <a:lstStyle/>
        <a:p>
          <a:endParaRPr lang="en-US"/>
        </a:p>
      </dgm:t>
    </dgm:pt>
    <dgm:pt modelId="{967C2FDE-44F1-41DF-8FA9-2E5205176F61}" type="sibTrans" cxnId="{F5B9598F-C8A3-4C4B-AB65-820CFC1220DB}">
      <dgm:prSet/>
      <dgm:spPr/>
      <dgm:t>
        <a:bodyPr/>
        <a:lstStyle/>
        <a:p>
          <a:endParaRPr lang="en-US"/>
        </a:p>
      </dgm:t>
    </dgm:pt>
    <dgm:pt modelId="{66DCF3C2-9D66-491C-B323-A4B83753E679}">
      <dgm:prSet/>
      <dgm:spPr/>
      <dgm:t>
        <a:bodyPr/>
        <a:lstStyle/>
        <a:p>
          <a:r>
            <a:rPr lang="en-US" dirty="0"/>
            <a:t>Routes like 8147, 7682, and 7690 had no returns for any week</a:t>
          </a:r>
        </a:p>
      </dgm:t>
    </dgm:pt>
    <dgm:pt modelId="{06517650-06C5-41AD-A3C6-E6EF6277034F}" type="parTrans" cxnId="{B6BE1C70-EF73-4682-9A7D-E4AA2BC3169D}">
      <dgm:prSet/>
      <dgm:spPr/>
      <dgm:t>
        <a:bodyPr/>
        <a:lstStyle/>
        <a:p>
          <a:endParaRPr lang="en-US"/>
        </a:p>
      </dgm:t>
    </dgm:pt>
    <dgm:pt modelId="{ACC1BD1E-3C5A-4964-B8B5-213CD0876CAD}" type="sibTrans" cxnId="{B6BE1C70-EF73-4682-9A7D-E4AA2BC3169D}">
      <dgm:prSet/>
      <dgm:spPr/>
      <dgm:t>
        <a:bodyPr/>
        <a:lstStyle/>
        <a:p>
          <a:endParaRPr lang="en-US"/>
        </a:p>
      </dgm:t>
    </dgm:pt>
    <dgm:pt modelId="{CCFEC2BF-D271-4FAF-BF5D-530B6CCE84CA}">
      <dgm:prSet/>
      <dgm:spPr/>
      <dgm:t>
        <a:bodyPr/>
        <a:lstStyle/>
        <a:p>
          <a:r>
            <a:rPr lang="en-US"/>
            <a:t>Using the routes with no returns ensures profit</a:t>
          </a:r>
        </a:p>
      </dgm:t>
    </dgm:pt>
    <dgm:pt modelId="{8A4FA525-7345-4EDA-A3C4-E47DFD02BF40}" type="parTrans" cxnId="{C10DADE4-0939-4747-BC23-FEACF40163BE}">
      <dgm:prSet/>
      <dgm:spPr/>
      <dgm:t>
        <a:bodyPr/>
        <a:lstStyle/>
        <a:p>
          <a:endParaRPr lang="en-US"/>
        </a:p>
      </dgm:t>
    </dgm:pt>
    <dgm:pt modelId="{4F534450-2E8C-4D6D-A0C2-5E6F5ACD641F}" type="sibTrans" cxnId="{C10DADE4-0939-4747-BC23-FEACF40163BE}">
      <dgm:prSet/>
      <dgm:spPr/>
      <dgm:t>
        <a:bodyPr/>
        <a:lstStyle/>
        <a:p>
          <a:endParaRPr lang="en-US"/>
        </a:p>
      </dgm:t>
    </dgm:pt>
    <dgm:pt modelId="{BCDDAA23-222F-4594-A42F-87BB510B2D86}">
      <dgm:prSet/>
      <dgm:spPr/>
      <dgm:t>
        <a:bodyPr/>
        <a:lstStyle/>
        <a:p>
          <a:r>
            <a:rPr lang="en-US"/>
            <a:t>Incrementally increase goods to these areas until you find their max profits</a:t>
          </a:r>
        </a:p>
      </dgm:t>
    </dgm:pt>
    <dgm:pt modelId="{7C51A54D-A9EF-47EC-BFA6-4892613442BC}" type="parTrans" cxnId="{2EA3A7B9-1B75-4E61-8C76-0A6A65902C29}">
      <dgm:prSet/>
      <dgm:spPr/>
      <dgm:t>
        <a:bodyPr/>
        <a:lstStyle/>
        <a:p>
          <a:endParaRPr lang="en-US"/>
        </a:p>
      </dgm:t>
    </dgm:pt>
    <dgm:pt modelId="{2E6BD70E-1160-4AEA-AEB3-997A6044571D}" type="sibTrans" cxnId="{2EA3A7B9-1B75-4E61-8C76-0A6A65902C29}">
      <dgm:prSet/>
      <dgm:spPr/>
      <dgm:t>
        <a:bodyPr/>
        <a:lstStyle/>
        <a:p>
          <a:endParaRPr lang="en-US"/>
        </a:p>
      </dgm:t>
    </dgm:pt>
    <dgm:pt modelId="{45508A92-C7B3-47C3-94A1-15135100552D}" type="pres">
      <dgm:prSet presAssocID="{D50069B2-3B91-47D5-B460-DB7696B8DAE3}" presName="linear" presStyleCnt="0">
        <dgm:presLayoutVars>
          <dgm:animLvl val="lvl"/>
          <dgm:resizeHandles val="exact"/>
        </dgm:presLayoutVars>
      </dgm:prSet>
      <dgm:spPr/>
    </dgm:pt>
    <dgm:pt modelId="{F20DE2FC-9383-4EE2-A709-38385F012670}" type="pres">
      <dgm:prSet presAssocID="{09E33956-730C-48AE-BE48-9F2A408B25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73FE15-60A3-4E6C-B591-EE06979F2DD2}" type="pres">
      <dgm:prSet presAssocID="{967C2FDE-44F1-41DF-8FA9-2E5205176F61}" presName="spacer" presStyleCnt="0"/>
      <dgm:spPr/>
    </dgm:pt>
    <dgm:pt modelId="{C4F69EF0-1070-43D1-AD2E-46E6851B92ED}" type="pres">
      <dgm:prSet presAssocID="{66DCF3C2-9D66-491C-B323-A4B83753E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0CBB50-5E5A-4974-996C-B6EF0CA2DA09}" type="pres">
      <dgm:prSet presAssocID="{ACC1BD1E-3C5A-4964-B8B5-213CD0876CAD}" presName="spacer" presStyleCnt="0"/>
      <dgm:spPr/>
    </dgm:pt>
    <dgm:pt modelId="{6EC854D0-1A82-4BBD-AF6E-8168F5DD5F5E}" type="pres">
      <dgm:prSet presAssocID="{CCFEC2BF-D271-4FAF-BF5D-530B6CCE84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534873-8CC2-481F-A332-FCC82F98764B}" type="pres">
      <dgm:prSet presAssocID="{4F534450-2E8C-4D6D-A0C2-5E6F5ACD641F}" presName="spacer" presStyleCnt="0"/>
      <dgm:spPr/>
    </dgm:pt>
    <dgm:pt modelId="{3D9135EA-ED52-4548-9C61-04B00C975B47}" type="pres">
      <dgm:prSet presAssocID="{BCDDAA23-222F-4594-A42F-87BB510B2D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88EC19-EAD9-4A31-A33E-A18078717B08}" type="presOf" srcId="{D50069B2-3B91-47D5-B460-DB7696B8DAE3}" destId="{45508A92-C7B3-47C3-94A1-15135100552D}" srcOrd="0" destOrd="0" presId="urn:microsoft.com/office/officeart/2005/8/layout/vList2"/>
    <dgm:cxn modelId="{331D305F-86E3-4A58-ADE0-AAC6537A3032}" type="presOf" srcId="{BCDDAA23-222F-4594-A42F-87BB510B2D86}" destId="{3D9135EA-ED52-4548-9C61-04B00C975B47}" srcOrd="0" destOrd="0" presId="urn:microsoft.com/office/officeart/2005/8/layout/vList2"/>
    <dgm:cxn modelId="{C434886A-0BD0-4775-A7A2-C56B2A8BD026}" type="presOf" srcId="{66DCF3C2-9D66-491C-B323-A4B83753E679}" destId="{C4F69EF0-1070-43D1-AD2E-46E6851B92ED}" srcOrd="0" destOrd="0" presId="urn:microsoft.com/office/officeart/2005/8/layout/vList2"/>
    <dgm:cxn modelId="{B22CA76B-E6E9-4BF5-B085-B4C190124301}" type="presOf" srcId="{CCFEC2BF-D271-4FAF-BF5D-530B6CCE84CA}" destId="{6EC854D0-1A82-4BBD-AF6E-8168F5DD5F5E}" srcOrd="0" destOrd="0" presId="urn:microsoft.com/office/officeart/2005/8/layout/vList2"/>
    <dgm:cxn modelId="{B6BE1C70-EF73-4682-9A7D-E4AA2BC3169D}" srcId="{D50069B2-3B91-47D5-B460-DB7696B8DAE3}" destId="{66DCF3C2-9D66-491C-B323-A4B83753E679}" srcOrd="1" destOrd="0" parTransId="{06517650-06C5-41AD-A3C6-E6EF6277034F}" sibTransId="{ACC1BD1E-3C5A-4964-B8B5-213CD0876CAD}"/>
    <dgm:cxn modelId="{D0068153-CBE7-4FE6-9C6F-B73F7BBF2118}" type="presOf" srcId="{09E33956-730C-48AE-BE48-9F2A408B25E5}" destId="{F20DE2FC-9383-4EE2-A709-38385F012670}" srcOrd="0" destOrd="0" presId="urn:microsoft.com/office/officeart/2005/8/layout/vList2"/>
    <dgm:cxn modelId="{F5B9598F-C8A3-4C4B-AB65-820CFC1220DB}" srcId="{D50069B2-3B91-47D5-B460-DB7696B8DAE3}" destId="{09E33956-730C-48AE-BE48-9F2A408B25E5}" srcOrd="0" destOrd="0" parTransId="{DFD15C6B-A6A8-45DD-A2B7-945C52470AF8}" sibTransId="{967C2FDE-44F1-41DF-8FA9-2E5205176F61}"/>
    <dgm:cxn modelId="{2EA3A7B9-1B75-4E61-8C76-0A6A65902C29}" srcId="{D50069B2-3B91-47D5-B460-DB7696B8DAE3}" destId="{BCDDAA23-222F-4594-A42F-87BB510B2D86}" srcOrd="3" destOrd="0" parTransId="{7C51A54D-A9EF-47EC-BFA6-4892613442BC}" sibTransId="{2E6BD70E-1160-4AEA-AEB3-997A6044571D}"/>
    <dgm:cxn modelId="{C10DADE4-0939-4747-BC23-FEACF40163BE}" srcId="{D50069B2-3B91-47D5-B460-DB7696B8DAE3}" destId="{CCFEC2BF-D271-4FAF-BF5D-530B6CCE84CA}" srcOrd="2" destOrd="0" parTransId="{8A4FA525-7345-4EDA-A3C4-E47DFD02BF40}" sibTransId="{4F534450-2E8C-4D6D-A0C2-5E6F5ACD641F}"/>
    <dgm:cxn modelId="{A4507105-FABD-487D-85C3-63CDAF973366}" type="presParOf" srcId="{45508A92-C7B3-47C3-94A1-15135100552D}" destId="{F20DE2FC-9383-4EE2-A709-38385F012670}" srcOrd="0" destOrd="0" presId="urn:microsoft.com/office/officeart/2005/8/layout/vList2"/>
    <dgm:cxn modelId="{FE5D71D4-20CD-4034-9EB0-135648742D25}" type="presParOf" srcId="{45508A92-C7B3-47C3-94A1-15135100552D}" destId="{1773FE15-60A3-4E6C-B591-EE06979F2DD2}" srcOrd="1" destOrd="0" presId="urn:microsoft.com/office/officeart/2005/8/layout/vList2"/>
    <dgm:cxn modelId="{365E28FE-B244-4021-B2FD-6FAC19BACA18}" type="presParOf" srcId="{45508A92-C7B3-47C3-94A1-15135100552D}" destId="{C4F69EF0-1070-43D1-AD2E-46E6851B92ED}" srcOrd="2" destOrd="0" presId="urn:microsoft.com/office/officeart/2005/8/layout/vList2"/>
    <dgm:cxn modelId="{453D82B1-D5A6-482B-969E-D6290BBDBAD2}" type="presParOf" srcId="{45508A92-C7B3-47C3-94A1-15135100552D}" destId="{C00CBB50-5E5A-4974-996C-B6EF0CA2DA09}" srcOrd="3" destOrd="0" presId="urn:microsoft.com/office/officeart/2005/8/layout/vList2"/>
    <dgm:cxn modelId="{E7865555-AD8B-460F-8752-BC3F4839B3D2}" type="presParOf" srcId="{45508A92-C7B3-47C3-94A1-15135100552D}" destId="{6EC854D0-1A82-4BBD-AF6E-8168F5DD5F5E}" srcOrd="4" destOrd="0" presId="urn:microsoft.com/office/officeart/2005/8/layout/vList2"/>
    <dgm:cxn modelId="{4B26AABF-2B2E-4133-93F8-423A73F29DE2}" type="presParOf" srcId="{45508A92-C7B3-47C3-94A1-15135100552D}" destId="{5D534873-8CC2-481F-A332-FCC82F98764B}" srcOrd="5" destOrd="0" presId="urn:microsoft.com/office/officeart/2005/8/layout/vList2"/>
    <dgm:cxn modelId="{4D02283E-2675-45BD-A54B-2786BD4EDCC0}" type="presParOf" srcId="{45508A92-C7B3-47C3-94A1-15135100552D}" destId="{3D9135EA-ED52-4548-9C61-04B00C975B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DF04C-6555-41E7-BDE2-35935F56AD2D}">
      <dsp:nvSpPr>
        <dsp:cNvPr id="0" name=""/>
        <dsp:cNvSpPr/>
      </dsp:nvSpPr>
      <dsp:spPr>
        <a:xfrm>
          <a:off x="1232381" y="897294"/>
          <a:ext cx="1303681" cy="1303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CBA9-C68D-4A5C-9260-1D6537B54310}">
      <dsp:nvSpPr>
        <dsp:cNvPr id="0" name=""/>
        <dsp:cNvSpPr/>
      </dsp:nvSpPr>
      <dsp:spPr>
        <a:xfrm>
          <a:off x="435687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Ship Goods to In Demand Routes to Maximize Sales</a:t>
          </a:r>
        </a:p>
      </dsp:txBody>
      <dsp:txXfrm>
        <a:off x="435687" y="2558173"/>
        <a:ext cx="2897069" cy="720000"/>
      </dsp:txXfrm>
    </dsp:sp>
    <dsp:sp modelId="{21D9B51C-AABA-49BC-806A-18198CB87B4F}">
      <dsp:nvSpPr>
        <dsp:cNvPr id="0" name=""/>
        <dsp:cNvSpPr/>
      </dsp:nvSpPr>
      <dsp:spPr>
        <a:xfrm>
          <a:off x="4636438" y="897294"/>
          <a:ext cx="1303681" cy="1303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DA088-C45A-4F90-9E7D-64BDFDB03DE9}">
      <dsp:nvSpPr>
        <dsp:cNvPr id="0" name=""/>
        <dsp:cNvSpPr/>
      </dsp:nvSpPr>
      <dsp:spPr>
        <a:xfrm>
          <a:off x="3839744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Deliver In Demand Products to Minimize Weekly Returns</a:t>
          </a:r>
        </a:p>
      </dsp:txBody>
      <dsp:txXfrm>
        <a:off x="3839744" y="2558173"/>
        <a:ext cx="2897069" cy="720000"/>
      </dsp:txXfrm>
    </dsp:sp>
    <dsp:sp modelId="{55701D06-5DA8-4A7B-816D-74998E3352BA}">
      <dsp:nvSpPr>
        <dsp:cNvPr id="0" name=""/>
        <dsp:cNvSpPr/>
      </dsp:nvSpPr>
      <dsp:spPr>
        <a:xfrm>
          <a:off x="8040495" y="897294"/>
          <a:ext cx="1303681" cy="1303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3B089-56CD-44BB-8F46-EEDC9BF1E34A}">
      <dsp:nvSpPr>
        <dsp:cNvPr id="0" name=""/>
        <dsp:cNvSpPr/>
      </dsp:nvSpPr>
      <dsp:spPr>
        <a:xfrm>
          <a:off x="7243801" y="2558173"/>
          <a:ext cx="28970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 products with negative sales</a:t>
          </a:r>
        </a:p>
      </dsp:txBody>
      <dsp:txXfrm>
        <a:off x="7243801" y="2558173"/>
        <a:ext cx="28970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DE2FC-9383-4EE2-A709-38385F012670}">
      <dsp:nvSpPr>
        <dsp:cNvPr id="0" name=""/>
        <dsp:cNvSpPr/>
      </dsp:nvSpPr>
      <dsp:spPr>
        <a:xfrm>
          <a:off x="0" y="342433"/>
          <a:ext cx="6513603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Send More Goods To These Routes To Test Their Demand</a:t>
          </a:r>
        </a:p>
      </dsp:txBody>
      <dsp:txXfrm>
        <a:off x="60199" y="402632"/>
        <a:ext cx="6393205" cy="1112781"/>
      </dsp:txXfrm>
    </dsp:sp>
    <dsp:sp modelId="{C4F69EF0-1070-43D1-AD2E-46E6851B92ED}">
      <dsp:nvSpPr>
        <dsp:cNvPr id="0" name=""/>
        <dsp:cNvSpPr/>
      </dsp:nvSpPr>
      <dsp:spPr>
        <a:xfrm>
          <a:off x="0" y="1664893"/>
          <a:ext cx="6513603" cy="12331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Routes like 8147, 7682, and 7690 had no returns for any week</a:t>
          </a:r>
        </a:p>
      </dsp:txBody>
      <dsp:txXfrm>
        <a:off x="60199" y="1725092"/>
        <a:ext cx="6393205" cy="1112781"/>
      </dsp:txXfrm>
    </dsp:sp>
    <dsp:sp modelId="{6EC854D0-1A82-4BBD-AF6E-8168F5DD5F5E}">
      <dsp:nvSpPr>
        <dsp:cNvPr id="0" name=""/>
        <dsp:cNvSpPr/>
      </dsp:nvSpPr>
      <dsp:spPr>
        <a:xfrm>
          <a:off x="0" y="2987353"/>
          <a:ext cx="6513603" cy="12331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the routes with no returns ensures profit</a:t>
          </a:r>
        </a:p>
      </dsp:txBody>
      <dsp:txXfrm>
        <a:off x="60199" y="3047552"/>
        <a:ext cx="6393205" cy="1112781"/>
      </dsp:txXfrm>
    </dsp:sp>
    <dsp:sp modelId="{3D9135EA-ED52-4548-9C61-04B00C975B47}">
      <dsp:nvSpPr>
        <dsp:cNvPr id="0" name=""/>
        <dsp:cNvSpPr/>
      </dsp:nvSpPr>
      <dsp:spPr>
        <a:xfrm>
          <a:off x="0" y="4309813"/>
          <a:ext cx="6513603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Incrementally increase goods to these areas until you find their max profits</a:t>
          </a:r>
        </a:p>
      </dsp:txBody>
      <dsp:txXfrm>
        <a:off x="60199" y="4370012"/>
        <a:ext cx="6393205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E3E-A395-4F64-9B4C-F475B9A9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90F60-E908-423E-89FC-CF4EF88B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C8E5-19C5-479D-958E-64E43B1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EC6F-03A6-49BF-A22F-9126F041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1DE7-9CAE-46C6-8BE9-82A2B155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4AF5-0DB8-4B0C-9932-CE1108EF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5F6EF-551F-4F50-9BDD-B4F7BCA8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0943-5CD6-45BF-A008-C57E5C78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1914-50A3-4A65-9807-8426186A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E71F-0CB3-42D8-B7EC-F817D646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705A-9573-4452-8D03-F05C1CF3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6A59E-37C6-41FF-BDD1-77A694452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2F85-6B0D-4E62-93ED-A80B3A3F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0C06-7F9A-4EE9-8961-66C1B1B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7D65-6384-4941-A2B9-3916FDEB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AB5E-F807-420F-A60A-1EC20E3F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4E95-0423-4D3F-A23B-40B1259BD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1A26-D827-4502-9FCC-3694E454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B56A-8C05-45B9-BA50-B2832435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4C2-7F68-4E35-A60C-C7A930DC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FB6E-891E-4C0C-8D00-2C25AEC6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DE1-5C3B-4A93-95D2-9C617800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0D96-1F58-4502-A3C6-548FFA2B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8772-CF86-4D99-92C0-0183514A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8430-9F56-4483-AEE4-7E5541E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278D-9963-45BD-B1A0-F889F5C8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AA9B-6A91-489C-8CE3-A26A4CBA8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D94E4-0DA9-41E9-A91E-CB4BD7CF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9B97-533B-4A5C-B128-8A803AAC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40AB-F71B-456A-9A0F-093B931F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9D66-1077-44CC-9800-0F18182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3C14-F41C-4A37-B548-FAFE91E3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9011-EFC8-416B-A927-78B01F60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84EDA-7443-4C08-B130-D2C9BEAE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2D337-EFF7-4EAD-98BA-71B435CC1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887D-7727-4DB8-AA35-4ADC86EC4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AC5CD-E7FB-4EE2-8BAD-9C256764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694C1-67E4-43D4-9D69-05682B39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659E1-1584-4917-A68A-31D88B09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154B-974E-479C-B990-09506421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C8074-BE99-4A47-81D8-56AFC41F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20B1-019B-4EAD-976E-CDD2338D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B6D9F-87A2-42B3-A25E-1781295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EEB75-424C-49C8-A82E-F8ED2577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BF90-4C19-4C91-96EC-053E89B1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35BA-83D8-4049-B82C-9A42A9B8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5AF0-BC3B-44DF-BB19-9F478BB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1A83-4A17-4929-A115-100E2732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87F7-D4DA-4FC5-B94A-F7CCAC15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717B-E399-4307-B38C-A3AC14DD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BD59F-36E5-49CA-8C70-8E3AD7DA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29DA-0370-4956-9081-FBFECAF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12B0-CB69-4BCF-8107-388DEFF3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060F-3824-425D-978B-B70C16FB2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9BC4-4B8B-4BEF-84D9-10FEED35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6F849-3AA5-41C8-9BCC-02308148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B4C66-488C-4A4B-A9B1-8B347CB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0D78-DB44-4DA9-A521-0AAEC3F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F21C1-54EB-4491-90E0-216EBFE0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9528-9E11-442F-BC49-A85D8106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D9CF-76B6-4982-8352-971C6790B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DF34-AD08-4317-BD4E-CFB210EABA8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6C57-56C0-40E9-8CC1-01567A1AE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1037-7706-4342-83D0-E0F866842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97D-6F74-4912-B5B9-A723AB7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5EA7-C21D-4236-B3E3-BD740B63D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Company Inc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671E0-0B09-49C0-A355-358F81A0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Keys To Growth</a:t>
            </a:r>
          </a:p>
        </p:txBody>
      </p:sp>
    </p:spTree>
    <p:extLst>
      <p:ext uri="{BB962C8B-B14F-4D97-AF65-F5344CB8AC3E}">
        <p14:creationId xmlns:p14="http://schemas.microsoft.com/office/powerpoint/2010/main" val="16313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337A78-D8B6-485F-9A24-191BB671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Key Factors For Profit Growth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D94D0B91-9875-48E0-9E33-9D8CC33FB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0253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7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031" name="Rectangle 7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E3A78-C590-4FFA-B2ED-663B27F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Demand is simply Unit Sales minus Unit Returns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Route demand goes as low as 2.25 for some routes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 demand is 53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884D2-3163-4D98-8D62-8A8706296C10}"/>
              </a:ext>
            </a:extLst>
          </p:cNvPr>
          <p:cNvSpPr txBox="1"/>
          <p:nvPr/>
        </p:nvSpPr>
        <p:spPr>
          <a:xfrm>
            <a:off x="8129872" y="4150479"/>
            <a:ext cx="3262028" cy="1416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Avg Weekly Demand By Route ID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0B8BDC-9921-403E-9C14-9F71A15F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7" y="571984"/>
            <a:ext cx="6836455" cy="50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2F9-9E77-4B38-AF44-5A724A95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Route Solution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9A0E2E-073D-40C3-81A4-8231C0DBA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228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6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EB20-0A0A-42B5-93C4-CAB43300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Popular Goods</a:t>
            </a:r>
          </a:p>
        </p:txBody>
      </p:sp>
      <p:sp>
        <p:nvSpPr>
          <p:cNvPr id="4100" name="Content Placeholder 4101">
            <a:extLst>
              <a:ext uri="{FF2B5EF4-FFF2-40B4-BE49-F238E27FC236}">
                <a16:creationId xmlns:a16="http://schemas.microsoft.com/office/drawing/2014/main" id="{0A1E7395-6E15-42B6-A4EE-906C5454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Prioritize Shipping these products to as many locations as possible</a:t>
            </a:r>
          </a:p>
          <a:p>
            <a:r>
              <a:rPr lang="en-US" sz="1800" dirty="0"/>
              <a:t>Increase units in any areas not getting returns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5DF47F-447C-4FF0-8F0C-E46E6ECC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" r="2" b="12371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8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CDD7-E350-4560-8C67-983FBEF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Potentially Popular Goods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1D21C3B2-A711-4447-8D9B-86C43EBB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These Goods showed no returns</a:t>
            </a:r>
          </a:p>
          <a:p>
            <a:r>
              <a:rPr lang="en-US" sz="1800" dirty="0"/>
              <a:t>Increase their shipment sizes until they start to show returns</a:t>
            </a:r>
          </a:p>
          <a:p>
            <a:r>
              <a:rPr lang="en-US" sz="1800" dirty="0"/>
              <a:t>Could possibly be your highest selling goods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45FFD-C446-4196-82E1-284B12512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5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6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C8EE3-E165-40D8-93AC-842647C3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/>
              <a:t>Least Popular Goods</a:t>
            </a:r>
            <a:endParaRPr lang="en-US" dirty="0"/>
          </a:p>
        </p:txBody>
      </p: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1">
            <a:extLst>
              <a:ext uri="{FF2B5EF4-FFF2-40B4-BE49-F238E27FC236}">
                <a16:creationId xmlns:a16="http://schemas.microsoft.com/office/drawing/2014/main" id="{35AD6FFD-8025-43C1-BB4E-B147DA4D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924894"/>
            <a:ext cx="4352352" cy="4247306"/>
          </a:xfrm>
        </p:spPr>
        <p:txBody>
          <a:bodyPr anchor="t">
            <a:normAutofit/>
          </a:bodyPr>
          <a:lstStyle/>
          <a:p>
            <a:r>
              <a:rPr lang="en-US" sz="2200" dirty="0"/>
              <a:t>Goods that lose money weekly</a:t>
            </a:r>
          </a:p>
          <a:p>
            <a:r>
              <a:rPr lang="en-US" sz="2200" dirty="0"/>
              <a:t>Remove these products for profit</a:t>
            </a:r>
          </a:p>
          <a:p>
            <a:r>
              <a:rPr lang="en-US" sz="2200" dirty="0"/>
              <a:t>Free Up Truck Inventory Space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AA4005-B019-4A8E-864C-845492F37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1924894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4" name="Content Placeholder 3">
            <a:extLst>
              <a:ext uri="{FF2B5EF4-FFF2-40B4-BE49-F238E27FC236}">
                <a16:creationId xmlns:a16="http://schemas.microsoft.com/office/drawing/2014/main" id="{2E9B79D8-DF5B-4644-A215-38A833399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187513"/>
              </p:ext>
            </p:extLst>
          </p:nvPr>
        </p:nvGraphicFramePr>
        <p:xfrm>
          <a:off x="832104" y="2006224"/>
          <a:ext cx="6217923" cy="41622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379">
                  <a:extLst>
                    <a:ext uri="{9D8B030D-6E8A-4147-A177-3AD203B41FA5}">
                      <a16:colId xmlns:a16="http://schemas.microsoft.com/office/drawing/2014/main" val="3273351251"/>
                    </a:ext>
                  </a:extLst>
                </a:gridCol>
                <a:gridCol w="1359786">
                  <a:extLst>
                    <a:ext uri="{9D8B030D-6E8A-4147-A177-3AD203B41FA5}">
                      <a16:colId xmlns:a16="http://schemas.microsoft.com/office/drawing/2014/main" val="3934568550"/>
                    </a:ext>
                  </a:extLst>
                </a:gridCol>
                <a:gridCol w="1619379">
                  <a:extLst>
                    <a:ext uri="{9D8B030D-6E8A-4147-A177-3AD203B41FA5}">
                      <a16:colId xmlns:a16="http://schemas.microsoft.com/office/drawing/2014/main" val="1376979561"/>
                    </a:ext>
                  </a:extLst>
                </a:gridCol>
                <a:gridCol w="1619379">
                  <a:extLst>
                    <a:ext uri="{9D8B030D-6E8A-4147-A177-3AD203B41FA5}">
                      <a16:colId xmlns:a16="http://schemas.microsoft.com/office/drawing/2014/main" val="3196362116"/>
                    </a:ext>
                  </a:extLst>
                </a:gridCol>
              </a:tblGrid>
              <a:tr h="244841"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Sales(units)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Returns(units)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Demand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274128049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Product_Name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134450495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Paletinapara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250000.000000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-250000.000000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61472594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MenthoPlus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66.666667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207.666667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-141.000000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4144940782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MiniGansito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66.125000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146.750000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-80.625000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1430937821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ComboTost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44.000000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-44.000000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56116321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StarGumYerbabuena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21.666667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-21.666667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2601952827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DuoPlativolos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3.178571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20.130952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-16.952381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1202140271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Spirrones25g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13.800000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23.800000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-10.000000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884402875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BolsitaSurtido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-8.000000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515949076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MaxTwo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-7.000000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624134387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FruttimaniaManzana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-5.000000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2363535967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DuoPolvoron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-4.000000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403589200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DuoSilueta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-4.000000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033008905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Tostado2pq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-2.000000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77408170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TarimaGalletero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-2.000000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925018811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CharolaNito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</a:t>
                      </a:r>
                    </a:p>
                  </a:txBody>
                  <a:tcPr marL="52454" marR="52454" marT="26227" marB="2622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-1.000000</a:t>
                      </a:r>
                    </a:p>
                  </a:txBody>
                  <a:tcPr marL="52454" marR="52454" marT="26227" marB="26227" anchor="ctr"/>
                </a:tc>
                <a:extLst>
                  <a:ext uri="{0D108BD9-81ED-4DB2-BD59-A6C34878D82A}">
                    <a16:rowId xmlns:a16="http://schemas.microsoft.com/office/drawing/2014/main" val="318331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1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E82BC-B9C2-4040-99EE-7BC607C7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17D0-2C7F-415C-9AC3-5704485B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Whenever Possible Ship Your Most Popular Goods to Your Most Popular Routes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 Long as Your Return is Minimal you’re Maximizing Profits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Remove Goods Losing You Money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Rockwell</vt:lpstr>
      <vt:lpstr>Tw Cen MT</vt:lpstr>
      <vt:lpstr>Office Theme</vt:lpstr>
      <vt:lpstr>Company Inc</vt:lpstr>
      <vt:lpstr>Key Factors For Profit Growth</vt:lpstr>
      <vt:lpstr> Demand is simply Unit Sales minus Unit Returns  Route demand goes as low as 2.25 for some routes  Avg demand is 53</vt:lpstr>
      <vt:lpstr>Route Solution</vt:lpstr>
      <vt:lpstr>Most Popular Goods</vt:lpstr>
      <vt:lpstr>Potentially Popular Goods</vt:lpstr>
      <vt:lpstr>Least Popular Goods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 Inc</dc:title>
  <dc:creator>Rashad Dixon</dc:creator>
  <cp:lastModifiedBy>Rashad Dixon</cp:lastModifiedBy>
  <cp:revision>2</cp:revision>
  <dcterms:created xsi:type="dcterms:W3CDTF">2020-03-16T04:15:05Z</dcterms:created>
  <dcterms:modified xsi:type="dcterms:W3CDTF">2021-02-24T19:25:11Z</dcterms:modified>
</cp:coreProperties>
</file>