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5" r:id="rId3"/>
    <p:sldId id="266" r:id="rId4"/>
    <p:sldId id="259" r:id="rId5"/>
    <p:sldId id="260" r:id="rId6"/>
    <p:sldId id="261" r:id="rId7"/>
    <p:sldId id="262" r:id="rId8"/>
    <p:sldId id="273" r:id="rId9"/>
    <p:sldId id="263" r:id="rId10"/>
    <p:sldId id="267" r:id="rId11"/>
    <p:sldId id="268" r:id="rId12"/>
    <p:sldId id="270" r:id="rId13"/>
    <p:sldId id="271" r:id="rId14"/>
    <p:sldId id="272" r:id="rId15"/>
    <p:sldId id="269"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lineChart>
        <c:grouping val="standard"/>
        <c:varyColors val="0"/>
        <c:ser>
          <c:idx val="2"/>
          <c:order val="0"/>
          <c:tx>
            <c:strRef>
              <c:f>Sheet1!$D$1</c:f>
              <c:strCache>
                <c:ptCount val="1"/>
                <c:pt idx="0">
                  <c:v>Series 3</c:v>
                </c:pt>
              </c:strCache>
            </c:strRef>
          </c:tx>
          <c:marker>
            <c:symbol val="none"/>
          </c:marker>
          <c:cat>
            <c:numRef>
              <c:f>Sheet1!$A$2:$A$6</c:f>
              <c:numCache>
                <c:formatCode>General</c:formatCode>
                <c:ptCount val="5"/>
                <c:pt idx="0">
                  <c:v>2020</c:v>
                </c:pt>
                <c:pt idx="1">
                  <c:v>2021</c:v>
                </c:pt>
                <c:pt idx="2">
                  <c:v>2022</c:v>
                </c:pt>
                <c:pt idx="3">
                  <c:v>2023</c:v>
                </c:pt>
                <c:pt idx="4">
                  <c:v>2024</c:v>
                </c:pt>
              </c:numCache>
            </c:numRef>
          </c:cat>
          <c:val>
            <c:numRef>
              <c:f>Sheet1!$D$2:$D$6</c:f>
              <c:numCache>
                <c:formatCode>General</c:formatCode>
                <c:ptCount val="5"/>
                <c:pt idx="0">
                  <c:v>1</c:v>
                </c:pt>
                <c:pt idx="1">
                  <c:v>1.5</c:v>
                </c:pt>
                <c:pt idx="2">
                  <c:v>1.5</c:v>
                </c:pt>
                <c:pt idx="3">
                  <c:v>4</c:v>
                </c:pt>
                <c:pt idx="4">
                  <c:v>5.3</c:v>
                </c:pt>
              </c:numCache>
            </c:numRef>
          </c:val>
          <c:smooth val="0"/>
        </c:ser>
        <c:dLbls>
          <c:showLegendKey val="0"/>
          <c:showVal val="0"/>
          <c:showCatName val="0"/>
          <c:showSerName val="0"/>
          <c:showPercent val="0"/>
          <c:showBubbleSize val="0"/>
        </c:dLbls>
        <c:marker val="1"/>
        <c:smooth val="0"/>
        <c:axId val="137382144"/>
        <c:axId val="137617792"/>
      </c:lineChart>
      <c:catAx>
        <c:axId val="137382144"/>
        <c:scaling>
          <c:orientation val="minMax"/>
        </c:scaling>
        <c:delete val="0"/>
        <c:axPos val="b"/>
        <c:numFmt formatCode="General" sourceLinked="1"/>
        <c:majorTickMark val="out"/>
        <c:minorTickMark val="none"/>
        <c:tickLblPos val="nextTo"/>
        <c:crossAx val="137617792"/>
        <c:crosses val="autoZero"/>
        <c:auto val="1"/>
        <c:lblAlgn val="ctr"/>
        <c:lblOffset val="100"/>
        <c:noMultiLvlLbl val="0"/>
      </c:catAx>
      <c:valAx>
        <c:axId val="137617792"/>
        <c:scaling>
          <c:orientation val="minMax"/>
        </c:scaling>
        <c:delete val="0"/>
        <c:axPos val="l"/>
        <c:majorGridlines/>
        <c:numFmt formatCode="General" sourceLinked="1"/>
        <c:majorTickMark val="out"/>
        <c:minorTickMark val="none"/>
        <c:tickLblPos val="nextTo"/>
        <c:crossAx val="137382144"/>
        <c:crosses val="autoZero"/>
        <c:crossBetween val="between"/>
      </c:valAx>
      <c:spPr>
        <a:noFill/>
        <a:ln w="25400">
          <a:noFill/>
        </a:ln>
      </c:spPr>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D7F81CE-4BDF-4C71-B465-5E9B42194504}" type="datetimeFigureOut">
              <a:rPr lang="en-US" smtClean="0"/>
              <a:t>10/11/2020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C8D362D-0FA7-4222-AAA2-5AAF5E78145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7F81CE-4BDF-4C71-B465-5E9B42194504}"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D362D-0FA7-4222-AAA2-5AAF5E78145F}" type="slidenum">
              <a:rPr lang="en-US" smtClean="0"/>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7F81CE-4BDF-4C71-B465-5E9B42194504}"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D362D-0FA7-4222-AAA2-5AAF5E78145F}" type="slidenum">
              <a:rPr lang="en-US" smtClean="0"/>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7F81CE-4BDF-4C71-B465-5E9B42194504}"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D362D-0FA7-4222-AAA2-5AAF5E78145F}" type="slidenum">
              <a:rPr lang="en-US" smtClean="0"/>
              <a:t>‹#›</a:t>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D7F81CE-4BDF-4C71-B465-5E9B42194504}"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D362D-0FA7-4222-AAA2-5AAF5E78145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7F81CE-4BDF-4C71-B465-5E9B42194504}"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D362D-0FA7-4222-AAA2-5AAF5E78145F}" type="slidenum">
              <a:rPr lang="en-US" smtClean="0"/>
              <a:t>‹#›</a:t>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7F81CE-4BDF-4C71-B465-5E9B42194504}" type="datetimeFigureOut">
              <a:rPr lang="en-US" smtClean="0"/>
              <a:t>10/11/2020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D362D-0FA7-4222-AAA2-5AAF5E78145F}" type="slidenum">
              <a:rPr lang="en-US" smtClean="0"/>
              <a:t>‹#›</a:t>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D7F81CE-4BDF-4C71-B465-5E9B42194504}" type="datetimeFigureOut">
              <a:rPr lang="en-US" smtClean="0"/>
              <a:t>10/11/2020</a:t>
            </a:fld>
            <a:endParaRPr lang="en-US"/>
          </a:p>
        </p:txBody>
      </p:sp>
      <p:sp>
        <p:nvSpPr>
          <p:cNvPr id="8" name="Slide Number Placeholder 7"/>
          <p:cNvSpPr>
            <a:spLocks noGrp="1"/>
          </p:cNvSpPr>
          <p:nvPr>
            <p:ph type="sldNum" sz="quarter" idx="11"/>
          </p:nvPr>
        </p:nvSpPr>
        <p:spPr/>
        <p:txBody>
          <a:bodyPr/>
          <a:lstStyle/>
          <a:p>
            <a:fld id="{1C8D362D-0FA7-4222-AAA2-5AAF5E78145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F81CE-4BDF-4C71-B465-5E9B42194504}" type="datetimeFigureOut">
              <a:rPr lang="en-US" smtClean="0"/>
              <a:t>10/11/2020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8D362D-0FA7-4222-AAA2-5AAF5E78145F}" type="slidenum">
              <a:rPr lang="en-US" smtClean="0"/>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7F81CE-4BDF-4C71-B465-5E9B42194504}"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1C8D362D-0FA7-4222-AAA2-5AAF5E78145F}" type="slidenum">
              <a:rPr lang="en-US" smtClean="0"/>
              <a:t>‹#›</a:t>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D7F81CE-4BDF-4C71-B465-5E9B42194504}"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D362D-0FA7-4222-AAA2-5AAF5E78145F}" type="slidenum">
              <a:rPr lang="en-US" smtClean="0"/>
              <a:t>‹#›</a:t>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D7F81CE-4BDF-4C71-B465-5E9B42194504}" type="datetimeFigureOut">
              <a:rPr lang="en-US" smtClean="0"/>
              <a:t>10/11/2020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C8D362D-0FA7-4222-AAA2-5AAF5E78145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pull/>
  </p:transition>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33800"/>
            <a:ext cx="7800536" cy="2286000"/>
          </a:xfrm>
        </p:spPr>
        <p:txBody>
          <a:bodyPr>
            <a:normAutofit fontScale="90000"/>
          </a:bodyPr>
          <a:lstStyle/>
          <a:p>
            <a:pPr algn="ctr"/>
            <a:r>
              <a:rPr lang="en-US" cap="none" dirty="0" smtClean="0">
                <a:effectLst/>
              </a:rPr>
              <a:t>A web based crime report system with the implementation of </a:t>
            </a:r>
            <a:r>
              <a:rPr lang="en-US" cap="none" dirty="0" err="1" smtClean="0">
                <a:effectLst/>
              </a:rPr>
              <a:t>Cryptowerk</a:t>
            </a:r>
            <a:r>
              <a:rPr lang="en-US" cap="none" dirty="0" smtClean="0">
                <a:effectLst/>
              </a:rPr>
              <a:t> </a:t>
            </a:r>
            <a:r>
              <a:rPr lang="en-US" cap="none" dirty="0" err="1" smtClean="0">
                <a:effectLst/>
              </a:rPr>
              <a:t>Blockchain</a:t>
            </a:r>
            <a:r>
              <a:rPr lang="en-US" cap="none" dirty="0" smtClean="0">
                <a:effectLst/>
              </a:rPr>
              <a:t> Technology</a:t>
            </a:r>
            <a:br>
              <a:rPr lang="en-US" cap="none" dirty="0" smtClean="0">
                <a:effectLst/>
              </a:rPr>
            </a:br>
            <a:endParaRPr lang="en-US" cap="none" dirty="0"/>
          </a:p>
        </p:txBody>
      </p:sp>
      <p:sp>
        <p:nvSpPr>
          <p:cNvPr id="3" name="Subtitle 2"/>
          <p:cNvSpPr>
            <a:spLocks noGrp="1"/>
          </p:cNvSpPr>
          <p:nvPr>
            <p:ph type="subTitle" idx="1"/>
          </p:nvPr>
        </p:nvSpPr>
        <p:spPr>
          <a:xfrm>
            <a:off x="5922819" y="5715000"/>
            <a:ext cx="3186545" cy="685800"/>
          </a:xfrm>
        </p:spPr>
        <p:txBody>
          <a:bodyPr/>
          <a:lstStyle/>
          <a:p>
            <a:r>
              <a:rPr lang="en-US" dirty="0" smtClean="0"/>
              <a:t>By Team CLITECH</a:t>
            </a:r>
            <a:endParaRPr lang="en-US" dirty="0"/>
          </a:p>
        </p:txBody>
      </p:sp>
      <p:pic>
        <p:nvPicPr>
          <p:cNvPr id="1026" name="Picture 2" descr="C:\Users\GOLDNCYNDY\Desktop\phonefiles\Pictures\crimereport_ho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152399"/>
            <a:ext cx="9144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2480"/>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4376" y="609600"/>
            <a:ext cx="6480048" cy="929640"/>
          </a:xfrm>
        </p:spPr>
        <p:txBody>
          <a:bodyPr/>
          <a:lstStyle/>
          <a:p>
            <a:pPr algn="ctr"/>
            <a:r>
              <a:rPr lang="en-US" dirty="0" smtClean="0"/>
              <a:t>Competitors</a:t>
            </a:r>
            <a:endParaRPr lang="en-US" dirty="0"/>
          </a:p>
        </p:txBody>
      </p:sp>
      <p:cxnSp>
        <p:nvCxnSpPr>
          <p:cNvPr id="5" name="Straight Connector 4"/>
          <p:cNvCxnSpPr/>
          <p:nvPr/>
        </p:nvCxnSpPr>
        <p:spPr>
          <a:xfrm>
            <a:off x="4558145" y="2071255"/>
            <a:ext cx="0" cy="2272145"/>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4"/>
          <p:cNvSpPr txBox="1">
            <a:spLocks/>
          </p:cNvSpPr>
          <p:nvPr/>
        </p:nvSpPr>
        <p:spPr>
          <a:xfrm>
            <a:off x="497176" y="2133600"/>
            <a:ext cx="4040188" cy="1759688"/>
          </a:xfrm>
          <a:prstGeom prst="rect">
            <a:avLst/>
          </a:prstGeom>
        </p:spPr>
        <p:txBody>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dirty="0" smtClean="0"/>
              <a:t>Manual system of government</a:t>
            </a:r>
          </a:p>
          <a:p>
            <a:pPr marL="36576" indent="0">
              <a:buFont typeface="Wingdings 2"/>
              <a:buNone/>
            </a:pPr>
            <a:r>
              <a:rPr lang="en-US" dirty="0" smtClean="0"/>
              <a:t>(The Current System)</a:t>
            </a:r>
          </a:p>
          <a:p>
            <a:endParaRPr lang="en-US" dirty="0"/>
          </a:p>
        </p:txBody>
      </p:sp>
      <p:sp>
        <p:nvSpPr>
          <p:cNvPr id="7" name="Content Placeholder 5"/>
          <p:cNvSpPr txBox="1">
            <a:spLocks/>
          </p:cNvSpPr>
          <p:nvPr/>
        </p:nvSpPr>
        <p:spPr>
          <a:xfrm>
            <a:off x="4724400" y="2133600"/>
            <a:ext cx="4041775" cy="1607288"/>
          </a:xfrm>
          <a:prstGeom prst="rect">
            <a:avLst/>
          </a:prstGeom>
        </p:spPr>
        <p:txBody>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en-US" dirty="0" smtClean="0"/>
              <a:t>The Automated System of government (The Proposed System)</a:t>
            </a:r>
            <a:endParaRPr lang="en-US" dirty="0"/>
          </a:p>
        </p:txBody>
      </p:sp>
    </p:spTree>
    <p:extLst>
      <p:ext uri="{BB962C8B-B14F-4D97-AF65-F5344CB8AC3E}">
        <p14:creationId xmlns:p14="http://schemas.microsoft.com/office/powerpoint/2010/main" val="4207860301"/>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94360"/>
            <a:ext cx="6480048" cy="1158240"/>
          </a:xfrm>
        </p:spPr>
        <p:txBody>
          <a:bodyPr>
            <a:normAutofit fontScale="90000"/>
          </a:bodyPr>
          <a:lstStyle/>
          <a:p>
            <a:r>
              <a:rPr lang="en-US" dirty="0" smtClean="0"/>
              <a:t>Technology/ expertise</a:t>
            </a:r>
            <a:endParaRPr lang="en-US" dirty="0"/>
          </a:p>
        </p:txBody>
      </p:sp>
      <p:sp>
        <p:nvSpPr>
          <p:cNvPr id="3" name="Subtitle 2"/>
          <p:cNvSpPr>
            <a:spLocks noGrp="1"/>
          </p:cNvSpPr>
          <p:nvPr>
            <p:ph type="subTitle" idx="1"/>
          </p:nvPr>
        </p:nvSpPr>
        <p:spPr>
          <a:xfrm>
            <a:off x="990600" y="3429000"/>
            <a:ext cx="6480048" cy="1752600"/>
          </a:xfrm>
        </p:spPr>
        <p:txBody>
          <a:bodyPr>
            <a:noAutofit/>
          </a:bodyPr>
          <a:lstStyle/>
          <a:p>
            <a:pPr marL="342900" indent="-342900" algn="l">
              <a:buFont typeface="Wingdings" pitchFamily="2" charset="2"/>
              <a:buChar char="q"/>
            </a:pPr>
            <a:r>
              <a:rPr lang="en-US" sz="2400" dirty="0" smtClean="0"/>
              <a:t>HTML/HTML5, </a:t>
            </a:r>
          </a:p>
          <a:p>
            <a:pPr marL="342900" indent="-342900" algn="l">
              <a:buFont typeface="Wingdings" pitchFamily="2" charset="2"/>
              <a:buChar char="q"/>
            </a:pPr>
            <a:r>
              <a:rPr lang="en-US" sz="2400" dirty="0" smtClean="0"/>
              <a:t>CSS</a:t>
            </a:r>
          </a:p>
          <a:p>
            <a:pPr marL="342900" indent="-342900" algn="l">
              <a:buFont typeface="Wingdings" pitchFamily="2" charset="2"/>
              <a:buChar char="q"/>
            </a:pPr>
            <a:r>
              <a:rPr lang="en-US" sz="2400" dirty="0" smtClean="0"/>
              <a:t>Bootstrap</a:t>
            </a:r>
          </a:p>
          <a:p>
            <a:pPr marL="342900" indent="-342900" algn="l">
              <a:buFont typeface="Wingdings" pitchFamily="2" charset="2"/>
              <a:buChar char="q"/>
            </a:pPr>
            <a:r>
              <a:rPr lang="en-US" sz="2400" dirty="0" smtClean="0"/>
              <a:t>JAVASCRIPT, </a:t>
            </a:r>
          </a:p>
          <a:p>
            <a:pPr marL="342900" indent="-342900" algn="l">
              <a:buFont typeface="Wingdings" pitchFamily="2" charset="2"/>
              <a:buChar char="q"/>
            </a:pPr>
            <a:r>
              <a:rPr lang="en-US" sz="2400" dirty="0" smtClean="0"/>
              <a:t>MySQL, </a:t>
            </a:r>
          </a:p>
          <a:p>
            <a:pPr marL="342900" indent="-342900" algn="l">
              <a:buFont typeface="Wingdings" pitchFamily="2" charset="2"/>
              <a:buChar char="q"/>
            </a:pPr>
            <a:r>
              <a:rPr lang="en-US" sz="2400" dirty="0" smtClean="0"/>
              <a:t>PHP</a:t>
            </a:r>
          </a:p>
          <a:p>
            <a:pPr marL="342900" indent="-342900" algn="l">
              <a:buFont typeface="Wingdings" pitchFamily="2" charset="2"/>
              <a:buChar char="q"/>
            </a:pPr>
            <a:r>
              <a:rPr lang="en-US" sz="2400" dirty="0" smtClean="0"/>
              <a:t>Data Science</a:t>
            </a:r>
          </a:p>
          <a:p>
            <a:pPr marL="342900" indent="-342900" algn="l">
              <a:buFont typeface="Wingdings" pitchFamily="2" charset="2"/>
              <a:buChar char="q"/>
            </a:pPr>
            <a:r>
              <a:rPr lang="en-US" sz="2400" dirty="0" err="1" smtClean="0"/>
              <a:t>Cryptowerk</a:t>
            </a:r>
            <a:r>
              <a:rPr lang="en-US" sz="2400" dirty="0" smtClean="0"/>
              <a:t> Technology (Work in progress)</a:t>
            </a:r>
            <a:endParaRPr lang="en-US" sz="2400" dirty="0"/>
          </a:p>
        </p:txBody>
      </p:sp>
    </p:spTree>
    <p:extLst>
      <p:ext uri="{BB962C8B-B14F-4D97-AF65-F5344CB8AC3E}">
        <p14:creationId xmlns:p14="http://schemas.microsoft.com/office/powerpoint/2010/main" val="270984931"/>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28600"/>
            <a:ext cx="6480048" cy="853440"/>
          </a:xfrm>
        </p:spPr>
        <p:txBody>
          <a:bodyPr/>
          <a:lstStyle/>
          <a:p>
            <a:pPr algn="ctr"/>
            <a:r>
              <a:rPr lang="en-US" dirty="0" err="1" smtClean="0"/>
              <a:t>Finacial</a:t>
            </a:r>
            <a:r>
              <a:rPr lang="en-US" dirty="0" smtClean="0"/>
              <a:t> analysis</a:t>
            </a:r>
            <a:endParaRPr lang="en-US" dirty="0"/>
          </a:p>
        </p:txBody>
      </p:sp>
      <p:sp>
        <p:nvSpPr>
          <p:cNvPr id="3" name="Subtitle 2"/>
          <p:cNvSpPr>
            <a:spLocks noGrp="1"/>
          </p:cNvSpPr>
          <p:nvPr>
            <p:ph type="subTitle" idx="1"/>
          </p:nvPr>
        </p:nvSpPr>
        <p:spPr>
          <a:xfrm>
            <a:off x="0" y="5942001"/>
            <a:ext cx="8991600" cy="839799"/>
          </a:xfrm>
        </p:spPr>
        <p:txBody>
          <a:bodyPr>
            <a:normAutofit/>
          </a:bodyPr>
          <a:lstStyle/>
          <a:p>
            <a:pPr algn="l"/>
            <a:r>
              <a:rPr lang="en-US" dirty="0" smtClean="0"/>
              <a:t>From 2020 to 2025 the financial estimate will have been 10times multiplied because a major challenge is being solved</a:t>
            </a:r>
            <a:endParaRPr lang="en-US" dirty="0"/>
          </a:p>
        </p:txBody>
      </p:sp>
      <p:graphicFrame>
        <p:nvGraphicFramePr>
          <p:cNvPr id="6" name="Chart 5"/>
          <p:cNvGraphicFramePr/>
          <p:nvPr>
            <p:extLst>
              <p:ext uri="{D42A27DB-BD31-4B8C-83A1-F6EECF244321}">
                <p14:modId xmlns:p14="http://schemas.microsoft.com/office/powerpoint/2010/main" val="3261514597"/>
              </p:ext>
            </p:extLst>
          </p:nvPr>
        </p:nvGraphicFramePr>
        <p:xfrm>
          <a:off x="381000" y="1219200"/>
          <a:ext cx="8458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3965535"/>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594360"/>
            <a:ext cx="6480048" cy="1005840"/>
          </a:xfrm>
        </p:spPr>
        <p:txBody>
          <a:bodyPr/>
          <a:lstStyle/>
          <a:p>
            <a:pPr algn="ctr"/>
            <a:r>
              <a:rPr lang="en-US" dirty="0" smtClean="0"/>
              <a:t>Marketing Plan</a:t>
            </a:r>
            <a:endParaRPr lang="en-US" dirty="0"/>
          </a:p>
        </p:txBody>
      </p:sp>
      <p:sp>
        <p:nvSpPr>
          <p:cNvPr id="3" name="Subtitle 2"/>
          <p:cNvSpPr>
            <a:spLocks noGrp="1"/>
          </p:cNvSpPr>
          <p:nvPr>
            <p:ph type="subTitle" idx="1"/>
          </p:nvPr>
        </p:nvSpPr>
        <p:spPr>
          <a:xfrm>
            <a:off x="228600" y="4038600"/>
            <a:ext cx="8634750" cy="990600"/>
          </a:xfrm>
        </p:spPr>
        <p:txBody>
          <a:bodyPr>
            <a:noAutofit/>
          </a:bodyPr>
          <a:lstStyle/>
          <a:p>
            <a:pPr algn="l"/>
            <a:r>
              <a:rPr lang="en-US" sz="2400" dirty="0" smtClean="0"/>
              <a:t>In other to sell this idea and automate the manual method currently in use we have made some marketing plan:</a:t>
            </a:r>
          </a:p>
          <a:p>
            <a:pPr algn="l"/>
            <a:endParaRPr lang="en-US" sz="2400" dirty="0"/>
          </a:p>
          <a:p>
            <a:pPr marL="342900" indent="-342900" algn="l">
              <a:buFont typeface="Wingdings" pitchFamily="2" charset="2"/>
              <a:buChar char="q"/>
            </a:pPr>
            <a:r>
              <a:rPr lang="en-US" sz="2400" dirty="0" smtClean="0"/>
              <a:t>Social media advertisement</a:t>
            </a:r>
          </a:p>
          <a:p>
            <a:pPr marL="342900" indent="-342900" algn="l">
              <a:buFont typeface="Wingdings" pitchFamily="2" charset="2"/>
              <a:buChar char="q"/>
            </a:pPr>
            <a:r>
              <a:rPr lang="en-US" sz="2400" dirty="0" smtClean="0"/>
              <a:t>Televised advertisement</a:t>
            </a:r>
          </a:p>
          <a:p>
            <a:pPr marL="342900" indent="-342900" algn="l">
              <a:buFont typeface="Wingdings" pitchFamily="2" charset="2"/>
              <a:buChar char="q"/>
            </a:pPr>
            <a:r>
              <a:rPr lang="en-US" sz="2400" dirty="0" smtClean="0"/>
              <a:t>Both online and offline advertisement will be put up for all eyes to see</a:t>
            </a:r>
            <a:endParaRPr lang="en-US" sz="2400" dirty="0"/>
          </a:p>
        </p:txBody>
      </p:sp>
    </p:spTree>
    <p:extLst>
      <p:ext uri="{BB962C8B-B14F-4D97-AF65-F5344CB8AC3E}">
        <p14:creationId xmlns:p14="http://schemas.microsoft.com/office/powerpoint/2010/main" val="114428960"/>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52400"/>
            <a:ext cx="6480048" cy="777240"/>
          </a:xfrm>
        </p:spPr>
        <p:txBody>
          <a:bodyPr>
            <a:normAutofit fontScale="90000"/>
          </a:bodyPr>
          <a:lstStyle/>
          <a:p>
            <a:pPr algn="ctr"/>
            <a:r>
              <a:rPr lang="en-US" dirty="0" smtClean="0"/>
              <a:t>Why us?</a:t>
            </a:r>
            <a:endParaRPr lang="en-US" dirty="0"/>
          </a:p>
        </p:txBody>
      </p:sp>
      <p:sp>
        <p:nvSpPr>
          <p:cNvPr id="3" name="Subtitle 2"/>
          <p:cNvSpPr>
            <a:spLocks noGrp="1"/>
          </p:cNvSpPr>
          <p:nvPr>
            <p:ph type="subTitle" idx="1"/>
          </p:nvPr>
        </p:nvSpPr>
        <p:spPr>
          <a:xfrm>
            <a:off x="381000" y="1981200"/>
            <a:ext cx="8153400" cy="3200400"/>
          </a:xfrm>
        </p:spPr>
        <p:txBody>
          <a:bodyPr>
            <a:noAutofit/>
          </a:bodyPr>
          <a:lstStyle/>
          <a:p>
            <a:pPr algn="just"/>
            <a:r>
              <a:rPr lang="en-US" sz="2400" dirty="0" smtClean="0"/>
              <a:t>We solve the most pressing need of the citizens of a country by:</a:t>
            </a:r>
          </a:p>
          <a:p>
            <a:pPr marL="342900" indent="-342900" algn="just">
              <a:buFont typeface="Wingdings" pitchFamily="2" charset="2"/>
              <a:buChar char="q"/>
            </a:pPr>
            <a:r>
              <a:rPr lang="en-US" sz="2400" dirty="0" smtClean="0"/>
              <a:t>Making it easy for the government to hear the complaints of the people</a:t>
            </a:r>
          </a:p>
          <a:p>
            <a:pPr algn="just"/>
            <a:endParaRPr lang="en-US" sz="2400" dirty="0" smtClean="0"/>
          </a:p>
          <a:p>
            <a:pPr marL="342900" indent="-342900" algn="just">
              <a:buFont typeface="Wingdings" pitchFamily="2" charset="2"/>
              <a:buChar char="q"/>
            </a:pPr>
            <a:r>
              <a:rPr lang="en-US" sz="2400" dirty="0" smtClean="0"/>
              <a:t>Your voice can be heard from anywhere even with your smart phone</a:t>
            </a:r>
          </a:p>
          <a:p>
            <a:pPr algn="just"/>
            <a:endParaRPr lang="en-US" sz="2400" dirty="0" smtClean="0"/>
          </a:p>
          <a:p>
            <a:pPr marL="342900" indent="-342900" algn="just">
              <a:buFont typeface="Wingdings" pitchFamily="2" charset="2"/>
              <a:buChar char="q"/>
            </a:pPr>
            <a:r>
              <a:rPr lang="en-US" sz="2400" dirty="0" smtClean="0"/>
              <a:t>It does not require heavy payment and too much protocols like the </a:t>
            </a:r>
            <a:r>
              <a:rPr lang="en-US" sz="2400" dirty="0" err="1" smtClean="0"/>
              <a:t>mauual</a:t>
            </a:r>
            <a:r>
              <a:rPr lang="en-US" sz="2400" dirty="0" smtClean="0"/>
              <a:t> method currently in use</a:t>
            </a:r>
          </a:p>
        </p:txBody>
      </p:sp>
    </p:spTree>
    <p:extLst>
      <p:ext uri="{BB962C8B-B14F-4D97-AF65-F5344CB8AC3E}">
        <p14:creationId xmlns:p14="http://schemas.microsoft.com/office/powerpoint/2010/main" val="4262219126"/>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04800"/>
            <a:ext cx="6480048" cy="990600"/>
          </a:xfrm>
        </p:spPr>
        <p:txBody>
          <a:bodyPr/>
          <a:lstStyle/>
          <a:p>
            <a:pPr algn="ctr"/>
            <a:r>
              <a:rPr lang="en-US" dirty="0" smtClean="0"/>
              <a:t>Our team</a:t>
            </a:r>
            <a:endParaRPr lang="en-US" dirty="0"/>
          </a:p>
        </p:txBody>
      </p:sp>
      <p:sp>
        <p:nvSpPr>
          <p:cNvPr id="3" name="Subtitle 2"/>
          <p:cNvSpPr>
            <a:spLocks noGrp="1"/>
          </p:cNvSpPr>
          <p:nvPr>
            <p:ph type="subTitle" idx="1"/>
          </p:nvPr>
        </p:nvSpPr>
        <p:spPr>
          <a:xfrm>
            <a:off x="533400" y="2971800"/>
            <a:ext cx="6480048" cy="1752600"/>
          </a:xfrm>
        </p:spPr>
        <p:txBody>
          <a:bodyPr>
            <a:noAutofit/>
          </a:bodyPr>
          <a:lstStyle/>
          <a:p>
            <a:pPr algn="l">
              <a:lnSpc>
                <a:spcPct val="150000"/>
              </a:lnSpc>
            </a:pPr>
            <a:r>
              <a:rPr lang="en-US" sz="2800" dirty="0" smtClean="0"/>
              <a:t>Team Lead: </a:t>
            </a:r>
            <a:r>
              <a:rPr lang="en-US" sz="2800" dirty="0" err="1" smtClean="0"/>
              <a:t>Amadikwa</a:t>
            </a:r>
            <a:r>
              <a:rPr lang="en-US" sz="2800" dirty="0" smtClean="0"/>
              <a:t> Joy N.</a:t>
            </a:r>
          </a:p>
          <a:p>
            <a:pPr algn="l">
              <a:lnSpc>
                <a:spcPct val="150000"/>
              </a:lnSpc>
            </a:pPr>
            <a:r>
              <a:rPr lang="en-US" sz="2800" dirty="0" smtClean="0"/>
              <a:t>Project Manager / Entrepreneur: </a:t>
            </a:r>
            <a:r>
              <a:rPr lang="en-US" sz="2800" dirty="0" err="1" smtClean="0"/>
              <a:t>Ezeh</a:t>
            </a:r>
            <a:r>
              <a:rPr lang="en-US" sz="2800" dirty="0"/>
              <a:t> </a:t>
            </a:r>
            <a:r>
              <a:rPr lang="en-US" sz="2800" dirty="0" smtClean="0"/>
              <a:t>Cynthia </a:t>
            </a:r>
            <a:r>
              <a:rPr lang="en-US" sz="2800" dirty="0" err="1" smtClean="0"/>
              <a:t>Ifeoma</a:t>
            </a:r>
            <a:endParaRPr lang="en-US" sz="2800" dirty="0" smtClean="0"/>
          </a:p>
          <a:p>
            <a:pPr algn="l">
              <a:lnSpc>
                <a:spcPct val="150000"/>
              </a:lnSpc>
            </a:pPr>
            <a:r>
              <a:rPr lang="en-US" sz="2800" dirty="0" smtClean="0"/>
              <a:t>Data Scientist: </a:t>
            </a:r>
            <a:r>
              <a:rPr lang="en-US" sz="2800" dirty="0" err="1" smtClean="0"/>
              <a:t>Emeto</a:t>
            </a:r>
            <a:r>
              <a:rPr lang="en-US" sz="2800" dirty="0" smtClean="0"/>
              <a:t> Winner</a:t>
            </a:r>
          </a:p>
          <a:p>
            <a:pPr algn="l">
              <a:lnSpc>
                <a:spcPct val="150000"/>
              </a:lnSpc>
            </a:pPr>
            <a:r>
              <a:rPr lang="en-US" sz="2800" dirty="0" smtClean="0"/>
              <a:t>Graphics Designer: Dominic</a:t>
            </a:r>
            <a:endParaRPr lang="en-US" sz="2800" dirty="0"/>
          </a:p>
        </p:txBody>
      </p:sp>
    </p:spTree>
    <p:extLst>
      <p:ext uri="{BB962C8B-B14F-4D97-AF65-F5344CB8AC3E}">
        <p14:creationId xmlns:p14="http://schemas.microsoft.com/office/powerpoint/2010/main" val="478623012"/>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819400"/>
            <a:ext cx="6480048" cy="131064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363190134"/>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6480048" cy="1082040"/>
          </a:xfrm>
        </p:spPr>
        <p:txBody>
          <a:bodyPr/>
          <a:lstStyle/>
          <a:p>
            <a:pPr algn="ctr"/>
            <a:r>
              <a:rPr lang="en-US" dirty="0" smtClean="0"/>
              <a:t>contents</a:t>
            </a:r>
            <a:endParaRPr lang="en-US" dirty="0"/>
          </a:p>
        </p:txBody>
      </p:sp>
      <p:sp>
        <p:nvSpPr>
          <p:cNvPr id="3" name="Subtitle 2"/>
          <p:cNvSpPr>
            <a:spLocks noGrp="1"/>
          </p:cNvSpPr>
          <p:nvPr>
            <p:ph type="subTitle" idx="1"/>
          </p:nvPr>
        </p:nvSpPr>
        <p:spPr>
          <a:xfrm>
            <a:off x="914400" y="4876800"/>
            <a:ext cx="6480048" cy="1752600"/>
          </a:xfrm>
        </p:spPr>
        <p:txBody>
          <a:bodyPr>
            <a:noAutofit/>
          </a:bodyPr>
          <a:lstStyle/>
          <a:p>
            <a:pPr marL="342900" indent="-342900" algn="l">
              <a:buFont typeface="Wingdings" pitchFamily="2" charset="2"/>
              <a:buChar char="q"/>
            </a:pPr>
            <a:r>
              <a:rPr lang="en-US" sz="2400" dirty="0" smtClean="0"/>
              <a:t>Introduction</a:t>
            </a:r>
          </a:p>
          <a:p>
            <a:pPr marL="342900" indent="-342900" algn="l">
              <a:buFont typeface="Wingdings" pitchFamily="2" charset="2"/>
              <a:buChar char="q"/>
            </a:pPr>
            <a:r>
              <a:rPr lang="en-US" sz="2400" dirty="0" smtClean="0"/>
              <a:t>Background of study</a:t>
            </a:r>
          </a:p>
          <a:p>
            <a:pPr marL="342900" indent="-342900" algn="l">
              <a:buFont typeface="Wingdings" pitchFamily="2" charset="2"/>
              <a:buChar char="q"/>
            </a:pPr>
            <a:r>
              <a:rPr lang="en-US" sz="2400" dirty="0" smtClean="0"/>
              <a:t>Statement of Problem</a:t>
            </a:r>
          </a:p>
          <a:p>
            <a:pPr marL="342900" indent="-342900" algn="l">
              <a:buFont typeface="Wingdings" pitchFamily="2" charset="2"/>
              <a:buChar char="q"/>
            </a:pPr>
            <a:r>
              <a:rPr lang="en-US" sz="2400" dirty="0" smtClean="0"/>
              <a:t>Objectives of Study</a:t>
            </a:r>
          </a:p>
          <a:p>
            <a:pPr marL="342900" indent="-342900" algn="l">
              <a:buFont typeface="Wingdings" pitchFamily="2" charset="2"/>
              <a:buChar char="q"/>
            </a:pPr>
            <a:r>
              <a:rPr lang="en-US" sz="2400" dirty="0" smtClean="0"/>
              <a:t>Proposed Solution</a:t>
            </a:r>
          </a:p>
          <a:p>
            <a:pPr marL="342900" indent="-342900" algn="l">
              <a:buFont typeface="Wingdings" pitchFamily="2" charset="2"/>
              <a:buChar char="q"/>
            </a:pPr>
            <a:r>
              <a:rPr lang="en-US" sz="2400" dirty="0" smtClean="0"/>
              <a:t>Executive Summary</a:t>
            </a:r>
          </a:p>
          <a:p>
            <a:pPr marL="342900" indent="-342900" algn="l">
              <a:buFont typeface="Wingdings" pitchFamily="2" charset="2"/>
              <a:buChar char="q"/>
            </a:pPr>
            <a:r>
              <a:rPr lang="en-US" sz="2400" dirty="0" smtClean="0"/>
              <a:t>Competitors</a:t>
            </a:r>
          </a:p>
          <a:p>
            <a:pPr marL="342900" indent="-342900" algn="l">
              <a:buFont typeface="Wingdings" pitchFamily="2" charset="2"/>
              <a:buChar char="q"/>
            </a:pPr>
            <a:r>
              <a:rPr lang="en-US" sz="2400" dirty="0" smtClean="0"/>
              <a:t>Technology/Expertise</a:t>
            </a:r>
          </a:p>
          <a:p>
            <a:pPr marL="342900" indent="-342900" algn="l">
              <a:buFont typeface="Wingdings" pitchFamily="2" charset="2"/>
              <a:buChar char="q"/>
            </a:pPr>
            <a:r>
              <a:rPr lang="en-US" sz="2400" dirty="0" smtClean="0"/>
              <a:t>Financial Analysis</a:t>
            </a:r>
          </a:p>
          <a:p>
            <a:pPr marL="342900" indent="-342900" algn="l">
              <a:buFont typeface="Wingdings" pitchFamily="2" charset="2"/>
              <a:buChar char="q"/>
            </a:pPr>
            <a:r>
              <a:rPr lang="en-US" sz="2400" dirty="0" smtClean="0"/>
              <a:t>Why Us</a:t>
            </a:r>
          </a:p>
          <a:p>
            <a:pPr marL="342900" indent="-342900" algn="l">
              <a:buFont typeface="Wingdings" pitchFamily="2" charset="2"/>
              <a:buChar char="q"/>
            </a:pPr>
            <a:r>
              <a:rPr lang="en-US" sz="2400" dirty="0" smtClean="0"/>
              <a:t>Our Team</a:t>
            </a:r>
          </a:p>
          <a:p>
            <a:pPr marL="342900" indent="-342900" algn="l">
              <a:buFont typeface="Wingdings" pitchFamily="2" charset="2"/>
              <a:buChar char="q"/>
            </a:pPr>
            <a:r>
              <a:rPr lang="en-US" sz="2400" dirty="0" smtClean="0"/>
              <a:t>Acknowledgement</a:t>
            </a:r>
          </a:p>
          <a:p>
            <a:pPr marL="342900" indent="-342900" algn="l">
              <a:buFont typeface="Wingdings" pitchFamily="2" charset="2"/>
              <a:buChar char="q"/>
            </a:pPr>
            <a:endParaRPr lang="en-US" sz="2400" dirty="0"/>
          </a:p>
        </p:txBody>
      </p:sp>
    </p:spTree>
    <p:extLst>
      <p:ext uri="{BB962C8B-B14F-4D97-AF65-F5344CB8AC3E}">
        <p14:creationId xmlns:p14="http://schemas.microsoft.com/office/powerpoint/2010/main" val="3195145962"/>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6480048" cy="1082040"/>
          </a:xfrm>
        </p:spPr>
        <p:txBody>
          <a:bodyPr/>
          <a:lstStyle/>
          <a:p>
            <a:pPr algn="ctr"/>
            <a:r>
              <a:rPr lang="en-US" dirty="0" smtClean="0"/>
              <a:t>introduction</a:t>
            </a:r>
            <a:endParaRPr lang="en-US" dirty="0"/>
          </a:p>
        </p:txBody>
      </p:sp>
      <p:sp>
        <p:nvSpPr>
          <p:cNvPr id="3" name="Subtitle 2"/>
          <p:cNvSpPr>
            <a:spLocks noGrp="1"/>
          </p:cNvSpPr>
          <p:nvPr>
            <p:ph type="subTitle" idx="1"/>
          </p:nvPr>
        </p:nvSpPr>
        <p:spPr>
          <a:xfrm>
            <a:off x="609600" y="838200"/>
            <a:ext cx="8153400" cy="4876800"/>
          </a:xfrm>
        </p:spPr>
        <p:txBody>
          <a:bodyPr>
            <a:normAutofit/>
          </a:bodyPr>
          <a:lstStyle/>
          <a:p>
            <a:pPr marL="36576" algn="just"/>
            <a:r>
              <a:rPr lang="en-US" sz="2400" dirty="0"/>
              <a:t>A good leader is the leader that forms a nation that does not need a leader. Nothing destroys a nation more than bad leaders, abuse of power and corruption, so the Crime Report System comes to mind as a corruption control measure: </a:t>
            </a:r>
          </a:p>
          <a:p>
            <a:pPr marL="36576" algn="just"/>
            <a:endParaRPr lang="en-US" sz="2400" dirty="0"/>
          </a:p>
          <a:p>
            <a:pPr marL="36576" algn="just"/>
            <a:r>
              <a:rPr lang="en-US" sz="2400" dirty="0"/>
              <a:t>This is a software program with the implementation of </a:t>
            </a:r>
            <a:r>
              <a:rPr lang="en-US" sz="2400" dirty="0" err="1"/>
              <a:t>cryptowerk</a:t>
            </a:r>
            <a:r>
              <a:rPr lang="en-US" sz="2400" dirty="0"/>
              <a:t> </a:t>
            </a:r>
            <a:r>
              <a:rPr lang="en-US" sz="2400" dirty="0" err="1"/>
              <a:t>blockchain</a:t>
            </a:r>
            <a:r>
              <a:rPr lang="en-US" sz="2400" dirty="0"/>
              <a:t> technology that helps a nation to fight corruption and maintain a democratic system of government for peace and unity to reign.</a:t>
            </a:r>
          </a:p>
          <a:p>
            <a:endParaRPr lang="en-US" sz="2400" dirty="0"/>
          </a:p>
        </p:txBody>
      </p:sp>
    </p:spTree>
    <p:extLst>
      <p:ext uri="{BB962C8B-B14F-4D97-AF65-F5344CB8AC3E}">
        <p14:creationId xmlns:p14="http://schemas.microsoft.com/office/powerpoint/2010/main" val="876454663"/>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6480048" cy="1219200"/>
          </a:xfrm>
        </p:spPr>
        <p:txBody>
          <a:bodyPr/>
          <a:lstStyle/>
          <a:p>
            <a:r>
              <a:rPr lang="en-US" cap="none" dirty="0" smtClean="0">
                <a:effectLst/>
              </a:rPr>
              <a:t>Background of study</a:t>
            </a:r>
            <a:endParaRPr lang="en-US" cap="none" dirty="0">
              <a:effectLst/>
            </a:endParaRPr>
          </a:p>
        </p:txBody>
      </p:sp>
      <p:sp>
        <p:nvSpPr>
          <p:cNvPr id="3" name="Subtitle 2"/>
          <p:cNvSpPr>
            <a:spLocks noGrp="1"/>
          </p:cNvSpPr>
          <p:nvPr>
            <p:ph type="subTitle" idx="1"/>
          </p:nvPr>
        </p:nvSpPr>
        <p:spPr>
          <a:xfrm>
            <a:off x="228600" y="1295400"/>
            <a:ext cx="8610600" cy="4876800"/>
          </a:xfrm>
        </p:spPr>
        <p:txBody>
          <a:bodyPr>
            <a:normAutofit lnSpcReduction="10000"/>
          </a:bodyPr>
          <a:lstStyle/>
          <a:p>
            <a:pPr algn="just"/>
            <a:r>
              <a:rPr lang="en-US" dirty="0" smtClean="0"/>
              <a:t>Our background of study is the country Nigeria. As we all know Nigeria is one of the most corrupt countries in West Africa and we happen to be citizens of that country and we know that something has to be done not just because we are citizens but because we want to save lives, people are dying on a daily basis because of bad governance and we want to help.</a:t>
            </a:r>
          </a:p>
          <a:p>
            <a:pPr algn="just"/>
            <a:endParaRPr lang="en-US" dirty="0"/>
          </a:p>
          <a:p>
            <a:pPr algn="just"/>
            <a:r>
              <a:rPr lang="en-US" dirty="0" smtClean="0"/>
              <a:t>Right now in Nigeria, police and anti robbery squad kill people for no good reason maybe because you are dressed in a type of way that they may find offensive, then they will kill you and the government is doing nothing about it which has made everyone to start a protest against such action, in some situations, no one dares to speak or act because your life is at risk.</a:t>
            </a:r>
          </a:p>
          <a:p>
            <a:pPr algn="just"/>
            <a:endParaRPr lang="en-US" dirty="0"/>
          </a:p>
          <a:p>
            <a:pPr algn="just"/>
            <a:r>
              <a:rPr lang="en-US" dirty="0" smtClean="0"/>
              <a:t>In other to stop these type of problems to arise again the future we have to do something today, we have  to create a really democratic system of government which allows the citizens of the country to speak up freely without fear of being killed or sanction for no reason</a:t>
            </a:r>
            <a:endParaRPr lang="en-US" dirty="0"/>
          </a:p>
        </p:txBody>
      </p:sp>
    </p:spTree>
    <p:extLst>
      <p:ext uri="{BB962C8B-B14F-4D97-AF65-F5344CB8AC3E}">
        <p14:creationId xmlns:p14="http://schemas.microsoft.com/office/powerpoint/2010/main" val="2838452158"/>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6480048" cy="838200"/>
          </a:xfrm>
        </p:spPr>
        <p:txBody>
          <a:bodyPr/>
          <a:lstStyle/>
          <a:p>
            <a:r>
              <a:rPr lang="en-US" dirty="0" smtClean="0"/>
              <a:t>Statement of problem</a:t>
            </a:r>
            <a:endParaRPr lang="en-US" dirty="0"/>
          </a:p>
        </p:txBody>
      </p:sp>
      <p:sp>
        <p:nvSpPr>
          <p:cNvPr id="3" name="Subtitle 2"/>
          <p:cNvSpPr>
            <a:spLocks noGrp="1"/>
          </p:cNvSpPr>
          <p:nvPr>
            <p:ph type="subTitle" idx="1"/>
          </p:nvPr>
        </p:nvSpPr>
        <p:spPr>
          <a:xfrm>
            <a:off x="228600" y="5029200"/>
            <a:ext cx="8915400" cy="3048000"/>
          </a:xfrm>
        </p:spPr>
        <p:txBody>
          <a:bodyPr>
            <a:noAutofit/>
          </a:bodyPr>
          <a:lstStyle/>
          <a:p>
            <a:pPr marL="342900" indent="-342900" algn="l">
              <a:buFont typeface="Wingdings" pitchFamily="2" charset="2"/>
              <a:buChar char="q"/>
            </a:pPr>
            <a:r>
              <a:rPr lang="en-US" sz="2800" dirty="0" smtClean="0"/>
              <a:t>Lack of communication between the people and the government</a:t>
            </a:r>
          </a:p>
          <a:p>
            <a:pPr algn="l"/>
            <a:endParaRPr lang="en-US" sz="2800" dirty="0" smtClean="0"/>
          </a:p>
          <a:p>
            <a:pPr marL="342900" indent="-342900" algn="l">
              <a:buFont typeface="Wingdings" pitchFamily="2" charset="2"/>
              <a:buChar char="q"/>
            </a:pPr>
            <a:r>
              <a:rPr lang="en-US" sz="2800" dirty="0" smtClean="0"/>
              <a:t>Government lack knowledge of the problems of citizens nor even how to solve them</a:t>
            </a:r>
          </a:p>
          <a:p>
            <a:pPr algn="l"/>
            <a:endParaRPr lang="en-US" sz="2800" dirty="0" smtClean="0"/>
          </a:p>
          <a:p>
            <a:pPr marL="342900" indent="-342900" algn="l">
              <a:buFont typeface="Wingdings" pitchFamily="2" charset="2"/>
              <a:buChar char="q"/>
            </a:pPr>
            <a:r>
              <a:rPr lang="en-US" sz="2800" dirty="0" smtClean="0"/>
              <a:t>No freedom to express maltreatment or abuse especially from the authorities</a:t>
            </a:r>
          </a:p>
          <a:p>
            <a:pPr algn="l"/>
            <a:endParaRPr lang="en-US" sz="2800" dirty="0" smtClean="0"/>
          </a:p>
          <a:p>
            <a:pPr marL="342900" indent="-342900" algn="l">
              <a:buFont typeface="Wingdings" pitchFamily="2" charset="2"/>
              <a:buChar char="q"/>
            </a:pPr>
            <a:r>
              <a:rPr lang="en-US" sz="2800" dirty="0" smtClean="0"/>
              <a:t>Lack of Action taken even after complaints</a:t>
            </a:r>
          </a:p>
          <a:p>
            <a:pPr marL="342900" indent="-342900" algn="l">
              <a:buFont typeface="Wingdings" pitchFamily="2" charset="2"/>
              <a:buChar char="q"/>
            </a:pPr>
            <a:endParaRPr lang="en-US" sz="2800" dirty="0" smtClean="0"/>
          </a:p>
          <a:p>
            <a:pPr marL="342900" indent="-342900" algn="l">
              <a:buFont typeface="Wingdings" pitchFamily="2" charset="2"/>
              <a:buChar char="q"/>
            </a:pPr>
            <a:endParaRPr lang="en-US" sz="2800" dirty="0" smtClean="0"/>
          </a:p>
          <a:p>
            <a:pPr marL="342900" indent="-342900" algn="l">
              <a:buFont typeface="Wingdings" pitchFamily="2" charset="2"/>
              <a:buChar char="q"/>
            </a:pPr>
            <a:endParaRPr lang="en-US" sz="2800" dirty="0" smtClean="0"/>
          </a:p>
          <a:p>
            <a:pPr marL="342900" indent="-342900" algn="l">
              <a:buFont typeface="Wingdings" pitchFamily="2" charset="2"/>
              <a:buChar char="q"/>
            </a:pPr>
            <a:endParaRPr lang="en-US" sz="2800" dirty="0"/>
          </a:p>
        </p:txBody>
      </p:sp>
    </p:spTree>
    <p:extLst>
      <p:ext uri="{BB962C8B-B14F-4D97-AF65-F5344CB8AC3E}">
        <p14:creationId xmlns:p14="http://schemas.microsoft.com/office/powerpoint/2010/main" val="2845125977"/>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571936" cy="1158240"/>
          </a:xfrm>
        </p:spPr>
        <p:txBody>
          <a:bodyPr/>
          <a:lstStyle/>
          <a:p>
            <a:pPr algn="ctr"/>
            <a:r>
              <a:rPr lang="en-US" dirty="0" smtClean="0"/>
              <a:t>Objectives of the study</a:t>
            </a:r>
            <a:endParaRPr lang="en-US" dirty="0"/>
          </a:p>
        </p:txBody>
      </p:sp>
      <p:sp>
        <p:nvSpPr>
          <p:cNvPr id="3" name="Subtitle 2"/>
          <p:cNvSpPr>
            <a:spLocks noGrp="1"/>
          </p:cNvSpPr>
          <p:nvPr>
            <p:ph type="subTitle" idx="1"/>
          </p:nvPr>
        </p:nvSpPr>
        <p:spPr>
          <a:xfrm>
            <a:off x="304800" y="1600200"/>
            <a:ext cx="8458200" cy="4419600"/>
          </a:xfrm>
        </p:spPr>
        <p:txBody>
          <a:bodyPr>
            <a:normAutofit/>
          </a:bodyPr>
          <a:lstStyle/>
          <a:p>
            <a:pPr algn="just"/>
            <a:r>
              <a:rPr lang="en-US" dirty="0"/>
              <a:t>The objectives of this project are outlined below: </a:t>
            </a:r>
          </a:p>
          <a:p>
            <a:pPr marL="342900" indent="-342900" algn="just">
              <a:buFont typeface="Wingdings" pitchFamily="2" charset="2"/>
              <a:buChar char="q"/>
            </a:pPr>
            <a:r>
              <a:rPr lang="en-US" dirty="0"/>
              <a:t>To enable the citizens of a country to confidently express any form of maltreatment from any of the authorities or from anyone for immediate investigation and sanction</a:t>
            </a:r>
            <a:r>
              <a:rPr lang="en-US" dirty="0" smtClean="0"/>
              <a:t>.</a:t>
            </a:r>
          </a:p>
          <a:p>
            <a:pPr algn="just"/>
            <a:endParaRPr lang="en-US" dirty="0"/>
          </a:p>
          <a:p>
            <a:pPr marL="342900" indent="-342900" algn="just">
              <a:buFont typeface="Wingdings" pitchFamily="2" charset="2"/>
              <a:buChar char="q"/>
            </a:pPr>
            <a:r>
              <a:rPr lang="en-US" dirty="0"/>
              <a:t>To create a platform that enables the government and citizens to communicate</a:t>
            </a:r>
            <a:r>
              <a:rPr lang="en-US" dirty="0" smtClean="0"/>
              <a:t>.</a:t>
            </a:r>
          </a:p>
          <a:p>
            <a:pPr algn="just"/>
            <a:endParaRPr lang="en-US" dirty="0"/>
          </a:p>
          <a:p>
            <a:pPr marL="342900" indent="-342900" algn="just">
              <a:buFont typeface="Wingdings" pitchFamily="2" charset="2"/>
              <a:buChar char="q"/>
            </a:pPr>
            <a:r>
              <a:rPr lang="en-US" dirty="0"/>
              <a:t>To enable the government to directly hear, see and attend to the needs of the </a:t>
            </a:r>
            <a:r>
              <a:rPr lang="en-US" dirty="0" smtClean="0"/>
              <a:t>citizens</a:t>
            </a:r>
          </a:p>
          <a:p>
            <a:pPr algn="just"/>
            <a:endParaRPr lang="en-US" dirty="0"/>
          </a:p>
          <a:p>
            <a:pPr marL="342900" indent="-342900" algn="just">
              <a:buFont typeface="Wingdings" pitchFamily="2" charset="2"/>
              <a:buChar char="q"/>
            </a:pPr>
            <a:r>
              <a:rPr lang="en-US" dirty="0"/>
              <a:t>This project makes data available for future predictions and helps to ascertain necessary method to tackle similar issues</a:t>
            </a:r>
          </a:p>
          <a:p>
            <a:pPr algn="just"/>
            <a:endParaRPr lang="en-US" dirty="0"/>
          </a:p>
        </p:txBody>
      </p:sp>
    </p:spTree>
    <p:extLst>
      <p:ext uri="{BB962C8B-B14F-4D97-AF65-F5344CB8AC3E}">
        <p14:creationId xmlns:p14="http://schemas.microsoft.com/office/powerpoint/2010/main" val="2101939529"/>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52400"/>
            <a:ext cx="6480048" cy="1158240"/>
          </a:xfrm>
        </p:spPr>
        <p:txBody>
          <a:bodyPr/>
          <a:lstStyle/>
          <a:p>
            <a:r>
              <a:rPr lang="en-US" dirty="0" smtClean="0"/>
              <a:t>Proposed  solution</a:t>
            </a:r>
            <a:endParaRPr lang="en-US" dirty="0"/>
          </a:p>
        </p:txBody>
      </p:sp>
      <p:sp>
        <p:nvSpPr>
          <p:cNvPr id="3" name="Subtitle 2"/>
          <p:cNvSpPr>
            <a:spLocks noGrp="1"/>
          </p:cNvSpPr>
          <p:nvPr>
            <p:ph type="subTitle" idx="1"/>
          </p:nvPr>
        </p:nvSpPr>
        <p:spPr>
          <a:xfrm>
            <a:off x="531716" y="1447800"/>
            <a:ext cx="8101350" cy="1524000"/>
          </a:xfrm>
        </p:spPr>
        <p:txBody>
          <a:bodyPr>
            <a:normAutofit fontScale="25000" lnSpcReduction="20000"/>
          </a:bodyPr>
          <a:lstStyle/>
          <a:p>
            <a:pPr algn="just"/>
            <a:r>
              <a:rPr lang="en-US" sz="9600" dirty="0" smtClean="0"/>
              <a:t> A web platform where users can freely and confidently express maltreatments and abuse for the necessary officials to sanction offenders. It is referred to as the CRIME REPORT SYSTEM as a Corruption Control measure to help the nation to live in peace and unity </a:t>
            </a:r>
          </a:p>
          <a:p>
            <a:pPr algn="just"/>
            <a:endParaRPr lang="en-US" sz="9600" dirty="0"/>
          </a:p>
          <a:p>
            <a:pPr algn="just"/>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19400"/>
            <a:ext cx="9144000" cy="19812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27" t="33944" r="-227"/>
          <a:stretch/>
        </p:blipFill>
        <p:spPr>
          <a:xfrm>
            <a:off x="0" y="4572000"/>
            <a:ext cx="9164782" cy="2279896"/>
          </a:xfrm>
          <a:prstGeom prst="rect">
            <a:avLst/>
          </a:prstGeom>
        </p:spPr>
      </p:pic>
    </p:spTree>
    <p:extLst>
      <p:ext uri="{BB962C8B-B14F-4D97-AF65-F5344CB8AC3E}">
        <p14:creationId xmlns:p14="http://schemas.microsoft.com/office/powerpoint/2010/main" val="2564594418"/>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6480048" cy="853440"/>
          </a:xfrm>
        </p:spPr>
        <p:txBody>
          <a:bodyPr/>
          <a:lstStyle/>
          <a:p>
            <a:r>
              <a:rPr lang="en-US" dirty="0" smtClean="0"/>
              <a:t>Proposed solution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970" t="10962" r="2879" b="10962"/>
          <a:stretch/>
        </p:blipFill>
        <p:spPr>
          <a:xfrm>
            <a:off x="0" y="990600"/>
            <a:ext cx="4509655" cy="25146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153" t="14972" r="1817" b="3244"/>
          <a:stretch/>
        </p:blipFill>
        <p:spPr>
          <a:xfrm>
            <a:off x="4724400" y="990600"/>
            <a:ext cx="4419600" cy="2514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81400"/>
            <a:ext cx="9144000" cy="3398282"/>
          </a:xfrm>
          <a:prstGeom prst="rect">
            <a:avLst/>
          </a:prstGeom>
        </p:spPr>
      </p:pic>
    </p:spTree>
    <p:extLst>
      <p:ext uri="{BB962C8B-B14F-4D97-AF65-F5344CB8AC3E}">
        <p14:creationId xmlns:p14="http://schemas.microsoft.com/office/powerpoint/2010/main" val="3844332511"/>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04800"/>
            <a:ext cx="6480048" cy="1005840"/>
          </a:xfrm>
        </p:spPr>
        <p:txBody>
          <a:bodyPr/>
          <a:lstStyle/>
          <a:p>
            <a:r>
              <a:rPr lang="en-US" dirty="0" smtClean="0"/>
              <a:t>Executive summary</a:t>
            </a:r>
            <a:endParaRPr lang="en-US" dirty="0"/>
          </a:p>
        </p:txBody>
      </p:sp>
      <p:sp>
        <p:nvSpPr>
          <p:cNvPr id="3" name="Subtitle 2"/>
          <p:cNvSpPr>
            <a:spLocks noGrp="1"/>
          </p:cNvSpPr>
          <p:nvPr>
            <p:ph type="subTitle" idx="1"/>
          </p:nvPr>
        </p:nvSpPr>
        <p:spPr>
          <a:xfrm>
            <a:off x="457200" y="609600"/>
            <a:ext cx="8406150" cy="4246388"/>
          </a:xfrm>
        </p:spPr>
        <p:txBody>
          <a:bodyPr>
            <a:normAutofit/>
          </a:bodyPr>
          <a:lstStyle/>
          <a:p>
            <a:pPr algn="just"/>
            <a:r>
              <a:rPr lang="en-US" dirty="0"/>
              <a:t>This project is for a web application called the Crime Report System which offers a platform that enables the people the freely and confidently express themselves and any form of maltreatment from any authority or from anyone without fear of the authorities. To avail these services, users need to register as an anonymous or with personal detail. If a user posts a compliant, it first waits for approval and thorough investigation before it is made public, offenders are punished by the appropriate authorities and sent to the block chain technology to avoid data manipulation or change. Users can also posts evidence on the website to enable a better and smooth investigation</a:t>
            </a:r>
          </a:p>
          <a:p>
            <a:pPr algn="just"/>
            <a:endParaRPr lang="en-US" dirty="0"/>
          </a:p>
        </p:txBody>
      </p:sp>
    </p:spTree>
    <p:extLst>
      <p:ext uri="{BB962C8B-B14F-4D97-AF65-F5344CB8AC3E}">
        <p14:creationId xmlns:p14="http://schemas.microsoft.com/office/powerpoint/2010/main" val="3961645904"/>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909</TotalTime>
  <Words>817</Words>
  <Application>Microsoft Office PowerPoint</Application>
  <PresentationFormat>On-screen Show (4:3)</PresentationFormat>
  <Paragraphs>84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A web based crime report system with the implementation of Cryptowerk Blockchain Technology </vt:lpstr>
      <vt:lpstr>contents</vt:lpstr>
      <vt:lpstr>introduction</vt:lpstr>
      <vt:lpstr>Background of study</vt:lpstr>
      <vt:lpstr>Statement of problem</vt:lpstr>
      <vt:lpstr>Objectives of the study</vt:lpstr>
      <vt:lpstr>Proposed  solution</vt:lpstr>
      <vt:lpstr>Proposed solution</vt:lpstr>
      <vt:lpstr>Executive summary</vt:lpstr>
      <vt:lpstr>Competitors</vt:lpstr>
      <vt:lpstr>Technology/ expertise</vt:lpstr>
      <vt:lpstr>Finacial analysis</vt:lpstr>
      <vt:lpstr>Marketing Plan</vt:lpstr>
      <vt:lpstr>Why us?</vt:lpstr>
      <vt:lpstr>Our team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summary and value proposition of a web-based crime report system</dc:title>
  <dc:creator>GOLDNCYNDY</dc:creator>
  <cp:lastModifiedBy>GOLDNCYNDY</cp:lastModifiedBy>
  <cp:revision>32</cp:revision>
  <dcterms:created xsi:type="dcterms:W3CDTF">2020-10-11T08:17:23Z</dcterms:created>
  <dcterms:modified xsi:type="dcterms:W3CDTF">2020-10-11T23:27:21Z</dcterms:modified>
</cp:coreProperties>
</file>