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lvl1pPr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-1632" y="-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294180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87453" y="6697265"/>
            <a:ext cx="7500938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354364" indent="-465364">
              <a:spcBef>
                <a:spcPts val="3200"/>
              </a:spcBef>
              <a:defRPr sz="3800"/>
            </a:lvl3pPr>
            <a:lvl4pPr marL="1798864" indent="-465364">
              <a:spcBef>
                <a:spcPts val="3200"/>
              </a:spcBef>
              <a:defRPr sz="3800"/>
            </a:lvl4pPr>
            <a:lvl5pPr marL="2243364" indent="-465364">
              <a:spcBef>
                <a:spcPts val="32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08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052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497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941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386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830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75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719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64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7092215" y="11112"/>
            <a:ext cx="6268642" cy="4643438"/>
          </a:xfrm>
          <a:prstGeom prst="rect">
            <a:avLst/>
          </a:prstGeom>
        </p:spPr>
        <p:txBody>
          <a:bodyPr/>
          <a:lstStyle>
            <a:lvl1pPr algn="r" defTabSz="379729">
              <a:defRPr sz="72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79">
                <a:solidFill>
                  <a:srgbClr val="FFFFFF"/>
                </a:solidFill>
              </a:rPr>
              <a:t>Keeping track of values in your calculator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326356" y="11769725"/>
            <a:ext cx="4054079" cy="1589485"/>
          </a:xfrm>
          <a:prstGeom prst="rect">
            <a:avLst/>
          </a:prstGeom>
        </p:spPr>
        <p:txBody>
          <a:bodyPr/>
          <a:lstStyle/>
          <a:p>
            <a:pPr lvl="0" algn="l" defTabSz="420624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by: Ali Younis</a:t>
            </a:r>
          </a:p>
          <a:p>
            <a:pPr lvl="2" indent="329184" algn="l" defTabSz="420624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Rob Wyant</a:t>
            </a:r>
          </a:p>
          <a:p>
            <a:pPr lvl="2" indent="329184" algn="l" defTabSz="420624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Andre Shonubi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Methodology 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36984" y="3245618"/>
            <a:ext cx="8752949" cy="950976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565684" lvl="0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5208" dirty="0">
                <a:solidFill>
                  <a:srgbClr val="FFFFFF"/>
                </a:solidFill>
              </a:rPr>
              <a:t>Use of two </a:t>
            </a:r>
            <a:r>
              <a:rPr sz="5208" dirty="0" smtClean="0">
                <a:solidFill>
                  <a:srgbClr val="FFFFFF"/>
                </a:solidFill>
              </a:rPr>
              <a:t>variables </a:t>
            </a:r>
            <a:r>
              <a:rPr sz="5208" dirty="0">
                <a:solidFill>
                  <a:srgbClr val="FFFFFF"/>
                </a:solidFill>
              </a:rPr>
              <a:t>to store </a:t>
            </a:r>
            <a:r>
              <a:rPr sz="5208" dirty="0" smtClean="0">
                <a:solidFill>
                  <a:srgbClr val="FFFFFF"/>
                </a:solidFill>
              </a:rPr>
              <a:t>values</a:t>
            </a:r>
            <a:r>
              <a:rPr lang="en-US" sz="5208" dirty="0" smtClean="0">
                <a:solidFill>
                  <a:srgbClr val="FFFFFF"/>
                </a:solidFill>
              </a:rPr>
              <a:t>, one variable to store Operation symbol, and one bool to determine if the user is typing or not</a:t>
            </a:r>
            <a:endParaRPr sz="5208" dirty="0">
              <a:solidFill>
                <a:srgbClr val="8B84CF"/>
              </a:solidFill>
            </a:endParaRPr>
          </a:p>
          <a:p>
            <a:pPr marL="565684" lvl="0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endParaRPr lang="en-US" sz="5208" dirty="0" smtClean="0">
              <a:solidFill>
                <a:srgbClr val="FFFFFF"/>
              </a:solidFill>
            </a:endParaRPr>
          </a:p>
          <a:p>
            <a:pPr marL="565684" lvl="0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5208" dirty="0" smtClean="0">
                <a:solidFill>
                  <a:srgbClr val="FFFFFF"/>
                </a:solidFill>
              </a:rPr>
              <a:t>Use </a:t>
            </a:r>
            <a:r>
              <a:rPr sz="5208" dirty="0">
                <a:solidFill>
                  <a:srgbClr val="FFFFFF"/>
                </a:solidFill>
              </a:rPr>
              <a:t>of our “special sauce</a:t>
            </a:r>
            <a:r>
              <a:rPr sz="5208" dirty="0" smtClean="0">
                <a:solidFill>
                  <a:srgbClr val="FFFFFF"/>
                </a:solidFill>
              </a:rPr>
              <a:t>”</a:t>
            </a:r>
            <a:r>
              <a:rPr lang="en-US" sz="5208" dirty="0" smtClean="0">
                <a:solidFill>
                  <a:srgbClr val="FFFFFF"/>
                </a:solidFill>
              </a:rPr>
              <a:t>-- a</a:t>
            </a:r>
            <a:r>
              <a:rPr sz="5208" dirty="0" smtClean="0">
                <a:solidFill>
                  <a:srgbClr val="FFFFFF"/>
                </a:solidFill>
              </a:rPr>
              <a:t> </a:t>
            </a:r>
            <a:r>
              <a:rPr sz="5208" dirty="0">
                <a:solidFill>
                  <a:srgbClr val="FFFFFF"/>
                </a:solidFill>
              </a:rPr>
              <a:t>function to turn string inputs to </a:t>
            </a:r>
            <a:r>
              <a:rPr lang="en-US" sz="5208" dirty="0" smtClean="0">
                <a:solidFill>
                  <a:srgbClr val="FFFFFF"/>
                </a:solidFill>
              </a:rPr>
              <a:t>double </a:t>
            </a:r>
            <a:r>
              <a:rPr sz="5208" dirty="0" smtClean="0">
                <a:solidFill>
                  <a:srgbClr val="FFFFFF"/>
                </a:solidFill>
              </a:rPr>
              <a:t>values</a:t>
            </a:r>
            <a:r>
              <a:rPr sz="5208" dirty="0">
                <a:solidFill>
                  <a:srgbClr val="FFFFFF"/>
                </a:solidFill>
              </a:rPr>
              <a:t>.  </a:t>
            </a:r>
          </a:p>
          <a:p>
            <a:pPr marL="565684" lvl="0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endParaRPr sz="5208" dirty="0">
              <a:solidFill>
                <a:srgbClr val="FFFFFF"/>
              </a:solidFill>
            </a:endParaRPr>
          </a:p>
          <a:p>
            <a:pPr marL="565684" lvl="0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5208" dirty="0">
                <a:solidFill>
                  <a:srgbClr val="FFFFFF"/>
                </a:solidFill>
              </a:rPr>
              <a:t>Use of currentTitle</a:t>
            </a:r>
          </a:p>
        </p:txBody>
      </p:sp>
      <p:sp>
        <p:nvSpPr>
          <p:cNvPr id="37" name="Shape 37"/>
          <p:cNvSpPr/>
          <p:nvPr/>
        </p:nvSpPr>
        <p:spPr>
          <a:xfrm>
            <a:off x="10390498" y="3322403"/>
            <a:ext cx="13412743" cy="89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 smtClean="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3000" dirty="0" smtClean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firstNumber = </a:t>
            </a:r>
            <a:r>
              <a:rPr sz="3000" dirty="0">
                <a:solidFill>
                  <a:srgbClr val="8B84CF"/>
                </a:solidFill>
                <a:latin typeface="Menlo"/>
                <a:ea typeface="Menlo"/>
                <a:cs typeface="Menlo"/>
                <a:sym typeface="Menlo"/>
              </a:rPr>
              <a:t>0.0</a:t>
            </a: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secondNumber = </a:t>
            </a:r>
            <a:r>
              <a:rPr sz="3000" dirty="0">
                <a:solidFill>
                  <a:srgbClr val="8B84CF"/>
                </a:solidFill>
                <a:latin typeface="Menlo"/>
                <a:ea typeface="Menlo"/>
                <a:cs typeface="Menlo"/>
                <a:sym typeface="Menlo"/>
              </a:rPr>
              <a:t>0.0</a:t>
            </a:r>
          </a:p>
          <a:p>
            <a:pPr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000" dirty="0" err="1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lang="en-US" sz="30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symbolForCalculation</a:t>
            </a:r>
            <a:r>
              <a:rPr lang="en-US" sz="3000" dirty="0" smtClean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=</a:t>
            </a:r>
            <a:r>
              <a:rPr lang="en-US" sz="30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000" dirty="0">
                <a:solidFill>
                  <a:srgbClr val="8B84CF"/>
                </a:solidFill>
                <a:latin typeface="Menlo"/>
                <a:ea typeface="Menlo"/>
                <a:cs typeface="Menlo"/>
                <a:sym typeface="Menlo"/>
              </a:rPr>
              <a:t>“”</a:t>
            </a:r>
            <a:endParaRPr lang="en-US" sz="3000" dirty="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000" dirty="0" err="1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lang="en-US" sz="30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userIsInTheMiddleOfTypingANumber</a:t>
            </a:r>
            <a:r>
              <a:rPr lang="en-US" sz="3000" dirty="0" smtClean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300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000" dirty="0" smtClean="0">
                <a:solidFill>
                  <a:srgbClr val="8B84CF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endParaRPr lang="en-US" sz="3000" dirty="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lang="en-US" sz="3000" dirty="0" smtClean="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 dirty="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 dirty="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displayValue: </a:t>
            </a:r>
            <a:r>
              <a:rPr sz="3000" dirty="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Double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3000" dirty="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get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3000" dirty="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000" dirty="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NSNumberFormatter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().</a:t>
            </a:r>
            <a:r>
              <a:rPr sz="3000" dirty="0" smtClean="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numberFromString</a:t>
            </a:r>
            <a:endParaRPr lang="en-US" sz="3000" dirty="0" smtClean="0">
              <a:solidFill>
                <a:srgbClr val="00AFCA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3000" dirty="0" smtClean="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											</a:t>
            </a:r>
            <a:r>
              <a:rPr sz="3000" dirty="0" smtClean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3000" dirty="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calcDisplay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 dirty="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text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!)!.</a:t>
            </a:r>
            <a:r>
              <a:rPr sz="3000" dirty="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doubleValue</a:t>
            </a:r>
            <a:endParaRPr sz="30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} </a:t>
            </a:r>
            <a:r>
              <a:rPr sz="3000" dirty="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set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3000" dirty="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calcDisplay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 dirty="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text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sz="3000" dirty="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\(newValue)</a:t>
            </a:r>
            <a:r>
              <a:rPr sz="3000" dirty="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sz="30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}</a:t>
            </a: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  <a:endParaRPr sz="3000" dirty="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 dirty="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 dirty="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sender.</a:t>
            </a:r>
            <a:r>
              <a:rPr sz="3000" dirty="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currentTitle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200" dirty="0" smtClean="0">
                <a:solidFill>
                  <a:srgbClr val="FFFFFF"/>
                </a:solidFill>
              </a:rPr>
              <a:t>Workflow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8722" y="3040519"/>
            <a:ext cx="7042450" cy="3200400"/>
          </a:xfrm>
          <a:prstGeom prst="roundRect">
            <a:avLst/>
          </a:prstGeom>
          <a:solidFill>
            <a:schemeClr val="tx1">
              <a:alpha val="84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582354" y="4618508"/>
            <a:ext cx="3963783" cy="0"/>
          </a:xfrm>
          <a:prstGeom prst="straightConnector1">
            <a:avLst/>
          </a:prstGeom>
          <a:noFill/>
          <a:ln w="190500" cap="flat" cmpd="sng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2064022" y="3430604"/>
            <a:ext cx="65318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Start with blank calculator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 smtClean="0">
                <a:solidFill>
                  <a:schemeClr val="bg1"/>
                </a:solidFill>
              </a:rPr>
              <a:t>--</a:t>
            </a:r>
            <a:r>
              <a:rPr lang="en-US" sz="4000" dirty="0" smtClean="0">
                <a:solidFill>
                  <a:srgbClr val="FF0000"/>
                </a:solidFill>
              </a:rPr>
              <a:t>User Is Typing </a:t>
            </a:r>
            <a:r>
              <a:rPr lang="en-US" sz="40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if statement</a:t>
            </a:r>
            <a:r>
              <a:rPr lang="en-US" sz="4000" dirty="0" smtClean="0">
                <a:solidFill>
                  <a:schemeClr val="bg1"/>
                </a:solidFill>
              </a:rPr>
              <a:t>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	--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65C1"/>
                </a:solidFill>
                <a:effectLst/>
                <a:uFillTx/>
                <a:sym typeface="Helvetica Light"/>
              </a:rPr>
              <a:t>Append Digit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 (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method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007937" y="3040519"/>
            <a:ext cx="8618734" cy="4572000"/>
          </a:xfrm>
          <a:prstGeom prst="roundRect">
            <a:avLst/>
          </a:prstGeom>
          <a:solidFill>
            <a:schemeClr val="tx1">
              <a:alpha val="84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00352" y="3316370"/>
            <a:ext cx="8618734" cy="4453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Press Operator Button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 smtClean="0">
                <a:solidFill>
                  <a:schemeClr val="bg1"/>
                </a:solidFill>
              </a:rPr>
              <a:t>--Convert </a:t>
            </a:r>
            <a:r>
              <a:rPr lang="en-US" sz="4000" dirty="0" smtClean="0">
                <a:solidFill>
                  <a:schemeClr val="accent1"/>
                </a:solidFill>
              </a:rPr>
              <a:t>Display</a:t>
            </a:r>
            <a:r>
              <a:rPr lang="en-US" sz="4000" dirty="0" smtClean="0">
                <a:solidFill>
                  <a:schemeClr val="bg1"/>
                </a:solidFill>
              </a:rPr>
              <a:t> (</a:t>
            </a:r>
            <a:r>
              <a:rPr lang="en-US" sz="2800" dirty="0" smtClean="0">
                <a:solidFill>
                  <a:schemeClr val="bg1"/>
                </a:solidFill>
              </a:rPr>
              <a:t>method</a:t>
            </a:r>
            <a:r>
              <a:rPr lang="en-US" sz="4000" dirty="0" smtClean="0">
                <a:solidFill>
                  <a:schemeClr val="bg1"/>
                </a:solidFill>
              </a:rPr>
              <a:t>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	--Assign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sym typeface="Helvetica Light"/>
              </a:rPr>
              <a:t> First Number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, </a:t>
            </a:r>
            <a:r>
              <a:rPr lang="en-US" sz="4000" dirty="0" smtClean="0">
                <a:solidFill>
                  <a:srgbClr val="308B16"/>
                </a:solidFill>
              </a:rPr>
              <a:t>Second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308B16"/>
                </a:solidFill>
              </a:rPr>
              <a:t>	</a:t>
            </a:r>
            <a:r>
              <a:rPr lang="en-US" sz="4000" dirty="0" smtClean="0">
                <a:solidFill>
                  <a:srgbClr val="308B16"/>
                </a:solidFill>
              </a:rPr>
              <a:t>		 Number</a:t>
            </a:r>
            <a:r>
              <a:rPr lang="en-US" sz="4000" dirty="0" smtClean="0">
                <a:solidFill>
                  <a:schemeClr val="bg1"/>
                </a:solidFill>
              </a:rPr>
              <a:t>, and 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308B16"/>
                </a:solidFill>
                <a:effectLst/>
                <a:uFillTx/>
                <a:sym typeface="Helvetica Light"/>
              </a:rPr>
              <a:t>Symbol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 (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var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 smtClean="0">
                <a:solidFill>
                  <a:schemeClr val="bg1"/>
                </a:solidFill>
              </a:rPr>
              <a:t>--Calculate </a:t>
            </a:r>
            <a:r>
              <a:rPr lang="en-US" sz="4000" dirty="0" smtClean="0">
                <a:solidFill>
                  <a:srgbClr val="0065C1"/>
                </a:solidFill>
              </a:rPr>
              <a:t>Operation</a:t>
            </a:r>
            <a:r>
              <a:rPr lang="en-US" sz="4000" dirty="0" smtClean="0">
                <a:solidFill>
                  <a:schemeClr val="bg1"/>
                </a:solidFill>
              </a:rPr>
              <a:t> (</a:t>
            </a:r>
            <a:r>
              <a:rPr lang="en-US" sz="2800" dirty="0" smtClean="0">
                <a:solidFill>
                  <a:schemeClr val="bg1"/>
                </a:solidFill>
              </a:rPr>
              <a:t>method</a:t>
            </a:r>
            <a:r>
              <a:rPr lang="en-US" sz="4000" dirty="0" smtClean="0">
                <a:solidFill>
                  <a:schemeClr val="bg1"/>
                </a:solidFill>
              </a:rPr>
              <a:t>)</a:t>
            </a:r>
          </a:p>
          <a:p>
            <a:pPr algn="l" rtl="0" latinLnBrk="1" hangingPunct="0"/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	</a:t>
            </a:r>
            <a:r>
              <a:rPr lang="en-US" sz="4000" dirty="0" smtClean="0">
                <a:solidFill>
                  <a:schemeClr val="bg1"/>
                </a:solidFill>
              </a:rPr>
              <a:t>-</a:t>
            </a:r>
            <a:r>
              <a:rPr lang="en-US" sz="4000" dirty="0">
                <a:solidFill>
                  <a:schemeClr val="bg1"/>
                </a:solidFill>
              </a:rPr>
              <a:t>-</a:t>
            </a:r>
            <a:r>
              <a:rPr lang="en-US" sz="4000" dirty="0">
                <a:solidFill>
                  <a:srgbClr val="FF0000"/>
                </a:solidFill>
              </a:rPr>
              <a:t>User Is Typing </a:t>
            </a:r>
            <a:r>
              <a:rPr lang="en-US" sz="40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if statement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93833" y="8390288"/>
            <a:ext cx="19280148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" name="Picture 14" descr="Screen Shot 2015-02-23 at 4.3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65" y="9013060"/>
            <a:ext cx="15546070" cy="40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947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105</Words>
  <Application>Microsoft Macintosh PowerPoint</Application>
  <PresentationFormat>Custom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Black</vt:lpstr>
      <vt:lpstr>Keeping track of values in your calculator</vt:lpstr>
      <vt:lpstr>Methodology </vt:lpstr>
      <vt:lpstr>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track of values in your calculator</dc:title>
  <cp:lastModifiedBy>Rob Wyant</cp:lastModifiedBy>
  <cp:revision>4</cp:revision>
  <dcterms:modified xsi:type="dcterms:W3CDTF">2015-02-23T21:40:29Z</dcterms:modified>
</cp:coreProperties>
</file>