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5" r:id="rId4"/>
    <p:sldId id="267" r:id="rId5"/>
    <p:sldId id="268" r:id="rId6"/>
    <p:sldId id="266" r:id="rId7"/>
    <p:sldId id="269" r:id="rId8"/>
    <p:sldId id="274" r:id="rId9"/>
    <p:sldId id="275" r:id="rId10"/>
    <p:sldId id="276" r:id="rId11"/>
    <p:sldId id="270" r:id="rId12"/>
    <p:sldId id="277" r:id="rId13"/>
    <p:sldId id="271" r:id="rId14"/>
    <p:sldId id="272" r:id="rId15"/>
    <p:sldId id="273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522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C8D5-7FB0-4A78-9F5E-20B5BA35009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F393C-5060-4F1F-922C-B2109EC5AAA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547-EB17-4026-9A2A-55C9ABE305E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9BD2-1D74-4339-AE97-5480A75346F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A197-62DB-47D7-A7B4-CF2C699958A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AB6F-AA3E-4805-A64C-B3145DF7B4F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92D0-8D4B-407D-B098-350F3710DD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C8D8-E8D1-4FAB-B4C0-F58D9030992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0F02-6D3B-40AC-8250-93A5D4F5F25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75FB-28E9-415B-AD58-FC68B9F4DC2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1C2-EC91-4278-99F8-2183429DDB2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9BF-FA31-427F-B4ED-2BFB1F79149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B0AF-5628-4EBD-A4FD-99D8CF0B7CF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EE59-3188-4D5C-ACCB-47ABB1B737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cs.cornell.edu/courses/cs614/1999sp/papers/pathfinder.html" TargetMode="External"/><Relationship Id="rId2" Type="http://schemas.openxmlformats.org/officeDocument/2006/relationships/hyperlink" Target="https://www.cse.chalmers.se/~risat/Report_MarsPathFinder.pdf" TargetMode="External"/><Relationship Id="rId1" Type="http://schemas.openxmlformats.org/officeDocument/2006/relationships/hyperlink" Target="https://kwahome.medium.com/the-first-bug-on-mars-os-scheduling-priority-inversion-and-the-mars-pathfinder-53586a6315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8954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Priority Inversion: Pathfinder Case Study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372" y="3886200"/>
            <a:ext cx="4391028" cy="1752600"/>
          </a:xfrm>
        </p:spPr>
        <p:txBody>
          <a:bodyPr>
            <a:normAutofit lnSpcReduction="10000"/>
          </a:bodyPr>
          <a:lstStyle/>
          <a:p>
            <a:pPr algn="r"/>
            <a:endParaRPr lang="en-IN" sz="2400" dirty="0" err="1" smtClean="0">
              <a:latin typeface="Garamond" panose="02020404030301010803" pitchFamily="18" charset="0"/>
            </a:endParaRPr>
          </a:p>
          <a:p>
            <a:pPr algn="r"/>
            <a:endParaRPr lang="en-IN" sz="2400" dirty="0" err="1" smtClean="0">
              <a:latin typeface="Garamond" panose="02020404030301010803" pitchFamily="18" charset="0"/>
            </a:endParaRPr>
          </a:p>
          <a:p>
            <a:pPr algn="r"/>
            <a:endParaRPr lang="en-IN" sz="2400" dirty="0" err="1" smtClean="0">
              <a:latin typeface="Garamond" panose="02020404030301010803" pitchFamily="18" charset="0"/>
            </a:endParaRPr>
          </a:p>
          <a:p>
            <a:pPr algn="r"/>
            <a:r>
              <a:rPr lang="en-IN" sz="2400" dirty="0" err="1" smtClean="0">
                <a:latin typeface="Garamond" panose="02020404030301010803" pitchFamily="18" charset="0"/>
              </a:rPr>
              <a:t>Arnab</a:t>
            </a:r>
            <a:r>
              <a:rPr lang="en-IN" sz="2400" dirty="0" smtClean="0">
                <a:latin typeface="Garamond" panose="02020404030301010803" pitchFamily="18" charset="0"/>
              </a:rPr>
              <a:t> Kumar </a:t>
            </a:r>
            <a:endParaRPr lang="en-IN" sz="2400" dirty="0" smtClean="0">
              <a:latin typeface="Garamond" panose="020204040303010108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599B-6405-48E1-A60D-7E676407DE63}" type="datetime1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46179" y="1837534"/>
            <a:ext cx="259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 </a:t>
            </a:r>
            <a:endParaRPr lang="en-IN" sz="2400" b="1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Simulation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500174"/>
            <a:ext cx="812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Simulation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500174"/>
            <a:ext cx="81280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Solution Explanation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sz="1600" dirty="0" smtClean="0"/>
          </a:p>
          <a:p>
            <a:r>
              <a:rPr lang="en-US" b="1" dirty="0" smtClean="0"/>
              <a:t>Thread Creation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Three threads are created: high-priority, medium-priority, and low-priority.</a:t>
            </a:r>
            <a:endParaRPr lang="en-US" dirty="0" smtClean="0"/>
          </a:p>
          <a:p>
            <a:pPr lvl="1"/>
            <a:r>
              <a:rPr lang="en-US" dirty="0" smtClean="0"/>
              <a:t>These threads represent different tasks in a concurrent system.</a:t>
            </a:r>
            <a:endParaRPr lang="en-US" dirty="0" smtClean="0"/>
          </a:p>
          <a:p>
            <a:r>
              <a:rPr lang="en-US" b="1" dirty="0" err="1" smtClean="0"/>
              <a:t>Mutex</a:t>
            </a:r>
            <a:r>
              <a:rPr lang="en-US" b="1" dirty="0" smtClean="0"/>
              <a:t> (Shared Resource)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dirty="0" err="1" smtClean="0"/>
              <a:t>shared_resource</a:t>
            </a:r>
            <a:r>
              <a:rPr lang="en-US" dirty="0" smtClean="0"/>
              <a:t> is a </a:t>
            </a:r>
            <a:r>
              <a:rPr lang="en-US" dirty="0" err="1" smtClean="0"/>
              <a:t>mutex</a:t>
            </a:r>
            <a:r>
              <a:rPr lang="en-US" dirty="0" smtClean="0"/>
              <a:t> (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) used for synchronization.</a:t>
            </a:r>
            <a:endParaRPr lang="en-US" dirty="0" smtClean="0"/>
          </a:p>
          <a:p>
            <a:pPr lvl="1"/>
            <a:r>
              <a:rPr lang="en-US" dirty="0" smtClean="0"/>
              <a:t>It ensures that only one thread can access the shared resource (critical section) at a time.</a:t>
            </a:r>
            <a:endParaRPr lang="en-US" dirty="0" smtClean="0"/>
          </a:p>
          <a:p>
            <a:r>
              <a:rPr lang="en-US" b="1" dirty="0" smtClean="0"/>
              <a:t>User Input Simulation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dirty="0" err="1" smtClean="0"/>
              <a:t>user_input_flag</a:t>
            </a:r>
            <a:r>
              <a:rPr lang="en-US" dirty="0" smtClean="0"/>
              <a:t> is a volatile flag simulating user input.</a:t>
            </a:r>
            <a:endParaRPr lang="en-US" dirty="0" smtClean="0"/>
          </a:p>
          <a:p>
            <a:pPr lvl="1"/>
            <a:r>
              <a:rPr lang="en-US" dirty="0" smtClean="0"/>
              <a:t>When set (value = 1), the high-priority task performs its work.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Solution Explanation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IN" sz="1600" dirty="0" smtClean="0"/>
          </a:p>
          <a:p>
            <a:r>
              <a:rPr lang="en-US" b="1" dirty="0" smtClean="0"/>
              <a:t>Task Execution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Each thread runs an infinite loop.</a:t>
            </a:r>
            <a:endParaRPr lang="en-US" dirty="0" smtClean="0"/>
          </a:p>
          <a:p>
            <a:pPr lvl="1"/>
            <a:r>
              <a:rPr lang="en-US" dirty="0" smtClean="0"/>
              <a:t>Within the loop:</a:t>
            </a:r>
            <a:endParaRPr lang="en-US" dirty="0" smtClean="0"/>
          </a:p>
          <a:p>
            <a:pPr lvl="2"/>
            <a:r>
              <a:rPr lang="en-US" dirty="0" smtClean="0"/>
              <a:t>The high-priority task:</a:t>
            </a:r>
            <a:endParaRPr lang="en-US" dirty="0" smtClean="0"/>
          </a:p>
          <a:p>
            <a:pPr lvl="3"/>
            <a:r>
              <a:rPr lang="en-US" dirty="0" smtClean="0"/>
              <a:t>Checks the </a:t>
            </a:r>
            <a:r>
              <a:rPr lang="en-US" dirty="0" err="1" smtClean="0"/>
              <a:t>user_input_flag</a:t>
            </a:r>
            <a:r>
              <a:rPr lang="en-US" dirty="0" smtClean="0"/>
              <a:t>.</a:t>
            </a:r>
            <a:endParaRPr lang="en-US" dirty="0" smtClean="0"/>
          </a:p>
          <a:p>
            <a:pPr lvl="3"/>
            <a:r>
              <a:rPr lang="en-US" dirty="0" smtClean="0"/>
              <a:t>If set, it locks the </a:t>
            </a:r>
            <a:r>
              <a:rPr lang="en-US" dirty="0" err="1" smtClean="0"/>
              <a:t>mutex</a:t>
            </a:r>
            <a:r>
              <a:rPr lang="en-US" dirty="0" smtClean="0"/>
              <a:t>, performs its task (data transmission simulation), and unlocks the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The medium-priority task:</a:t>
            </a:r>
            <a:endParaRPr lang="en-US" dirty="0" smtClean="0"/>
          </a:p>
          <a:p>
            <a:pPr lvl="3"/>
            <a:r>
              <a:rPr lang="en-US" dirty="0" smtClean="0"/>
              <a:t>Simulates its task (e.g., computation) by sleeping.</a:t>
            </a:r>
            <a:endParaRPr lang="en-US" dirty="0" smtClean="0"/>
          </a:p>
          <a:p>
            <a:pPr lvl="2"/>
            <a:r>
              <a:rPr lang="en-US" dirty="0" smtClean="0"/>
              <a:t>The low-priority task:</a:t>
            </a:r>
            <a:endParaRPr lang="en-US" dirty="0" smtClean="0"/>
          </a:p>
          <a:p>
            <a:pPr lvl="3"/>
            <a:r>
              <a:rPr lang="en-US" dirty="0" smtClean="0"/>
              <a:t>Locks the </a:t>
            </a:r>
            <a:r>
              <a:rPr lang="en-US" dirty="0" err="1" smtClean="0"/>
              <a:t>mutex</a:t>
            </a:r>
            <a:r>
              <a:rPr lang="en-US" dirty="0" smtClean="0"/>
              <a:t>, simulates its task (e.g., sensor reading), and unlocks the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Solution Explanation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Priority Inheritance Mechanism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When the high-priority task waits for the shared resource held by the low-priority task:</a:t>
            </a:r>
            <a:endParaRPr lang="en-US" dirty="0" smtClean="0"/>
          </a:p>
          <a:p>
            <a:pPr lvl="2"/>
            <a:r>
              <a:rPr lang="en-US" dirty="0" smtClean="0"/>
              <a:t>The low-priority task temporarily inherits the high priority.</a:t>
            </a:r>
            <a:endParaRPr lang="en-US" dirty="0" smtClean="0"/>
          </a:p>
          <a:p>
            <a:pPr lvl="2"/>
            <a:r>
              <a:rPr lang="en-US" dirty="0" smtClean="0"/>
              <a:t>This prevents medium-priority tasks from preempting the low-priority task.</a:t>
            </a:r>
            <a:endParaRPr lang="en-US" dirty="0" smtClean="0"/>
          </a:p>
          <a:p>
            <a:pPr lvl="2"/>
            <a:r>
              <a:rPr lang="en-US" dirty="0" smtClean="0"/>
              <a:t>Priority inheritance ensures that the high-priority task is not blocked indefinitely.</a:t>
            </a:r>
            <a:endParaRPr lang="en-US" dirty="0" smtClean="0"/>
          </a:p>
          <a:p>
            <a:r>
              <a:rPr lang="en-US" b="1" dirty="0" smtClean="0"/>
              <a:t>Application to Mars Bug Problem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Imagine these tasks as critical operations in the Mars Pathfinder mission.</a:t>
            </a:r>
            <a:endParaRPr lang="en-US" dirty="0" smtClean="0"/>
          </a:p>
          <a:p>
            <a:pPr lvl="1"/>
            <a:r>
              <a:rPr lang="en-US" dirty="0" smtClean="0"/>
              <a:t>Priority inversion could occur if data transmission (high-priority) is blocked by sensor readings (low-priority).</a:t>
            </a:r>
            <a:endParaRPr lang="en-US" dirty="0" smtClean="0"/>
          </a:p>
          <a:p>
            <a:pPr lvl="1"/>
            <a:r>
              <a:rPr lang="en-US" dirty="0" smtClean="0"/>
              <a:t>By using priority inheritance, the low-priority sensor task temporarily inherits the high priority, avoiding delays.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Garamond" panose="02020404030301010803" pitchFamily="18" charset="0"/>
              </a:rPr>
              <a:t>References (Links, Books, Journals, Conference Papers)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1"/>
              </a:rPr>
              <a:t>The First Bug on Mars: OS Scheduling, Priority Inversion, and the Mars Pathfinder | by </a:t>
            </a:r>
            <a:r>
              <a:rPr lang="en-US" sz="2400" dirty="0" err="1" smtClean="0">
                <a:hlinkClick r:id="rId1"/>
              </a:rPr>
              <a:t>Wahome</a:t>
            </a:r>
            <a:r>
              <a:rPr lang="en-US" sz="2400" dirty="0" smtClean="0">
                <a:hlinkClick r:id="rId1"/>
              </a:rPr>
              <a:t> | Medium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Report_MarsPathFinder.pdf (chalmers.se)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What really happened on Mars Rover Pathfinder (cornell.edu)</a:t>
            </a:r>
            <a:endParaRPr lang="en-US" sz="2400" dirty="0" smtClean="0"/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Priority Inversion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High-priority processes can be blocked by low-priority processes.</a:t>
            </a:r>
            <a:endParaRPr lang="en-US" dirty="0" smtClean="0"/>
          </a:p>
          <a:p>
            <a:pPr lvl="1"/>
            <a:r>
              <a:rPr lang="en-US" dirty="0" smtClean="0"/>
              <a:t>Medium-priority processes preempt low-priority processes, causing further delays.</a:t>
            </a:r>
            <a:endParaRPr lang="en-US" dirty="0" smtClean="0"/>
          </a:p>
          <a:p>
            <a:pPr lvl="1"/>
            <a:r>
              <a:rPr lang="en-US" dirty="0" smtClean="0"/>
              <a:t>This situation leads to significant delays in critical tasks.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US" b="1" dirty="0" smtClean="0"/>
              <a:t>Real-Time Operating System (RTOS) and Bus Communication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1857364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VxWorks</a:t>
            </a:r>
            <a:r>
              <a:rPr lang="en-US" sz="2400" dirty="0" smtClean="0"/>
              <a:t> RTOS: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Uses preemptive fixed-priority scheduling.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1553 Bus: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Transmits data from the </a:t>
            </a:r>
            <a:r>
              <a:rPr lang="en-US" sz="2400" dirty="0" err="1" smtClean="0"/>
              <a:t>lander</a:t>
            </a:r>
            <a:r>
              <a:rPr lang="en-US" sz="2400" dirty="0" smtClean="0"/>
              <a:t> to the radio.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Routes command signals from the CPU to the cruise and </a:t>
            </a:r>
            <a:r>
              <a:rPr lang="en-US" sz="2400" dirty="0" err="1" smtClean="0"/>
              <a:t>lander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Critical Tasks: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bc_sched</a:t>
            </a:r>
            <a:r>
              <a:rPr lang="en-US" sz="2400" dirty="0" smtClean="0"/>
              <a:t>: Decides transmission and sets schedules.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bc_dist</a:t>
            </a:r>
            <a:r>
              <a:rPr lang="en-US" sz="2400" dirty="0" smtClean="0"/>
              <a:t>: Determines data recipients.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US" b="1" dirty="0" smtClean="0"/>
              <a:t>Pathfinder’s Watchdog Timer Issue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1857364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Problem: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Watchdog timer checks if </a:t>
            </a:r>
            <a:r>
              <a:rPr lang="en-US" sz="2400" dirty="0" err="1" smtClean="0"/>
              <a:t>bc_dist</a:t>
            </a:r>
            <a:r>
              <a:rPr lang="en-US" sz="2400" dirty="0" smtClean="0"/>
              <a:t> completed execution.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Violated on Pathfinder’s </a:t>
            </a:r>
            <a:r>
              <a:rPr lang="en-US" sz="2400" dirty="0" err="1" smtClean="0"/>
              <a:t>VxWorks</a:t>
            </a:r>
            <a:r>
              <a:rPr lang="en-US" sz="2400" dirty="0" smtClean="0"/>
              <a:t> RTOS.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Consequence: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Resets during weather data collection.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Solution: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Priority inheritance: Higher-priority </a:t>
            </a:r>
            <a:r>
              <a:rPr lang="en-US" sz="2400" dirty="0" err="1" smtClean="0"/>
              <a:t>bc_dist</a:t>
            </a:r>
            <a:r>
              <a:rPr lang="en-US" sz="2400" dirty="0" smtClean="0"/>
              <a:t> unblocked by lower-priority ASI/MET task.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Solution: Priority </a:t>
            </a:r>
            <a:r>
              <a:rPr lang="en-US" b="1" dirty="0" smtClean="0"/>
              <a:t>Inheritance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1857364"/>
            <a:ext cx="800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When a low-priority process holds a resource needed by a high-priority process:</a:t>
            </a:r>
            <a:endParaRPr lang="en-US" sz="2800" dirty="0" smtClean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It temporarily inherits the high priority.</a:t>
            </a:r>
            <a:endParaRPr lang="en-US" sz="2800" dirty="0" smtClean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Prevents medium-priority processes from preempting the low-priority process.</a:t>
            </a:r>
            <a:endParaRPr lang="en-US" sz="2800" dirty="0" smtClean="0"/>
          </a:p>
          <a:p>
            <a:pPr lvl="2" algn="just"/>
            <a:endParaRPr lang="en-US" sz="28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Priority inheritance solves the priority inversion problem.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Code Snippet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r="13964"/>
          <a:stretch>
            <a:fillRect/>
          </a:stretch>
        </p:blipFill>
        <p:spPr bwMode="auto">
          <a:xfrm>
            <a:off x="1500166" y="1395992"/>
            <a:ext cx="6000792" cy="487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Code Snippet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1285860"/>
            <a:ext cx="651778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Code Snippet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976" y="1428736"/>
            <a:ext cx="6921520" cy="464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Code Snippet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8000" y="1562100"/>
            <a:ext cx="812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WPS Presentation</Application>
  <PresentationFormat>On-screen Show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Garamond</vt:lpstr>
      <vt:lpstr>Courier New</vt:lpstr>
      <vt:lpstr>Calibri</vt:lpstr>
      <vt:lpstr>Microsoft YaHei</vt:lpstr>
      <vt:lpstr>Arial Unicode MS</vt:lpstr>
      <vt:lpstr>Office Theme</vt:lpstr>
      <vt:lpstr>Priority Inversion: Pathfinder Case Study</vt:lpstr>
      <vt:lpstr>Priority Inversion Problem</vt:lpstr>
      <vt:lpstr>Real-Time Operating System (RTOS) and Bus Communication</vt:lpstr>
      <vt:lpstr>Pathfinder’s Watchdog Timer Issue</vt:lpstr>
      <vt:lpstr>Solution: Priority Inheritance</vt:lpstr>
      <vt:lpstr>Code Snippet</vt:lpstr>
      <vt:lpstr>Code Snippet</vt:lpstr>
      <vt:lpstr>Code Snippet</vt:lpstr>
      <vt:lpstr>Code Snippet</vt:lpstr>
      <vt:lpstr>Simulation</vt:lpstr>
      <vt:lpstr>Simulation</vt:lpstr>
      <vt:lpstr>Solution Explanation</vt:lpstr>
      <vt:lpstr>Solution Explanation</vt:lpstr>
      <vt:lpstr>Solution Explanation</vt:lpstr>
      <vt:lpstr>References (Links, Books, Journals, Conference Papers)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</dc:creator>
  <cp:lastModifiedBy>arnab</cp:lastModifiedBy>
  <cp:revision>61</cp:revision>
  <dcterms:created xsi:type="dcterms:W3CDTF">2006-08-16T00:00:00Z</dcterms:created>
  <dcterms:modified xsi:type="dcterms:W3CDTF">2024-08-21T16:19:37Z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EDE2BDB1C3E347038ADC05AB01A0C380_13</vt:lpwstr>
  </property>
  <property fmtid="{D5CDD505-2E9C-101B-9397-08002B2CF9AE}" pid="3" name="KSOProductBuildVer">
    <vt:lpwstr>1033-12.2.0.17562</vt:lpwstr>
  </property>
</Properties>
</file>