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Permanent Marker"/>
      <p:regular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faSlabOne-regular.fntdata"/><Relationship Id="rId25" Type="http://schemas.openxmlformats.org/officeDocument/2006/relationships/font" Target="fonts/PermanentMarke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Status Report:</a:t>
            </a:r>
            <a:br>
              <a:rPr lang="en"/>
            </a:br>
            <a:r>
              <a:rPr lang="en" sz="4800"/>
              <a:t>Coordinated Gameplaying Robots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By: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Anuj Gautam (069/BEX/404)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Dilip Paneru (069/BEX/413)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Ramesh Neupane (069/BEX/433)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Yesh Kumar Adhikari (069/BEX/447)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Gantt Chart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12" y="1337900"/>
            <a:ext cx="7909775" cy="31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b="1" lang="en" sz="2100">
                <a:solidFill>
                  <a:schemeClr val="dk1"/>
                </a:solidFill>
              </a:rPr>
              <a:t>Hardware Control System</a:t>
            </a:r>
          </a:p>
          <a:p>
            <a:pPr indent="0" lvl="0" marL="45720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An implementation of control algorithms(PID) and sensor fusion for feedback based precise hardware control.</a:t>
            </a:r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b="1" lang="en" sz="2100">
                <a:solidFill>
                  <a:schemeClr val="dk1"/>
                </a:solidFill>
              </a:rPr>
              <a:t>Learning System</a:t>
            </a:r>
          </a:p>
          <a:p>
            <a:pPr indent="457200"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learning module by which the robots learn utilizing a certain fitness function</a:t>
            </a:r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b="1" lang="en" sz="2100">
                <a:solidFill>
                  <a:schemeClr val="dk1"/>
                </a:solidFill>
              </a:rPr>
              <a:t>Integration, Testing and Debugging</a:t>
            </a:r>
          </a:p>
          <a:p>
            <a:pPr indent="0" lvl="0" marL="45720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Integration of different parts of the project and their testing and debugging to bring forth a complete product.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latin typeface="Permanent Marker"/>
                <a:ea typeface="Permanent Marker"/>
                <a:cs typeface="Permanent Marker"/>
                <a:sym typeface="Permanent Marker"/>
              </a:rPr>
              <a:t>Thank You!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Permanent Marker"/>
                <a:ea typeface="Permanent Marker"/>
                <a:cs typeface="Permanent Marker"/>
                <a:sym typeface="Permanent Marker"/>
              </a:rPr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Overview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Coordinated Gameplaying Robots</a:t>
            </a:r>
          </a:p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876800" y="285850"/>
            <a:ext cx="3837000" cy="125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Multiple Robots working in a coordinated manner to play football.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075" y="1656675"/>
            <a:ext cx="41364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 Overview</a:t>
            </a:r>
          </a:p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 delivery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September 1, 2016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Recent progress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Ball position and velocity tracking</a:t>
            </a:r>
          </a:p>
          <a:p>
            <a:pPr indent="-32385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500"/>
              <a:t>Hardware Implementation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Biggest problem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Real-time requirement of the project.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Software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Ball Position and Velocity Tracking (2D)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The calibrated ball in a controlled environment can be tracked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The program can further find out its velocity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3703" l="0" r="0" t="14174"/>
          <a:stretch/>
        </p:blipFill>
        <p:spPr>
          <a:xfrm>
            <a:off x="4529800" y="1168974"/>
            <a:ext cx="4113074" cy="280554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Ball Tracking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017724"/>
            <a:ext cx="4802550" cy="355292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5" name="Shape 85"/>
          <p:cNvSpPr txBox="1"/>
          <p:nvPr/>
        </p:nvSpPr>
        <p:spPr>
          <a:xfrm>
            <a:off x="2783975" y="4639725"/>
            <a:ext cx="24450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extraction of the ball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 - Hardware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400"/>
            <a:ext cx="3999900" cy="33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Implementation of the Platform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The mobile platform needed for the project has been implemented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Platform currently works as an open-loop system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2486" r="0" t="2742"/>
          <a:stretch/>
        </p:blipFill>
        <p:spPr>
          <a:xfrm>
            <a:off x="5143500" y="1266400"/>
            <a:ext cx="3585300" cy="26864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Attention areas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408550"/>
            <a:ext cx="3999900" cy="316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Communication System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RF communication seems unfeasible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Wi-Fi communication causes time-lag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832400" y="1408550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Motor Precision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Slippage errors occur even when using rotary encoders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IMU introduces drift errors in the system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Camera has low resolution for error correction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Shape 110"/>
          <p:cNvSpPr txBox="1"/>
          <p:nvPr>
            <p:ph idx="4294967295" type="body"/>
          </p:nvPr>
        </p:nvSpPr>
        <p:spPr>
          <a:xfrm>
            <a:off x="340923" y="2336550"/>
            <a:ext cx="14555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Completed</a:t>
            </a:r>
          </a:p>
        </p:txBody>
      </p:sp>
      <p:grpSp>
        <p:nvGrpSpPr>
          <p:cNvPr id="111" name="Shape 111"/>
          <p:cNvGrpSpPr/>
          <p:nvPr/>
        </p:nvGrpSpPr>
        <p:grpSpPr>
          <a:xfrm>
            <a:off x="969269" y="1610215"/>
            <a:ext cx="198899" cy="593656"/>
            <a:chOff x="777446" y="1610215"/>
            <a:chExt cx="198899" cy="593656"/>
          </a:xfrm>
        </p:grpSpPr>
        <p:cxnSp>
          <p:nvCxnSpPr>
            <p:cNvPr id="112" name="Shape 11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13" name="Shape 113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Shape 114"/>
          <p:cNvSpPr txBox="1"/>
          <p:nvPr>
            <p:ph idx="4294967295" type="body"/>
          </p:nvPr>
        </p:nvSpPr>
        <p:spPr>
          <a:xfrm>
            <a:off x="318375" y="385666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Study and Research</a:t>
            </a:r>
          </a:p>
        </p:txBody>
      </p:sp>
      <p:sp>
        <p:nvSpPr>
          <p:cNvPr id="115" name="Shape 115"/>
          <p:cNvSpPr/>
          <p:nvPr/>
        </p:nvSpPr>
        <p:spPr>
          <a:xfrm>
            <a:off x="181705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20124D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2126316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15.05.2016</a:t>
            </a:r>
          </a:p>
        </p:txBody>
      </p:sp>
      <p:grpSp>
        <p:nvGrpSpPr>
          <p:cNvPr id="117" name="Shape 117"/>
          <p:cNvGrpSpPr/>
          <p:nvPr/>
        </p:nvGrpSpPr>
        <p:grpSpPr>
          <a:xfrm>
            <a:off x="2684632" y="2938957"/>
            <a:ext cx="198899" cy="593655"/>
            <a:chOff x="2223534" y="2938957"/>
            <a:chExt cx="198899" cy="593655"/>
          </a:xfrm>
        </p:grpSpPr>
        <p:cxnSp>
          <p:nvCxnSpPr>
            <p:cNvPr id="118" name="Shape 118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19" name="Shape 119"/>
            <p:cNvSpPr/>
            <p:nvPr/>
          </p:nvSpPr>
          <p:spPr>
            <a:xfrm flipH="1" rot="10800000">
              <a:off x="2223534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Shape 120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Image Processing (70%)</a:t>
            </a:r>
          </a:p>
        </p:txBody>
      </p:sp>
      <p:sp>
        <p:nvSpPr>
          <p:cNvPr id="121" name="Shape 121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Shape 122"/>
          <p:cNvSpPr txBox="1"/>
          <p:nvPr>
            <p:ph idx="4294967295" type="body"/>
          </p:nvPr>
        </p:nvSpPr>
        <p:spPr>
          <a:xfrm>
            <a:off x="3767754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15.06.2016</a:t>
            </a:r>
          </a:p>
        </p:txBody>
      </p:sp>
      <p:grpSp>
        <p:nvGrpSpPr>
          <p:cNvPr id="123" name="Shape 123"/>
          <p:cNvGrpSpPr/>
          <p:nvPr/>
        </p:nvGrpSpPr>
        <p:grpSpPr>
          <a:xfrm>
            <a:off x="4319544" y="1610215"/>
            <a:ext cx="198899" cy="593656"/>
            <a:chOff x="3918083" y="1610215"/>
            <a:chExt cx="198899" cy="593656"/>
          </a:xfrm>
        </p:grpSpPr>
        <p:cxnSp>
          <p:nvCxnSpPr>
            <p:cNvPr id="124" name="Shape 1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25" name="Shape 125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Shape 126"/>
          <p:cNvSpPr txBox="1"/>
          <p:nvPr>
            <p:ph idx="4294967295" type="body"/>
          </p:nvPr>
        </p:nvSpPr>
        <p:spPr>
          <a:xfrm>
            <a:off x="3304094" y="385666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Hardware Prototype (30%) </a:t>
            </a:r>
          </a:p>
        </p:txBody>
      </p:sp>
      <p:sp>
        <p:nvSpPr>
          <p:cNvPr id="127" name="Shape 12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Shape 128"/>
          <p:cNvSpPr txBox="1"/>
          <p:nvPr>
            <p:ph idx="4294967295" type="body"/>
          </p:nvPr>
        </p:nvSpPr>
        <p:spPr>
          <a:xfrm>
            <a:off x="5416699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01.07.2016</a:t>
            </a:r>
          </a:p>
        </p:txBody>
      </p:sp>
      <p:grpSp>
        <p:nvGrpSpPr>
          <p:cNvPr id="129" name="Shape 129"/>
          <p:cNvGrpSpPr/>
          <p:nvPr/>
        </p:nvGrpSpPr>
        <p:grpSpPr>
          <a:xfrm>
            <a:off x="5973069" y="2938957"/>
            <a:ext cx="198899" cy="593655"/>
            <a:chOff x="5958946" y="2938957"/>
            <a:chExt cx="198899" cy="593655"/>
          </a:xfrm>
        </p:grpSpPr>
        <p:cxnSp>
          <p:nvCxnSpPr>
            <p:cNvPr id="130" name="Shape 130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31" name="Shape 131"/>
            <p:cNvSpPr/>
            <p:nvPr/>
          </p:nvSpPr>
          <p:spPr>
            <a:xfrm flipH="1" rot="10800000">
              <a:off x="5958946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Shape 132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Product Prototype</a:t>
            </a:r>
          </a:p>
        </p:txBody>
      </p:sp>
      <p:sp>
        <p:nvSpPr>
          <p:cNvPr id="133" name="Shape 133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Shape 134"/>
          <p:cNvSpPr txBox="1"/>
          <p:nvPr>
            <p:ph idx="4294967295" type="body"/>
          </p:nvPr>
        </p:nvSpPr>
        <p:spPr>
          <a:xfrm>
            <a:off x="7111511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01.09.2016</a:t>
            </a:r>
          </a:p>
        </p:txBody>
      </p:sp>
      <p:grpSp>
        <p:nvGrpSpPr>
          <p:cNvPr id="135" name="Shape 135"/>
          <p:cNvGrpSpPr/>
          <p:nvPr/>
        </p:nvGrpSpPr>
        <p:grpSpPr>
          <a:xfrm>
            <a:off x="7669807" y="1610215"/>
            <a:ext cx="198899" cy="593656"/>
            <a:chOff x="3918083" y="1610215"/>
            <a:chExt cx="198899" cy="593656"/>
          </a:xfrm>
        </p:grpSpPr>
        <p:cxnSp>
          <p:nvCxnSpPr>
            <p:cNvPr id="136" name="Shape 13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37" name="Shape 137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Shape 138"/>
          <p:cNvSpPr txBox="1"/>
          <p:nvPr>
            <p:ph idx="4294967295" type="body"/>
          </p:nvPr>
        </p:nvSpPr>
        <p:spPr>
          <a:xfrm>
            <a:off x="6685978" y="385666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Complete Product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