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61" r:id="rId4"/>
    <p:sldId id="265" r:id="rId5"/>
    <p:sldId id="262" r:id="rId6"/>
    <p:sldId id="266" r:id="rId7"/>
    <p:sldId id="264" r:id="rId8"/>
    <p:sldId id="263" r:id="rId9"/>
    <p:sldId id="267" r:id="rId10"/>
    <p:sldId id="268" r:id="rId11"/>
    <p:sldId id="270" r:id="rId12"/>
    <p:sldId id="271" r:id="rId13"/>
    <p:sldId id="269" r:id="rId14"/>
    <p:sldId id="272" r:id="rId15"/>
    <p:sldId id="273" r:id="rId16"/>
    <p:sldId id="278" r:id="rId17"/>
    <p:sldId id="274" r:id="rId18"/>
    <p:sldId id="279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0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2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6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1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7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5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2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7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8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7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0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json-schema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jVcVWB0oF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2B389-8222-45A8-9498-0CED1290C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355" y="4374204"/>
            <a:ext cx="9818390" cy="1029308"/>
          </a:xfrm>
        </p:spPr>
        <p:txBody>
          <a:bodyPr>
            <a:normAutofit/>
          </a:bodyPr>
          <a:lstStyle/>
          <a:p>
            <a:r>
              <a:rPr lang="en-IN" sz="6000" dirty="0"/>
              <a:t>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55D21-222F-452E-AEE8-747CE9C6F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5" y="5725244"/>
            <a:ext cx="9872980" cy="435860"/>
          </a:xfrm>
        </p:spPr>
        <p:txBody>
          <a:bodyPr>
            <a:normAutofit/>
          </a:bodyPr>
          <a:lstStyle/>
          <a:p>
            <a:endParaRPr lang="en-IN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33212-4E23-416F-8065-3D6CA8DB2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23" r="-1" b="24073"/>
          <a:stretch/>
        </p:blipFill>
        <p:spPr>
          <a:xfrm>
            <a:off x="5198" y="-67291"/>
            <a:ext cx="12183627" cy="644842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FC9E1B0-1575-4658-AD6E-43DF73FC3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json logo">
            <a:extLst>
              <a:ext uri="{FF2B5EF4-FFF2-40B4-BE49-F238E27FC236}">
                <a16:creationId xmlns:a16="http://schemas.microsoft.com/office/drawing/2014/main" id="{BD975FA8-5B34-4C54-A7DB-3735C74C9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79110"/>
            <a:ext cx="3801909" cy="444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FDA6A5-EC94-41C8-965C-17DB631D0E67}"/>
              </a:ext>
            </a:extLst>
          </p:cNvPr>
          <p:cNvSpPr/>
          <p:nvPr/>
        </p:nvSpPr>
        <p:spPr>
          <a:xfrm>
            <a:off x="3805084" y="369593"/>
            <a:ext cx="5121082" cy="32053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600" dirty="0">
                <a:solidFill>
                  <a:srgbClr val="C00000"/>
                </a:solidFill>
                <a:latin typeface="Algerian" panose="04020705040A02060702" pitchFamily="82" charset="0"/>
              </a:rPr>
              <a:t>json</a:t>
            </a:r>
            <a:endParaRPr lang="en-IN" sz="96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6F551-7751-4F7C-BFF0-9875E9102339}"/>
              </a:ext>
            </a:extLst>
          </p:cNvPr>
          <p:cNvSpPr/>
          <p:nvPr/>
        </p:nvSpPr>
        <p:spPr>
          <a:xfrm>
            <a:off x="0" y="4319729"/>
            <a:ext cx="4280208" cy="165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Algerian" panose="04020705040A02060702" pitchFamily="82" charset="0"/>
              </a:rPr>
              <a:t>Java script object notation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A9A711-0960-43BE-A8D7-26BB58D483F0}"/>
              </a:ext>
            </a:extLst>
          </p:cNvPr>
          <p:cNvSpPr/>
          <p:nvPr/>
        </p:nvSpPr>
        <p:spPr>
          <a:xfrm>
            <a:off x="9026012" y="369593"/>
            <a:ext cx="3008671" cy="4664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FFFF00"/>
                </a:solidFill>
                <a:latin typeface="Algerian" panose="04020705040A02060702" pitchFamily="82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Algerian" panose="04020705040A02060702" pitchFamily="82" charset="0"/>
              </a:rPr>
              <a:t>Syntax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Algerian" panose="04020705040A02060702" pitchFamily="82" charset="0"/>
              </a:rPr>
              <a:t>Data types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Algerian" panose="04020705040A02060702" pitchFamily="82" charset="0"/>
              </a:rPr>
              <a:t>Json vs xml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Algerian" panose="04020705040A02060702" pitchFamily="82" charset="0"/>
              </a:rPr>
              <a:t>Json schema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Algerian" panose="04020705040A02060702" pitchFamily="82" charset="0"/>
              </a:rPr>
              <a:t>Json parser libraries in java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FEB437-B4DF-45D8-9381-D3A164B4D8AC}"/>
              </a:ext>
            </a:extLst>
          </p:cNvPr>
          <p:cNvSpPr/>
          <p:nvPr/>
        </p:nvSpPr>
        <p:spPr>
          <a:xfrm>
            <a:off x="11244943" y="-79110"/>
            <a:ext cx="889586" cy="5689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#1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C085D70C-2004-44D2-BAD0-7398882D6E0A}"/>
              </a:ext>
            </a:extLst>
          </p:cNvPr>
          <p:cNvSpPr/>
          <p:nvPr/>
        </p:nvSpPr>
        <p:spPr>
          <a:xfrm>
            <a:off x="5734050" y="5725244"/>
            <a:ext cx="2381250" cy="655890"/>
          </a:xfrm>
          <a:prstGeom prst="snip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lgerian" panose="04020705040A02060702" pitchFamily="82" charset="0"/>
              </a:rPr>
              <a:t>GREEN LEARNER</a:t>
            </a:r>
          </a:p>
        </p:txBody>
      </p:sp>
    </p:spTree>
    <p:extLst>
      <p:ext uri="{BB962C8B-B14F-4D97-AF65-F5344CB8AC3E}">
        <p14:creationId xmlns:p14="http://schemas.microsoft.com/office/powerpoint/2010/main" val="365847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0C89-7AA8-43FA-8384-840DE3EE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07"/>
            <a:ext cx="10058400" cy="14507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JSON vs XML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9CB472-644D-4B28-82F2-629CDD321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12"/>
          <a:stretch/>
        </p:blipFill>
        <p:spPr>
          <a:xfrm>
            <a:off x="1066800" y="1707864"/>
            <a:ext cx="3695700" cy="4692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003F50-8BB2-4F5D-9E3B-A6A04482FA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9"/>
          <a:stretch/>
        </p:blipFill>
        <p:spPr>
          <a:xfrm>
            <a:off x="5782627" y="1707864"/>
            <a:ext cx="4352925" cy="4692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529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0C89-7AA8-43FA-8384-840DE3EE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07"/>
            <a:ext cx="10058400" cy="14507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JSON vs XML - Similarities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E3E98-698A-4FE1-992B-523B1D28B92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Self describing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Hierarchical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Able to parse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Used as an data interchange format by many programming languages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Can be fetched using HTTP request</a:t>
            </a:r>
          </a:p>
        </p:txBody>
      </p:sp>
    </p:spTree>
    <p:extLst>
      <p:ext uri="{BB962C8B-B14F-4D97-AF65-F5344CB8AC3E}">
        <p14:creationId xmlns:p14="http://schemas.microsoft.com/office/powerpoint/2010/main" val="263187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0C89-7AA8-43FA-8384-840DE3EE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07"/>
            <a:ext cx="10058400" cy="14507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JSON vs XML - Differences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59F9C4E-40C5-40C2-8225-F9B6562D9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118216"/>
              </p:ext>
            </p:extLst>
          </p:nvPr>
        </p:nvGraphicFramePr>
        <p:xfrm>
          <a:off x="1096963" y="2108200"/>
          <a:ext cx="100584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07257869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88429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27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End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 end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39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Shorter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4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Takes time to read and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Quicker to read and 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20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 arrays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Can use 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71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Has to be parse before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Can be parsed by standard </a:t>
                      </a:r>
                      <a:r>
                        <a:rPr lang="en-IN" dirty="0" err="1"/>
                        <a:t>Javascript</a:t>
                      </a:r>
                      <a:r>
                        <a:rPr lang="en-IN" dirty="0"/>
                        <a:t>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56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Difficult to parse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Easily parsed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24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40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1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0C89-7AA8-43FA-8384-840DE3EE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07"/>
            <a:ext cx="10058400" cy="14507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JSON vs XML -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F74BA-6E00-47A2-86FC-2B0421E6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56" y="2073132"/>
            <a:ext cx="3760470" cy="2711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FFEA11-A40D-419F-8F6C-38861A0D1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653" y="2466974"/>
            <a:ext cx="4921269" cy="307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6213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B389-8222-45A8-9498-0CED1290C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355" y="4374204"/>
            <a:ext cx="9818390" cy="1029308"/>
          </a:xfrm>
        </p:spPr>
        <p:txBody>
          <a:bodyPr>
            <a:normAutofit/>
          </a:bodyPr>
          <a:lstStyle/>
          <a:p>
            <a:r>
              <a:rPr lang="en-IN" sz="6000" dirty="0"/>
              <a:t>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55D21-222F-452E-AEE8-747CE9C6F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5" y="5725244"/>
            <a:ext cx="9872980" cy="435860"/>
          </a:xfrm>
        </p:spPr>
        <p:txBody>
          <a:bodyPr>
            <a:normAutofit/>
          </a:bodyPr>
          <a:lstStyle/>
          <a:p>
            <a:endParaRPr lang="en-IN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33212-4E23-416F-8065-3D6CA8DB2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23" r="-1" b="24073"/>
          <a:stretch/>
        </p:blipFill>
        <p:spPr>
          <a:xfrm>
            <a:off x="5198" y="-67291"/>
            <a:ext cx="12183627" cy="6448425"/>
          </a:xfrm>
          <a:prstGeom prst="rect">
            <a:avLst/>
          </a:prstGeom>
        </p:spPr>
      </p:pic>
      <p:pic>
        <p:nvPicPr>
          <p:cNvPr id="1026" name="Picture 2" descr="json logo">
            <a:extLst>
              <a:ext uri="{FF2B5EF4-FFF2-40B4-BE49-F238E27FC236}">
                <a16:creationId xmlns:a16="http://schemas.microsoft.com/office/drawing/2014/main" id="{BD975FA8-5B34-4C54-A7DB-3735C74C9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79110"/>
            <a:ext cx="3801909" cy="444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FDA6A5-EC94-41C8-965C-17DB631D0E67}"/>
              </a:ext>
            </a:extLst>
          </p:cNvPr>
          <p:cNvSpPr/>
          <p:nvPr/>
        </p:nvSpPr>
        <p:spPr>
          <a:xfrm>
            <a:off x="3805084" y="369593"/>
            <a:ext cx="5121082" cy="32053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600" dirty="0">
                <a:solidFill>
                  <a:srgbClr val="C00000"/>
                </a:solidFill>
                <a:latin typeface="Algerian" panose="04020705040A02060702" pitchFamily="82" charset="0"/>
              </a:rPr>
              <a:t>json</a:t>
            </a:r>
            <a:endParaRPr lang="en-IN" sz="96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6F551-7751-4F7C-BFF0-9875E9102339}"/>
              </a:ext>
            </a:extLst>
          </p:cNvPr>
          <p:cNvSpPr/>
          <p:nvPr/>
        </p:nvSpPr>
        <p:spPr>
          <a:xfrm>
            <a:off x="0" y="4319729"/>
            <a:ext cx="4280208" cy="165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Algerian" panose="04020705040A02060702" pitchFamily="82" charset="0"/>
              </a:rPr>
              <a:t>Java script object notation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A9A711-0960-43BE-A8D7-26BB58D483F0}"/>
              </a:ext>
            </a:extLst>
          </p:cNvPr>
          <p:cNvSpPr/>
          <p:nvPr/>
        </p:nvSpPr>
        <p:spPr>
          <a:xfrm>
            <a:off x="9026012" y="176981"/>
            <a:ext cx="3008671" cy="4857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5"/>
                </a:solidFill>
                <a:latin typeface="Algerian" panose="04020705040A02060702" pitchFamily="82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5"/>
                </a:solidFill>
                <a:latin typeface="Algerian" panose="04020705040A02060702" pitchFamily="82" charset="0"/>
              </a:rPr>
              <a:t>Syntax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5"/>
                </a:solidFill>
                <a:latin typeface="Algerian" panose="04020705040A02060702" pitchFamily="82" charset="0"/>
              </a:rPr>
              <a:t>Data types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5"/>
                </a:solidFill>
                <a:latin typeface="Algerian" panose="04020705040A02060702" pitchFamily="82" charset="0"/>
              </a:rPr>
              <a:t>Json vs xml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FFFF00"/>
                </a:solidFill>
                <a:latin typeface="Algerian" panose="04020705040A02060702" pitchFamily="82" charset="0"/>
              </a:rPr>
              <a:t>Json schema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Algerian" panose="04020705040A02060702" pitchFamily="82" charset="0"/>
              </a:rPr>
              <a:t>Json parser libraries in java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218F27-9C37-4384-A063-8416EE6DE4E3}"/>
              </a:ext>
            </a:extLst>
          </p:cNvPr>
          <p:cNvSpPr/>
          <p:nvPr/>
        </p:nvSpPr>
        <p:spPr>
          <a:xfrm>
            <a:off x="11244943" y="-79110"/>
            <a:ext cx="889586" cy="5689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#4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8867EDA5-4B2C-4A1C-9AEF-B2A7708D97A8}"/>
              </a:ext>
            </a:extLst>
          </p:cNvPr>
          <p:cNvSpPr/>
          <p:nvPr/>
        </p:nvSpPr>
        <p:spPr>
          <a:xfrm>
            <a:off x="5734050" y="5725244"/>
            <a:ext cx="2381250" cy="655890"/>
          </a:xfrm>
          <a:prstGeom prst="snip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lgerian" panose="04020705040A02060702" pitchFamily="82" charset="0"/>
              </a:rPr>
              <a:t>GREEN LEARNER</a:t>
            </a:r>
          </a:p>
        </p:txBody>
      </p:sp>
    </p:spTree>
    <p:extLst>
      <p:ext uri="{BB962C8B-B14F-4D97-AF65-F5344CB8AC3E}">
        <p14:creationId xmlns:p14="http://schemas.microsoft.com/office/powerpoint/2010/main" val="4230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0C89-7AA8-43FA-8384-840DE3EE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07"/>
            <a:ext cx="10058400" cy="14507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Json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E3E98-698A-4FE1-992B-523B1D28B92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Specification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JSON Schema is maintained at </a:t>
            </a:r>
            <a:r>
              <a:rPr lang="en-US" dirty="0">
                <a:hlinkClick r:id="rId2"/>
              </a:rPr>
              <a:t>http://json-schema.org</a:t>
            </a:r>
            <a:r>
              <a:rPr lang="en-US" dirty="0"/>
              <a:t>.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Defines the structure of Json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Describes existing data format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Clear and human as well as computer readable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Useful for automation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Structural validation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21991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B389-8222-45A8-9498-0CED1290C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355" y="4374204"/>
            <a:ext cx="9818390" cy="1029308"/>
          </a:xfrm>
        </p:spPr>
        <p:txBody>
          <a:bodyPr>
            <a:normAutofit/>
          </a:bodyPr>
          <a:lstStyle/>
          <a:p>
            <a:r>
              <a:rPr lang="en-IN" sz="6000" dirty="0"/>
              <a:t>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55D21-222F-452E-AEE8-747CE9C6F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5" y="5725244"/>
            <a:ext cx="9872980" cy="435860"/>
          </a:xfrm>
        </p:spPr>
        <p:txBody>
          <a:bodyPr>
            <a:normAutofit/>
          </a:bodyPr>
          <a:lstStyle/>
          <a:p>
            <a:endParaRPr lang="en-IN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33212-4E23-416F-8065-3D6CA8DB2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23" r="-1" b="24073"/>
          <a:stretch/>
        </p:blipFill>
        <p:spPr>
          <a:xfrm>
            <a:off x="5198" y="-67291"/>
            <a:ext cx="12183627" cy="6448425"/>
          </a:xfrm>
          <a:prstGeom prst="rect">
            <a:avLst/>
          </a:prstGeom>
        </p:spPr>
      </p:pic>
      <p:pic>
        <p:nvPicPr>
          <p:cNvPr id="1026" name="Picture 2" descr="json logo">
            <a:extLst>
              <a:ext uri="{FF2B5EF4-FFF2-40B4-BE49-F238E27FC236}">
                <a16:creationId xmlns:a16="http://schemas.microsoft.com/office/drawing/2014/main" id="{BD975FA8-5B34-4C54-A7DB-3735C74C9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79110"/>
            <a:ext cx="3801909" cy="444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FDA6A5-EC94-41C8-965C-17DB631D0E67}"/>
              </a:ext>
            </a:extLst>
          </p:cNvPr>
          <p:cNvSpPr/>
          <p:nvPr/>
        </p:nvSpPr>
        <p:spPr>
          <a:xfrm>
            <a:off x="3805084" y="369593"/>
            <a:ext cx="5121082" cy="32053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600" dirty="0">
                <a:solidFill>
                  <a:srgbClr val="C00000"/>
                </a:solidFill>
                <a:latin typeface="Algerian" panose="04020705040A02060702" pitchFamily="82" charset="0"/>
              </a:rPr>
              <a:t>json</a:t>
            </a:r>
            <a:endParaRPr lang="en-IN" sz="96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6F551-7751-4F7C-BFF0-9875E9102339}"/>
              </a:ext>
            </a:extLst>
          </p:cNvPr>
          <p:cNvSpPr/>
          <p:nvPr/>
        </p:nvSpPr>
        <p:spPr>
          <a:xfrm>
            <a:off x="0" y="4319729"/>
            <a:ext cx="4280208" cy="165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Algerian" panose="04020705040A02060702" pitchFamily="82" charset="0"/>
              </a:rPr>
              <a:t>Java script object notation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A9A711-0960-43BE-A8D7-26BB58D483F0}"/>
              </a:ext>
            </a:extLst>
          </p:cNvPr>
          <p:cNvSpPr/>
          <p:nvPr/>
        </p:nvSpPr>
        <p:spPr>
          <a:xfrm>
            <a:off x="9026012" y="176981"/>
            <a:ext cx="3008671" cy="4857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5"/>
                </a:solidFill>
                <a:latin typeface="Algerian" panose="04020705040A02060702" pitchFamily="82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5"/>
                </a:solidFill>
                <a:latin typeface="Algerian" panose="04020705040A02060702" pitchFamily="82" charset="0"/>
              </a:rPr>
              <a:t>Syntax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5"/>
                </a:solidFill>
                <a:latin typeface="Algerian" panose="04020705040A02060702" pitchFamily="82" charset="0"/>
              </a:rPr>
              <a:t>Data types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5"/>
                </a:solidFill>
                <a:latin typeface="Algerian" panose="04020705040A02060702" pitchFamily="82" charset="0"/>
              </a:rPr>
              <a:t>Json vs xml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5"/>
                </a:solidFill>
                <a:latin typeface="Algerian" panose="04020705040A02060702" pitchFamily="82" charset="0"/>
              </a:rPr>
              <a:t>Json schema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FFFF00"/>
                </a:solidFill>
                <a:latin typeface="Algerian" panose="04020705040A02060702" pitchFamily="82" charset="0"/>
              </a:rPr>
              <a:t>Json parser libraries in java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218F27-9C37-4384-A063-8416EE6DE4E3}"/>
              </a:ext>
            </a:extLst>
          </p:cNvPr>
          <p:cNvSpPr/>
          <p:nvPr/>
        </p:nvSpPr>
        <p:spPr>
          <a:xfrm>
            <a:off x="11244943" y="-79110"/>
            <a:ext cx="889586" cy="5689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#5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8867EDA5-4B2C-4A1C-9AEF-B2A7708D97A8}"/>
              </a:ext>
            </a:extLst>
          </p:cNvPr>
          <p:cNvSpPr/>
          <p:nvPr/>
        </p:nvSpPr>
        <p:spPr>
          <a:xfrm>
            <a:off x="5734050" y="5725244"/>
            <a:ext cx="2381250" cy="655890"/>
          </a:xfrm>
          <a:prstGeom prst="snip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lgerian" panose="04020705040A02060702" pitchFamily="82" charset="0"/>
              </a:rPr>
              <a:t>GREEN LEARNER</a:t>
            </a:r>
          </a:p>
        </p:txBody>
      </p:sp>
    </p:spTree>
    <p:extLst>
      <p:ext uri="{BB962C8B-B14F-4D97-AF65-F5344CB8AC3E}">
        <p14:creationId xmlns:p14="http://schemas.microsoft.com/office/powerpoint/2010/main" val="1514261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0C89-7AA8-43FA-8384-840DE3EE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07"/>
            <a:ext cx="10058400" cy="1450757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/>
              <a:t>Json parser and schema validation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E3E98-698A-4FE1-992B-523B1D28B92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err="1"/>
              <a:t>Everit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GSON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Jackson</a:t>
            </a:r>
          </a:p>
        </p:txBody>
      </p:sp>
    </p:spTree>
    <p:extLst>
      <p:ext uri="{BB962C8B-B14F-4D97-AF65-F5344CB8AC3E}">
        <p14:creationId xmlns:p14="http://schemas.microsoft.com/office/powerpoint/2010/main" val="32003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B389-8222-45A8-9498-0CED1290C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355" y="4374204"/>
            <a:ext cx="9818390" cy="1029308"/>
          </a:xfrm>
        </p:spPr>
        <p:txBody>
          <a:bodyPr>
            <a:normAutofit/>
          </a:bodyPr>
          <a:lstStyle/>
          <a:p>
            <a:r>
              <a:rPr lang="en-IN" sz="6000" dirty="0"/>
              <a:t>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55D21-222F-452E-AEE8-747CE9C6F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5" y="5725244"/>
            <a:ext cx="9872980" cy="435860"/>
          </a:xfrm>
        </p:spPr>
        <p:txBody>
          <a:bodyPr>
            <a:normAutofit/>
          </a:bodyPr>
          <a:lstStyle/>
          <a:p>
            <a:endParaRPr lang="en-IN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33212-4E23-416F-8065-3D6CA8DB2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23" r="-1" b="24073"/>
          <a:stretch/>
        </p:blipFill>
        <p:spPr>
          <a:xfrm>
            <a:off x="5198" y="-67291"/>
            <a:ext cx="12183627" cy="6448425"/>
          </a:xfrm>
          <a:prstGeom prst="rect">
            <a:avLst/>
          </a:prstGeom>
        </p:spPr>
      </p:pic>
      <p:pic>
        <p:nvPicPr>
          <p:cNvPr id="1026" name="Picture 2" descr="json logo">
            <a:extLst>
              <a:ext uri="{FF2B5EF4-FFF2-40B4-BE49-F238E27FC236}">
                <a16:creationId xmlns:a16="http://schemas.microsoft.com/office/drawing/2014/main" id="{BD975FA8-5B34-4C54-A7DB-3735C74C9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79110"/>
            <a:ext cx="3801909" cy="444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FDA6A5-EC94-41C8-965C-17DB631D0E67}"/>
              </a:ext>
            </a:extLst>
          </p:cNvPr>
          <p:cNvSpPr/>
          <p:nvPr/>
        </p:nvSpPr>
        <p:spPr>
          <a:xfrm>
            <a:off x="3805084" y="369593"/>
            <a:ext cx="5121082" cy="32053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600" dirty="0">
                <a:solidFill>
                  <a:srgbClr val="C00000"/>
                </a:solidFill>
                <a:latin typeface="Algerian" panose="04020705040A02060702" pitchFamily="82" charset="0"/>
              </a:rPr>
              <a:t>json</a:t>
            </a:r>
            <a:endParaRPr lang="en-IN" sz="96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6F551-7751-4F7C-BFF0-9875E9102339}"/>
              </a:ext>
            </a:extLst>
          </p:cNvPr>
          <p:cNvSpPr/>
          <p:nvPr/>
        </p:nvSpPr>
        <p:spPr>
          <a:xfrm>
            <a:off x="0" y="4319729"/>
            <a:ext cx="4280208" cy="165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Algerian" panose="04020705040A02060702" pitchFamily="82" charset="0"/>
              </a:rPr>
              <a:t>Java script object notation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A9A711-0960-43BE-A8D7-26BB58D483F0}"/>
              </a:ext>
            </a:extLst>
          </p:cNvPr>
          <p:cNvSpPr/>
          <p:nvPr/>
        </p:nvSpPr>
        <p:spPr>
          <a:xfrm>
            <a:off x="8791576" y="176981"/>
            <a:ext cx="3342954" cy="4857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5"/>
                </a:solidFill>
                <a:latin typeface="Algerian" panose="04020705040A02060702" pitchFamily="82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5"/>
                </a:solidFill>
                <a:latin typeface="Algerian" panose="04020705040A02060702" pitchFamily="82" charset="0"/>
              </a:rPr>
              <a:t>Syntax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5"/>
                </a:solidFill>
                <a:latin typeface="Algerian" panose="04020705040A02060702" pitchFamily="82" charset="0"/>
              </a:rPr>
              <a:t>Data types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5"/>
                </a:solidFill>
                <a:latin typeface="Algerian" panose="04020705040A02060702" pitchFamily="82" charset="0"/>
              </a:rPr>
              <a:t>Json vs xml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5"/>
                </a:solidFill>
                <a:latin typeface="Algerian" panose="04020705040A02060702" pitchFamily="82" charset="0"/>
              </a:rPr>
              <a:t>Json schema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5"/>
                </a:solidFill>
                <a:latin typeface="Algerian" panose="04020705040A02060702" pitchFamily="82" charset="0"/>
              </a:rPr>
              <a:t>Json parser libraries in java – </a:t>
            </a:r>
            <a:r>
              <a:rPr lang="en-IN" sz="2400" b="1" dirty="0" err="1">
                <a:solidFill>
                  <a:schemeClr val="accent5"/>
                </a:solidFill>
                <a:latin typeface="Algerian" panose="04020705040A02060702" pitchFamily="82" charset="0"/>
              </a:rPr>
              <a:t>Everit</a:t>
            </a:r>
            <a:endParaRPr lang="en-IN" sz="2400" b="1" dirty="0">
              <a:solidFill>
                <a:schemeClr val="accent5"/>
              </a:solidFill>
              <a:latin typeface="Algerian" panose="04020705040A02060702" pitchFamily="8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FFFF00"/>
                </a:solidFill>
                <a:latin typeface="Algerian" panose="04020705040A02060702" pitchFamily="82" charset="0"/>
              </a:rPr>
              <a:t>Jackson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 err="1">
                <a:solidFill>
                  <a:schemeClr val="bg1"/>
                </a:solidFill>
                <a:latin typeface="Algerian" panose="04020705040A02060702" pitchFamily="82" charset="0"/>
              </a:rPr>
              <a:t>gson</a:t>
            </a:r>
            <a:endParaRPr lang="en-IN" sz="2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218F27-9C37-4384-A063-8416EE6DE4E3}"/>
              </a:ext>
            </a:extLst>
          </p:cNvPr>
          <p:cNvSpPr/>
          <p:nvPr/>
        </p:nvSpPr>
        <p:spPr>
          <a:xfrm>
            <a:off x="11244943" y="-79110"/>
            <a:ext cx="889586" cy="5689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#6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8867EDA5-4B2C-4A1C-9AEF-B2A7708D97A8}"/>
              </a:ext>
            </a:extLst>
          </p:cNvPr>
          <p:cNvSpPr/>
          <p:nvPr/>
        </p:nvSpPr>
        <p:spPr>
          <a:xfrm>
            <a:off x="5734050" y="5725244"/>
            <a:ext cx="2381250" cy="655890"/>
          </a:xfrm>
          <a:prstGeom prst="snip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lgerian" panose="04020705040A02060702" pitchFamily="82" charset="0"/>
              </a:rPr>
              <a:t>GREEN LEARNER</a:t>
            </a:r>
          </a:p>
        </p:txBody>
      </p:sp>
    </p:spTree>
    <p:extLst>
      <p:ext uri="{BB962C8B-B14F-4D97-AF65-F5344CB8AC3E}">
        <p14:creationId xmlns:p14="http://schemas.microsoft.com/office/powerpoint/2010/main" val="1316812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0C89-7AA8-43FA-8384-840DE3EE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07"/>
            <a:ext cx="10058400" cy="14507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Json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E3E98-698A-4FE1-992B-523B1D28B92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ds</a:t>
            </a:r>
          </a:p>
        </p:txBody>
      </p:sp>
    </p:spTree>
    <p:extLst>
      <p:ext uri="{BB962C8B-B14F-4D97-AF65-F5344CB8AC3E}">
        <p14:creationId xmlns:p14="http://schemas.microsoft.com/office/powerpoint/2010/main" val="378181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0C89-7AA8-43FA-8384-840DE3EE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07"/>
            <a:ext cx="10058400" cy="14507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9E61-05DF-4AFB-8425-84341349F13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Subset of ECMA-262 3</a:t>
            </a:r>
            <a:r>
              <a:rPr lang="en-IN" baseline="30000" dirty="0"/>
              <a:t>rd</a:t>
            </a:r>
            <a:r>
              <a:rPr lang="en-IN" dirty="0"/>
              <a:t> edition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Lightweight data-interchange format.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Easy For human to read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Easy for machine to parse and generate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Language independent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Name value pair, normally known as object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An ordered list of values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Universal data structure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64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0C89-7AA8-43FA-8384-840DE3EE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07"/>
            <a:ext cx="10058400" cy="14507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Json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E3E98-698A-4FE1-992B-523B1D28B92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ds</a:t>
            </a:r>
          </a:p>
        </p:txBody>
      </p:sp>
    </p:spTree>
    <p:extLst>
      <p:ext uri="{BB962C8B-B14F-4D97-AF65-F5344CB8AC3E}">
        <p14:creationId xmlns:p14="http://schemas.microsoft.com/office/powerpoint/2010/main" val="426661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0C89-7AA8-43FA-8384-840DE3EE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07"/>
            <a:ext cx="10058400" cy="14507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Json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E3E98-698A-4FE1-992B-523B1D28B92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ds</a:t>
            </a:r>
          </a:p>
        </p:txBody>
      </p:sp>
    </p:spTree>
    <p:extLst>
      <p:ext uri="{BB962C8B-B14F-4D97-AF65-F5344CB8AC3E}">
        <p14:creationId xmlns:p14="http://schemas.microsoft.com/office/powerpoint/2010/main" val="357455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0C89-7AA8-43FA-8384-840DE3EE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07"/>
            <a:ext cx="10058400" cy="14507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JSON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9E61-05DF-4AFB-8425-84341349F13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 document format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/>
              <a:t>Markup</a:t>
            </a:r>
            <a:r>
              <a:rPr lang="en-IN" dirty="0"/>
              <a:t> language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Binary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Functions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29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0C89-7AA8-43FA-8384-840DE3EE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07"/>
            <a:ext cx="10058400" cy="14507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9E61-05DF-4AFB-8425-84341349F13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Minimal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Textual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36144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0C89-7AA8-43FA-8384-840DE3EE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07"/>
            <a:ext cx="10058400" cy="14507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It’s useful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9E61-05DF-4AFB-8425-84341349F13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Data interchange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Configuration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Inter server communication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hlinkClick r:id="rId2"/>
              </a:rPr>
              <a:t>[</a:t>
            </a: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Directly from – Douglas Crockford</a:t>
            </a:r>
            <a:r>
              <a:rPr lang="en-IN" dirty="0">
                <a:hlinkClick r:id="rId2"/>
              </a:rPr>
              <a:t>] https://www.youtube.com/watch?v=TjVcVWB0oFk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58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B389-8222-45A8-9498-0CED1290C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355" y="4374204"/>
            <a:ext cx="9818390" cy="1029308"/>
          </a:xfrm>
        </p:spPr>
        <p:txBody>
          <a:bodyPr>
            <a:normAutofit/>
          </a:bodyPr>
          <a:lstStyle/>
          <a:p>
            <a:r>
              <a:rPr lang="en-IN" sz="6000" dirty="0"/>
              <a:t>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55D21-222F-452E-AEE8-747CE9C6F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5" y="5725244"/>
            <a:ext cx="9872980" cy="435860"/>
          </a:xfrm>
        </p:spPr>
        <p:txBody>
          <a:bodyPr>
            <a:normAutofit/>
          </a:bodyPr>
          <a:lstStyle/>
          <a:p>
            <a:endParaRPr lang="en-IN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33212-4E23-416F-8065-3D6CA8DB2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23" r="-1" b="24073"/>
          <a:stretch/>
        </p:blipFill>
        <p:spPr>
          <a:xfrm>
            <a:off x="5198" y="-67291"/>
            <a:ext cx="12183627" cy="6448425"/>
          </a:xfrm>
          <a:prstGeom prst="rect">
            <a:avLst/>
          </a:prstGeom>
        </p:spPr>
      </p:pic>
      <p:pic>
        <p:nvPicPr>
          <p:cNvPr id="1026" name="Picture 2" descr="json logo">
            <a:extLst>
              <a:ext uri="{FF2B5EF4-FFF2-40B4-BE49-F238E27FC236}">
                <a16:creationId xmlns:a16="http://schemas.microsoft.com/office/drawing/2014/main" id="{BD975FA8-5B34-4C54-A7DB-3735C74C9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79110"/>
            <a:ext cx="3801909" cy="444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FDA6A5-EC94-41C8-965C-17DB631D0E67}"/>
              </a:ext>
            </a:extLst>
          </p:cNvPr>
          <p:cNvSpPr/>
          <p:nvPr/>
        </p:nvSpPr>
        <p:spPr>
          <a:xfrm>
            <a:off x="3805084" y="369593"/>
            <a:ext cx="5121082" cy="32053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600" dirty="0">
                <a:solidFill>
                  <a:srgbClr val="C00000"/>
                </a:solidFill>
                <a:latin typeface="Algerian" panose="04020705040A02060702" pitchFamily="82" charset="0"/>
              </a:rPr>
              <a:t>json</a:t>
            </a:r>
            <a:endParaRPr lang="en-IN" sz="96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6F551-7751-4F7C-BFF0-9875E9102339}"/>
              </a:ext>
            </a:extLst>
          </p:cNvPr>
          <p:cNvSpPr/>
          <p:nvPr/>
        </p:nvSpPr>
        <p:spPr>
          <a:xfrm>
            <a:off x="0" y="4319729"/>
            <a:ext cx="4280208" cy="165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Algerian" panose="04020705040A02060702" pitchFamily="82" charset="0"/>
              </a:rPr>
              <a:t>Java script object notation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A9A711-0960-43BE-A8D7-26BB58D483F0}"/>
              </a:ext>
            </a:extLst>
          </p:cNvPr>
          <p:cNvSpPr/>
          <p:nvPr/>
        </p:nvSpPr>
        <p:spPr>
          <a:xfrm>
            <a:off x="9026012" y="176981"/>
            <a:ext cx="3008671" cy="4857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5"/>
                </a:solidFill>
                <a:latin typeface="Algerian" panose="04020705040A02060702" pitchFamily="82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FFFF00"/>
                </a:solidFill>
                <a:latin typeface="Algerian" panose="04020705040A02060702" pitchFamily="82" charset="0"/>
              </a:rPr>
              <a:t>Syntax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FFFF00"/>
                </a:solidFill>
                <a:latin typeface="Algerian" panose="04020705040A02060702" pitchFamily="82" charset="0"/>
              </a:rPr>
              <a:t>Data types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Algerian" panose="04020705040A02060702" pitchFamily="82" charset="0"/>
              </a:rPr>
              <a:t>Json vs xml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Algerian" panose="04020705040A02060702" pitchFamily="82" charset="0"/>
              </a:rPr>
              <a:t>Json schema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Algerian" panose="04020705040A02060702" pitchFamily="82" charset="0"/>
              </a:rPr>
              <a:t>Json parser libraries in java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218F27-9C37-4384-A063-8416EE6DE4E3}"/>
              </a:ext>
            </a:extLst>
          </p:cNvPr>
          <p:cNvSpPr/>
          <p:nvPr/>
        </p:nvSpPr>
        <p:spPr>
          <a:xfrm>
            <a:off x="11244943" y="-79110"/>
            <a:ext cx="889586" cy="5689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13080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0C89-7AA8-43FA-8384-840DE3EE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07"/>
            <a:ext cx="10058400" cy="14507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9E61-05DF-4AFB-8425-84341349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007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Named Value pairs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Ordered list of objects</a:t>
            </a:r>
          </a:p>
        </p:txBody>
      </p:sp>
    </p:spTree>
    <p:extLst>
      <p:ext uri="{BB962C8B-B14F-4D97-AF65-F5344CB8AC3E}">
        <p14:creationId xmlns:p14="http://schemas.microsoft.com/office/powerpoint/2010/main" val="53671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0C89-7AA8-43FA-8384-840DE3EE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107"/>
            <a:ext cx="10058400" cy="145075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9E61-05DF-4AFB-8425-84341349F13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Number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String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Boolean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Array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Object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36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B389-8222-45A8-9498-0CED1290C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355" y="4374204"/>
            <a:ext cx="9818390" cy="1029308"/>
          </a:xfrm>
        </p:spPr>
        <p:txBody>
          <a:bodyPr>
            <a:normAutofit/>
          </a:bodyPr>
          <a:lstStyle/>
          <a:p>
            <a:r>
              <a:rPr lang="en-IN" sz="6000" dirty="0"/>
              <a:t>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55D21-222F-452E-AEE8-747CE9C6F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5" y="5725244"/>
            <a:ext cx="9872980" cy="435860"/>
          </a:xfrm>
        </p:spPr>
        <p:txBody>
          <a:bodyPr>
            <a:normAutofit/>
          </a:bodyPr>
          <a:lstStyle/>
          <a:p>
            <a:endParaRPr lang="en-IN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33212-4E23-416F-8065-3D6CA8DB2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23" r="-1" b="24073"/>
          <a:stretch/>
        </p:blipFill>
        <p:spPr>
          <a:xfrm>
            <a:off x="5198" y="-67291"/>
            <a:ext cx="12183627" cy="6448425"/>
          </a:xfrm>
          <a:prstGeom prst="rect">
            <a:avLst/>
          </a:prstGeom>
        </p:spPr>
      </p:pic>
      <p:pic>
        <p:nvPicPr>
          <p:cNvPr id="1026" name="Picture 2" descr="json logo">
            <a:extLst>
              <a:ext uri="{FF2B5EF4-FFF2-40B4-BE49-F238E27FC236}">
                <a16:creationId xmlns:a16="http://schemas.microsoft.com/office/drawing/2014/main" id="{BD975FA8-5B34-4C54-A7DB-3735C74C9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79110"/>
            <a:ext cx="3801909" cy="444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FDA6A5-EC94-41C8-965C-17DB631D0E67}"/>
              </a:ext>
            </a:extLst>
          </p:cNvPr>
          <p:cNvSpPr/>
          <p:nvPr/>
        </p:nvSpPr>
        <p:spPr>
          <a:xfrm>
            <a:off x="3805084" y="369593"/>
            <a:ext cx="5121082" cy="32053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600" dirty="0">
                <a:solidFill>
                  <a:srgbClr val="C00000"/>
                </a:solidFill>
                <a:latin typeface="Algerian" panose="04020705040A02060702" pitchFamily="82" charset="0"/>
              </a:rPr>
              <a:t>json</a:t>
            </a:r>
            <a:endParaRPr lang="en-IN" sz="96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6F551-7751-4F7C-BFF0-9875E9102339}"/>
              </a:ext>
            </a:extLst>
          </p:cNvPr>
          <p:cNvSpPr/>
          <p:nvPr/>
        </p:nvSpPr>
        <p:spPr>
          <a:xfrm>
            <a:off x="0" y="4319729"/>
            <a:ext cx="4280208" cy="165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Algerian" panose="04020705040A02060702" pitchFamily="82" charset="0"/>
              </a:rPr>
              <a:t>Java script object notation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A9A711-0960-43BE-A8D7-26BB58D483F0}"/>
              </a:ext>
            </a:extLst>
          </p:cNvPr>
          <p:cNvSpPr/>
          <p:nvPr/>
        </p:nvSpPr>
        <p:spPr>
          <a:xfrm>
            <a:off x="9026012" y="176981"/>
            <a:ext cx="3008671" cy="4857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5"/>
                </a:solidFill>
                <a:latin typeface="Algerian" panose="04020705040A02060702" pitchFamily="82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5"/>
                </a:solidFill>
                <a:latin typeface="Algerian" panose="04020705040A02060702" pitchFamily="82" charset="0"/>
              </a:rPr>
              <a:t>Syntax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5"/>
                </a:solidFill>
                <a:latin typeface="Algerian" panose="04020705040A02060702" pitchFamily="82" charset="0"/>
              </a:rPr>
              <a:t>Data types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FFFF00"/>
                </a:solidFill>
                <a:latin typeface="Algerian" panose="04020705040A02060702" pitchFamily="82" charset="0"/>
              </a:rPr>
              <a:t>Json vs xml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Algerian" panose="04020705040A02060702" pitchFamily="82" charset="0"/>
              </a:rPr>
              <a:t>Json schema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>
                <a:latin typeface="Algerian" panose="04020705040A02060702" pitchFamily="82" charset="0"/>
              </a:rPr>
              <a:t>Json parser libraries in java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218F27-9C37-4384-A063-8416EE6DE4E3}"/>
              </a:ext>
            </a:extLst>
          </p:cNvPr>
          <p:cNvSpPr/>
          <p:nvPr/>
        </p:nvSpPr>
        <p:spPr>
          <a:xfrm>
            <a:off x="11244943" y="-79110"/>
            <a:ext cx="889586" cy="5689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#3</a:t>
            </a:r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8867EDA5-4B2C-4A1C-9AEF-B2A7708D97A8}"/>
              </a:ext>
            </a:extLst>
          </p:cNvPr>
          <p:cNvSpPr/>
          <p:nvPr/>
        </p:nvSpPr>
        <p:spPr>
          <a:xfrm>
            <a:off x="5734050" y="5725244"/>
            <a:ext cx="2381250" cy="655890"/>
          </a:xfrm>
          <a:prstGeom prst="snip2Diag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Algerian" panose="04020705040A02060702" pitchFamily="82" charset="0"/>
              </a:rPr>
              <a:t>GREEN LEARNER</a:t>
            </a:r>
          </a:p>
        </p:txBody>
      </p:sp>
    </p:spTree>
    <p:extLst>
      <p:ext uri="{BB962C8B-B14F-4D97-AF65-F5344CB8AC3E}">
        <p14:creationId xmlns:p14="http://schemas.microsoft.com/office/powerpoint/2010/main" val="17634223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3624"/>
      </a:dk2>
      <a:lt2>
        <a:srgbClr val="E2E7E8"/>
      </a:lt2>
      <a:accent1>
        <a:srgbClr val="EE876B"/>
      </a:accent1>
      <a:accent2>
        <a:srgbClr val="D5952A"/>
      </a:accent2>
      <a:accent3>
        <a:srgbClr val="A3A84D"/>
      </a:accent3>
      <a:accent4>
        <a:srgbClr val="7BB23B"/>
      </a:accent4>
      <a:accent5>
        <a:srgbClr val="41B930"/>
      </a:accent5>
      <a:accent6>
        <a:srgbClr val="30BA59"/>
      </a:accent6>
      <a:hlink>
        <a:srgbClr val="5B8B97"/>
      </a:hlink>
      <a:folHlink>
        <a:srgbClr val="82828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1315</TotalTime>
  <Words>387</Words>
  <Application>Microsoft Office PowerPoint</Application>
  <PresentationFormat>Widescreen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Algerian</vt:lpstr>
      <vt:lpstr>Arial</vt:lpstr>
      <vt:lpstr>Calibri</vt:lpstr>
      <vt:lpstr>Garamond</vt:lpstr>
      <vt:lpstr>Wingdings</vt:lpstr>
      <vt:lpstr>RetrospectVTI</vt:lpstr>
      <vt:lpstr>ds</vt:lpstr>
      <vt:lpstr>Introduction</vt:lpstr>
      <vt:lpstr>JSON is not</vt:lpstr>
      <vt:lpstr>Design Principles</vt:lpstr>
      <vt:lpstr>It’s useful for</vt:lpstr>
      <vt:lpstr>ds</vt:lpstr>
      <vt:lpstr>Syntax</vt:lpstr>
      <vt:lpstr>Data types</vt:lpstr>
      <vt:lpstr>ds</vt:lpstr>
      <vt:lpstr>JSON vs XML</vt:lpstr>
      <vt:lpstr>JSON vs XML - Similarities</vt:lpstr>
      <vt:lpstr>JSON vs XML - Differences</vt:lpstr>
      <vt:lpstr>JSON vs XML - representation</vt:lpstr>
      <vt:lpstr>ds</vt:lpstr>
      <vt:lpstr>Json Schema</vt:lpstr>
      <vt:lpstr>ds</vt:lpstr>
      <vt:lpstr>Json parser and schema validation in java</vt:lpstr>
      <vt:lpstr>ds</vt:lpstr>
      <vt:lpstr>Json Schema</vt:lpstr>
      <vt:lpstr>Json Schema</vt:lpstr>
      <vt:lpstr>Json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</dc:title>
  <dc:creator>Arvind Maurya</dc:creator>
  <cp:lastModifiedBy>Arvind Maurya</cp:lastModifiedBy>
  <cp:revision>78</cp:revision>
  <dcterms:created xsi:type="dcterms:W3CDTF">2020-01-11T12:26:21Z</dcterms:created>
  <dcterms:modified xsi:type="dcterms:W3CDTF">2020-01-12T10:21:22Z</dcterms:modified>
</cp:coreProperties>
</file>