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E476DC-C7E2-472A-9315-4B6B11E9313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04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6DC-C7E2-472A-9315-4B6B11E9313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6DC-C7E2-472A-9315-4B6B11E9313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4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6DC-C7E2-472A-9315-4B6B11E9313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6DC-C7E2-472A-9315-4B6B11E9313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5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6DC-C7E2-472A-9315-4B6B11E9313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7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6DC-C7E2-472A-9315-4B6B11E9313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2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6DC-C7E2-472A-9315-4B6B11E9313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6DC-C7E2-472A-9315-4B6B11E9313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6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6DC-C7E2-472A-9315-4B6B11E9313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3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6DC-C7E2-472A-9315-4B6B11E9313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FE476DC-C7E2-472A-9315-4B6B11E9313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43B3-6388-B335-C4FF-F9C66391C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0"/>
            <a:ext cx="9966960" cy="2926080"/>
          </a:xfrm>
        </p:spPr>
        <p:txBody>
          <a:bodyPr>
            <a:noAutofit/>
          </a:bodyPr>
          <a:lstStyle/>
          <a:p>
            <a:r>
              <a:rPr lang="en-US" sz="4800" dirty="0"/>
              <a:t>Engineering </a:t>
            </a:r>
            <a:br>
              <a:rPr lang="en-US" sz="4800" dirty="0"/>
            </a:br>
            <a:r>
              <a:rPr lang="en-US" sz="4800" dirty="0"/>
              <a:t>Research Papers</a:t>
            </a:r>
            <a:br>
              <a:rPr lang="en-US" sz="4800" dirty="0"/>
            </a:br>
            <a:r>
              <a:rPr lang="en-US" sz="4800" dirty="0"/>
              <a:t>white papers</a:t>
            </a:r>
            <a:br>
              <a:rPr lang="en-US" sz="4800" dirty="0"/>
            </a:br>
            <a:r>
              <a:rPr lang="en-US" sz="4800" dirty="0"/>
              <a:t>blogs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17080-2CA8-5687-CE70-B5CB0D4F5513}"/>
              </a:ext>
            </a:extLst>
          </p:cNvPr>
          <p:cNvSpPr/>
          <p:nvPr/>
        </p:nvSpPr>
        <p:spPr>
          <a:xfrm>
            <a:off x="345198" y="2957534"/>
            <a:ext cx="11693893" cy="27668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0000"/>
                </a:solidFill>
                <a:latin typeface="Algerian" panose="04020705040A02060702" pitchFamily="82" charset="0"/>
              </a:rPr>
              <a:t>Amazon DynamoDB – </a:t>
            </a:r>
            <a:r>
              <a:rPr lang="en-US" sz="4800" dirty="0">
                <a:solidFill>
                  <a:srgbClr val="00B050"/>
                </a:solidFill>
                <a:latin typeface="Algerian" panose="04020705040A02060702" pitchFamily="82" charset="0"/>
              </a:rPr>
              <a:t>a Fast and Scalable NoSQL Database Service Designed for Internet Scale Applications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A38616-85C3-2B90-0CC6-F0DA28448320}"/>
              </a:ext>
            </a:extLst>
          </p:cNvPr>
          <p:cNvGrpSpPr/>
          <p:nvPr/>
        </p:nvGrpSpPr>
        <p:grpSpPr>
          <a:xfrm>
            <a:off x="9038121" y="5842534"/>
            <a:ext cx="2159160" cy="543581"/>
            <a:chOff x="10510787" y="5755907"/>
            <a:chExt cx="2159160" cy="54358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80C396-A546-EDEE-4E59-9D45D73D9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57582" y="6039263"/>
              <a:ext cx="411784" cy="2602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FA06003-06AF-F64F-FAF7-EB3DB0DD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10787" y="5755907"/>
              <a:ext cx="458579" cy="28335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170EADC-F7D3-7654-B04E-00D3CF588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9366" y="5787361"/>
              <a:ext cx="1700581" cy="5038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8166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64CA-1439-30B8-B160-AF81137A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Dynamo: Amazon’s Highly Available Key-value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C8CD-3DFF-DB4E-131D-63BCE059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System Assumptions and Requirements</a:t>
            </a:r>
          </a:p>
          <a:p>
            <a:pPr lvl="1"/>
            <a:r>
              <a:rPr lang="en-US" dirty="0"/>
              <a:t>Service Level Agreements (SLA)</a:t>
            </a:r>
          </a:p>
          <a:p>
            <a:pPr lvl="1"/>
            <a:r>
              <a:rPr lang="en-US" dirty="0"/>
              <a:t>Design Considerations</a:t>
            </a:r>
          </a:p>
          <a:p>
            <a:r>
              <a:rPr lang="en-US" dirty="0"/>
              <a:t>RELATED WORK</a:t>
            </a:r>
          </a:p>
          <a:p>
            <a:pPr lvl="1"/>
            <a:r>
              <a:rPr lang="en-US" dirty="0"/>
              <a:t>Peer to Peer Systems</a:t>
            </a:r>
          </a:p>
          <a:p>
            <a:pPr lvl="1"/>
            <a:r>
              <a:rPr lang="en-US" dirty="0"/>
              <a:t>Distributed File Systems and Databases</a:t>
            </a:r>
          </a:p>
          <a:p>
            <a:pPr lvl="1"/>
            <a:r>
              <a:rPr lang="en-US" dirty="0"/>
              <a:t>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64CA-1439-30B8-B160-AF81137A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Dynamo: Amazon’s Highly Available Key-value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C8CD-3DFF-DB4E-131D-63BCE059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 ARCHITECTURE</a:t>
            </a:r>
          </a:p>
          <a:p>
            <a:pPr lvl="1"/>
            <a:r>
              <a:rPr lang="en-US" dirty="0"/>
              <a:t>System Interface</a:t>
            </a:r>
          </a:p>
          <a:p>
            <a:pPr lvl="1"/>
            <a:r>
              <a:rPr lang="en-US" dirty="0"/>
              <a:t>Partitioning Algorithm</a:t>
            </a:r>
          </a:p>
          <a:p>
            <a:pPr lvl="1"/>
            <a:r>
              <a:rPr lang="en-US" dirty="0"/>
              <a:t>Replication</a:t>
            </a:r>
          </a:p>
          <a:p>
            <a:pPr lvl="1"/>
            <a:r>
              <a:rPr lang="en-US" dirty="0"/>
              <a:t>Data Versioning</a:t>
            </a:r>
          </a:p>
          <a:p>
            <a:pPr lvl="1"/>
            <a:r>
              <a:rPr lang="en-US" dirty="0"/>
              <a:t>Execution of get () and put () operations</a:t>
            </a:r>
          </a:p>
          <a:p>
            <a:pPr lvl="1"/>
            <a:r>
              <a:rPr lang="en-US" dirty="0"/>
              <a:t>Handling Failures: Hinted Handoff</a:t>
            </a:r>
          </a:p>
          <a:p>
            <a:pPr lvl="1"/>
            <a:r>
              <a:rPr lang="en-US" dirty="0"/>
              <a:t>Handling permanent failures: Replica synchronization</a:t>
            </a:r>
          </a:p>
          <a:p>
            <a:pPr lvl="1"/>
            <a:r>
              <a:rPr lang="en-US" dirty="0"/>
              <a:t>Membership and Failure Detection</a:t>
            </a:r>
          </a:p>
          <a:p>
            <a:pPr lvl="2"/>
            <a:r>
              <a:rPr lang="en-US" dirty="0"/>
              <a:t>Ring Membership</a:t>
            </a:r>
          </a:p>
          <a:p>
            <a:pPr lvl="2"/>
            <a:r>
              <a:rPr lang="en-US" dirty="0"/>
              <a:t>External Discovery</a:t>
            </a:r>
          </a:p>
          <a:p>
            <a:pPr lvl="2"/>
            <a:r>
              <a:rPr lang="en-US" dirty="0"/>
              <a:t>Failure Detection</a:t>
            </a:r>
          </a:p>
          <a:p>
            <a:pPr lvl="1"/>
            <a:r>
              <a:rPr lang="en-US" dirty="0"/>
              <a:t>Adding/Removing Storage Nodes</a:t>
            </a:r>
          </a:p>
        </p:txBody>
      </p:sp>
    </p:spTree>
    <p:extLst>
      <p:ext uri="{BB962C8B-B14F-4D97-AF65-F5344CB8AC3E}">
        <p14:creationId xmlns:p14="http://schemas.microsoft.com/office/powerpoint/2010/main" val="172216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64CA-1439-30B8-B160-AF81137A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Dynamo: Amazon’s Highly Available Key-value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C8CD-3DFF-DB4E-131D-63BCE059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IMPLEMENTATION</a:t>
            </a:r>
          </a:p>
          <a:p>
            <a:r>
              <a:rPr lang="en-US" dirty="0"/>
              <a:t>EXPERIENCES &amp; LESSONS LEARNED</a:t>
            </a:r>
          </a:p>
          <a:p>
            <a:pPr lvl="1"/>
            <a:r>
              <a:rPr lang="en-US" dirty="0"/>
              <a:t>Business logic specific reconciliation</a:t>
            </a:r>
          </a:p>
          <a:p>
            <a:pPr lvl="1"/>
            <a:r>
              <a:rPr lang="en-US" dirty="0"/>
              <a:t>Timestamp based reconciliation</a:t>
            </a:r>
          </a:p>
          <a:p>
            <a:pPr lvl="1"/>
            <a:r>
              <a:rPr lang="en-US" dirty="0"/>
              <a:t>High performance read engine</a:t>
            </a:r>
          </a:p>
          <a:p>
            <a:pPr lvl="1"/>
            <a:r>
              <a:rPr lang="en-US" dirty="0"/>
              <a:t>Balancing Performance and Durability</a:t>
            </a:r>
          </a:p>
          <a:p>
            <a:pPr lvl="1"/>
            <a:r>
              <a:rPr lang="en-US" dirty="0"/>
              <a:t>Ensuring Uniform Load distribution</a:t>
            </a:r>
          </a:p>
          <a:p>
            <a:pPr lvl="1"/>
            <a:r>
              <a:rPr lang="en-US" dirty="0"/>
              <a:t>Divergent Versions: When and How Many?</a:t>
            </a:r>
          </a:p>
          <a:p>
            <a:pPr lvl="1"/>
            <a:r>
              <a:rPr lang="en-US" dirty="0"/>
              <a:t>Client-driven or Server-driven Coordination</a:t>
            </a:r>
          </a:p>
          <a:p>
            <a:pPr lvl="1"/>
            <a:r>
              <a:rPr lang="en-US" dirty="0"/>
              <a:t>Balancing background vs. foreground tasks</a:t>
            </a:r>
          </a:p>
          <a:p>
            <a:pPr lvl="1"/>
            <a:r>
              <a:rPr lang="en-US" dirty="0"/>
              <a:t>Discussion</a:t>
            </a:r>
          </a:p>
          <a:p>
            <a:r>
              <a:rPr lang="en-US" dirty="0"/>
              <a:t>CONCLUSIONS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6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43B3-6388-B335-C4FF-F9C66391C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5"/>
            <a:ext cx="10320020" cy="4324892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lgerian" panose="04020705040A02060702" pitchFamily="82" charset="0"/>
              </a:rPr>
              <a:t>How to start a </a:t>
            </a:r>
            <a:r>
              <a:rPr lang="en-US" sz="8000" dirty="0">
                <a:solidFill>
                  <a:srgbClr val="FF0000"/>
                </a:solidFill>
                <a:latin typeface="Algerian" panose="04020705040A02060702" pitchFamily="82" charset="0"/>
              </a:rPr>
              <a:t>spring boot </a:t>
            </a:r>
            <a:r>
              <a:rPr lang="en-US" sz="8000" dirty="0">
                <a:latin typeface="Algerian" panose="04020705040A02060702" pitchFamily="82" charset="0"/>
              </a:rPr>
              <a:t>service in </a:t>
            </a:r>
            <a:r>
              <a:rPr lang="en-US" sz="8000" dirty="0" err="1">
                <a:solidFill>
                  <a:srgbClr val="00B050"/>
                </a:solidFill>
                <a:latin typeface="Algerian" panose="04020705040A02060702" pitchFamily="82" charset="0"/>
              </a:rPr>
              <a:t>ssl</a:t>
            </a:r>
            <a:r>
              <a:rPr lang="en-US" sz="8000" dirty="0">
                <a:solidFill>
                  <a:srgbClr val="00B050"/>
                </a:solidFill>
                <a:latin typeface="Algerian" panose="04020705040A02060702" pitchFamily="82" charset="0"/>
              </a:rPr>
              <a:t>/</a:t>
            </a:r>
            <a:r>
              <a:rPr lang="en-US" sz="8000" dirty="0" err="1">
                <a:solidFill>
                  <a:srgbClr val="00B050"/>
                </a:solidFill>
                <a:latin typeface="Algerian" panose="04020705040A02060702" pitchFamily="82" charset="0"/>
              </a:rPr>
              <a:t>tls</a:t>
            </a:r>
            <a:r>
              <a:rPr lang="en-US" sz="8000" dirty="0">
                <a:solidFill>
                  <a:srgbClr val="00B050"/>
                </a:solidFill>
                <a:latin typeface="Algerian" panose="04020705040A02060702" pitchFamily="82" charset="0"/>
              </a:rPr>
              <a:t> </a:t>
            </a:r>
            <a:r>
              <a:rPr lang="en-US" sz="8000" dirty="0">
                <a:latin typeface="Algerian" panose="04020705040A02060702" pitchFamily="82" charset="0"/>
              </a:rPr>
              <a:t>mode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F56709-9D39-27A9-B047-23349B27A030}"/>
              </a:ext>
            </a:extLst>
          </p:cNvPr>
          <p:cNvGrpSpPr/>
          <p:nvPr/>
        </p:nvGrpSpPr>
        <p:grpSpPr>
          <a:xfrm>
            <a:off x="9621849" y="5906747"/>
            <a:ext cx="1808151" cy="503804"/>
            <a:chOff x="8402649" y="5231833"/>
            <a:chExt cx="3415772" cy="10076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70EADC-F7D3-7654-B04E-00D3CF588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05860" y="5231833"/>
              <a:ext cx="3212561" cy="100760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80C396-A546-EDEE-4E59-9D45D73D9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6153" y="5816357"/>
              <a:ext cx="279414" cy="285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FA06003-06AF-F64F-FAF7-EB3DB0DD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2649" y="5424471"/>
              <a:ext cx="311166" cy="311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870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10EA-3ED5-19DE-8C30-AB0A5E19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– Secure Socket Layer</a:t>
            </a:r>
            <a:br>
              <a:rPr lang="en-US" dirty="0"/>
            </a:br>
            <a:r>
              <a:rPr lang="en-US" dirty="0"/>
              <a:t>TLS – Transport Layer Security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CDD43E-1AF0-E2F4-7E54-47A35A0B4824}"/>
              </a:ext>
            </a:extLst>
          </p:cNvPr>
          <p:cNvSpPr/>
          <p:nvPr/>
        </p:nvSpPr>
        <p:spPr>
          <a:xfrm>
            <a:off x="751840" y="3058160"/>
            <a:ext cx="2357120" cy="2357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Client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36F9F-929E-E162-5AAD-F7D6C97C5214}"/>
              </a:ext>
            </a:extLst>
          </p:cNvPr>
          <p:cNvSpPr/>
          <p:nvPr/>
        </p:nvSpPr>
        <p:spPr>
          <a:xfrm>
            <a:off x="8658751" y="3058160"/>
            <a:ext cx="2357120" cy="2357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76DD68-49E2-44AF-C67D-CD0BE208C321}"/>
              </a:ext>
            </a:extLst>
          </p:cNvPr>
          <p:cNvCxnSpPr/>
          <p:nvPr/>
        </p:nvCxnSpPr>
        <p:spPr>
          <a:xfrm>
            <a:off x="3108960" y="3718560"/>
            <a:ext cx="554979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F6883E-CDD9-2E47-63C8-E3B9B3C5D5EC}"/>
              </a:ext>
            </a:extLst>
          </p:cNvPr>
          <p:cNvCxnSpPr/>
          <p:nvPr/>
        </p:nvCxnSpPr>
        <p:spPr>
          <a:xfrm flipH="1">
            <a:off x="3108960" y="4683760"/>
            <a:ext cx="554979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25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43B3-6388-B335-C4FF-F9C66391C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4"/>
            <a:ext cx="10320020" cy="4955713"/>
          </a:xfrm>
        </p:spPr>
        <p:txBody>
          <a:bodyPr>
            <a:normAutofit fontScale="90000"/>
          </a:bodyPr>
          <a:lstStyle/>
          <a:p>
            <a:r>
              <a:rPr lang="en-US" sz="6000" dirty="0" err="1">
                <a:solidFill>
                  <a:srgbClr val="FFFF00"/>
                </a:solidFill>
                <a:latin typeface="Algerian" panose="04020705040A02060702" pitchFamily="82" charset="0"/>
              </a:rPr>
              <a:t>microSERVICE</a:t>
            </a:r>
            <a:r>
              <a:rPr lang="en-US" sz="6000" dirty="0">
                <a:solidFill>
                  <a:srgbClr val="FFFF00"/>
                </a:solidFill>
                <a:latin typeface="Algerian" panose="04020705040A02060702" pitchFamily="82" charset="0"/>
              </a:rPr>
              <a:t> COMMUNICATION</a:t>
            </a:r>
            <a:br>
              <a:rPr lang="en-US" sz="8000" dirty="0">
                <a:latin typeface="Algerian" panose="04020705040A02060702" pitchFamily="82" charset="0"/>
              </a:rPr>
            </a:br>
            <a:r>
              <a:rPr lang="en-US" sz="2200" dirty="0">
                <a:latin typeface="Algerian" panose="04020705040A02060702" pitchFamily="82" charset="0"/>
              </a:rPr>
              <a:t>WITH</a:t>
            </a:r>
            <a:br>
              <a:rPr lang="en-US" sz="8000" dirty="0">
                <a:latin typeface="Algerian" panose="04020705040A02060702" pitchFamily="82" charset="0"/>
              </a:rPr>
            </a:br>
            <a:r>
              <a:rPr lang="en-US" sz="15300" b="0" u="sng" dirty="0">
                <a:solidFill>
                  <a:srgbClr val="00B050"/>
                </a:solidFill>
                <a:latin typeface="Algerian" panose="04020705040A02060702" pitchFamily="82" charset="0"/>
              </a:rPr>
              <a:t>WEBCLIENT</a:t>
            </a:r>
            <a:br>
              <a:rPr lang="en-US" sz="8000" dirty="0">
                <a:latin typeface="Algerian" panose="04020705040A02060702" pitchFamily="82" charset="0"/>
              </a:rPr>
            </a:br>
            <a:r>
              <a:rPr lang="en-US" sz="2800" dirty="0">
                <a:latin typeface="Algerian" panose="04020705040A02060702" pitchFamily="82" charset="0"/>
              </a:rPr>
              <a:t>IN</a:t>
            </a:r>
            <a:br>
              <a:rPr lang="en-US" sz="8000" dirty="0">
                <a:latin typeface="Algerian" panose="04020705040A02060702" pitchFamily="82" charset="0"/>
              </a:rPr>
            </a:br>
            <a:r>
              <a:rPr lang="en-US" sz="8000" dirty="0">
                <a:solidFill>
                  <a:srgbClr val="FF000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F56709-9D39-27A9-B047-23349B27A030}"/>
              </a:ext>
            </a:extLst>
          </p:cNvPr>
          <p:cNvGrpSpPr/>
          <p:nvPr/>
        </p:nvGrpSpPr>
        <p:grpSpPr>
          <a:xfrm>
            <a:off x="9621849" y="5906747"/>
            <a:ext cx="1808151" cy="503804"/>
            <a:chOff x="8402649" y="5231833"/>
            <a:chExt cx="3415772" cy="10076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70EADC-F7D3-7654-B04E-00D3CF588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05860" y="5231833"/>
              <a:ext cx="3212561" cy="10076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80C396-A546-EDEE-4E59-9D45D73D9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6153" y="5816357"/>
              <a:ext cx="279414" cy="28576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FA06003-06AF-F64F-FAF7-EB3DB0DD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2649" y="5424471"/>
              <a:ext cx="311166" cy="3111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9527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185F-ABA4-C9DA-2450-64F71B17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B649-7640-3A52-7117-9985EDB23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Product Microservice with CRUD endpoints</a:t>
            </a:r>
          </a:p>
          <a:p>
            <a:r>
              <a:rPr lang="en-US" dirty="0"/>
              <a:t>Product Client microservice that will call the product microservice for all CRUD use cases</a:t>
            </a:r>
          </a:p>
          <a:p>
            <a:pPr lvl="1"/>
            <a:r>
              <a:rPr lang="en-US" dirty="0"/>
              <a:t>POST/PUT/GET/DELETE</a:t>
            </a:r>
          </a:p>
          <a:p>
            <a:pPr lvl="1"/>
            <a:r>
              <a:rPr lang="en-US" dirty="0"/>
              <a:t>Query</a:t>
            </a:r>
          </a:p>
          <a:p>
            <a:pPr lvl="1"/>
            <a:r>
              <a:rPr lang="en-US" dirty="0"/>
              <a:t>Headers</a:t>
            </a:r>
          </a:p>
          <a:p>
            <a:pPr lvl="1"/>
            <a:r>
              <a:rPr lang="en-US" dirty="0"/>
              <a:t>Cookies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Setting up timeout and retry</a:t>
            </a:r>
          </a:p>
          <a:p>
            <a:r>
              <a:rPr lang="en-US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36859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185F-ABA4-C9DA-2450-64F71B17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Webclient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B649-7640-3A52-7117-9985EDB23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Spring Boot, </a:t>
            </a:r>
            <a:r>
              <a:rPr lang="en-US" dirty="0" err="1"/>
              <a:t>WebClient</a:t>
            </a:r>
            <a:r>
              <a:rPr lang="en-US" dirty="0"/>
              <a:t> is a non-blocking, reactive web client that is part of the Spring </a:t>
            </a:r>
            <a:r>
              <a:rPr lang="en-US" dirty="0" err="1"/>
              <a:t>WebFlux</a:t>
            </a:r>
            <a:r>
              <a:rPr lang="en-US" dirty="0"/>
              <a:t> module.</a:t>
            </a:r>
          </a:p>
          <a:p>
            <a:r>
              <a:rPr lang="en-US" dirty="0"/>
              <a:t> It provides a higher-level, more functional API for making HTTP requests compared to the traditional </a:t>
            </a:r>
            <a:r>
              <a:rPr lang="en-US" dirty="0" err="1"/>
              <a:t>RestTemplate</a:t>
            </a:r>
            <a:r>
              <a:rPr lang="en-US" dirty="0"/>
              <a:t>. </a:t>
            </a:r>
          </a:p>
          <a:p>
            <a:r>
              <a:rPr lang="en-US" dirty="0" err="1"/>
              <a:t>WebClient</a:t>
            </a:r>
            <a:r>
              <a:rPr lang="en-US" dirty="0"/>
              <a:t> is designed to work with reactive programming concepts and is particularly well-suited for building reactive, asynchronous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7723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5C75077-98EA-4086-BE53-CEE82E3209CC}">
  <we:reference id="wa200005566" version="3.0.0.1" store="en-US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3148</TotalTime>
  <Words>297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Algerian</vt:lpstr>
      <vt:lpstr>Corbel</vt:lpstr>
      <vt:lpstr>Basis</vt:lpstr>
      <vt:lpstr>Engineering  Research Papers white papers blogs</vt:lpstr>
      <vt:lpstr>Dynamo: Amazon’s Highly Available Key-value Store</vt:lpstr>
      <vt:lpstr>Dynamo: Amazon’s Highly Available Key-value Store</vt:lpstr>
      <vt:lpstr>Dynamo: Amazon’s Highly Available Key-value Store</vt:lpstr>
      <vt:lpstr>How to start a spring boot service in ssl/tls mode</vt:lpstr>
      <vt:lpstr>SSL – Secure Socket Layer TLS – Transport Layer Security</vt:lpstr>
      <vt:lpstr>microSERVICE COMMUNICATION WITH WEBCLIENT IN SPRING BOOT</vt:lpstr>
      <vt:lpstr>Agenda</vt:lpstr>
      <vt:lpstr>What is Webclient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Research Papers</dc:title>
  <dc:creator>Arvind Maurya</dc:creator>
  <cp:lastModifiedBy>Arvind Maurya</cp:lastModifiedBy>
  <cp:revision>15</cp:revision>
  <dcterms:created xsi:type="dcterms:W3CDTF">2024-01-08T16:16:29Z</dcterms:created>
  <dcterms:modified xsi:type="dcterms:W3CDTF">2024-01-16T17:26:19Z</dcterms:modified>
</cp:coreProperties>
</file>