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4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6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3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FE476DC-C7E2-472A-9315-4B6B11E9313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1CB7E68-5575-409E-935F-F2D98AF6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3B3-6388-B335-C4FF-F9C66391C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Engineering </a:t>
            </a:r>
            <a:br>
              <a:rPr lang="en-US" dirty="0"/>
            </a:br>
            <a:r>
              <a:rPr lang="en-US" dirty="0"/>
              <a:t>Research Papers</a:t>
            </a:r>
            <a:br>
              <a:rPr lang="en-US" dirty="0"/>
            </a:br>
            <a:r>
              <a:rPr lang="en-US" dirty="0"/>
              <a:t>white papers</a:t>
            </a:r>
            <a:br>
              <a:rPr lang="en-US" dirty="0"/>
            </a:br>
            <a:r>
              <a:rPr lang="en-US" dirty="0"/>
              <a:t>blogs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F56709-9D39-27A9-B047-23349B27A030}"/>
              </a:ext>
            </a:extLst>
          </p:cNvPr>
          <p:cNvGrpSpPr/>
          <p:nvPr/>
        </p:nvGrpSpPr>
        <p:grpSpPr>
          <a:xfrm>
            <a:off x="9621849" y="5906747"/>
            <a:ext cx="1808151" cy="503804"/>
            <a:chOff x="8402649" y="5231833"/>
            <a:chExt cx="3415772" cy="1007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70EADC-F7D3-7654-B04E-00D3CF588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5860" y="5231833"/>
              <a:ext cx="3212561" cy="10076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80C396-A546-EDEE-4E59-9D45D73D9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6153" y="5816357"/>
              <a:ext cx="279414" cy="285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A06003-06AF-F64F-FAF7-EB3DB0DD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2649" y="5424471"/>
              <a:ext cx="311166" cy="311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66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185F-ABA4-C9DA-2450-64F71B17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B649-7640-3A52-7117-9985EDB2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Spring Boot, </a:t>
            </a:r>
            <a:r>
              <a:rPr lang="en-US" dirty="0" err="1"/>
              <a:t>WebClient</a:t>
            </a:r>
            <a:r>
              <a:rPr lang="en-US" dirty="0"/>
              <a:t> is a non-blocking, reactive web client that is part of the Spring </a:t>
            </a:r>
            <a:r>
              <a:rPr lang="en-US" dirty="0" err="1"/>
              <a:t>WebFlux</a:t>
            </a:r>
            <a:r>
              <a:rPr lang="en-US" dirty="0"/>
              <a:t> module.</a:t>
            </a:r>
          </a:p>
          <a:p>
            <a:r>
              <a:rPr lang="en-US" dirty="0"/>
              <a:t> It provides a higher-level, more functional API for making HTTP requests compared to the traditional </a:t>
            </a:r>
            <a:r>
              <a:rPr lang="en-US" dirty="0" err="1"/>
              <a:t>RestTemplate</a:t>
            </a:r>
            <a:r>
              <a:rPr lang="en-US" dirty="0"/>
              <a:t>. </a:t>
            </a:r>
          </a:p>
          <a:p>
            <a:r>
              <a:rPr lang="en-US" dirty="0" err="1"/>
              <a:t>WebClient</a:t>
            </a:r>
            <a:r>
              <a:rPr lang="en-US" dirty="0"/>
              <a:t> is designed to work with reactive programming concepts and is particularly well-suited for building reactive, asynchronous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723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64CA-1439-30B8-B160-AF81137A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Amazon’s Highly Available Key-value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C8CD-3DFF-DB4E-131D-63BCE059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System Assumptions and Requirements</a:t>
            </a:r>
          </a:p>
          <a:p>
            <a:pPr lvl="1"/>
            <a:r>
              <a:rPr lang="en-US" dirty="0"/>
              <a:t>Service Level Agreements (SLA)</a:t>
            </a:r>
          </a:p>
          <a:p>
            <a:pPr lvl="1"/>
            <a:r>
              <a:rPr lang="en-US" dirty="0"/>
              <a:t>Design Considerations</a:t>
            </a:r>
          </a:p>
          <a:p>
            <a:r>
              <a:rPr lang="en-US" dirty="0"/>
              <a:t>RELATED WORK</a:t>
            </a:r>
          </a:p>
          <a:p>
            <a:pPr lvl="1"/>
            <a:r>
              <a:rPr lang="en-US" dirty="0"/>
              <a:t>Peer to Peer Systems</a:t>
            </a:r>
          </a:p>
          <a:p>
            <a:pPr lvl="1"/>
            <a:r>
              <a:rPr lang="en-US" dirty="0"/>
              <a:t>Distributed File Systems and Databases</a:t>
            </a:r>
          </a:p>
          <a:p>
            <a:pPr lvl="1"/>
            <a:r>
              <a:rPr lang="en-US" dirty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64CA-1439-30B8-B160-AF81137A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Amazon’s Highly Available Key-value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C8CD-3DFF-DB4E-131D-63BCE059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System Interface</a:t>
            </a:r>
          </a:p>
          <a:p>
            <a:pPr lvl="1"/>
            <a:r>
              <a:rPr lang="en-US" dirty="0"/>
              <a:t>Partitioning Algorithm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Data Versioning</a:t>
            </a:r>
          </a:p>
          <a:p>
            <a:pPr lvl="1"/>
            <a:r>
              <a:rPr lang="en-US" dirty="0"/>
              <a:t>Execution of get () and put () operations</a:t>
            </a:r>
          </a:p>
          <a:p>
            <a:pPr lvl="1"/>
            <a:r>
              <a:rPr lang="en-US" dirty="0"/>
              <a:t>Handling Failures: Hinted Handoff</a:t>
            </a:r>
          </a:p>
          <a:p>
            <a:pPr lvl="1"/>
            <a:r>
              <a:rPr lang="en-US" dirty="0"/>
              <a:t>Handling permanent failures: Replica synchronization</a:t>
            </a:r>
          </a:p>
          <a:p>
            <a:pPr lvl="1"/>
            <a:r>
              <a:rPr lang="en-US" dirty="0"/>
              <a:t>Membership and Failure Detection</a:t>
            </a:r>
          </a:p>
          <a:p>
            <a:pPr lvl="2"/>
            <a:r>
              <a:rPr lang="en-US" dirty="0"/>
              <a:t>Ring Membership</a:t>
            </a:r>
          </a:p>
          <a:p>
            <a:pPr lvl="2"/>
            <a:r>
              <a:rPr lang="en-US" dirty="0"/>
              <a:t>External Discovery</a:t>
            </a:r>
          </a:p>
          <a:p>
            <a:pPr lvl="2"/>
            <a:r>
              <a:rPr lang="en-US" dirty="0"/>
              <a:t>Failure Detection</a:t>
            </a:r>
          </a:p>
          <a:p>
            <a:pPr lvl="1"/>
            <a:r>
              <a:rPr lang="en-US" dirty="0"/>
              <a:t>Adding/Removing Storage Nodes</a:t>
            </a:r>
          </a:p>
        </p:txBody>
      </p:sp>
    </p:spTree>
    <p:extLst>
      <p:ext uri="{BB962C8B-B14F-4D97-AF65-F5344CB8AC3E}">
        <p14:creationId xmlns:p14="http://schemas.microsoft.com/office/powerpoint/2010/main" val="17221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64CA-1439-30B8-B160-AF81137A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Amazon’s Highly Available Key-value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C8CD-3DFF-DB4E-131D-63BCE059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IMPLEMENTATION</a:t>
            </a:r>
          </a:p>
          <a:p>
            <a:r>
              <a:rPr lang="en-US" dirty="0"/>
              <a:t>EXPERIENCES &amp; LESSONS LEARNED</a:t>
            </a:r>
          </a:p>
          <a:p>
            <a:pPr lvl="1"/>
            <a:r>
              <a:rPr lang="en-US" dirty="0"/>
              <a:t>Business logic specific reconciliation</a:t>
            </a:r>
          </a:p>
          <a:p>
            <a:pPr lvl="1"/>
            <a:r>
              <a:rPr lang="en-US" dirty="0"/>
              <a:t>Timestamp based reconciliation</a:t>
            </a:r>
          </a:p>
          <a:p>
            <a:pPr lvl="1"/>
            <a:r>
              <a:rPr lang="en-US" dirty="0"/>
              <a:t>High performance read engine</a:t>
            </a:r>
          </a:p>
          <a:p>
            <a:pPr lvl="1"/>
            <a:r>
              <a:rPr lang="en-US" dirty="0"/>
              <a:t>Balancing Performance and Durability</a:t>
            </a:r>
          </a:p>
          <a:p>
            <a:pPr lvl="1"/>
            <a:r>
              <a:rPr lang="en-US" dirty="0"/>
              <a:t>Ensuring Uniform Load distribution</a:t>
            </a:r>
          </a:p>
          <a:p>
            <a:pPr lvl="1"/>
            <a:r>
              <a:rPr lang="en-US" dirty="0"/>
              <a:t>Divergent Versions: When and How Many?</a:t>
            </a:r>
          </a:p>
          <a:p>
            <a:pPr lvl="1"/>
            <a:r>
              <a:rPr lang="en-US" dirty="0"/>
              <a:t>Client-driven or Server-driven Coordination</a:t>
            </a:r>
          </a:p>
          <a:p>
            <a:pPr lvl="1"/>
            <a:r>
              <a:rPr lang="en-US" dirty="0"/>
              <a:t>Balancing background vs. foreground tasks</a:t>
            </a:r>
          </a:p>
          <a:p>
            <a:pPr lvl="1"/>
            <a:r>
              <a:rPr lang="en-US" dirty="0"/>
              <a:t>Discussion</a:t>
            </a:r>
          </a:p>
          <a:p>
            <a:r>
              <a:rPr lang="en-US" dirty="0"/>
              <a:t>CONCLUSIONS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3B3-6388-B335-C4FF-F9C66391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10320020" cy="4324892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How to start a </a:t>
            </a:r>
            <a:r>
              <a:rPr lang="en-US" sz="8000" dirty="0">
                <a:solidFill>
                  <a:srgbClr val="FF0000"/>
                </a:solidFill>
                <a:latin typeface="Algerian" panose="04020705040A02060702" pitchFamily="82" charset="0"/>
              </a:rPr>
              <a:t>spring boot </a:t>
            </a:r>
            <a:r>
              <a:rPr lang="en-US" sz="8000" dirty="0">
                <a:latin typeface="Algerian" panose="04020705040A02060702" pitchFamily="82" charset="0"/>
              </a:rPr>
              <a:t>service in </a:t>
            </a:r>
            <a:r>
              <a:rPr lang="en-US" sz="8000" dirty="0" err="1">
                <a:solidFill>
                  <a:srgbClr val="00B050"/>
                </a:solidFill>
                <a:latin typeface="Algerian" panose="04020705040A02060702" pitchFamily="82" charset="0"/>
              </a:rPr>
              <a:t>ssl</a:t>
            </a:r>
            <a:r>
              <a:rPr lang="en-US" sz="8000" dirty="0">
                <a:solidFill>
                  <a:srgbClr val="00B050"/>
                </a:solidFill>
                <a:latin typeface="Algerian" panose="04020705040A02060702" pitchFamily="82" charset="0"/>
              </a:rPr>
              <a:t>/</a:t>
            </a:r>
            <a:r>
              <a:rPr lang="en-US" sz="8000" dirty="0" err="1">
                <a:solidFill>
                  <a:srgbClr val="00B050"/>
                </a:solidFill>
                <a:latin typeface="Algerian" panose="04020705040A02060702" pitchFamily="82" charset="0"/>
              </a:rPr>
              <a:t>tls</a:t>
            </a:r>
            <a:r>
              <a:rPr lang="en-US" sz="800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r>
              <a:rPr lang="en-US" sz="8000" dirty="0">
                <a:latin typeface="Algerian" panose="04020705040A02060702" pitchFamily="82" charset="0"/>
              </a:rPr>
              <a:t>mode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F56709-9D39-27A9-B047-23349B27A030}"/>
              </a:ext>
            </a:extLst>
          </p:cNvPr>
          <p:cNvGrpSpPr/>
          <p:nvPr/>
        </p:nvGrpSpPr>
        <p:grpSpPr>
          <a:xfrm>
            <a:off x="9621849" y="5906747"/>
            <a:ext cx="1808151" cy="503804"/>
            <a:chOff x="8402649" y="5231833"/>
            <a:chExt cx="3415772" cy="1007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70EADC-F7D3-7654-B04E-00D3CF588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5860" y="5231833"/>
              <a:ext cx="3212561" cy="10076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80C396-A546-EDEE-4E59-9D45D73D9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6153" y="5816357"/>
              <a:ext cx="279414" cy="285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A06003-06AF-F64F-FAF7-EB3DB0DD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2649" y="5424471"/>
              <a:ext cx="311166" cy="311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70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10EA-3ED5-19DE-8C30-AB0A5E19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– Secure Socket Layer</a:t>
            </a:r>
            <a:br>
              <a:rPr lang="en-US" dirty="0"/>
            </a:br>
            <a:r>
              <a:rPr lang="en-US" dirty="0"/>
              <a:t>TLS – Transport Layer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CDD43E-1AF0-E2F4-7E54-47A35A0B4824}"/>
              </a:ext>
            </a:extLst>
          </p:cNvPr>
          <p:cNvSpPr/>
          <p:nvPr/>
        </p:nvSpPr>
        <p:spPr>
          <a:xfrm>
            <a:off x="751840" y="3058160"/>
            <a:ext cx="2357120" cy="2357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Client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36F9F-929E-E162-5AAD-F7D6C97C5214}"/>
              </a:ext>
            </a:extLst>
          </p:cNvPr>
          <p:cNvSpPr/>
          <p:nvPr/>
        </p:nvSpPr>
        <p:spPr>
          <a:xfrm>
            <a:off x="8658751" y="3058160"/>
            <a:ext cx="2357120" cy="2357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76DD68-49E2-44AF-C67D-CD0BE208C321}"/>
              </a:ext>
            </a:extLst>
          </p:cNvPr>
          <p:cNvCxnSpPr/>
          <p:nvPr/>
        </p:nvCxnSpPr>
        <p:spPr>
          <a:xfrm>
            <a:off x="3108960" y="3718560"/>
            <a:ext cx="554979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F6883E-CDD9-2E47-63C8-E3B9B3C5D5EC}"/>
              </a:ext>
            </a:extLst>
          </p:cNvPr>
          <p:cNvCxnSpPr/>
          <p:nvPr/>
        </p:nvCxnSpPr>
        <p:spPr>
          <a:xfrm flipH="1">
            <a:off x="3108960" y="4683760"/>
            <a:ext cx="554979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5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3B3-6388-B335-C4FF-F9C66391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1187"/>
            <a:ext cx="10320020" cy="4955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err="1">
                <a:solidFill>
                  <a:srgbClr val="FFFF00"/>
                </a:solidFill>
                <a:latin typeface="Algerian" panose="04020705040A02060702" pitchFamily="82" charset="0"/>
              </a:rPr>
              <a:t>microSERVICE</a:t>
            </a:r>
            <a:r>
              <a:rPr lang="en-US" sz="6000" dirty="0">
                <a:solidFill>
                  <a:srgbClr val="FFFF00"/>
                </a:solidFill>
                <a:latin typeface="Algerian" panose="04020705040A02060702" pitchFamily="82" charset="0"/>
              </a:rPr>
              <a:t> COMMUNICATION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2200" dirty="0">
                <a:latin typeface="Algerian" panose="04020705040A02060702" pitchFamily="82" charset="0"/>
              </a:rPr>
              <a:t>WITH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15300" b="0" u="sng" dirty="0">
                <a:solidFill>
                  <a:srgbClr val="00B050"/>
                </a:solidFill>
                <a:latin typeface="Algerian" panose="04020705040A02060702" pitchFamily="82" charset="0"/>
              </a:rPr>
              <a:t>WEBCLIENT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IN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8000" dirty="0">
                <a:solidFill>
                  <a:srgbClr val="FF000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F56709-9D39-27A9-B047-23349B27A030}"/>
              </a:ext>
            </a:extLst>
          </p:cNvPr>
          <p:cNvGrpSpPr/>
          <p:nvPr/>
        </p:nvGrpSpPr>
        <p:grpSpPr>
          <a:xfrm>
            <a:off x="9621849" y="5906747"/>
            <a:ext cx="1808151" cy="503804"/>
            <a:chOff x="8402649" y="5231833"/>
            <a:chExt cx="3415772" cy="1007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70EADC-F7D3-7654-B04E-00D3CF588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5860" y="5231833"/>
              <a:ext cx="3212561" cy="10076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80C396-A546-EDEE-4E59-9D45D73D9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6153" y="5816357"/>
              <a:ext cx="279414" cy="2857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A06003-06AF-F64F-FAF7-EB3DB0DD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2649" y="5424471"/>
              <a:ext cx="311166" cy="3111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1F221F-D9F4-C737-CFBF-E0AC6E6B47B9}"/>
              </a:ext>
            </a:extLst>
          </p:cNvPr>
          <p:cNvSpPr txBox="1"/>
          <p:nvPr/>
        </p:nvSpPr>
        <p:spPr>
          <a:xfrm>
            <a:off x="6252410" y="3741400"/>
            <a:ext cx="578157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B52FA-AD78-F56C-1D0E-3D6759E97DB5}"/>
              </a:ext>
            </a:extLst>
          </p:cNvPr>
          <p:cNvSpPr txBox="1"/>
          <p:nvPr/>
        </p:nvSpPr>
        <p:spPr>
          <a:xfrm>
            <a:off x="5457524" y="4837286"/>
            <a:ext cx="673447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HEADER &amp; COOKIES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21038-787A-0D91-F31D-BEDFC42A9CC9}"/>
              </a:ext>
            </a:extLst>
          </p:cNvPr>
          <p:cNvSpPr txBox="1"/>
          <p:nvPr/>
        </p:nvSpPr>
        <p:spPr>
          <a:xfrm>
            <a:off x="186088" y="234111"/>
            <a:ext cx="702323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HTTP GET/PUT/POST/DELETE</a:t>
            </a:r>
          </a:p>
        </p:txBody>
      </p:sp>
    </p:spTree>
    <p:extLst>
      <p:ext uri="{BB962C8B-B14F-4D97-AF65-F5344CB8AC3E}">
        <p14:creationId xmlns:p14="http://schemas.microsoft.com/office/powerpoint/2010/main" val="419527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185F-ABA4-C9DA-2450-64F71B17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B649-7640-3A52-7117-9985EDB2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Product Microservice with CRUD endpoints</a:t>
            </a:r>
          </a:p>
          <a:p>
            <a:r>
              <a:rPr lang="en-US" dirty="0"/>
              <a:t>Product Client microservice that will call the product microservice for all CRUD use cases</a:t>
            </a:r>
          </a:p>
          <a:p>
            <a:pPr lvl="1"/>
            <a:r>
              <a:rPr lang="en-US" dirty="0"/>
              <a:t>POST/PUT/GET/DELETE</a:t>
            </a:r>
          </a:p>
          <a:p>
            <a:pPr lvl="1"/>
            <a:r>
              <a:rPr lang="en-US" dirty="0"/>
              <a:t>Query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6859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185F-ABA4-C9DA-2450-64F71B17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B649-7640-3A52-7117-9985EDB2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rgbClr val="FF0000"/>
                </a:solidFill>
              </a:rPr>
              <a:t>Exception handling</a:t>
            </a:r>
          </a:p>
          <a:p>
            <a:r>
              <a:rPr lang="en-US" sz="3300" b="1" dirty="0">
                <a:solidFill>
                  <a:srgbClr val="FF0000"/>
                </a:solidFill>
              </a:rPr>
              <a:t>Setting up timeout and retry</a:t>
            </a:r>
          </a:p>
          <a:p>
            <a:r>
              <a:rPr lang="en-US" sz="3300" b="1" dirty="0">
                <a:solidFill>
                  <a:srgbClr val="FF0000"/>
                </a:solidFill>
              </a:rPr>
              <a:t>Filters</a:t>
            </a:r>
          </a:p>
          <a:p>
            <a:r>
              <a:rPr lang="en-US" sz="3300" b="1" dirty="0">
                <a:solidFill>
                  <a:srgbClr val="FF0000"/>
                </a:solidFill>
              </a:rPr>
              <a:t>Logging &amp; Debugging</a:t>
            </a:r>
          </a:p>
          <a:p>
            <a:endParaRPr lang="en-US" sz="3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C75077-98EA-4086-BE53-CEE82E3209CC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3194</TotalTime>
  <Words>298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Algerian</vt:lpstr>
      <vt:lpstr>Corbel</vt:lpstr>
      <vt:lpstr>Basis</vt:lpstr>
      <vt:lpstr>Engineering  Research Papers white papers blogs</vt:lpstr>
      <vt:lpstr>Dynamo: Amazon’s Highly Available Key-value Store</vt:lpstr>
      <vt:lpstr>Dynamo: Amazon’s Highly Available Key-value Store</vt:lpstr>
      <vt:lpstr>Dynamo: Amazon’s Highly Available Key-value Store</vt:lpstr>
      <vt:lpstr>How to start a spring boot service in ssl/tls mode</vt:lpstr>
      <vt:lpstr>SSL – Secure Socket Layer TLS – Transport Layer Security</vt:lpstr>
      <vt:lpstr>microSERVICE COMMUNICATION WITH WEBCLIENT IN SPRING BOOT</vt:lpstr>
      <vt:lpstr>Agenda</vt:lpstr>
      <vt:lpstr>Agenda</vt:lpstr>
      <vt:lpstr>What is Webclient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Research Papers</dc:title>
  <dc:creator>Arvind Maurya</dc:creator>
  <cp:lastModifiedBy>Arvind Maurya</cp:lastModifiedBy>
  <cp:revision>20</cp:revision>
  <dcterms:created xsi:type="dcterms:W3CDTF">2024-01-08T16:16:29Z</dcterms:created>
  <dcterms:modified xsi:type="dcterms:W3CDTF">2024-01-20T11:40:32Z</dcterms:modified>
</cp:coreProperties>
</file>