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66" r:id="rId3"/>
    <p:sldId id="288" r:id="rId4"/>
    <p:sldId id="289" r:id="rId5"/>
    <p:sldId id="267" r:id="rId6"/>
    <p:sldId id="283" r:id="rId7"/>
    <p:sldId id="284" r:id="rId8"/>
    <p:sldId id="285" r:id="rId9"/>
    <p:sldId id="286" r:id="rId10"/>
    <p:sldId id="287" r:id="rId11"/>
    <p:sldId id="268" r:id="rId12"/>
    <p:sldId id="290" r:id="rId13"/>
    <p:sldId id="291" r:id="rId14"/>
    <p:sldId id="297" r:id="rId15"/>
    <p:sldId id="300" r:id="rId16"/>
    <p:sldId id="301" r:id="rId17"/>
    <p:sldId id="302" r:id="rId18"/>
    <p:sldId id="293" r:id="rId19"/>
    <p:sldId id="316" r:id="rId20"/>
    <p:sldId id="317" r:id="rId21"/>
    <p:sldId id="318" r:id="rId22"/>
    <p:sldId id="319" r:id="rId23"/>
    <p:sldId id="298" r:id="rId24"/>
    <p:sldId id="320" r:id="rId25"/>
    <p:sldId id="303" r:id="rId26"/>
    <p:sldId id="328" r:id="rId27"/>
    <p:sldId id="294" r:id="rId28"/>
    <p:sldId id="306" r:id="rId29"/>
    <p:sldId id="309" r:id="rId30"/>
    <p:sldId id="310" r:id="rId31"/>
    <p:sldId id="296" r:id="rId32"/>
    <p:sldId id="307" r:id="rId33"/>
    <p:sldId id="314" r:id="rId34"/>
    <p:sldId id="312" r:id="rId35"/>
    <p:sldId id="315" r:id="rId36"/>
    <p:sldId id="308" r:id="rId37"/>
    <p:sldId id="311" r:id="rId38"/>
    <p:sldId id="322" r:id="rId39"/>
    <p:sldId id="329" r:id="rId40"/>
    <p:sldId id="295" r:id="rId41"/>
    <p:sldId id="304" r:id="rId42"/>
    <p:sldId id="305" r:id="rId43"/>
    <p:sldId id="323" r:id="rId44"/>
    <p:sldId id="325" r:id="rId45"/>
    <p:sldId id="324" r:id="rId46"/>
    <p:sldId id="326" r:id="rId47"/>
    <p:sldId id="351" r:id="rId48"/>
    <p:sldId id="327" r:id="rId49"/>
    <p:sldId id="330" r:id="rId50"/>
    <p:sldId id="331" r:id="rId51"/>
    <p:sldId id="333" r:id="rId52"/>
    <p:sldId id="332" r:id="rId53"/>
    <p:sldId id="264" r:id="rId54"/>
    <p:sldId id="336" r:id="rId55"/>
    <p:sldId id="335" r:id="rId56"/>
    <p:sldId id="337" r:id="rId57"/>
    <p:sldId id="334" r:id="rId58"/>
    <p:sldId id="338" r:id="rId59"/>
    <p:sldId id="339" r:id="rId60"/>
    <p:sldId id="352" r:id="rId61"/>
    <p:sldId id="353" r:id="rId62"/>
    <p:sldId id="354" r:id="rId63"/>
    <p:sldId id="355" r:id="rId64"/>
    <p:sldId id="356" r:id="rId65"/>
    <p:sldId id="357" r:id="rId66"/>
    <p:sldId id="358" r:id="rId67"/>
    <p:sldId id="342" r:id="rId68"/>
    <p:sldId id="343" r:id="rId69"/>
    <p:sldId id="344" r:id="rId70"/>
    <p:sldId id="345" r:id="rId71"/>
    <p:sldId id="34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E41749-9B58-4B9E-8914-F44D3AE3FE03}" v="117" dt="2023-03-17T01:37:12.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1151C1-223B-453B-9405-76B06530D59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CF77639-05A5-4B96-ACA6-47CC1C7F07FE}">
      <dgm:prSet/>
      <dgm:spPr/>
      <dgm:t>
        <a:bodyPr/>
        <a:lstStyle/>
        <a:p>
          <a:r>
            <a:rPr lang="en-US"/>
            <a:t>Kafka</a:t>
          </a:r>
        </a:p>
      </dgm:t>
    </dgm:pt>
    <dgm:pt modelId="{53E6CDEB-935D-4CF8-8EE0-603023405C9D}" type="parTrans" cxnId="{1B67EE17-28F7-485C-A086-4E145F9075CE}">
      <dgm:prSet/>
      <dgm:spPr/>
      <dgm:t>
        <a:bodyPr/>
        <a:lstStyle/>
        <a:p>
          <a:endParaRPr lang="en-US"/>
        </a:p>
      </dgm:t>
    </dgm:pt>
    <dgm:pt modelId="{24D1B1CE-50D7-462F-A452-119500CD2EBF}" type="sibTrans" cxnId="{1B67EE17-28F7-485C-A086-4E145F9075CE}">
      <dgm:prSet/>
      <dgm:spPr/>
      <dgm:t>
        <a:bodyPr/>
        <a:lstStyle/>
        <a:p>
          <a:endParaRPr lang="en-US"/>
        </a:p>
      </dgm:t>
    </dgm:pt>
    <dgm:pt modelId="{478F393D-0035-4317-9342-0106D3F96D57}">
      <dgm:prSet/>
      <dgm:spPr/>
      <dgm:t>
        <a:bodyPr/>
        <a:lstStyle/>
        <a:p>
          <a:r>
            <a:rPr lang="en-US"/>
            <a:t>Brokers</a:t>
          </a:r>
        </a:p>
      </dgm:t>
    </dgm:pt>
    <dgm:pt modelId="{9FF671B0-AFE1-46B6-A82A-1AC62CA05F96}" type="parTrans" cxnId="{055C69C3-6104-4C84-84A3-C30C9699ECF3}">
      <dgm:prSet/>
      <dgm:spPr/>
      <dgm:t>
        <a:bodyPr/>
        <a:lstStyle/>
        <a:p>
          <a:endParaRPr lang="en-US"/>
        </a:p>
      </dgm:t>
    </dgm:pt>
    <dgm:pt modelId="{574C21CB-490E-481B-BB71-7E482DF89FA7}" type="sibTrans" cxnId="{055C69C3-6104-4C84-84A3-C30C9699ECF3}">
      <dgm:prSet/>
      <dgm:spPr/>
      <dgm:t>
        <a:bodyPr/>
        <a:lstStyle/>
        <a:p>
          <a:endParaRPr lang="en-US"/>
        </a:p>
      </dgm:t>
    </dgm:pt>
    <dgm:pt modelId="{28979DB3-4FA4-4504-877E-D75ACF8EF40F}">
      <dgm:prSet/>
      <dgm:spPr/>
      <dgm:t>
        <a:bodyPr/>
        <a:lstStyle/>
        <a:p>
          <a:r>
            <a:rPr lang="en-US" dirty="0"/>
            <a:t>Zookeeper</a:t>
          </a:r>
        </a:p>
      </dgm:t>
    </dgm:pt>
    <dgm:pt modelId="{CD7E3FDE-304F-4F1C-B8EB-A664290AEC8D}" type="parTrans" cxnId="{930F3118-489C-4223-8852-D80BE61705ED}">
      <dgm:prSet/>
      <dgm:spPr/>
      <dgm:t>
        <a:bodyPr/>
        <a:lstStyle/>
        <a:p>
          <a:endParaRPr lang="en-US"/>
        </a:p>
      </dgm:t>
    </dgm:pt>
    <dgm:pt modelId="{54754C75-5B5F-4713-9479-BC00320EC54A}" type="sibTrans" cxnId="{930F3118-489C-4223-8852-D80BE61705ED}">
      <dgm:prSet/>
      <dgm:spPr/>
      <dgm:t>
        <a:bodyPr/>
        <a:lstStyle/>
        <a:p>
          <a:endParaRPr lang="en-US"/>
        </a:p>
      </dgm:t>
    </dgm:pt>
    <dgm:pt modelId="{89D98429-69CB-4C21-804F-5F99E059DEDE}">
      <dgm:prSet/>
      <dgm:spPr/>
      <dgm:t>
        <a:bodyPr/>
        <a:lstStyle/>
        <a:p>
          <a:r>
            <a:rPr lang="en-US"/>
            <a:t>Topics</a:t>
          </a:r>
        </a:p>
      </dgm:t>
    </dgm:pt>
    <dgm:pt modelId="{9181DB4C-18C5-4B75-A50C-84C8FB206A28}" type="parTrans" cxnId="{F4DA4417-C999-48F1-8E78-FE40E011349B}">
      <dgm:prSet/>
      <dgm:spPr/>
      <dgm:t>
        <a:bodyPr/>
        <a:lstStyle/>
        <a:p>
          <a:endParaRPr lang="en-US"/>
        </a:p>
      </dgm:t>
    </dgm:pt>
    <dgm:pt modelId="{248552D7-1E68-4C1C-B8E5-36E3DEA14DD0}" type="sibTrans" cxnId="{F4DA4417-C999-48F1-8E78-FE40E011349B}">
      <dgm:prSet/>
      <dgm:spPr/>
      <dgm:t>
        <a:bodyPr/>
        <a:lstStyle/>
        <a:p>
          <a:endParaRPr lang="en-US"/>
        </a:p>
      </dgm:t>
    </dgm:pt>
    <dgm:pt modelId="{6D45CA49-25E2-45DD-9792-500DA08AB444}">
      <dgm:prSet/>
      <dgm:spPr/>
      <dgm:t>
        <a:bodyPr/>
        <a:lstStyle/>
        <a:p>
          <a:r>
            <a:rPr lang="en-US"/>
            <a:t>Producer</a:t>
          </a:r>
        </a:p>
      </dgm:t>
    </dgm:pt>
    <dgm:pt modelId="{4DCF7CA2-199C-4D42-8F42-069EB2A12174}" type="parTrans" cxnId="{FD7815B3-A64E-4018-8B8C-C7C0F5D8E069}">
      <dgm:prSet/>
      <dgm:spPr/>
      <dgm:t>
        <a:bodyPr/>
        <a:lstStyle/>
        <a:p>
          <a:endParaRPr lang="en-US"/>
        </a:p>
      </dgm:t>
    </dgm:pt>
    <dgm:pt modelId="{CDF94E05-5368-43F5-AA7F-3ADB7B430323}" type="sibTrans" cxnId="{FD7815B3-A64E-4018-8B8C-C7C0F5D8E069}">
      <dgm:prSet/>
      <dgm:spPr/>
      <dgm:t>
        <a:bodyPr/>
        <a:lstStyle/>
        <a:p>
          <a:endParaRPr lang="en-US"/>
        </a:p>
      </dgm:t>
    </dgm:pt>
    <dgm:pt modelId="{F0A53F2A-5A00-4D47-91E7-0A915ACB7684}">
      <dgm:prSet/>
      <dgm:spPr/>
      <dgm:t>
        <a:bodyPr/>
        <a:lstStyle/>
        <a:p>
          <a:r>
            <a:rPr lang="en-US"/>
            <a:t>Consumer </a:t>
          </a:r>
        </a:p>
      </dgm:t>
    </dgm:pt>
    <dgm:pt modelId="{81EF21A9-D765-4461-BBA6-F419E40C5A8F}" type="parTrans" cxnId="{252B8867-1553-4508-9603-99E6A0DC021C}">
      <dgm:prSet/>
      <dgm:spPr/>
      <dgm:t>
        <a:bodyPr/>
        <a:lstStyle/>
        <a:p>
          <a:endParaRPr lang="en-US"/>
        </a:p>
      </dgm:t>
    </dgm:pt>
    <dgm:pt modelId="{036DB894-1E05-4D46-A123-BBD2FCD7E024}" type="sibTrans" cxnId="{252B8867-1553-4508-9603-99E6A0DC021C}">
      <dgm:prSet/>
      <dgm:spPr/>
      <dgm:t>
        <a:bodyPr/>
        <a:lstStyle/>
        <a:p>
          <a:endParaRPr lang="en-US"/>
        </a:p>
      </dgm:t>
    </dgm:pt>
    <dgm:pt modelId="{719C1241-0BFD-4B36-A27E-197207E2B21B}" type="pres">
      <dgm:prSet presAssocID="{3C1151C1-223B-453B-9405-76B06530D59C}" presName="Name0" presStyleCnt="0">
        <dgm:presLayoutVars>
          <dgm:chMax val="7"/>
          <dgm:dir/>
          <dgm:animLvl val="lvl"/>
          <dgm:resizeHandles val="exact"/>
        </dgm:presLayoutVars>
      </dgm:prSet>
      <dgm:spPr/>
    </dgm:pt>
    <dgm:pt modelId="{957C193B-3656-4DDA-AEEF-F4E6980FDFDC}" type="pres">
      <dgm:prSet presAssocID="{7CF77639-05A5-4B96-ACA6-47CC1C7F07FE}" presName="circle1" presStyleLbl="node1" presStyleIdx="0" presStyleCnt="1"/>
      <dgm:spPr/>
    </dgm:pt>
    <dgm:pt modelId="{E353C89B-05E0-465D-A89B-E1F1E05B3D4C}" type="pres">
      <dgm:prSet presAssocID="{7CF77639-05A5-4B96-ACA6-47CC1C7F07FE}" presName="space" presStyleCnt="0"/>
      <dgm:spPr/>
    </dgm:pt>
    <dgm:pt modelId="{D37A7A20-C97D-4622-83FE-CE4331D5CB47}" type="pres">
      <dgm:prSet presAssocID="{7CF77639-05A5-4B96-ACA6-47CC1C7F07FE}" presName="rect1" presStyleLbl="alignAcc1" presStyleIdx="0" presStyleCnt="1"/>
      <dgm:spPr/>
    </dgm:pt>
    <dgm:pt modelId="{C7AEDE51-F42F-4941-9332-0554C57FF37E}" type="pres">
      <dgm:prSet presAssocID="{7CF77639-05A5-4B96-ACA6-47CC1C7F07FE}" presName="rect1ParTx" presStyleLbl="alignAcc1" presStyleIdx="0" presStyleCnt="1">
        <dgm:presLayoutVars>
          <dgm:chMax val="1"/>
          <dgm:bulletEnabled val="1"/>
        </dgm:presLayoutVars>
      </dgm:prSet>
      <dgm:spPr/>
    </dgm:pt>
    <dgm:pt modelId="{2AAB389D-D3C4-4C5A-9221-CAD9F2818C4F}" type="pres">
      <dgm:prSet presAssocID="{7CF77639-05A5-4B96-ACA6-47CC1C7F07FE}" presName="rect1ChTx" presStyleLbl="alignAcc1" presStyleIdx="0" presStyleCnt="1">
        <dgm:presLayoutVars>
          <dgm:bulletEnabled val="1"/>
        </dgm:presLayoutVars>
      </dgm:prSet>
      <dgm:spPr/>
    </dgm:pt>
  </dgm:ptLst>
  <dgm:cxnLst>
    <dgm:cxn modelId="{F4DA4417-C999-48F1-8E78-FE40E011349B}" srcId="{7CF77639-05A5-4B96-ACA6-47CC1C7F07FE}" destId="{89D98429-69CB-4C21-804F-5F99E059DEDE}" srcOrd="2" destOrd="0" parTransId="{9181DB4C-18C5-4B75-A50C-84C8FB206A28}" sibTransId="{248552D7-1E68-4C1C-B8E5-36E3DEA14DD0}"/>
    <dgm:cxn modelId="{1B67EE17-28F7-485C-A086-4E145F9075CE}" srcId="{3C1151C1-223B-453B-9405-76B06530D59C}" destId="{7CF77639-05A5-4B96-ACA6-47CC1C7F07FE}" srcOrd="0" destOrd="0" parTransId="{53E6CDEB-935D-4CF8-8EE0-603023405C9D}" sibTransId="{24D1B1CE-50D7-462F-A452-119500CD2EBF}"/>
    <dgm:cxn modelId="{930F3118-489C-4223-8852-D80BE61705ED}" srcId="{7CF77639-05A5-4B96-ACA6-47CC1C7F07FE}" destId="{28979DB3-4FA4-4504-877E-D75ACF8EF40F}" srcOrd="1" destOrd="0" parTransId="{CD7E3FDE-304F-4F1C-B8EB-A664290AEC8D}" sibTransId="{54754C75-5B5F-4713-9479-BC00320EC54A}"/>
    <dgm:cxn modelId="{384D7419-80D5-4803-B9B3-08F0F76C0C5D}" type="presOf" srcId="{7CF77639-05A5-4B96-ACA6-47CC1C7F07FE}" destId="{D37A7A20-C97D-4622-83FE-CE4331D5CB47}" srcOrd="0" destOrd="0" presId="urn:microsoft.com/office/officeart/2005/8/layout/target3"/>
    <dgm:cxn modelId="{427F2A23-F45D-4E94-84A4-9FA3DF908E26}" type="presOf" srcId="{3C1151C1-223B-453B-9405-76B06530D59C}" destId="{719C1241-0BFD-4B36-A27E-197207E2B21B}" srcOrd="0" destOrd="0" presId="urn:microsoft.com/office/officeart/2005/8/layout/target3"/>
    <dgm:cxn modelId="{60D6222B-68CC-478F-A106-2AEE993C3360}" type="presOf" srcId="{28979DB3-4FA4-4504-877E-D75ACF8EF40F}" destId="{2AAB389D-D3C4-4C5A-9221-CAD9F2818C4F}" srcOrd="0" destOrd="1" presId="urn:microsoft.com/office/officeart/2005/8/layout/target3"/>
    <dgm:cxn modelId="{C23F323D-1AAE-4AE1-B8DD-7D21E76FC679}" type="presOf" srcId="{7CF77639-05A5-4B96-ACA6-47CC1C7F07FE}" destId="{C7AEDE51-F42F-4941-9332-0554C57FF37E}" srcOrd="1" destOrd="0" presId="urn:microsoft.com/office/officeart/2005/8/layout/target3"/>
    <dgm:cxn modelId="{721C5D5B-A8E5-4D07-98A7-F8FFF88D0D4B}" type="presOf" srcId="{89D98429-69CB-4C21-804F-5F99E059DEDE}" destId="{2AAB389D-D3C4-4C5A-9221-CAD9F2818C4F}" srcOrd="0" destOrd="2" presId="urn:microsoft.com/office/officeart/2005/8/layout/target3"/>
    <dgm:cxn modelId="{BAB81244-E11A-40A4-B88C-4F83EA3CEB24}" type="presOf" srcId="{478F393D-0035-4317-9342-0106D3F96D57}" destId="{2AAB389D-D3C4-4C5A-9221-CAD9F2818C4F}" srcOrd="0" destOrd="0" presId="urn:microsoft.com/office/officeart/2005/8/layout/target3"/>
    <dgm:cxn modelId="{252B8867-1553-4508-9603-99E6A0DC021C}" srcId="{7CF77639-05A5-4B96-ACA6-47CC1C7F07FE}" destId="{F0A53F2A-5A00-4D47-91E7-0A915ACB7684}" srcOrd="4" destOrd="0" parTransId="{81EF21A9-D765-4461-BBA6-F419E40C5A8F}" sibTransId="{036DB894-1E05-4D46-A123-BBD2FCD7E024}"/>
    <dgm:cxn modelId="{4EC9FDA0-FFC0-436C-98DF-7FD09D7360DF}" type="presOf" srcId="{6D45CA49-25E2-45DD-9792-500DA08AB444}" destId="{2AAB389D-D3C4-4C5A-9221-CAD9F2818C4F}" srcOrd="0" destOrd="3" presId="urn:microsoft.com/office/officeart/2005/8/layout/target3"/>
    <dgm:cxn modelId="{FD7815B3-A64E-4018-8B8C-C7C0F5D8E069}" srcId="{7CF77639-05A5-4B96-ACA6-47CC1C7F07FE}" destId="{6D45CA49-25E2-45DD-9792-500DA08AB444}" srcOrd="3" destOrd="0" parTransId="{4DCF7CA2-199C-4D42-8F42-069EB2A12174}" sibTransId="{CDF94E05-5368-43F5-AA7F-3ADB7B430323}"/>
    <dgm:cxn modelId="{055C69C3-6104-4C84-84A3-C30C9699ECF3}" srcId="{7CF77639-05A5-4B96-ACA6-47CC1C7F07FE}" destId="{478F393D-0035-4317-9342-0106D3F96D57}" srcOrd="0" destOrd="0" parTransId="{9FF671B0-AFE1-46B6-A82A-1AC62CA05F96}" sibTransId="{574C21CB-490E-481B-BB71-7E482DF89FA7}"/>
    <dgm:cxn modelId="{F17CCDDF-8269-40B7-8AF3-C7BC5E817300}" type="presOf" srcId="{F0A53F2A-5A00-4D47-91E7-0A915ACB7684}" destId="{2AAB389D-D3C4-4C5A-9221-CAD9F2818C4F}" srcOrd="0" destOrd="4" presId="urn:microsoft.com/office/officeart/2005/8/layout/target3"/>
    <dgm:cxn modelId="{575B6090-FEF6-4E64-B9C0-364EEE4E88C2}" type="presParOf" srcId="{719C1241-0BFD-4B36-A27E-197207E2B21B}" destId="{957C193B-3656-4DDA-AEEF-F4E6980FDFDC}" srcOrd="0" destOrd="0" presId="urn:microsoft.com/office/officeart/2005/8/layout/target3"/>
    <dgm:cxn modelId="{81EB8E6C-E122-4475-9F7D-138DBAC9841B}" type="presParOf" srcId="{719C1241-0BFD-4B36-A27E-197207E2B21B}" destId="{E353C89B-05E0-465D-A89B-E1F1E05B3D4C}" srcOrd="1" destOrd="0" presId="urn:microsoft.com/office/officeart/2005/8/layout/target3"/>
    <dgm:cxn modelId="{91A0AF81-9373-4219-92DE-875AFEDF2193}" type="presParOf" srcId="{719C1241-0BFD-4B36-A27E-197207E2B21B}" destId="{D37A7A20-C97D-4622-83FE-CE4331D5CB47}" srcOrd="2" destOrd="0" presId="urn:microsoft.com/office/officeart/2005/8/layout/target3"/>
    <dgm:cxn modelId="{A7FC54C9-46F3-4269-B37E-DCEA861E05EB}" type="presParOf" srcId="{719C1241-0BFD-4B36-A27E-197207E2B21B}" destId="{C7AEDE51-F42F-4941-9332-0554C57FF37E}" srcOrd="3" destOrd="0" presId="urn:microsoft.com/office/officeart/2005/8/layout/target3"/>
    <dgm:cxn modelId="{651654DA-2B4B-430F-9C71-FA5B45ADE935}" type="presParOf" srcId="{719C1241-0BFD-4B36-A27E-197207E2B21B}" destId="{2AAB389D-D3C4-4C5A-9221-CAD9F2818C4F}"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C193B-3656-4DDA-AEEF-F4E6980FDFDC}">
      <dsp:nvSpPr>
        <dsp:cNvPr id="0" name=""/>
        <dsp:cNvSpPr/>
      </dsp:nvSpPr>
      <dsp:spPr>
        <a:xfrm>
          <a:off x="0" y="0"/>
          <a:ext cx="4251960" cy="425196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A7A20-C97D-4622-83FE-CE4331D5CB47}">
      <dsp:nvSpPr>
        <dsp:cNvPr id="0" name=""/>
        <dsp:cNvSpPr/>
      </dsp:nvSpPr>
      <dsp:spPr>
        <a:xfrm>
          <a:off x="2125980" y="0"/>
          <a:ext cx="8389620" cy="425196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Kafka</a:t>
          </a:r>
        </a:p>
      </dsp:txBody>
      <dsp:txXfrm>
        <a:off x="2125980" y="0"/>
        <a:ext cx="4194810" cy="4251960"/>
      </dsp:txXfrm>
    </dsp:sp>
    <dsp:sp modelId="{2AAB389D-D3C4-4C5A-9221-CAD9F2818C4F}">
      <dsp:nvSpPr>
        <dsp:cNvPr id="0" name=""/>
        <dsp:cNvSpPr/>
      </dsp:nvSpPr>
      <dsp:spPr>
        <a:xfrm>
          <a:off x="6320790" y="0"/>
          <a:ext cx="4194810" cy="4251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285750" lvl="1" indent="-285750" algn="l" defTabSz="1955800">
            <a:lnSpc>
              <a:spcPct val="90000"/>
            </a:lnSpc>
            <a:spcBef>
              <a:spcPct val="0"/>
            </a:spcBef>
            <a:spcAft>
              <a:spcPct val="15000"/>
            </a:spcAft>
            <a:buChar char="•"/>
          </a:pPr>
          <a:r>
            <a:rPr lang="en-US" sz="4400" kern="1200"/>
            <a:t>Brokers</a:t>
          </a:r>
        </a:p>
        <a:p>
          <a:pPr marL="285750" lvl="1" indent="-285750" algn="l" defTabSz="1955800">
            <a:lnSpc>
              <a:spcPct val="90000"/>
            </a:lnSpc>
            <a:spcBef>
              <a:spcPct val="0"/>
            </a:spcBef>
            <a:spcAft>
              <a:spcPct val="15000"/>
            </a:spcAft>
            <a:buChar char="•"/>
          </a:pPr>
          <a:r>
            <a:rPr lang="en-US" sz="4400" kern="1200" dirty="0"/>
            <a:t>Zookeeper</a:t>
          </a:r>
        </a:p>
        <a:p>
          <a:pPr marL="285750" lvl="1" indent="-285750" algn="l" defTabSz="1955800">
            <a:lnSpc>
              <a:spcPct val="90000"/>
            </a:lnSpc>
            <a:spcBef>
              <a:spcPct val="0"/>
            </a:spcBef>
            <a:spcAft>
              <a:spcPct val="15000"/>
            </a:spcAft>
            <a:buChar char="•"/>
          </a:pPr>
          <a:r>
            <a:rPr lang="en-US" sz="4400" kern="1200"/>
            <a:t>Topics</a:t>
          </a:r>
        </a:p>
        <a:p>
          <a:pPr marL="285750" lvl="1" indent="-285750" algn="l" defTabSz="1955800">
            <a:lnSpc>
              <a:spcPct val="90000"/>
            </a:lnSpc>
            <a:spcBef>
              <a:spcPct val="0"/>
            </a:spcBef>
            <a:spcAft>
              <a:spcPct val="15000"/>
            </a:spcAft>
            <a:buChar char="•"/>
          </a:pPr>
          <a:r>
            <a:rPr lang="en-US" sz="4400" kern="1200"/>
            <a:t>Producer</a:t>
          </a:r>
        </a:p>
        <a:p>
          <a:pPr marL="285750" lvl="1" indent="-285750" algn="l" defTabSz="1955800">
            <a:lnSpc>
              <a:spcPct val="90000"/>
            </a:lnSpc>
            <a:spcBef>
              <a:spcPct val="0"/>
            </a:spcBef>
            <a:spcAft>
              <a:spcPct val="15000"/>
            </a:spcAft>
            <a:buChar char="•"/>
          </a:pPr>
          <a:r>
            <a:rPr lang="en-US" sz="4400" kern="1200"/>
            <a:t>Consumer </a:t>
          </a:r>
        </a:p>
      </dsp:txBody>
      <dsp:txXfrm>
        <a:off x="6320790" y="0"/>
        <a:ext cx="4194810" cy="425196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3470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3205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7131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435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7355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224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774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240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414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34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66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1/28/2024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0764044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105000"/>
        </a:lnSpc>
        <a:spcBef>
          <a:spcPct val="0"/>
        </a:spcBef>
        <a:buNone/>
        <a:defRPr sz="4400" kern="1200" spc="12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8.png"/></Relationships>
</file>

<file path=ppt/slides/_rels/slide6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8.png"/></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3" name="Subtitle 2"/>
          <p:cNvSpPr>
            <a:spLocks noGrp="1"/>
          </p:cNvSpPr>
          <p:nvPr>
            <p:ph type="subTitle" idx="1"/>
          </p:nvPr>
        </p:nvSpPr>
        <p:spPr>
          <a:xfrm>
            <a:off x="2887578" y="3061792"/>
            <a:ext cx="6118379" cy="1173226"/>
          </a:xfrm>
          <a:solidFill>
            <a:schemeClr val="bg1"/>
          </a:solidFill>
          <a:ln>
            <a:solidFill>
              <a:schemeClr val="accent1"/>
            </a:solidFill>
          </a:ln>
        </p:spPr>
        <p:txBody>
          <a:bodyPr lIns="109728" tIns="109728" rIns="109728" bIns="91440" anchor="t">
            <a:normAutofit lnSpcReduction="10000"/>
          </a:bodyPr>
          <a:lstStyle/>
          <a:p>
            <a:pPr algn="ctr"/>
            <a:r>
              <a:rPr lang="en-US" sz="6600" b="1" dirty="0">
                <a:solidFill>
                  <a:schemeClr val="accent1">
                    <a:lumMod val="60000"/>
                    <a:lumOff val="40000"/>
                  </a:schemeClr>
                </a:solidFill>
                <a:latin typeface="Algerian" panose="04020705040A02060702" pitchFamily="82" charset="0"/>
                <a:ea typeface="DengXian Light"/>
              </a:rPr>
              <a:t>COURSE PLAN</a:t>
            </a:r>
          </a:p>
        </p:txBody>
      </p:sp>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5017656" y="4472438"/>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2">
            <a:extLst>
              <a:ext uri="{FF2B5EF4-FFF2-40B4-BE49-F238E27FC236}">
                <a16:creationId xmlns:a16="http://schemas.microsoft.com/office/drawing/2014/main" id="{5C080CE9-6AC4-8812-94B0-97B0181A6F36}"/>
              </a:ext>
            </a:extLst>
          </p:cNvPr>
          <p:cNvSpPr txBox="1">
            <a:spLocks/>
          </p:cNvSpPr>
          <p:nvPr/>
        </p:nvSpPr>
        <p:spPr>
          <a:xfrm>
            <a:off x="266378" y="1136837"/>
            <a:ext cx="11656193" cy="1173226"/>
          </a:xfrm>
          <a:prstGeom prst="rect">
            <a:avLst/>
          </a:prstGeom>
          <a:solidFill>
            <a:schemeClr val="bg1"/>
          </a:solidFill>
        </p:spPr>
        <p:txBody>
          <a:bodyPr lIns="109728" tIns="109728" rIns="109728" bIns="91440" anchor="t">
            <a:normAutofit fontScale="850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8800" b="1" dirty="0">
                <a:latin typeface="Algerian" panose="04020705040A02060702" pitchFamily="82" charset="0"/>
                <a:ea typeface="DengXian Light"/>
              </a:rPr>
              <a:t>KAFKA FOR BEGINNERS</a:t>
            </a:r>
          </a:p>
        </p:txBody>
      </p:sp>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0" y="0"/>
            <a:ext cx="595428" cy="582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731"/>
    </mc:Choice>
    <mc:Fallback xmlns="">
      <p:transition spd="slow" advTm="97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01C5F-009E-F6B4-7006-2FA175BBFE52}"/>
              </a:ext>
            </a:extLst>
          </p:cNvPr>
          <p:cNvSpPr>
            <a:spLocks noGrp="1"/>
          </p:cNvSpPr>
          <p:nvPr>
            <p:ph idx="1"/>
          </p:nvPr>
        </p:nvSpPr>
        <p:spPr>
          <a:xfrm>
            <a:off x="972953" y="2718655"/>
            <a:ext cx="10515600" cy="2228730"/>
          </a:xfrm>
          <a:solidFill>
            <a:schemeClr val="tx2"/>
          </a:solidFill>
        </p:spPr>
        <p:style>
          <a:lnRef idx="0">
            <a:schemeClr val="dk1"/>
          </a:lnRef>
          <a:fillRef idx="3">
            <a:schemeClr val="dk1"/>
          </a:fillRef>
          <a:effectRef idx="3">
            <a:schemeClr val="dk1"/>
          </a:effectRef>
          <a:fontRef idx="minor">
            <a:schemeClr val="lt1"/>
          </a:fontRef>
        </p:style>
        <p:txBody>
          <a:bodyPr>
            <a:normAutofit/>
          </a:bodyPr>
          <a:lstStyle/>
          <a:p>
            <a:pPr marL="0" indent="0" algn="ctr">
              <a:buNone/>
            </a:pPr>
            <a:r>
              <a:rPr lang="en-US" sz="3600" b="1" dirty="0"/>
              <a:t>Overall, Kafka is a </a:t>
            </a:r>
            <a:r>
              <a:rPr lang="en-US" sz="3600" b="1" dirty="0">
                <a:solidFill>
                  <a:srgbClr val="FFFF00"/>
                </a:solidFill>
              </a:rPr>
              <a:t>powerful</a:t>
            </a:r>
            <a:r>
              <a:rPr lang="en-US" sz="3600" b="1" dirty="0"/>
              <a:t> and </a:t>
            </a:r>
            <a:r>
              <a:rPr lang="en-US" sz="3600" b="1" dirty="0">
                <a:solidFill>
                  <a:srgbClr val="FFFF00"/>
                </a:solidFill>
              </a:rPr>
              <a:t>flexible</a:t>
            </a:r>
            <a:r>
              <a:rPr lang="en-US" sz="3600" b="1" dirty="0"/>
              <a:t> tool that is well-suited for </a:t>
            </a:r>
            <a:r>
              <a:rPr lang="en-US" sz="3600" b="1" dirty="0">
                <a:solidFill>
                  <a:srgbClr val="FF0000"/>
                </a:solidFill>
              </a:rPr>
              <a:t>handling large-scale, real-time data feeds</a:t>
            </a:r>
            <a:r>
              <a:rPr lang="en-US" sz="3600" b="1" dirty="0"/>
              <a:t>.</a:t>
            </a:r>
          </a:p>
        </p:txBody>
      </p:sp>
    </p:spTree>
    <p:extLst>
      <p:ext uri="{BB962C8B-B14F-4D97-AF65-F5344CB8AC3E}">
        <p14:creationId xmlns:p14="http://schemas.microsoft.com/office/powerpoint/2010/main" val="383738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2340523" y="4411013"/>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77019" y="-57750"/>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410225" y="2281118"/>
            <a:ext cx="8724149" cy="2130771"/>
          </a:xfrm>
          <a:prstGeom prst="rect">
            <a:avLst/>
          </a:prstGeom>
          <a:solidFill>
            <a:schemeClr val="bg1"/>
          </a:solidFill>
        </p:spPr>
        <p:txBody>
          <a:bodyPr lIns="109728" tIns="109728" rIns="109728" bIns="91440" anchor="t">
            <a:normAutofit fontScale="550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1500" b="1" i="0" u="none" strike="noStrike" kern="1200" cap="none" spc="90" normalizeH="0" baseline="0" noProof="0" dirty="0" err="1">
                <a:ln>
                  <a:noFill/>
                </a:ln>
                <a:solidFill>
                  <a:prstClr val="white"/>
                </a:solidFill>
                <a:effectLst/>
                <a:uLnTx/>
                <a:uFillTx/>
                <a:latin typeface="Algerian" panose="04020705040A02060702" pitchFamily="82" charset="0"/>
                <a:ea typeface="DengXian Light"/>
                <a:cs typeface="+mn-cs"/>
              </a:rPr>
              <a:t>kafka</a:t>
            </a:r>
            <a:endPar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architecture</a:t>
            </a:r>
          </a:p>
        </p:txBody>
      </p:sp>
      <p:sp>
        <p:nvSpPr>
          <p:cNvPr id="8" name="TextBox 7">
            <a:extLst>
              <a:ext uri="{FF2B5EF4-FFF2-40B4-BE49-F238E27FC236}">
                <a16:creationId xmlns:a16="http://schemas.microsoft.com/office/drawing/2014/main" id="{0D80B8C2-08C7-C1C1-7D2D-D6EC330D834F}"/>
              </a:ext>
            </a:extLst>
          </p:cNvPr>
          <p:cNvSpPr txBox="1"/>
          <p:nvPr/>
        </p:nvSpPr>
        <p:spPr>
          <a:xfrm>
            <a:off x="5766244" y="202519"/>
            <a:ext cx="6422686" cy="1200329"/>
          </a:xfrm>
          <a:prstGeom prst="rect">
            <a:avLst/>
          </a:prstGeom>
          <a:solidFill>
            <a:schemeClr val="accent5">
              <a:lumMod val="60000"/>
              <a:lumOff val="40000"/>
            </a:schemeClr>
          </a:solidFill>
        </p:spPr>
        <p:txBody>
          <a:bodyPr wrap="square" rtlCol="0">
            <a:spAutoFit/>
          </a:bodyPr>
          <a:lstStyle/>
          <a:p>
            <a:pPr marL="285750" indent="-285750">
              <a:buFont typeface="Arial" panose="020B0604020202020204" pitchFamily="34" charset="0"/>
              <a:buChar char="•"/>
            </a:pPr>
            <a:r>
              <a:rPr lang="en-US" sz="7200" b="1" u="sng" dirty="0">
                <a:solidFill>
                  <a:srgbClr val="FF0000"/>
                </a:solidFill>
                <a:latin typeface="Times New Roman" panose="02020603050405020304" pitchFamily="18" charset="0"/>
                <a:cs typeface="Times New Roman" panose="02020603050405020304" pitchFamily="18" charset="0"/>
              </a:rPr>
              <a:t>ZOOKEEPER</a:t>
            </a:r>
            <a:endParaRPr lang="en-US" sz="8800" b="1" u="sng" dirty="0">
              <a:solidFill>
                <a:srgbClr val="FFC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E4619E-6E65-9462-B5C3-BB9EAFA2484E}"/>
              </a:ext>
            </a:extLst>
          </p:cNvPr>
          <p:cNvSpPr txBox="1"/>
          <p:nvPr/>
        </p:nvSpPr>
        <p:spPr>
          <a:xfrm>
            <a:off x="5766244" y="4204222"/>
            <a:ext cx="6422686" cy="2308324"/>
          </a:xfrm>
          <a:prstGeom prst="rect">
            <a:avLst/>
          </a:prstGeom>
          <a:solidFill>
            <a:schemeClr val="accent5">
              <a:lumMod val="60000"/>
              <a:lumOff val="40000"/>
            </a:schemeClr>
          </a:solidFill>
        </p:spPr>
        <p:txBody>
          <a:bodyPr wrap="square" rtlCol="0">
            <a:spAutoFit/>
          </a:bodyPr>
          <a:lstStyle/>
          <a:p>
            <a:pPr algn="ctr"/>
            <a:r>
              <a:rPr lang="en-US" sz="7200" b="1" u="sng" dirty="0">
                <a:solidFill>
                  <a:srgbClr val="00B050"/>
                </a:solidFill>
                <a:latin typeface="Times New Roman" panose="02020603050405020304" pitchFamily="18" charset="0"/>
                <a:cs typeface="Times New Roman" panose="02020603050405020304" pitchFamily="18" charset="0"/>
              </a:rPr>
              <a:t>WITHOUT</a:t>
            </a:r>
            <a:br>
              <a:rPr lang="en-US" sz="7200" b="1" u="sng" dirty="0">
                <a:solidFill>
                  <a:srgbClr val="00B050"/>
                </a:solidFill>
                <a:latin typeface="Times New Roman" panose="02020603050405020304" pitchFamily="18" charset="0"/>
                <a:cs typeface="Times New Roman" panose="02020603050405020304" pitchFamily="18" charset="0"/>
              </a:rPr>
            </a:br>
            <a:r>
              <a:rPr lang="en-US" sz="7200" b="1" u="sng" dirty="0">
                <a:solidFill>
                  <a:srgbClr val="00B050"/>
                </a:solidFill>
                <a:latin typeface="Times New Roman" panose="02020603050405020304" pitchFamily="18" charset="0"/>
                <a:cs typeface="Times New Roman" panose="02020603050405020304" pitchFamily="18" charset="0"/>
              </a:rPr>
              <a:t>ZOOKEEPER</a:t>
            </a:r>
            <a:endParaRPr lang="en-US" sz="8800" b="1"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8700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5A36DA3-D66D-9CC8-4FAB-FFACC3D67B4A}"/>
              </a:ext>
            </a:extLst>
          </p:cNvPr>
          <p:cNvSpPr/>
          <p:nvPr/>
        </p:nvSpPr>
        <p:spPr>
          <a:xfrm>
            <a:off x="1088571" y="3592286"/>
            <a:ext cx="1850572" cy="1208314"/>
          </a:xfrm>
          <a:prstGeom prst="rect">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Producer</a:t>
            </a:r>
          </a:p>
        </p:txBody>
      </p:sp>
      <p:sp>
        <p:nvSpPr>
          <p:cNvPr id="7" name="Rectangle 6">
            <a:extLst>
              <a:ext uri="{FF2B5EF4-FFF2-40B4-BE49-F238E27FC236}">
                <a16:creationId xmlns:a16="http://schemas.microsoft.com/office/drawing/2014/main" id="{20A98123-CFDC-9D1B-8BF5-7CBB86333633}"/>
              </a:ext>
            </a:extLst>
          </p:cNvPr>
          <p:cNvSpPr/>
          <p:nvPr/>
        </p:nvSpPr>
        <p:spPr>
          <a:xfrm>
            <a:off x="1088571" y="1964871"/>
            <a:ext cx="1850572" cy="1208314"/>
          </a:xfrm>
          <a:prstGeom prst="rect">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Producer</a:t>
            </a:r>
          </a:p>
        </p:txBody>
      </p:sp>
      <p:sp>
        <p:nvSpPr>
          <p:cNvPr id="8" name="Rectangle 7">
            <a:extLst>
              <a:ext uri="{FF2B5EF4-FFF2-40B4-BE49-F238E27FC236}">
                <a16:creationId xmlns:a16="http://schemas.microsoft.com/office/drawing/2014/main" id="{F3D7598E-B4B1-143F-50F8-FAE164D10A62}"/>
              </a:ext>
            </a:extLst>
          </p:cNvPr>
          <p:cNvSpPr/>
          <p:nvPr/>
        </p:nvSpPr>
        <p:spPr>
          <a:xfrm>
            <a:off x="1088571" y="5040085"/>
            <a:ext cx="1850572" cy="1208314"/>
          </a:xfrm>
          <a:prstGeom prst="rect">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Producer</a:t>
            </a:r>
          </a:p>
        </p:txBody>
      </p:sp>
      <p:sp>
        <p:nvSpPr>
          <p:cNvPr id="10" name="Rectangle 9">
            <a:extLst>
              <a:ext uri="{FF2B5EF4-FFF2-40B4-BE49-F238E27FC236}">
                <a16:creationId xmlns:a16="http://schemas.microsoft.com/office/drawing/2014/main" id="{F48D95C9-CBF9-E485-3ED1-68982D985E3A}"/>
              </a:ext>
            </a:extLst>
          </p:cNvPr>
          <p:cNvSpPr/>
          <p:nvPr/>
        </p:nvSpPr>
        <p:spPr>
          <a:xfrm>
            <a:off x="9329057" y="2046514"/>
            <a:ext cx="2079172" cy="1208314"/>
          </a:xfrm>
          <a:prstGeom prst="rect">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Consumer</a:t>
            </a:r>
          </a:p>
        </p:txBody>
      </p:sp>
      <p:sp>
        <p:nvSpPr>
          <p:cNvPr id="11" name="Rectangle 10">
            <a:extLst>
              <a:ext uri="{FF2B5EF4-FFF2-40B4-BE49-F238E27FC236}">
                <a16:creationId xmlns:a16="http://schemas.microsoft.com/office/drawing/2014/main" id="{06E5F742-EC07-39DA-A230-B03C76361887}"/>
              </a:ext>
            </a:extLst>
          </p:cNvPr>
          <p:cNvSpPr/>
          <p:nvPr/>
        </p:nvSpPr>
        <p:spPr>
          <a:xfrm>
            <a:off x="9329057" y="4027713"/>
            <a:ext cx="2079172" cy="1208314"/>
          </a:xfrm>
          <a:prstGeom prst="rect">
            <a:avLst/>
          </a:prstGeom>
          <a:solidFill>
            <a:schemeClr val="accent5"/>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Consumer</a:t>
            </a:r>
          </a:p>
        </p:txBody>
      </p:sp>
      <p:sp>
        <p:nvSpPr>
          <p:cNvPr id="12" name="Rectangle 11">
            <a:extLst>
              <a:ext uri="{FF2B5EF4-FFF2-40B4-BE49-F238E27FC236}">
                <a16:creationId xmlns:a16="http://schemas.microsoft.com/office/drawing/2014/main" id="{CDAC9E27-5F79-5679-CA9D-71AB34093440}"/>
              </a:ext>
            </a:extLst>
          </p:cNvPr>
          <p:cNvSpPr/>
          <p:nvPr/>
        </p:nvSpPr>
        <p:spPr>
          <a:xfrm>
            <a:off x="5344885" y="1551729"/>
            <a:ext cx="1349829" cy="4811485"/>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KAFKA</a:t>
            </a:r>
          </a:p>
        </p:txBody>
      </p:sp>
      <p:cxnSp>
        <p:nvCxnSpPr>
          <p:cNvPr id="14" name="Straight Arrow Connector 13">
            <a:extLst>
              <a:ext uri="{FF2B5EF4-FFF2-40B4-BE49-F238E27FC236}">
                <a16:creationId xmlns:a16="http://schemas.microsoft.com/office/drawing/2014/main" id="{D8B72439-4EA2-2BB8-97F1-66B78BE0DCDD}"/>
              </a:ext>
            </a:extLst>
          </p:cNvPr>
          <p:cNvCxnSpPr>
            <a:stCxn id="7" idx="3"/>
          </p:cNvCxnSpPr>
          <p:nvPr/>
        </p:nvCxnSpPr>
        <p:spPr>
          <a:xfrm>
            <a:off x="2939143" y="2569028"/>
            <a:ext cx="2405742" cy="34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28B8BDB-E47D-7256-C01C-FD8ABC2494C9}"/>
              </a:ext>
            </a:extLst>
          </p:cNvPr>
          <p:cNvCxnSpPr>
            <a:stCxn id="5" idx="3"/>
            <a:endCxn id="12" idx="1"/>
          </p:cNvCxnSpPr>
          <p:nvPr/>
        </p:nvCxnSpPr>
        <p:spPr>
          <a:xfrm flipV="1">
            <a:off x="2939143" y="3957472"/>
            <a:ext cx="2405742" cy="23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B092D0-CD7C-F242-C6FD-EFE8B0211FAE}"/>
              </a:ext>
            </a:extLst>
          </p:cNvPr>
          <p:cNvCxnSpPr>
            <a:stCxn id="8" idx="3"/>
          </p:cNvCxnSpPr>
          <p:nvPr/>
        </p:nvCxnSpPr>
        <p:spPr>
          <a:xfrm flipV="1">
            <a:off x="2939143" y="5236027"/>
            <a:ext cx="2325876" cy="40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D811E5-5D5D-07DF-CD2D-F8818142D321}"/>
              </a:ext>
            </a:extLst>
          </p:cNvPr>
          <p:cNvCxnSpPr>
            <a:stCxn id="10" idx="1"/>
          </p:cNvCxnSpPr>
          <p:nvPr/>
        </p:nvCxnSpPr>
        <p:spPr>
          <a:xfrm flipH="1">
            <a:off x="6694714" y="2650671"/>
            <a:ext cx="2634343" cy="40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ED02615-68BC-DF64-0FD7-11357F0509BC}"/>
              </a:ext>
            </a:extLst>
          </p:cNvPr>
          <p:cNvCxnSpPr>
            <a:stCxn id="11" idx="1"/>
          </p:cNvCxnSpPr>
          <p:nvPr/>
        </p:nvCxnSpPr>
        <p:spPr>
          <a:xfrm flipH="1" flipV="1">
            <a:off x="6694714" y="4196443"/>
            <a:ext cx="2634343" cy="435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E9B2879-AEC6-7109-DAAA-12308472E0F3}"/>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62999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9971-6A97-8B73-724F-B281F7DF56D5}"/>
              </a:ext>
            </a:extLst>
          </p:cNvPr>
          <p:cNvSpPr>
            <a:spLocks noGrp="1"/>
          </p:cNvSpPr>
          <p:nvPr>
            <p:ph type="title"/>
          </p:nvPr>
        </p:nvSpPr>
        <p:spPr/>
        <p:txBody>
          <a:bodyPr/>
          <a:lstStyle/>
          <a:p>
            <a:r>
              <a:rPr lang="en-US" dirty="0"/>
              <a:t>Components of Kafka</a:t>
            </a:r>
          </a:p>
        </p:txBody>
      </p:sp>
      <p:graphicFrame>
        <p:nvGraphicFramePr>
          <p:cNvPr id="4" name="Content Placeholder 3">
            <a:extLst>
              <a:ext uri="{FF2B5EF4-FFF2-40B4-BE49-F238E27FC236}">
                <a16:creationId xmlns:a16="http://schemas.microsoft.com/office/drawing/2014/main" id="{2FC9C659-59D7-6BB9-B159-A61F42DFF392}"/>
              </a:ext>
            </a:extLst>
          </p:cNvPr>
          <p:cNvGraphicFramePr>
            <a:graphicFrameLocks noGrp="1"/>
          </p:cNvGraphicFramePr>
          <p:nvPr>
            <p:ph idx="1"/>
            <p:extLst>
              <p:ext uri="{D42A27DB-BD31-4B8C-83A1-F6EECF244321}">
                <p14:modId xmlns:p14="http://schemas.microsoft.com/office/powerpoint/2010/main" val="3976524309"/>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C3EF33E1-F83E-35E0-BF49-CAB083785A26}"/>
              </a:ext>
            </a:extLst>
          </p:cNvPr>
          <p:cNvPicPr>
            <a:picLocks noChangeAspect="1"/>
          </p:cNvPicPr>
          <p:nvPr/>
        </p:nvPicPr>
        <p:blipFill>
          <a:blip r:embed="rId7"/>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11231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EE02C3-B615-4462-74E2-1AEBAF9F45EC}"/>
              </a:ext>
            </a:extLst>
          </p:cNvPr>
          <p:cNvSpPr/>
          <p:nvPr/>
        </p:nvSpPr>
        <p:spPr>
          <a:xfrm flipH="1" flipV="1">
            <a:off x="3157086" y="1299410"/>
            <a:ext cx="4100362" cy="3792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E5F7DCF-CC8D-5114-E932-B41D298CCECA}"/>
              </a:ext>
            </a:extLst>
          </p:cNvPr>
          <p:cNvSpPr/>
          <p:nvPr/>
        </p:nvSpPr>
        <p:spPr>
          <a:xfrm>
            <a:off x="3282214" y="1742172"/>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Broker1</a:t>
            </a:r>
          </a:p>
          <a:p>
            <a:pPr algn="ctr"/>
            <a:r>
              <a:rPr lang="en-US" sz="1200" dirty="0"/>
              <a:t>Topic-A, partition -0        ||     Topic-A, partition -1</a:t>
            </a:r>
          </a:p>
          <a:p>
            <a:pPr algn="ctr"/>
            <a:endParaRPr lang="en-US" sz="1200" dirty="0"/>
          </a:p>
        </p:txBody>
      </p:sp>
      <p:sp>
        <p:nvSpPr>
          <p:cNvPr id="6" name="Rectangle 5">
            <a:extLst>
              <a:ext uri="{FF2B5EF4-FFF2-40B4-BE49-F238E27FC236}">
                <a16:creationId xmlns:a16="http://schemas.microsoft.com/office/drawing/2014/main" id="{FAB55473-CF1C-BE72-6BBB-3FAC09F046A3}"/>
              </a:ext>
            </a:extLst>
          </p:cNvPr>
          <p:cNvSpPr/>
          <p:nvPr/>
        </p:nvSpPr>
        <p:spPr>
          <a:xfrm>
            <a:off x="3367236" y="2921265"/>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Broker2</a:t>
            </a:r>
          </a:p>
          <a:p>
            <a:pPr algn="ctr"/>
            <a:r>
              <a:rPr lang="en-US" sz="1200" dirty="0"/>
              <a:t>Topic-A, partition -0        ||     Topic-A, partition -1</a:t>
            </a:r>
          </a:p>
          <a:p>
            <a:pPr algn="ctr"/>
            <a:endParaRPr lang="en-US" sz="1200" dirty="0"/>
          </a:p>
        </p:txBody>
      </p:sp>
      <p:sp>
        <p:nvSpPr>
          <p:cNvPr id="7" name="Rectangle 6">
            <a:extLst>
              <a:ext uri="{FF2B5EF4-FFF2-40B4-BE49-F238E27FC236}">
                <a16:creationId xmlns:a16="http://schemas.microsoft.com/office/drawing/2014/main" id="{2098691F-A0A8-C9AB-12B1-848ABEDEC069}"/>
              </a:ext>
            </a:extLst>
          </p:cNvPr>
          <p:cNvSpPr/>
          <p:nvPr/>
        </p:nvSpPr>
        <p:spPr>
          <a:xfrm>
            <a:off x="3367237" y="4090738"/>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Broker3</a:t>
            </a:r>
          </a:p>
          <a:p>
            <a:pPr algn="ctr"/>
            <a:r>
              <a:rPr lang="en-US" sz="1200" dirty="0"/>
              <a:t>Topic-A, partition -0        ||     Topic-A, partition -1</a:t>
            </a:r>
          </a:p>
          <a:p>
            <a:pPr algn="ctr"/>
            <a:endParaRPr lang="en-US" sz="1200" dirty="0"/>
          </a:p>
        </p:txBody>
      </p:sp>
      <p:sp>
        <p:nvSpPr>
          <p:cNvPr id="8" name="Rectangle 7">
            <a:extLst>
              <a:ext uri="{FF2B5EF4-FFF2-40B4-BE49-F238E27FC236}">
                <a16:creationId xmlns:a16="http://schemas.microsoft.com/office/drawing/2014/main" id="{72D6A3FB-E9E0-E49C-9AD7-D6A5C4A60B76}"/>
              </a:ext>
            </a:extLst>
          </p:cNvPr>
          <p:cNvSpPr/>
          <p:nvPr/>
        </p:nvSpPr>
        <p:spPr>
          <a:xfrm>
            <a:off x="3157086" y="921616"/>
            <a:ext cx="4100362" cy="39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KAFKA CLUSTER</a:t>
            </a:r>
          </a:p>
        </p:txBody>
      </p:sp>
      <p:sp>
        <p:nvSpPr>
          <p:cNvPr id="9" name="Rectangle 8">
            <a:extLst>
              <a:ext uri="{FF2B5EF4-FFF2-40B4-BE49-F238E27FC236}">
                <a16:creationId xmlns:a16="http://schemas.microsoft.com/office/drawing/2014/main" id="{9113921A-DF4E-47E2-D5CF-13B4172FA66A}"/>
              </a:ext>
            </a:extLst>
          </p:cNvPr>
          <p:cNvSpPr/>
          <p:nvPr/>
        </p:nvSpPr>
        <p:spPr>
          <a:xfrm>
            <a:off x="4142068" y="5883443"/>
            <a:ext cx="2165685" cy="97455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ZOOKEEPER</a:t>
            </a:r>
          </a:p>
        </p:txBody>
      </p:sp>
      <p:sp>
        <p:nvSpPr>
          <p:cNvPr id="10" name="Rectangle 9">
            <a:extLst>
              <a:ext uri="{FF2B5EF4-FFF2-40B4-BE49-F238E27FC236}">
                <a16:creationId xmlns:a16="http://schemas.microsoft.com/office/drawing/2014/main" id="{EA2E3D81-5E6C-56BB-CB55-D6B5F36B9AEC}"/>
              </a:ext>
            </a:extLst>
          </p:cNvPr>
          <p:cNvSpPr/>
          <p:nvPr/>
        </p:nvSpPr>
        <p:spPr>
          <a:xfrm>
            <a:off x="190902" y="1596591"/>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PRODUCER</a:t>
            </a:r>
          </a:p>
        </p:txBody>
      </p:sp>
      <p:sp>
        <p:nvSpPr>
          <p:cNvPr id="11" name="Rectangle 10">
            <a:extLst>
              <a:ext uri="{FF2B5EF4-FFF2-40B4-BE49-F238E27FC236}">
                <a16:creationId xmlns:a16="http://schemas.microsoft.com/office/drawing/2014/main" id="{97D52DA4-7838-0F69-2BED-6D7B9DC7386E}"/>
              </a:ext>
            </a:extLst>
          </p:cNvPr>
          <p:cNvSpPr/>
          <p:nvPr/>
        </p:nvSpPr>
        <p:spPr>
          <a:xfrm>
            <a:off x="190902" y="2600024"/>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PRODUCER</a:t>
            </a:r>
          </a:p>
        </p:txBody>
      </p:sp>
      <p:sp>
        <p:nvSpPr>
          <p:cNvPr id="12" name="Rectangle 11">
            <a:extLst>
              <a:ext uri="{FF2B5EF4-FFF2-40B4-BE49-F238E27FC236}">
                <a16:creationId xmlns:a16="http://schemas.microsoft.com/office/drawing/2014/main" id="{E2391589-A15B-8689-689F-AF8D0CA8E608}"/>
              </a:ext>
            </a:extLst>
          </p:cNvPr>
          <p:cNvSpPr/>
          <p:nvPr/>
        </p:nvSpPr>
        <p:spPr>
          <a:xfrm>
            <a:off x="9304422" y="1327684"/>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CONSUMER</a:t>
            </a:r>
          </a:p>
        </p:txBody>
      </p:sp>
      <p:sp>
        <p:nvSpPr>
          <p:cNvPr id="14" name="Rectangle 13">
            <a:extLst>
              <a:ext uri="{FF2B5EF4-FFF2-40B4-BE49-F238E27FC236}">
                <a16:creationId xmlns:a16="http://schemas.microsoft.com/office/drawing/2014/main" id="{9F6CDACC-AE1D-C1B3-0028-1D165E33156D}"/>
              </a:ext>
            </a:extLst>
          </p:cNvPr>
          <p:cNvSpPr/>
          <p:nvPr/>
        </p:nvSpPr>
        <p:spPr>
          <a:xfrm>
            <a:off x="9304422" y="2775683"/>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CONSUMER</a:t>
            </a:r>
          </a:p>
        </p:txBody>
      </p:sp>
      <p:cxnSp>
        <p:nvCxnSpPr>
          <p:cNvPr id="16" name="Straight Arrow Connector 15">
            <a:extLst>
              <a:ext uri="{FF2B5EF4-FFF2-40B4-BE49-F238E27FC236}">
                <a16:creationId xmlns:a16="http://schemas.microsoft.com/office/drawing/2014/main" id="{3399698C-3785-776D-CE6D-B2D811A43961}"/>
              </a:ext>
            </a:extLst>
          </p:cNvPr>
          <p:cNvCxnSpPr>
            <a:stCxn id="10" idx="3"/>
          </p:cNvCxnSpPr>
          <p:nvPr/>
        </p:nvCxnSpPr>
        <p:spPr>
          <a:xfrm>
            <a:off x="1742174" y="2011079"/>
            <a:ext cx="1414912" cy="4144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3C4C48A-97DA-AE39-DC16-D36687758500}"/>
              </a:ext>
            </a:extLst>
          </p:cNvPr>
          <p:cNvCxnSpPr>
            <a:cxnSpLocks/>
            <a:stCxn id="11" idx="3"/>
            <a:endCxn id="4" idx="3"/>
          </p:cNvCxnSpPr>
          <p:nvPr/>
        </p:nvCxnSpPr>
        <p:spPr>
          <a:xfrm>
            <a:off x="1742174" y="3014512"/>
            <a:ext cx="1414912" cy="18107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2933CCD-8635-F9A1-58FD-7E6B40BB5520}"/>
              </a:ext>
            </a:extLst>
          </p:cNvPr>
          <p:cNvCxnSpPr>
            <a:cxnSpLocks/>
            <a:stCxn id="12" idx="1"/>
          </p:cNvCxnSpPr>
          <p:nvPr/>
        </p:nvCxnSpPr>
        <p:spPr>
          <a:xfrm flipH="1">
            <a:off x="7257448" y="1742172"/>
            <a:ext cx="2046974" cy="3416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5E6E5EC-E9CF-9F35-5FCA-D0C4D735BA11}"/>
              </a:ext>
            </a:extLst>
          </p:cNvPr>
          <p:cNvCxnSpPr>
            <a:cxnSpLocks/>
            <a:stCxn id="14" idx="1"/>
          </p:cNvCxnSpPr>
          <p:nvPr/>
        </p:nvCxnSpPr>
        <p:spPr>
          <a:xfrm flipH="1">
            <a:off x="7230177" y="3190171"/>
            <a:ext cx="2074245" cy="1624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Arrow: Up 24">
            <a:extLst>
              <a:ext uri="{FF2B5EF4-FFF2-40B4-BE49-F238E27FC236}">
                <a16:creationId xmlns:a16="http://schemas.microsoft.com/office/drawing/2014/main" id="{8BBD3BA5-6F61-0C60-4EE7-B736E73989F1}"/>
              </a:ext>
            </a:extLst>
          </p:cNvPr>
          <p:cNvSpPr/>
          <p:nvPr/>
        </p:nvSpPr>
        <p:spPr>
          <a:xfrm>
            <a:off x="4984278" y="5145906"/>
            <a:ext cx="481263" cy="68339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5CB6A91-DEFA-3114-1DAF-662EDF7A2E0D}"/>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89819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1000"/>
                                        <p:tgtEl>
                                          <p:spTgt spid="6"/>
                                        </p:tgtEl>
                                      </p:cBhvr>
                                    </p:animEffect>
                                    <p:anim calcmode="lin" valueType="num">
                                      <p:cBhvr>
                                        <p:cTn id="66" dur="1000" fill="hold"/>
                                        <p:tgtEl>
                                          <p:spTgt spid="6"/>
                                        </p:tgtEl>
                                        <p:attrNameLst>
                                          <p:attrName>ppt_x</p:attrName>
                                        </p:attrNameLst>
                                      </p:cBhvr>
                                      <p:tavLst>
                                        <p:tav tm="0">
                                          <p:val>
                                            <p:strVal val="#ppt_x"/>
                                          </p:val>
                                        </p:tav>
                                        <p:tav tm="100000">
                                          <p:val>
                                            <p:strVal val="#ppt_x"/>
                                          </p:val>
                                        </p:tav>
                                      </p:tavLst>
                                    </p:anim>
                                    <p:anim calcmode="lin" valueType="num">
                                      <p:cBhvr>
                                        <p:cTn id="6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1000"/>
                                        <p:tgtEl>
                                          <p:spTgt spid="7"/>
                                        </p:tgtEl>
                                      </p:cBhvr>
                                    </p:animEffect>
                                    <p:anim calcmode="lin" valueType="num">
                                      <p:cBhvr>
                                        <p:cTn id="73" dur="1000" fill="hold"/>
                                        <p:tgtEl>
                                          <p:spTgt spid="7"/>
                                        </p:tgtEl>
                                        <p:attrNameLst>
                                          <p:attrName>ppt_x</p:attrName>
                                        </p:attrNameLst>
                                      </p:cBhvr>
                                      <p:tavLst>
                                        <p:tav tm="0">
                                          <p:val>
                                            <p:strVal val="#ppt_x"/>
                                          </p:val>
                                        </p:tav>
                                        <p:tav tm="100000">
                                          <p:val>
                                            <p:strVal val="#ppt_x"/>
                                          </p:val>
                                        </p:tav>
                                      </p:tavLst>
                                    </p:anim>
                                    <p:anim calcmode="lin" valueType="num">
                                      <p:cBhvr>
                                        <p:cTn id="7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1000"/>
                                        <p:tgtEl>
                                          <p:spTgt spid="8"/>
                                        </p:tgtEl>
                                      </p:cBhvr>
                                    </p:animEffect>
                                    <p:anim calcmode="lin" valueType="num">
                                      <p:cBhvr>
                                        <p:cTn id="80" dur="1000" fill="hold"/>
                                        <p:tgtEl>
                                          <p:spTgt spid="8"/>
                                        </p:tgtEl>
                                        <p:attrNameLst>
                                          <p:attrName>ppt_x</p:attrName>
                                        </p:attrNameLst>
                                      </p:cBhvr>
                                      <p:tavLst>
                                        <p:tav tm="0">
                                          <p:val>
                                            <p:strVal val="#ppt_x"/>
                                          </p:val>
                                        </p:tav>
                                        <p:tav tm="100000">
                                          <p:val>
                                            <p:strVal val="#ppt_x"/>
                                          </p:val>
                                        </p:tav>
                                      </p:tavLst>
                                    </p:anim>
                                    <p:anim calcmode="lin" valueType="num">
                                      <p:cBhvr>
                                        <p:cTn id="8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fade">
                                      <p:cBhvr>
                                        <p:cTn id="86" dur="1000"/>
                                        <p:tgtEl>
                                          <p:spTgt spid="9"/>
                                        </p:tgtEl>
                                      </p:cBhvr>
                                    </p:animEffect>
                                    <p:anim calcmode="lin" valueType="num">
                                      <p:cBhvr>
                                        <p:cTn id="87" dur="1000" fill="hold"/>
                                        <p:tgtEl>
                                          <p:spTgt spid="9"/>
                                        </p:tgtEl>
                                        <p:attrNameLst>
                                          <p:attrName>ppt_x</p:attrName>
                                        </p:attrNameLst>
                                      </p:cBhvr>
                                      <p:tavLst>
                                        <p:tav tm="0">
                                          <p:val>
                                            <p:strVal val="#ppt_x"/>
                                          </p:val>
                                        </p:tav>
                                        <p:tav tm="100000">
                                          <p:val>
                                            <p:strVal val="#ppt_x"/>
                                          </p:val>
                                        </p:tav>
                                      </p:tavLst>
                                    </p:anim>
                                    <p:anim calcmode="lin" valueType="num">
                                      <p:cBhvr>
                                        <p:cTn id="88" dur="1000" fill="hold"/>
                                        <p:tgtEl>
                                          <p:spTgt spid="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1000"/>
                                        <p:tgtEl>
                                          <p:spTgt spid="25"/>
                                        </p:tgtEl>
                                      </p:cBhvr>
                                    </p:animEffect>
                                    <p:anim calcmode="lin" valueType="num">
                                      <p:cBhvr>
                                        <p:cTn id="92" dur="1000" fill="hold"/>
                                        <p:tgtEl>
                                          <p:spTgt spid="25"/>
                                        </p:tgtEl>
                                        <p:attrNameLst>
                                          <p:attrName>ppt_x</p:attrName>
                                        </p:attrNameLst>
                                      </p:cBhvr>
                                      <p:tavLst>
                                        <p:tav tm="0">
                                          <p:val>
                                            <p:strVal val="#ppt_x"/>
                                          </p:val>
                                        </p:tav>
                                        <p:tav tm="100000">
                                          <p:val>
                                            <p:strVal val="#ppt_x"/>
                                          </p:val>
                                        </p:tav>
                                      </p:tavLst>
                                    </p:anim>
                                    <p:anim calcmode="lin" valueType="num">
                                      <p:cBhvr>
                                        <p:cTn id="9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8A0E-D3EB-D6E1-1368-D7C7FB98FF40}"/>
              </a:ext>
            </a:extLst>
          </p:cNvPr>
          <p:cNvSpPr>
            <a:spLocks noGrp="1"/>
          </p:cNvSpPr>
          <p:nvPr>
            <p:ph type="title"/>
          </p:nvPr>
        </p:nvSpPr>
        <p:spPr/>
        <p:txBody>
          <a:bodyPr/>
          <a:lstStyle/>
          <a:p>
            <a:r>
              <a:rPr lang="en-US" dirty="0"/>
              <a:t>Brokers</a:t>
            </a:r>
          </a:p>
        </p:txBody>
      </p:sp>
      <p:sp>
        <p:nvSpPr>
          <p:cNvPr id="3" name="Content Placeholder 2">
            <a:extLst>
              <a:ext uri="{FF2B5EF4-FFF2-40B4-BE49-F238E27FC236}">
                <a16:creationId xmlns:a16="http://schemas.microsoft.com/office/drawing/2014/main" id="{B8479653-A3B2-8BCE-9AAE-4B4AD63C396C}"/>
              </a:ext>
            </a:extLst>
          </p:cNvPr>
          <p:cNvSpPr>
            <a:spLocks noGrp="1"/>
          </p:cNvSpPr>
          <p:nvPr>
            <p:ph idx="1"/>
          </p:nvPr>
        </p:nvSpPr>
        <p:spPr/>
        <p:txBody>
          <a:bodyPr>
            <a:normAutofit fontScale="85000" lnSpcReduction="20000"/>
          </a:bodyPr>
          <a:lstStyle/>
          <a:p>
            <a:pPr algn="l"/>
            <a:r>
              <a:rPr lang="en-US" b="0" i="0" dirty="0">
                <a:solidFill>
                  <a:srgbClr val="374151"/>
                </a:solidFill>
                <a:effectLst/>
              </a:rPr>
              <a:t>A Kafka broker is a server that is responsible </a:t>
            </a:r>
            <a:r>
              <a:rPr lang="en-US" b="1" i="0" dirty="0">
                <a:solidFill>
                  <a:srgbClr val="374151"/>
                </a:solidFill>
                <a:effectLst/>
              </a:rPr>
              <a:t>for storing and serving data</a:t>
            </a:r>
            <a:r>
              <a:rPr lang="en-US" b="0" i="0" dirty="0">
                <a:solidFill>
                  <a:srgbClr val="374151"/>
                </a:solidFill>
                <a:effectLst/>
              </a:rPr>
              <a:t>. </a:t>
            </a:r>
            <a:r>
              <a:rPr lang="en-US" b="1" i="0" dirty="0">
                <a:solidFill>
                  <a:srgbClr val="374151"/>
                </a:solidFill>
                <a:effectLst/>
              </a:rPr>
              <a:t>It is the fundamental unit of Kafka's distributed architecture</a:t>
            </a:r>
            <a:r>
              <a:rPr lang="en-US" b="0" i="0" dirty="0">
                <a:solidFill>
                  <a:srgbClr val="374151"/>
                </a:solidFill>
                <a:effectLst/>
              </a:rPr>
              <a:t>. </a:t>
            </a:r>
          </a:p>
          <a:p>
            <a:pPr algn="l"/>
            <a:r>
              <a:rPr lang="en-US" b="0" i="0" dirty="0">
                <a:solidFill>
                  <a:srgbClr val="374151"/>
                </a:solidFill>
                <a:effectLst/>
              </a:rPr>
              <a:t>Each broker is identified by a unique integer ID and can handle multiple partitions. </a:t>
            </a:r>
          </a:p>
          <a:p>
            <a:pPr algn="l"/>
            <a:r>
              <a:rPr lang="en-US" b="0" i="0" dirty="0">
                <a:solidFill>
                  <a:srgbClr val="374151"/>
                </a:solidFill>
                <a:effectLst/>
              </a:rPr>
              <a:t>Brokers communicate with each other to maintain consistency of the data across the cluster.</a:t>
            </a:r>
          </a:p>
          <a:p>
            <a:pPr algn="l"/>
            <a:r>
              <a:rPr lang="en-US" b="0" i="0" dirty="0">
                <a:solidFill>
                  <a:srgbClr val="374151"/>
                </a:solidFill>
                <a:effectLst/>
              </a:rPr>
              <a:t>When a producer writes a message to a Kafka topic, the message is written to a partition of that topic in a broker. </a:t>
            </a:r>
          </a:p>
          <a:p>
            <a:pPr lvl="1"/>
            <a:r>
              <a:rPr lang="en-US" b="0" i="0" dirty="0">
                <a:solidFill>
                  <a:srgbClr val="374151"/>
                </a:solidFill>
                <a:effectLst/>
              </a:rPr>
              <a:t>The partition is chosen based on the partitioning strategy configured by the producer. By default, Kafka uses a </a:t>
            </a:r>
            <a:r>
              <a:rPr lang="en-US" b="1" i="0" dirty="0">
                <a:solidFill>
                  <a:srgbClr val="374151"/>
                </a:solidFill>
                <a:effectLst/>
              </a:rPr>
              <a:t>round-robin</a:t>
            </a:r>
            <a:r>
              <a:rPr lang="en-US" b="0" i="0" dirty="0">
                <a:solidFill>
                  <a:srgbClr val="374151"/>
                </a:solidFill>
                <a:effectLst/>
              </a:rPr>
              <a:t> strategy to assign partitions to messages, but you can also configure custom partitioning based on message content or other criteria.</a:t>
            </a:r>
          </a:p>
          <a:p>
            <a:endParaRPr lang="en-US" dirty="0"/>
          </a:p>
        </p:txBody>
      </p:sp>
      <p:pic>
        <p:nvPicPr>
          <p:cNvPr id="4" name="Picture 3">
            <a:extLst>
              <a:ext uri="{FF2B5EF4-FFF2-40B4-BE49-F238E27FC236}">
                <a16:creationId xmlns:a16="http://schemas.microsoft.com/office/drawing/2014/main" id="{FDCCA0D5-DD68-18F4-D5FA-2CB3C4C0523A}"/>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89226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220C-2410-3522-A968-0C59EA6B0408}"/>
              </a:ext>
            </a:extLst>
          </p:cNvPr>
          <p:cNvSpPr>
            <a:spLocks noGrp="1"/>
          </p:cNvSpPr>
          <p:nvPr>
            <p:ph type="title"/>
          </p:nvPr>
        </p:nvSpPr>
        <p:spPr/>
        <p:txBody>
          <a:bodyPr/>
          <a:lstStyle/>
          <a:p>
            <a:r>
              <a:rPr lang="en-US" dirty="0"/>
              <a:t>Brokers</a:t>
            </a:r>
          </a:p>
        </p:txBody>
      </p:sp>
      <p:sp>
        <p:nvSpPr>
          <p:cNvPr id="3" name="Content Placeholder 2">
            <a:extLst>
              <a:ext uri="{FF2B5EF4-FFF2-40B4-BE49-F238E27FC236}">
                <a16:creationId xmlns:a16="http://schemas.microsoft.com/office/drawing/2014/main" id="{04A45C43-B412-252B-A5C9-B977FAB08C52}"/>
              </a:ext>
            </a:extLst>
          </p:cNvPr>
          <p:cNvSpPr>
            <a:spLocks noGrp="1"/>
          </p:cNvSpPr>
          <p:nvPr>
            <p:ph idx="1"/>
          </p:nvPr>
        </p:nvSpPr>
        <p:spPr/>
        <p:txBody>
          <a:bodyPr>
            <a:normAutofit fontScale="92500"/>
          </a:bodyPr>
          <a:lstStyle/>
          <a:p>
            <a:pPr algn="l"/>
            <a:r>
              <a:rPr lang="en-US" b="0" i="0" dirty="0">
                <a:solidFill>
                  <a:srgbClr val="374151"/>
                </a:solidFill>
                <a:effectLst/>
              </a:rPr>
              <a:t>Each partition in Kafka has a leader broker, which is responsible for handling all read and write requests for that partition.</a:t>
            </a:r>
          </a:p>
          <a:p>
            <a:pPr algn="l"/>
            <a:r>
              <a:rPr lang="en-US" b="0" i="0" dirty="0">
                <a:solidFill>
                  <a:srgbClr val="374151"/>
                </a:solidFill>
                <a:effectLst/>
              </a:rPr>
              <a:t> The leader broker maintains a set of </a:t>
            </a:r>
            <a:r>
              <a:rPr lang="en-US" b="1" i="0" dirty="0">
                <a:solidFill>
                  <a:srgbClr val="374151"/>
                </a:solidFill>
                <a:effectLst/>
              </a:rPr>
              <a:t>in-sync replicas (ISRs), </a:t>
            </a:r>
            <a:r>
              <a:rPr lang="en-US" b="0" i="0" dirty="0">
                <a:solidFill>
                  <a:srgbClr val="374151"/>
                </a:solidFill>
                <a:effectLst/>
              </a:rPr>
              <a:t>which are brokers that have fully caught up with the partition's data. The leader broker is responsible for synchronizing the data with the ISRs to ensure consistency of the data across the cluster.</a:t>
            </a:r>
          </a:p>
          <a:p>
            <a:pPr algn="l"/>
            <a:r>
              <a:rPr lang="en-US" b="0" i="0" dirty="0">
                <a:solidFill>
                  <a:srgbClr val="374151"/>
                </a:solidFill>
                <a:effectLst/>
              </a:rPr>
              <a:t>Kafka also supports replication of data across multiple brokers to provide fault tolerance. </a:t>
            </a:r>
          </a:p>
          <a:p>
            <a:endParaRPr lang="en-US" dirty="0"/>
          </a:p>
        </p:txBody>
      </p:sp>
      <p:pic>
        <p:nvPicPr>
          <p:cNvPr id="4" name="Picture 3">
            <a:extLst>
              <a:ext uri="{FF2B5EF4-FFF2-40B4-BE49-F238E27FC236}">
                <a16:creationId xmlns:a16="http://schemas.microsoft.com/office/drawing/2014/main" id="{9D2EC4A8-D4E4-35DC-A5DB-6250D7F8B1F6}"/>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34282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080E-36EE-398C-BADE-8AC9427C60AD}"/>
              </a:ext>
            </a:extLst>
          </p:cNvPr>
          <p:cNvSpPr>
            <a:spLocks noGrp="1"/>
          </p:cNvSpPr>
          <p:nvPr>
            <p:ph type="title"/>
          </p:nvPr>
        </p:nvSpPr>
        <p:spPr/>
        <p:txBody>
          <a:bodyPr/>
          <a:lstStyle/>
          <a:p>
            <a:r>
              <a:rPr lang="en-US" dirty="0"/>
              <a:t>Brokers</a:t>
            </a:r>
          </a:p>
        </p:txBody>
      </p:sp>
      <p:sp>
        <p:nvSpPr>
          <p:cNvPr id="3" name="Content Placeholder 2">
            <a:extLst>
              <a:ext uri="{FF2B5EF4-FFF2-40B4-BE49-F238E27FC236}">
                <a16:creationId xmlns:a16="http://schemas.microsoft.com/office/drawing/2014/main" id="{9BE4F3A2-9450-80DE-C900-7E57B3E51CF5}"/>
              </a:ext>
            </a:extLst>
          </p:cNvPr>
          <p:cNvSpPr>
            <a:spLocks noGrp="1"/>
          </p:cNvSpPr>
          <p:nvPr>
            <p:ph idx="1"/>
          </p:nvPr>
        </p:nvSpPr>
        <p:spPr/>
        <p:txBody>
          <a:bodyPr>
            <a:normAutofit fontScale="92500" lnSpcReduction="10000"/>
          </a:bodyPr>
          <a:lstStyle/>
          <a:p>
            <a:pPr algn="l"/>
            <a:r>
              <a:rPr lang="en-US" b="0" i="0" dirty="0">
                <a:solidFill>
                  <a:srgbClr val="374151"/>
                </a:solidFill>
                <a:effectLst/>
              </a:rPr>
              <a:t>Each partition can be replicated across multiple brokers, with one of the replicas being designated as the leader and the others as followers. </a:t>
            </a:r>
          </a:p>
          <a:p>
            <a:pPr lvl="1"/>
            <a:r>
              <a:rPr lang="en-US" b="0" i="0" dirty="0">
                <a:solidFill>
                  <a:srgbClr val="374151"/>
                </a:solidFill>
                <a:effectLst/>
              </a:rPr>
              <a:t>The leader replica handles all read and write requests for the partition, while the follower replicas replicate the data from the leader and can take over as leader if the current leader fails.</a:t>
            </a:r>
          </a:p>
          <a:p>
            <a:pPr marL="0" indent="0" algn="ctr">
              <a:buNone/>
            </a:pPr>
            <a:r>
              <a:rPr lang="en-US" sz="3200" b="1" i="0" dirty="0">
                <a:solidFill>
                  <a:srgbClr val="0070C0"/>
                </a:solidFill>
                <a:effectLst/>
              </a:rPr>
              <a:t>Overall, brokers in Kafka play a critical role in storing and serving data in a distributed and fault-tolerant way. The use of multiple brokers and replication of data across them ensures high availability and reliability of the Kafka cluster</a:t>
            </a:r>
            <a:r>
              <a:rPr lang="en-US" b="1" i="0" dirty="0">
                <a:solidFill>
                  <a:srgbClr val="0070C0"/>
                </a:solidFill>
                <a:effectLst/>
              </a:rPr>
              <a:t>.</a:t>
            </a:r>
          </a:p>
          <a:p>
            <a:endParaRPr lang="en-US" dirty="0"/>
          </a:p>
        </p:txBody>
      </p:sp>
    </p:spTree>
    <p:extLst>
      <p:ext uri="{BB962C8B-B14F-4D97-AF65-F5344CB8AC3E}">
        <p14:creationId xmlns:p14="http://schemas.microsoft.com/office/powerpoint/2010/main" val="37501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C59C-2565-5DE0-458E-042F8A3D8A73}"/>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6A372FC1-33D0-CD2E-7172-A3685CBA6596}"/>
              </a:ext>
            </a:extLst>
          </p:cNvPr>
          <p:cNvSpPr>
            <a:spLocks noGrp="1"/>
          </p:cNvSpPr>
          <p:nvPr>
            <p:ph idx="1"/>
          </p:nvPr>
        </p:nvSpPr>
        <p:spPr/>
        <p:txBody>
          <a:bodyPr>
            <a:normAutofit fontScale="85000" lnSpcReduction="10000"/>
          </a:bodyPr>
          <a:lstStyle/>
          <a:p>
            <a:r>
              <a:rPr lang="en-US" dirty="0"/>
              <a:t>A topic is a category or feed name to which messages are published by producers. </a:t>
            </a:r>
          </a:p>
          <a:p>
            <a:r>
              <a:rPr lang="en-US" dirty="0"/>
              <a:t>A Kafka topic represents a logical stream of messages, where each message is a key-value pair. </a:t>
            </a:r>
          </a:p>
          <a:p>
            <a:r>
              <a:rPr lang="en-US" dirty="0"/>
              <a:t>Topics are partitioned to enable scalability and parallelism in data processing.</a:t>
            </a:r>
          </a:p>
          <a:p>
            <a:pPr lvl="1"/>
            <a:r>
              <a:rPr lang="en-US" dirty="0"/>
              <a:t> Each partition of a topic is stored on a separate Kafka broker, and messages are evenly distributed among the partitions. </a:t>
            </a:r>
          </a:p>
          <a:p>
            <a:pPr lvl="1"/>
            <a:r>
              <a:rPr lang="en-US" dirty="0"/>
              <a:t>This allows for high throughput and fault-tolerance, as multiple consumers can read from different partitions simultaneously, and </a:t>
            </a:r>
          </a:p>
          <a:p>
            <a:pPr lvl="1"/>
            <a:r>
              <a:rPr lang="en-US" dirty="0"/>
              <a:t>in case of failure of a broker, its partitions can be replicated on other brokers. </a:t>
            </a:r>
          </a:p>
        </p:txBody>
      </p:sp>
    </p:spTree>
    <p:extLst>
      <p:ext uri="{BB962C8B-B14F-4D97-AF65-F5344CB8AC3E}">
        <p14:creationId xmlns:p14="http://schemas.microsoft.com/office/powerpoint/2010/main" val="37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C59C-2565-5DE0-458E-042F8A3D8A73}"/>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6A372FC1-33D0-CD2E-7172-A3685CBA6596}"/>
              </a:ext>
            </a:extLst>
          </p:cNvPr>
          <p:cNvSpPr>
            <a:spLocks noGrp="1"/>
          </p:cNvSpPr>
          <p:nvPr>
            <p:ph idx="1"/>
          </p:nvPr>
        </p:nvSpPr>
        <p:spPr/>
        <p:txBody>
          <a:bodyPr>
            <a:normAutofit/>
          </a:bodyPr>
          <a:lstStyle/>
          <a:p>
            <a:r>
              <a:rPr lang="en-US" dirty="0"/>
              <a:t>Each message in Kafka is identified by its topic name and a unique partition number.</a:t>
            </a:r>
          </a:p>
          <a:p>
            <a:r>
              <a:rPr lang="en-US" dirty="0"/>
              <a:t>Producers write messages to topics, and consumers read messages from topics. </a:t>
            </a:r>
          </a:p>
          <a:p>
            <a:r>
              <a:rPr lang="en-US" dirty="0"/>
              <a:t>Multiple producers can write to the same topic, and multiple consumers can read from the same topic.</a:t>
            </a:r>
          </a:p>
        </p:txBody>
      </p:sp>
    </p:spTree>
    <p:extLst>
      <p:ext uri="{BB962C8B-B14F-4D97-AF65-F5344CB8AC3E}">
        <p14:creationId xmlns:p14="http://schemas.microsoft.com/office/powerpoint/2010/main" val="331065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Subtitle 2">
            <a:extLst>
              <a:ext uri="{FF2B5EF4-FFF2-40B4-BE49-F238E27FC236}">
                <a16:creationId xmlns:a16="http://schemas.microsoft.com/office/drawing/2014/main" id="{5C080CE9-6AC4-8812-94B0-97B0181A6F36}"/>
              </a:ext>
            </a:extLst>
          </p:cNvPr>
          <p:cNvSpPr txBox="1">
            <a:spLocks/>
          </p:cNvSpPr>
          <p:nvPr/>
        </p:nvSpPr>
        <p:spPr>
          <a:xfrm>
            <a:off x="1007523" y="1906689"/>
            <a:ext cx="9336506" cy="2217556"/>
          </a:xfrm>
          <a:prstGeom prst="rect">
            <a:avLst/>
          </a:prstGeom>
          <a:solidFill>
            <a:schemeClr val="bg1"/>
          </a:solidFill>
        </p:spPr>
        <p:txBody>
          <a:bodyPr lIns="109728" tIns="109728" rIns="109728" bIns="91440" anchor="t">
            <a:normAutofit fontScale="3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22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Use cases</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What problem </a:t>
            </a:r>
            <a:r>
              <a:rPr kumimoji="0" lang="en-US" sz="11500" b="1" i="0" u="none" strike="noStrike" kern="1200" cap="none" spc="90" normalizeH="0" baseline="0" noProof="0" dirty="0" err="1">
                <a:ln>
                  <a:noFill/>
                </a:ln>
                <a:solidFill>
                  <a:prstClr val="white"/>
                </a:solidFill>
                <a:effectLst/>
                <a:uLnTx/>
                <a:uFillTx/>
                <a:latin typeface="Algerian" panose="04020705040A02060702" pitchFamily="82" charset="0"/>
                <a:ea typeface="DengXian Light"/>
                <a:cs typeface="+mn-cs"/>
              </a:rPr>
              <a:t>kAfka</a:t>
            </a:r>
            <a:r>
              <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 is solving?</a:t>
            </a:r>
          </a:p>
        </p:txBody>
      </p:sp>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dirty="0">
                <a:latin typeface="Algerian" panose="04020705040A02060702" pitchFamily="82" charset="0"/>
                <a:ea typeface="DengXian Light"/>
              </a:rPr>
              <a:t>KAFKA FOR BEGINNERS</a:t>
            </a:r>
          </a:p>
        </p:txBody>
      </p:sp>
    </p:spTree>
    <p:extLst>
      <p:ext uri="{BB962C8B-B14F-4D97-AF65-F5344CB8AC3E}">
        <p14:creationId xmlns:p14="http://schemas.microsoft.com/office/powerpoint/2010/main" val="2841601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107"/>
    </mc:Choice>
    <mc:Fallback xmlns="">
      <p:transition spd="slow" advTm="110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CDD8-D6FE-3F71-AEC1-81FCD405E350}"/>
              </a:ext>
            </a:extLst>
          </p:cNvPr>
          <p:cNvSpPr>
            <a:spLocks noGrp="1"/>
          </p:cNvSpPr>
          <p:nvPr>
            <p:ph type="title"/>
          </p:nvPr>
        </p:nvSpPr>
        <p:spPr/>
        <p:txBody>
          <a:bodyPr/>
          <a:lstStyle/>
          <a:p>
            <a:r>
              <a:rPr lang="en-US" dirty="0"/>
              <a:t>Partitions</a:t>
            </a:r>
          </a:p>
        </p:txBody>
      </p:sp>
      <p:sp>
        <p:nvSpPr>
          <p:cNvPr id="3" name="Content Placeholder 2">
            <a:extLst>
              <a:ext uri="{FF2B5EF4-FFF2-40B4-BE49-F238E27FC236}">
                <a16:creationId xmlns:a16="http://schemas.microsoft.com/office/drawing/2014/main" id="{3D69A0A3-0179-08E7-E029-63C327450346}"/>
              </a:ext>
            </a:extLst>
          </p:cNvPr>
          <p:cNvSpPr>
            <a:spLocks noGrp="1"/>
          </p:cNvSpPr>
          <p:nvPr>
            <p:ph idx="1"/>
          </p:nvPr>
        </p:nvSpPr>
        <p:spPr/>
        <p:txBody>
          <a:bodyPr>
            <a:normAutofit fontScale="85000" lnSpcReduction="10000"/>
          </a:bodyPr>
          <a:lstStyle/>
          <a:p>
            <a:r>
              <a:rPr lang="en-US" dirty="0"/>
              <a:t>Partition is a unit of </a:t>
            </a:r>
            <a:r>
              <a:rPr lang="en-US" b="1" dirty="0"/>
              <a:t>parallelism</a:t>
            </a:r>
            <a:r>
              <a:rPr lang="en-US" dirty="0"/>
              <a:t> and </a:t>
            </a:r>
            <a:r>
              <a:rPr lang="en-US" b="1" dirty="0"/>
              <a:t>scalability</a:t>
            </a:r>
            <a:r>
              <a:rPr lang="en-US" dirty="0"/>
              <a:t> for a topic. </a:t>
            </a:r>
          </a:p>
          <a:p>
            <a:pPr lvl="1"/>
            <a:r>
              <a:rPr lang="en-US" dirty="0"/>
              <a:t>Partitions enable horizontal scaling and high throughput in Kafka by allowing multiple consumers to read from different partitions simultaneously</a:t>
            </a:r>
          </a:p>
          <a:p>
            <a:r>
              <a:rPr lang="en-US" dirty="0"/>
              <a:t>Each topic can have one or more partitions, which are stored on separate Kafka brokers.</a:t>
            </a:r>
          </a:p>
          <a:p>
            <a:r>
              <a:rPr lang="en-US" dirty="0"/>
              <a:t>.When a producer sends a message to a topic, Kafka assigns the message to a specific partition based on the partitioning strategy used.</a:t>
            </a:r>
          </a:p>
          <a:p>
            <a:pPr lvl="1"/>
            <a:r>
              <a:rPr lang="en-US" dirty="0"/>
              <a:t>By default, Kafka uses a round-robin partitioning strategy to evenly distribute messages across partitions, but </a:t>
            </a:r>
          </a:p>
          <a:p>
            <a:pPr lvl="1"/>
            <a:r>
              <a:rPr lang="en-US" dirty="0"/>
              <a:t>other partitioning strategies can also be used, such as key-based partitioning or custom partitioning logic. </a:t>
            </a:r>
          </a:p>
        </p:txBody>
      </p:sp>
    </p:spTree>
    <p:extLst>
      <p:ext uri="{BB962C8B-B14F-4D97-AF65-F5344CB8AC3E}">
        <p14:creationId xmlns:p14="http://schemas.microsoft.com/office/powerpoint/2010/main" val="372757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08F4-F2B6-C536-02DA-C9929D72B984}"/>
              </a:ext>
            </a:extLst>
          </p:cNvPr>
          <p:cNvSpPr>
            <a:spLocks noGrp="1"/>
          </p:cNvSpPr>
          <p:nvPr>
            <p:ph type="title"/>
          </p:nvPr>
        </p:nvSpPr>
        <p:spPr/>
        <p:txBody>
          <a:bodyPr/>
          <a:lstStyle/>
          <a:p>
            <a:r>
              <a:rPr lang="en-US" dirty="0"/>
              <a:t>Partitions</a:t>
            </a:r>
          </a:p>
        </p:txBody>
      </p:sp>
      <p:sp>
        <p:nvSpPr>
          <p:cNvPr id="3" name="Content Placeholder 2">
            <a:extLst>
              <a:ext uri="{FF2B5EF4-FFF2-40B4-BE49-F238E27FC236}">
                <a16:creationId xmlns:a16="http://schemas.microsoft.com/office/drawing/2014/main" id="{6F821DA6-55BD-A8BB-B9C4-80C43ECE8F65}"/>
              </a:ext>
            </a:extLst>
          </p:cNvPr>
          <p:cNvSpPr>
            <a:spLocks noGrp="1"/>
          </p:cNvSpPr>
          <p:nvPr>
            <p:ph idx="1"/>
          </p:nvPr>
        </p:nvSpPr>
        <p:spPr/>
        <p:txBody>
          <a:bodyPr/>
          <a:lstStyle/>
          <a:p>
            <a:r>
              <a:rPr lang="en-US" dirty="0"/>
              <a:t>Each partition is an ordered, immutable sequence of messages, identified by an integer offset. </a:t>
            </a:r>
          </a:p>
          <a:p>
            <a:r>
              <a:rPr lang="en-US" dirty="0"/>
              <a:t>The offset for each message within a partition is unique, and consumers can specify which offset they want to start reading from.</a:t>
            </a:r>
          </a:p>
          <a:p>
            <a:r>
              <a:rPr lang="en-US" dirty="0"/>
              <a:t>This allows consumers to read messages from a specific point in time, which is important for use cases such </a:t>
            </a:r>
            <a:r>
              <a:rPr lang="en-US" b="1" dirty="0"/>
              <a:t>as replaying events or catching up with missed messages.</a:t>
            </a:r>
          </a:p>
        </p:txBody>
      </p:sp>
    </p:spTree>
    <p:extLst>
      <p:ext uri="{BB962C8B-B14F-4D97-AF65-F5344CB8AC3E}">
        <p14:creationId xmlns:p14="http://schemas.microsoft.com/office/powerpoint/2010/main" val="73369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0DC2-7846-57F1-9284-E883ED7FEE37}"/>
              </a:ext>
            </a:extLst>
          </p:cNvPr>
          <p:cNvSpPr>
            <a:spLocks noGrp="1"/>
          </p:cNvSpPr>
          <p:nvPr>
            <p:ph type="title"/>
          </p:nvPr>
        </p:nvSpPr>
        <p:spPr/>
        <p:txBody>
          <a:bodyPr/>
          <a:lstStyle/>
          <a:p>
            <a:r>
              <a:rPr lang="en-US" dirty="0"/>
              <a:t>Offset</a:t>
            </a:r>
          </a:p>
        </p:txBody>
      </p:sp>
      <p:sp>
        <p:nvSpPr>
          <p:cNvPr id="3" name="Content Placeholder 2">
            <a:extLst>
              <a:ext uri="{FF2B5EF4-FFF2-40B4-BE49-F238E27FC236}">
                <a16:creationId xmlns:a16="http://schemas.microsoft.com/office/drawing/2014/main" id="{B1273DB2-9C46-F953-313C-4CBAD3EDC8DE}"/>
              </a:ext>
            </a:extLst>
          </p:cNvPr>
          <p:cNvSpPr>
            <a:spLocks noGrp="1"/>
          </p:cNvSpPr>
          <p:nvPr>
            <p:ph idx="1"/>
          </p:nvPr>
        </p:nvSpPr>
        <p:spPr/>
        <p:txBody>
          <a:bodyPr/>
          <a:lstStyle/>
          <a:p>
            <a:r>
              <a:rPr lang="en-US" dirty="0"/>
              <a:t>An offset is a unique identifier that refers to a specific message within a partition of a topic. </a:t>
            </a:r>
          </a:p>
          <a:p>
            <a:r>
              <a:rPr lang="en-US" dirty="0"/>
              <a:t>Each message within a partition is assigned a unique offset number, starting from </a:t>
            </a:r>
            <a:r>
              <a:rPr lang="en-US" b="1" dirty="0"/>
              <a:t>0 and incrementing by 1 </a:t>
            </a:r>
            <a:r>
              <a:rPr lang="en-US" dirty="0"/>
              <a:t>for each subsequent message.</a:t>
            </a:r>
          </a:p>
        </p:txBody>
      </p:sp>
    </p:spTree>
    <p:extLst>
      <p:ext uri="{BB962C8B-B14F-4D97-AF65-F5344CB8AC3E}">
        <p14:creationId xmlns:p14="http://schemas.microsoft.com/office/powerpoint/2010/main" val="298779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95BD1D1-67A1-3413-D068-DEBECC437B98}"/>
              </a:ext>
            </a:extLst>
          </p:cNvPr>
          <p:cNvGraphicFramePr>
            <a:graphicFrameLocks noGrp="1"/>
          </p:cNvGraphicFramePr>
          <p:nvPr>
            <p:extLst>
              <p:ext uri="{D42A27DB-BD31-4B8C-83A1-F6EECF244321}">
                <p14:modId xmlns:p14="http://schemas.microsoft.com/office/powerpoint/2010/main" val="1908621542"/>
              </p:ext>
            </p:extLst>
          </p:nvPr>
        </p:nvGraphicFramePr>
        <p:xfrm>
          <a:off x="3735670" y="1847465"/>
          <a:ext cx="8128000" cy="369195"/>
        </p:xfrm>
        <a:graphic>
          <a:graphicData uri="http://schemas.openxmlformats.org/drawingml/2006/table">
            <a:tbl>
              <a:tblPr firstRow="1" bandRow="1">
                <a:tableStyleId>{073A0DAA-6AF3-43AB-8588-CEC1D06C72B9}</a:tableStyleId>
              </a:tblPr>
              <a:tblGrid>
                <a:gridCol w="812800">
                  <a:extLst>
                    <a:ext uri="{9D8B030D-6E8A-4147-A177-3AD203B41FA5}">
                      <a16:colId xmlns:a16="http://schemas.microsoft.com/office/drawing/2014/main" val="177859244"/>
                    </a:ext>
                  </a:extLst>
                </a:gridCol>
                <a:gridCol w="812800">
                  <a:extLst>
                    <a:ext uri="{9D8B030D-6E8A-4147-A177-3AD203B41FA5}">
                      <a16:colId xmlns:a16="http://schemas.microsoft.com/office/drawing/2014/main" val="754482342"/>
                    </a:ext>
                  </a:extLst>
                </a:gridCol>
                <a:gridCol w="812800">
                  <a:extLst>
                    <a:ext uri="{9D8B030D-6E8A-4147-A177-3AD203B41FA5}">
                      <a16:colId xmlns:a16="http://schemas.microsoft.com/office/drawing/2014/main" val="1229179316"/>
                    </a:ext>
                  </a:extLst>
                </a:gridCol>
                <a:gridCol w="812800">
                  <a:extLst>
                    <a:ext uri="{9D8B030D-6E8A-4147-A177-3AD203B41FA5}">
                      <a16:colId xmlns:a16="http://schemas.microsoft.com/office/drawing/2014/main" val="3074191408"/>
                    </a:ext>
                  </a:extLst>
                </a:gridCol>
                <a:gridCol w="812800">
                  <a:extLst>
                    <a:ext uri="{9D8B030D-6E8A-4147-A177-3AD203B41FA5}">
                      <a16:colId xmlns:a16="http://schemas.microsoft.com/office/drawing/2014/main" val="4267286249"/>
                    </a:ext>
                  </a:extLst>
                </a:gridCol>
                <a:gridCol w="812800">
                  <a:extLst>
                    <a:ext uri="{9D8B030D-6E8A-4147-A177-3AD203B41FA5}">
                      <a16:colId xmlns:a16="http://schemas.microsoft.com/office/drawing/2014/main" val="2199547354"/>
                    </a:ext>
                  </a:extLst>
                </a:gridCol>
                <a:gridCol w="812800">
                  <a:extLst>
                    <a:ext uri="{9D8B030D-6E8A-4147-A177-3AD203B41FA5}">
                      <a16:colId xmlns:a16="http://schemas.microsoft.com/office/drawing/2014/main" val="1385943337"/>
                    </a:ext>
                  </a:extLst>
                </a:gridCol>
                <a:gridCol w="812800">
                  <a:extLst>
                    <a:ext uri="{9D8B030D-6E8A-4147-A177-3AD203B41FA5}">
                      <a16:colId xmlns:a16="http://schemas.microsoft.com/office/drawing/2014/main" val="42571180"/>
                    </a:ext>
                  </a:extLst>
                </a:gridCol>
                <a:gridCol w="812800">
                  <a:extLst>
                    <a:ext uri="{9D8B030D-6E8A-4147-A177-3AD203B41FA5}">
                      <a16:colId xmlns:a16="http://schemas.microsoft.com/office/drawing/2014/main" val="1967985764"/>
                    </a:ext>
                  </a:extLst>
                </a:gridCol>
                <a:gridCol w="812800">
                  <a:extLst>
                    <a:ext uri="{9D8B030D-6E8A-4147-A177-3AD203B41FA5}">
                      <a16:colId xmlns:a16="http://schemas.microsoft.com/office/drawing/2014/main" val="2685595692"/>
                    </a:ext>
                  </a:extLst>
                </a:gridCol>
              </a:tblGrid>
              <a:tr h="36919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93581964"/>
                  </a:ext>
                </a:extLst>
              </a:tr>
            </a:tbl>
          </a:graphicData>
        </a:graphic>
      </p:graphicFrame>
      <p:sp>
        <p:nvSpPr>
          <p:cNvPr id="7" name="TextBox 6">
            <a:extLst>
              <a:ext uri="{FF2B5EF4-FFF2-40B4-BE49-F238E27FC236}">
                <a16:creationId xmlns:a16="http://schemas.microsoft.com/office/drawing/2014/main" id="{96C4ACCD-E7D2-875E-E9F9-9B3F9348170C}"/>
              </a:ext>
            </a:extLst>
          </p:cNvPr>
          <p:cNvSpPr txBox="1"/>
          <p:nvPr/>
        </p:nvSpPr>
        <p:spPr>
          <a:xfrm>
            <a:off x="481264" y="1847466"/>
            <a:ext cx="2935705" cy="369332"/>
          </a:xfrm>
          <a:prstGeom prst="rect">
            <a:avLst/>
          </a:prstGeom>
          <a:solidFill>
            <a:schemeClr val="accent4"/>
          </a:solidFill>
        </p:spPr>
        <p:txBody>
          <a:bodyPr wrap="square" rtlCol="0">
            <a:spAutoFit/>
          </a:bodyPr>
          <a:lstStyle/>
          <a:p>
            <a:r>
              <a:rPr lang="en-US" dirty="0"/>
              <a:t>TOPIC-A, PARTITION 1</a:t>
            </a:r>
          </a:p>
        </p:txBody>
      </p:sp>
      <p:sp>
        <p:nvSpPr>
          <p:cNvPr id="8" name="TextBox 7">
            <a:extLst>
              <a:ext uri="{FF2B5EF4-FFF2-40B4-BE49-F238E27FC236}">
                <a16:creationId xmlns:a16="http://schemas.microsoft.com/office/drawing/2014/main" id="{71AF476D-49FA-7FED-4F33-C9AAA30720FD}"/>
              </a:ext>
            </a:extLst>
          </p:cNvPr>
          <p:cNvSpPr txBox="1"/>
          <p:nvPr/>
        </p:nvSpPr>
        <p:spPr>
          <a:xfrm>
            <a:off x="481263" y="2924165"/>
            <a:ext cx="2935705" cy="369332"/>
          </a:xfrm>
          <a:prstGeom prst="rect">
            <a:avLst/>
          </a:prstGeom>
          <a:solidFill>
            <a:schemeClr val="accent4"/>
          </a:solidFill>
        </p:spPr>
        <p:txBody>
          <a:bodyPr wrap="square" rtlCol="0">
            <a:spAutoFit/>
          </a:bodyPr>
          <a:lstStyle/>
          <a:p>
            <a:r>
              <a:rPr lang="en-US" dirty="0"/>
              <a:t>TOPIC-A, PARTITION 2</a:t>
            </a:r>
          </a:p>
        </p:txBody>
      </p:sp>
      <p:sp>
        <p:nvSpPr>
          <p:cNvPr id="9" name="TextBox 8">
            <a:extLst>
              <a:ext uri="{FF2B5EF4-FFF2-40B4-BE49-F238E27FC236}">
                <a16:creationId xmlns:a16="http://schemas.microsoft.com/office/drawing/2014/main" id="{F597158E-1409-2DB9-E5E1-8B8A810AE948}"/>
              </a:ext>
            </a:extLst>
          </p:cNvPr>
          <p:cNvSpPr txBox="1"/>
          <p:nvPr/>
        </p:nvSpPr>
        <p:spPr>
          <a:xfrm>
            <a:off x="481262" y="3949492"/>
            <a:ext cx="2935705" cy="369332"/>
          </a:xfrm>
          <a:prstGeom prst="rect">
            <a:avLst/>
          </a:prstGeom>
          <a:solidFill>
            <a:schemeClr val="accent4"/>
          </a:solidFill>
        </p:spPr>
        <p:txBody>
          <a:bodyPr wrap="square" rtlCol="0">
            <a:spAutoFit/>
          </a:bodyPr>
          <a:lstStyle/>
          <a:p>
            <a:r>
              <a:rPr lang="en-US" dirty="0"/>
              <a:t>TOPIC-A, PARTITION 3</a:t>
            </a:r>
          </a:p>
        </p:txBody>
      </p:sp>
      <p:sp>
        <p:nvSpPr>
          <p:cNvPr id="11" name="Title 1">
            <a:extLst>
              <a:ext uri="{FF2B5EF4-FFF2-40B4-BE49-F238E27FC236}">
                <a16:creationId xmlns:a16="http://schemas.microsoft.com/office/drawing/2014/main" id="{C4453123-4508-5AE2-5BA3-CE8E36C649D7}"/>
              </a:ext>
            </a:extLst>
          </p:cNvPr>
          <p:cNvSpPr>
            <a:spLocks noGrp="1"/>
          </p:cNvSpPr>
          <p:nvPr>
            <p:ph type="title"/>
          </p:nvPr>
        </p:nvSpPr>
        <p:spPr>
          <a:xfrm>
            <a:off x="838200" y="365125"/>
            <a:ext cx="10515600" cy="1325563"/>
          </a:xfrm>
        </p:spPr>
        <p:txBody>
          <a:bodyPr/>
          <a:lstStyle/>
          <a:p>
            <a:r>
              <a:rPr lang="en-US" dirty="0"/>
              <a:t>More about offset</a:t>
            </a:r>
          </a:p>
        </p:txBody>
      </p:sp>
      <p:graphicFrame>
        <p:nvGraphicFramePr>
          <p:cNvPr id="2" name="Table 4">
            <a:extLst>
              <a:ext uri="{FF2B5EF4-FFF2-40B4-BE49-F238E27FC236}">
                <a16:creationId xmlns:a16="http://schemas.microsoft.com/office/drawing/2014/main" id="{32D47680-0B80-A361-9D72-900477ED7723}"/>
              </a:ext>
            </a:extLst>
          </p:cNvPr>
          <p:cNvGraphicFramePr>
            <a:graphicFrameLocks noGrp="1"/>
          </p:cNvGraphicFramePr>
          <p:nvPr>
            <p:extLst>
              <p:ext uri="{D42A27DB-BD31-4B8C-83A1-F6EECF244321}">
                <p14:modId xmlns:p14="http://schemas.microsoft.com/office/powerpoint/2010/main" val="3318735114"/>
              </p:ext>
            </p:extLst>
          </p:nvPr>
        </p:nvGraphicFramePr>
        <p:xfrm>
          <a:off x="3735670" y="2924165"/>
          <a:ext cx="8128000" cy="369195"/>
        </p:xfrm>
        <a:graphic>
          <a:graphicData uri="http://schemas.openxmlformats.org/drawingml/2006/table">
            <a:tbl>
              <a:tblPr firstRow="1" bandRow="1">
                <a:tableStyleId>{073A0DAA-6AF3-43AB-8588-CEC1D06C72B9}</a:tableStyleId>
              </a:tblPr>
              <a:tblGrid>
                <a:gridCol w="812800">
                  <a:extLst>
                    <a:ext uri="{9D8B030D-6E8A-4147-A177-3AD203B41FA5}">
                      <a16:colId xmlns:a16="http://schemas.microsoft.com/office/drawing/2014/main" val="177859244"/>
                    </a:ext>
                  </a:extLst>
                </a:gridCol>
                <a:gridCol w="812800">
                  <a:extLst>
                    <a:ext uri="{9D8B030D-6E8A-4147-A177-3AD203B41FA5}">
                      <a16:colId xmlns:a16="http://schemas.microsoft.com/office/drawing/2014/main" val="754482342"/>
                    </a:ext>
                  </a:extLst>
                </a:gridCol>
                <a:gridCol w="812800">
                  <a:extLst>
                    <a:ext uri="{9D8B030D-6E8A-4147-A177-3AD203B41FA5}">
                      <a16:colId xmlns:a16="http://schemas.microsoft.com/office/drawing/2014/main" val="1229179316"/>
                    </a:ext>
                  </a:extLst>
                </a:gridCol>
                <a:gridCol w="812800">
                  <a:extLst>
                    <a:ext uri="{9D8B030D-6E8A-4147-A177-3AD203B41FA5}">
                      <a16:colId xmlns:a16="http://schemas.microsoft.com/office/drawing/2014/main" val="3074191408"/>
                    </a:ext>
                  </a:extLst>
                </a:gridCol>
                <a:gridCol w="812800">
                  <a:extLst>
                    <a:ext uri="{9D8B030D-6E8A-4147-A177-3AD203B41FA5}">
                      <a16:colId xmlns:a16="http://schemas.microsoft.com/office/drawing/2014/main" val="4267286249"/>
                    </a:ext>
                  </a:extLst>
                </a:gridCol>
                <a:gridCol w="812800">
                  <a:extLst>
                    <a:ext uri="{9D8B030D-6E8A-4147-A177-3AD203B41FA5}">
                      <a16:colId xmlns:a16="http://schemas.microsoft.com/office/drawing/2014/main" val="2199547354"/>
                    </a:ext>
                  </a:extLst>
                </a:gridCol>
                <a:gridCol w="812800">
                  <a:extLst>
                    <a:ext uri="{9D8B030D-6E8A-4147-A177-3AD203B41FA5}">
                      <a16:colId xmlns:a16="http://schemas.microsoft.com/office/drawing/2014/main" val="1385943337"/>
                    </a:ext>
                  </a:extLst>
                </a:gridCol>
                <a:gridCol w="812800">
                  <a:extLst>
                    <a:ext uri="{9D8B030D-6E8A-4147-A177-3AD203B41FA5}">
                      <a16:colId xmlns:a16="http://schemas.microsoft.com/office/drawing/2014/main" val="42571180"/>
                    </a:ext>
                  </a:extLst>
                </a:gridCol>
                <a:gridCol w="812800">
                  <a:extLst>
                    <a:ext uri="{9D8B030D-6E8A-4147-A177-3AD203B41FA5}">
                      <a16:colId xmlns:a16="http://schemas.microsoft.com/office/drawing/2014/main" val="1967985764"/>
                    </a:ext>
                  </a:extLst>
                </a:gridCol>
                <a:gridCol w="812800">
                  <a:extLst>
                    <a:ext uri="{9D8B030D-6E8A-4147-A177-3AD203B41FA5}">
                      <a16:colId xmlns:a16="http://schemas.microsoft.com/office/drawing/2014/main" val="2685595692"/>
                    </a:ext>
                  </a:extLst>
                </a:gridCol>
              </a:tblGrid>
              <a:tr h="36919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93581964"/>
                  </a:ext>
                </a:extLst>
              </a:tr>
            </a:tbl>
          </a:graphicData>
        </a:graphic>
      </p:graphicFrame>
      <p:graphicFrame>
        <p:nvGraphicFramePr>
          <p:cNvPr id="3" name="Table 4">
            <a:extLst>
              <a:ext uri="{FF2B5EF4-FFF2-40B4-BE49-F238E27FC236}">
                <a16:creationId xmlns:a16="http://schemas.microsoft.com/office/drawing/2014/main" id="{6FD98A26-C74C-9CA5-43FA-2C19FA2808E3}"/>
              </a:ext>
            </a:extLst>
          </p:cNvPr>
          <p:cNvGraphicFramePr>
            <a:graphicFrameLocks noGrp="1"/>
          </p:cNvGraphicFramePr>
          <p:nvPr>
            <p:extLst>
              <p:ext uri="{D42A27DB-BD31-4B8C-83A1-F6EECF244321}">
                <p14:modId xmlns:p14="http://schemas.microsoft.com/office/powerpoint/2010/main" val="1658900468"/>
              </p:ext>
            </p:extLst>
          </p:nvPr>
        </p:nvGraphicFramePr>
        <p:xfrm>
          <a:off x="3666689" y="3949492"/>
          <a:ext cx="8128000" cy="369195"/>
        </p:xfrm>
        <a:graphic>
          <a:graphicData uri="http://schemas.openxmlformats.org/drawingml/2006/table">
            <a:tbl>
              <a:tblPr firstRow="1" bandRow="1">
                <a:tableStyleId>{073A0DAA-6AF3-43AB-8588-CEC1D06C72B9}</a:tableStyleId>
              </a:tblPr>
              <a:tblGrid>
                <a:gridCol w="812800">
                  <a:extLst>
                    <a:ext uri="{9D8B030D-6E8A-4147-A177-3AD203B41FA5}">
                      <a16:colId xmlns:a16="http://schemas.microsoft.com/office/drawing/2014/main" val="177859244"/>
                    </a:ext>
                  </a:extLst>
                </a:gridCol>
                <a:gridCol w="812800">
                  <a:extLst>
                    <a:ext uri="{9D8B030D-6E8A-4147-A177-3AD203B41FA5}">
                      <a16:colId xmlns:a16="http://schemas.microsoft.com/office/drawing/2014/main" val="754482342"/>
                    </a:ext>
                  </a:extLst>
                </a:gridCol>
                <a:gridCol w="812800">
                  <a:extLst>
                    <a:ext uri="{9D8B030D-6E8A-4147-A177-3AD203B41FA5}">
                      <a16:colId xmlns:a16="http://schemas.microsoft.com/office/drawing/2014/main" val="1229179316"/>
                    </a:ext>
                  </a:extLst>
                </a:gridCol>
                <a:gridCol w="812800">
                  <a:extLst>
                    <a:ext uri="{9D8B030D-6E8A-4147-A177-3AD203B41FA5}">
                      <a16:colId xmlns:a16="http://schemas.microsoft.com/office/drawing/2014/main" val="3074191408"/>
                    </a:ext>
                  </a:extLst>
                </a:gridCol>
                <a:gridCol w="812800">
                  <a:extLst>
                    <a:ext uri="{9D8B030D-6E8A-4147-A177-3AD203B41FA5}">
                      <a16:colId xmlns:a16="http://schemas.microsoft.com/office/drawing/2014/main" val="4267286249"/>
                    </a:ext>
                  </a:extLst>
                </a:gridCol>
                <a:gridCol w="812800">
                  <a:extLst>
                    <a:ext uri="{9D8B030D-6E8A-4147-A177-3AD203B41FA5}">
                      <a16:colId xmlns:a16="http://schemas.microsoft.com/office/drawing/2014/main" val="2199547354"/>
                    </a:ext>
                  </a:extLst>
                </a:gridCol>
                <a:gridCol w="812800">
                  <a:extLst>
                    <a:ext uri="{9D8B030D-6E8A-4147-A177-3AD203B41FA5}">
                      <a16:colId xmlns:a16="http://schemas.microsoft.com/office/drawing/2014/main" val="1385943337"/>
                    </a:ext>
                  </a:extLst>
                </a:gridCol>
                <a:gridCol w="812800">
                  <a:extLst>
                    <a:ext uri="{9D8B030D-6E8A-4147-A177-3AD203B41FA5}">
                      <a16:colId xmlns:a16="http://schemas.microsoft.com/office/drawing/2014/main" val="42571180"/>
                    </a:ext>
                  </a:extLst>
                </a:gridCol>
                <a:gridCol w="812800">
                  <a:extLst>
                    <a:ext uri="{9D8B030D-6E8A-4147-A177-3AD203B41FA5}">
                      <a16:colId xmlns:a16="http://schemas.microsoft.com/office/drawing/2014/main" val="1967985764"/>
                    </a:ext>
                  </a:extLst>
                </a:gridCol>
                <a:gridCol w="812800">
                  <a:extLst>
                    <a:ext uri="{9D8B030D-6E8A-4147-A177-3AD203B41FA5}">
                      <a16:colId xmlns:a16="http://schemas.microsoft.com/office/drawing/2014/main" val="2685595692"/>
                    </a:ext>
                  </a:extLst>
                </a:gridCol>
              </a:tblGrid>
              <a:tr h="36919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93581964"/>
                  </a:ext>
                </a:extLst>
              </a:tr>
            </a:tbl>
          </a:graphicData>
        </a:graphic>
      </p:graphicFrame>
    </p:spTree>
    <p:extLst>
      <p:ext uri="{BB962C8B-B14F-4D97-AF65-F5344CB8AC3E}">
        <p14:creationId xmlns:p14="http://schemas.microsoft.com/office/powerpoint/2010/main" val="424926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7FE1-C53E-36B3-F2AE-52DDE8F9CBEC}"/>
              </a:ext>
            </a:extLst>
          </p:cNvPr>
          <p:cNvSpPr>
            <a:spLocks noGrp="1"/>
          </p:cNvSpPr>
          <p:nvPr>
            <p:ph type="title"/>
          </p:nvPr>
        </p:nvSpPr>
        <p:spPr/>
        <p:txBody>
          <a:bodyPr/>
          <a:lstStyle/>
          <a:p>
            <a:r>
              <a:rPr lang="en-US" dirty="0"/>
              <a:t>Why offset is important?</a:t>
            </a:r>
          </a:p>
        </p:txBody>
      </p:sp>
      <p:sp>
        <p:nvSpPr>
          <p:cNvPr id="3" name="Content Placeholder 2">
            <a:extLst>
              <a:ext uri="{FF2B5EF4-FFF2-40B4-BE49-F238E27FC236}">
                <a16:creationId xmlns:a16="http://schemas.microsoft.com/office/drawing/2014/main" id="{FACF42EA-3D1F-BF28-F8DE-1FEBDDDF393F}"/>
              </a:ext>
            </a:extLst>
          </p:cNvPr>
          <p:cNvSpPr>
            <a:spLocks noGrp="1"/>
          </p:cNvSpPr>
          <p:nvPr>
            <p:ph idx="1"/>
          </p:nvPr>
        </p:nvSpPr>
        <p:spPr/>
        <p:txBody>
          <a:bodyPr>
            <a:normAutofit fontScale="85000" lnSpcReduction="20000"/>
          </a:bodyPr>
          <a:lstStyle/>
          <a:p>
            <a:r>
              <a:rPr lang="en-US" b="1" dirty="0"/>
              <a:t>Ordered message processing</a:t>
            </a:r>
          </a:p>
          <a:p>
            <a:pPr lvl="1"/>
            <a:r>
              <a:rPr lang="en-US" dirty="0"/>
              <a:t>Since each message within a partition has a unique offset, Kafka guarantees that messages within a partition will be processed in the order in which they were written.</a:t>
            </a:r>
          </a:p>
          <a:p>
            <a:r>
              <a:rPr lang="en-US" b="1" dirty="0" err="1"/>
              <a:t>Replayability</a:t>
            </a:r>
            <a:endParaRPr lang="en-US" b="1" dirty="0"/>
          </a:p>
          <a:p>
            <a:pPr lvl="1"/>
            <a:r>
              <a:rPr lang="en-US" dirty="0"/>
              <a:t>Because Kafka retains all messages that have been written to a topic, consumers can replay messages from any offset in the partition. This can be useful for debugging or recovering from errors, as well as for processing historical data.</a:t>
            </a:r>
          </a:p>
          <a:p>
            <a:r>
              <a:rPr lang="en-US" b="1" dirty="0"/>
              <a:t>Consumer control</a:t>
            </a:r>
          </a:p>
          <a:p>
            <a:pPr lvl="1"/>
            <a:r>
              <a:rPr lang="en-US" dirty="0"/>
              <a:t>Consumers can specify which offset they want to start reading from, allowing them to control their position within the partition.</a:t>
            </a:r>
          </a:p>
          <a:p>
            <a:pPr lvl="1"/>
            <a:r>
              <a:rPr lang="en-US" dirty="0"/>
              <a:t>This can be useful for catching up with missed messages, processing messages in batches, or resuming processing after a failure.</a:t>
            </a:r>
          </a:p>
          <a:p>
            <a:endParaRPr lang="en-US" dirty="0"/>
          </a:p>
        </p:txBody>
      </p:sp>
    </p:spTree>
    <p:extLst>
      <p:ext uri="{BB962C8B-B14F-4D97-AF65-F5344CB8AC3E}">
        <p14:creationId xmlns:p14="http://schemas.microsoft.com/office/powerpoint/2010/main" val="96882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1007523" y="2151065"/>
            <a:ext cx="9336506" cy="1973179"/>
          </a:xfrm>
          <a:prstGeom prst="rect">
            <a:avLst/>
          </a:prstGeom>
          <a:solidFill>
            <a:schemeClr val="bg1"/>
          </a:solidFill>
        </p:spPr>
        <p:txBody>
          <a:bodyPr lIns="109728" tIns="109728" rIns="109728" bIns="91440" anchor="t">
            <a:normAutofit fontScale="85000" lnSpcReduction="1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architecture</a:t>
            </a:r>
          </a:p>
        </p:txBody>
      </p:sp>
      <p:sp>
        <p:nvSpPr>
          <p:cNvPr id="8" name="TextBox 7">
            <a:extLst>
              <a:ext uri="{FF2B5EF4-FFF2-40B4-BE49-F238E27FC236}">
                <a16:creationId xmlns:a16="http://schemas.microsoft.com/office/drawing/2014/main" id="{0D80B8C2-08C7-C1C1-7D2D-D6EC330D834F}"/>
              </a:ext>
            </a:extLst>
          </p:cNvPr>
          <p:cNvSpPr txBox="1"/>
          <p:nvPr/>
        </p:nvSpPr>
        <p:spPr>
          <a:xfrm>
            <a:off x="8870043" y="4124244"/>
            <a:ext cx="3159760" cy="954107"/>
          </a:xfrm>
          <a:prstGeom prst="rect">
            <a:avLst/>
          </a:prstGeom>
          <a:solidFill>
            <a:schemeClr val="accent1"/>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DengXian Light"/>
                <a:ea typeface="+mn-ea"/>
                <a:cs typeface="+mn-cs"/>
              </a:rPr>
              <a:t>PRODUCER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white"/>
                </a:solidFill>
                <a:latin typeface="DengXian Light"/>
              </a:rPr>
              <a:t>CONSUMER</a:t>
            </a:r>
            <a:endParaRPr kumimoji="0" lang="en-US" sz="2800" b="0" i="0" u="none" strike="noStrike" kern="1200" cap="none" spc="0" normalizeH="0" baseline="0" noProof="0" dirty="0">
              <a:ln>
                <a:noFill/>
              </a:ln>
              <a:solidFill>
                <a:prstClr val="white"/>
              </a:solidFill>
              <a:effectLst/>
              <a:uLnTx/>
              <a:uFillTx/>
              <a:latin typeface="DengXian Light"/>
              <a:ea typeface="+mn-ea"/>
              <a:cs typeface="+mn-cs"/>
            </a:endParaRPr>
          </a:p>
        </p:txBody>
      </p:sp>
    </p:spTree>
    <p:extLst>
      <p:ext uri="{BB962C8B-B14F-4D97-AF65-F5344CB8AC3E}">
        <p14:creationId xmlns:p14="http://schemas.microsoft.com/office/powerpoint/2010/main" val="362171927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EE02C3-B615-4462-74E2-1AEBAF9F45EC}"/>
              </a:ext>
            </a:extLst>
          </p:cNvPr>
          <p:cNvSpPr/>
          <p:nvPr/>
        </p:nvSpPr>
        <p:spPr>
          <a:xfrm flipH="1" flipV="1">
            <a:off x="3157086" y="1299410"/>
            <a:ext cx="4100362" cy="3792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E5F7DCF-CC8D-5114-E932-B41D298CCECA}"/>
              </a:ext>
            </a:extLst>
          </p:cNvPr>
          <p:cNvSpPr/>
          <p:nvPr/>
        </p:nvSpPr>
        <p:spPr>
          <a:xfrm>
            <a:off x="3282214" y="1742172"/>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Broker1</a:t>
            </a:r>
          </a:p>
          <a:p>
            <a:pPr algn="ctr"/>
            <a:r>
              <a:rPr lang="en-US" sz="1200" dirty="0"/>
              <a:t>Topic-A, partition -0        ||     Topic-A, partition -1</a:t>
            </a:r>
          </a:p>
          <a:p>
            <a:pPr algn="ctr"/>
            <a:endParaRPr lang="en-US" sz="1200" dirty="0"/>
          </a:p>
        </p:txBody>
      </p:sp>
      <p:sp>
        <p:nvSpPr>
          <p:cNvPr id="6" name="Rectangle 5">
            <a:extLst>
              <a:ext uri="{FF2B5EF4-FFF2-40B4-BE49-F238E27FC236}">
                <a16:creationId xmlns:a16="http://schemas.microsoft.com/office/drawing/2014/main" id="{FAB55473-CF1C-BE72-6BBB-3FAC09F046A3}"/>
              </a:ext>
            </a:extLst>
          </p:cNvPr>
          <p:cNvSpPr/>
          <p:nvPr/>
        </p:nvSpPr>
        <p:spPr>
          <a:xfrm>
            <a:off x="3367236" y="2921265"/>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Broker2</a:t>
            </a:r>
          </a:p>
          <a:p>
            <a:pPr algn="ctr"/>
            <a:r>
              <a:rPr lang="en-US" sz="1200" dirty="0"/>
              <a:t>Topic-A, partition -0        ||     Topic-A, partition -1</a:t>
            </a:r>
          </a:p>
          <a:p>
            <a:pPr algn="ctr"/>
            <a:endParaRPr lang="en-US" sz="1200" dirty="0"/>
          </a:p>
        </p:txBody>
      </p:sp>
      <p:sp>
        <p:nvSpPr>
          <p:cNvPr id="7" name="Rectangle 6">
            <a:extLst>
              <a:ext uri="{FF2B5EF4-FFF2-40B4-BE49-F238E27FC236}">
                <a16:creationId xmlns:a16="http://schemas.microsoft.com/office/drawing/2014/main" id="{2098691F-A0A8-C9AB-12B1-848ABEDEC069}"/>
              </a:ext>
            </a:extLst>
          </p:cNvPr>
          <p:cNvSpPr/>
          <p:nvPr/>
        </p:nvSpPr>
        <p:spPr>
          <a:xfrm>
            <a:off x="3367237" y="4090738"/>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Broker3</a:t>
            </a:r>
          </a:p>
          <a:p>
            <a:pPr algn="ctr"/>
            <a:r>
              <a:rPr lang="en-US" sz="1200" dirty="0"/>
              <a:t>Topic-A, partition -0        ||     Topic-A, partition -1</a:t>
            </a:r>
          </a:p>
          <a:p>
            <a:pPr algn="ctr"/>
            <a:endParaRPr lang="en-US" sz="1200" dirty="0"/>
          </a:p>
        </p:txBody>
      </p:sp>
      <p:sp>
        <p:nvSpPr>
          <p:cNvPr id="8" name="Rectangle 7">
            <a:extLst>
              <a:ext uri="{FF2B5EF4-FFF2-40B4-BE49-F238E27FC236}">
                <a16:creationId xmlns:a16="http://schemas.microsoft.com/office/drawing/2014/main" id="{72D6A3FB-E9E0-E49C-9AD7-D6A5C4A60B76}"/>
              </a:ext>
            </a:extLst>
          </p:cNvPr>
          <p:cNvSpPr/>
          <p:nvPr/>
        </p:nvSpPr>
        <p:spPr>
          <a:xfrm>
            <a:off x="3157086" y="921616"/>
            <a:ext cx="4100362" cy="39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KAFKA CLUSTER</a:t>
            </a:r>
          </a:p>
        </p:txBody>
      </p:sp>
      <p:sp>
        <p:nvSpPr>
          <p:cNvPr id="9" name="Rectangle 8">
            <a:extLst>
              <a:ext uri="{FF2B5EF4-FFF2-40B4-BE49-F238E27FC236}">
                <a16:creationId xmlns:a16="http://schemas.microsoft.com/office/drawing/2014/main" id="{9113921A-DF4E-47E2-D5CF-13B4172FA66A}"/>
              </a:ext>
            </a:extLst>
          </p:cNvPr>
          <p:cNvSpPr/>
          <p:nvPr/>
        </p:nvSpPr>
        <p:spPr>
          <a:xfrm>
            <a:off x="4142068" y="5883443"/>
            <a:ext cx="2165685" cy="97455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ZOOKEEPER</a:t>
            </a:r>
          </a:p>
        </p:txBody>
      </p:sp>
      <p:sp>
        <p:nvSpPr>
          <p:cNvPr id="10" name="Rectangle 9">
            <a:extLst>
              <a:ext uri="{FF2B5EF4-FFF2-40B4-BE49-F238E27FC236}">
                <a16:creationId xmlns:a16="http://schemas.microsoft.com/office/drawing/2014/main" id="{EA2E3D81-5E6C-56BB-CB55-D6B5F36B9AEC}"/>
              </a:ext>
            </a:extLst>
          </p:cNvPr>
          <p:cNvSpPr/>
          <p:nvPr/>
        </p:nvSpPr>
        <p:spPr>
          <a:xfrm>
            <a:off x="190902" y="1596591"/>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PRODUCER</a:t>
            </a:r>
          </a:p>
        </p:txBody>
      </p:sp>
      <p:sp>
        <p:nvSpPr>
          <p:cNvPr id="11" name="Rectangle 10">
            <a:extLst>
              <a:ext uri="{FF2B5EF4-FFF2-40B4-BE49-F238E27FC236}">
                <a16:creationId xmlns:a16="http://schemas.microsoft.com/office/drawing/2014/main" id="{97D52DA4-7838-0F69-2BED-6D7B9DC7386E}"/>
              </a:ext>
            </a:extLst>
          </p:cNvPr>
          <p:cNvSpPr/>
          <p:nvPr/>
        </p:nvSpPr>
        <p:spPr>
          <a:xfrm>
            <a:off x="190902" y="2600024"/>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PRODUCER</a:t>
            </a:r>
          </a:p>
        </p:txBody>
      </p:sp>
      <p:sp>
        <p:nvSpPr>
          <p:cNvPr id="12" name="Rectangle 11">
            <a:extLst>
              <a:ext uri="{FF2B5EF4-FFF2-40B4-BE49-F238E27FC236}">
                <a16:creationId xmlns:a16="http://schemas.microsoft.com/office/drawing/2014/main" id="{E2391589-A15B-8689-689F-AF8D0CA8E608}"/>
              </a:ext>
            </a:extLst>
          </p:cNvPr>
          <p:cNvSpPr/>
          <p:nvPr/>
        </p:nvSpPr>
        <p:spPr>
          <a:xfrm>
            <a:off x="9304422" y="1327684"/>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CONSUMER</a:t>
            </a:r>
          </a:p>
        </p:txBody>
      </p:sp>
      <p:sp>
        <p:nvSpPr>
          <p:cNvPr id="14" name="Rectangle 13">
            <a:extLst>
              <a:ext uri="{FF2B5EF4-FFF2-40B4-BE49-F238E27FC236}">
                <a16:creationId xmlns:a16="http://schemas.microsoft.com/office/drawing/2014/main" id="{9F6CDACC-AE1D-C1B3-0028-1D165E33156D}"/>
              </a:ext>
            </a:extLst>
          </p:cNvPr>
          <p:cNvSpPr/>
          <p:nvPr/>
        </p:nvSpPr>
        <p:spPr>
          <a:xfrm>
            <a:off x="9304422" y="2775683"/>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CONSUMER</a:t>
            </a:r>
          </a:p>
        </p:txBody>
      </p:sp>
      <p:cxnSp>
        <p:nvCxnSpPr>
          <p:cNvPr id="16" name="Straight Arrow Connector 15">
            <a:extLst>
              <a:ext uri="{FF2B5EF4-FFF2-40B4-BE49-F238E27FC236}">
                <a16:creationId xmlns:a16="http://schemas.microsoft.com/office/drawing/2014/main" id="{3399698C-3785-776D-CE6D-B2D811A43961}"/>
              </a:ext>
            </a:extLst>
          </p:cNvPr>
          <p:cNvCxnSpPr>
            <a:stCxn id="10" idx="3"/>
          </p:cNvCxnSpPr>
          <p:nvPr/>
        </p:nvCxnSpPr>
        <p:spPr>
          <a:xfrm>
            <a:off x="1742174" y="2011079"/>
            <a:ext cx="1414912" cy="4144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3C4C48A-97DA-AE39-DC16-D36687758500}"/>
              </a:ext>
            </a:extLst>
          </p:cNvPr>
          <p:cNvCxnSpPr>
            <a:cxnSpLocks/>
            <a:stCxn id="11" idx="3"/>
            <a:endCxn id="4" idx="3"/>
          </p:cNvCxnSpPr>
          <p:nvPr/>
        </p:nvCxnSpPr>
        <p:spPr>
          <a:xfrm>
            <a:off x="1742174" y="3014512"/>
            <a:ext cx="1414912" cy="18107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2933CCD-8635-F9A1-58FD-7E6B40BB5520}"/>
              </a:ext>
            </a:extLst>
          </p:cNvPr>
          <p:cNvCxnSpPr>
            <a:cxnSpLocks/>
            <a:stCxn id="12" idx="1"/>
          </p:cNvCxnSpPr>
          <p:nvPr/>
        </p:nvCxnSpPr>
        <p:spPr>
          <a:xfrm flipH="1">
            <a:off x="7257448" y="1742172"/>
            <a:ext cx="2046974" cy="3416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5E6E5EC-E9CF-9F35-5FCA-D0C4D735BA11}"/>
              </a:ext>
            </a:extLst>
          </p:cNvPr>
          <p:cNvCxnSpPr>
            <a:cxnSpLocks/>
            <a:stCxn id="14" idx="1"/>
          </p:cNvCxnSpPr>
          <p:nvPr/>
        </p:nvCxnSpPr>
        <p:spPr>
          <a:xfrm flipH="1">
            <a:off x="7230177" y="3190171"/>
            <a:ext cx="2074245" cy="1624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Arrow: Up 24">
            <a:extLst>
              <a:ext uri="{FF2B5EF4-FFF2-40B4-BE49-F238E27FC236}">
                <a16:creationId xmlns:a16="http://schemas.microsoft.com/office/drawing/2014/main" id="{8BBD3BA5-6F61-0C60-4EE7-B736E73989F1}"/>
              </a:ext>
            </a:extLst>
          </p:cNvPr>
          <p:cNvSpPr/>
          <p:nvPr/>
        </p:nvSpPr>
        <p:spPr>
          <a:xfrm>
            <a:off x="4984278" y="5145906"/>
            <a:ext cx="481263" cy="68339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5CB6A91-DEFA-3114-1DAF-662EDF7A2E0D}"/>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86851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15E9-B0A4-E2B9-EE0E-350A7DE48B0D}"/>
              </a:ext>
            </a:extLst>
          </p:cNvPr>
          <p:cNvSpPr>
            <a:spLocks noGrp="1"/>
          </p:cNvSpPr>
          <p:nvPr>
            <p:ph type="title"/>
          </p:nvPr>
        </p:nvSpPr>
        <p:spPr/>
        <p:txBody>
          <a:bodyPr/>
          <a:lstStyle/>
          <a:p>
            <a:r>
              <a:rPr lang="en-US" dirty="0"/>
              <a:t>Producers</a:t>
            </a:r>
          </a:p>
        </p:txBody>
      </p:sp>
      <p:sp>
        <p:nvSpPr>
          <p:cNvPr id="3" name="Content Placeholder 2">
            <a:extLst>
              <a:ext uri="{FF2B5EF4-FFF2-40B4-BE49-F238E27FC236}">
                <a16:creationId xmlns:a16="http://schemas.microsoft.com/office/drawing/2014/main" id="{DD48DF77-7646-08A2-1503-495E7A144181}"/>
              </a:ext>
            </a:extLst>
          </p:cNvPr>
          <p:cNvSpPr>
            <a:spLocks noGrp="1"/>
          </p:cNvSpPr>
          <p:nvPr>
            <p:ph idx="1"/>
          </p:nvPr>
        </p:nvSpPr>
        <p:spPr/>
        <p:txBody>
          <a:bodyPr>
            <a:normAutofit fontScale="92500"/>
          </a:bodyPr>
          <a:lstStyle/>
          <a:p>
            <a:r>
              <a:rPr lang="en-US" dirty="0"/>
              <a:t>In Apache Kafka, a producer is responsible for publishing messages to a Kafka cluster. The role of the producer is to create and send messages to a specific topic in the Kafka cluster.</a:t>
            </a:r>
          </a:p>
          <a:p>
            <a:r>
              <a:rPr lang="en-US" dirty="0"/>
              <a:t>Producers can write messages to specific partitions or let Kafka choose the partition based on a partitioning key</a:t>
            </a:r>
          </a:p>
          <a:p>
            <a:r>
              <a:rPr lang="en-US" dirty="0"/>
              <a:t>The producer API allows application developers to send messages to a Kafka topic, either </a:t>
            </a:r>
          </a:p>
          <a:p>
            <a:pPr lvl="1"/>
            <a:r>
              <a:rPr lang="en-US" dirty="0"/>
              <a:t>synchronously or</a:t>
            </a:r>
          </a:p>
          <a:p>
            <a:pPr lvl="1"/>
            <a:r>
              <a:rPr lang="en-US" dirty="0"/>
              <a:t> asynchronously. </a:t>
            </a:r>
          </a:p>
        </p:txBody>
      </p:sp>
    </p:spTree>
    <p:extLst>
      <p:ext uri="{BB962C8B-B14F-4D97-AF65-F5344CB8AC3E}">
        <p14:creationId xmlns:p14="http://schemas.microsoft.com/office/powerpoint/2010/main" val="69836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5D18-6902-606C-540C-02A38FB64C95}"/>
              </a:ext>
            </a:extLst>
          </p:cNvPr>
          <p:cNvSpPr>
            <a:spLocks noGrp="1"/>
          </p:cNvSpPr>
          <p:nvPr>
            <p:ph type="title"/>
          </p:nvPr>
        </p:nvSpPr>
        <p:spPr/>
        <p:txBody>
          <a:bodyPr/>
          <a:lstStyle/>
          <a:p>
            <a:r>
              <a:rPr lang="en-US" dirty="0"/>
              <a:t>Producers</a:t>
            </a:r>
          </a:p>
        </p:txBody>
      </p:sp>
      <p:sp>
        <p:nvSpPr>
          <p:cNvPr id="3" name="Content Placeholder 2">
            <a:extLst>
              <a:ext uri="{FF2B5EF4-FFF2-40B4-BE49-F238E27FC236}">
                <a16:creationId xmlns:a16="http://schemas.microsoft.com/office/drawing/2014/main" id="{A5C9B9BC-3C09-12EB-38DA-DE11B2998629}"/>
              </a:ext>
            </a:extLst>
          </p:cNvPr>
          <p:cNvSpPr>
            <a:spLocks noGrp="1"/>
          </p:cNvSpPr>
          <p:nvPr>
            <p:ph idx="1"/>
          </p:nvPr>
        </p:nvSpPr>
        <p:spPr/>
        <p:txBody>
          <a:bodyPr>
            <a:normAutofit fontScale="62500" lnSpcReduction="20000"/>
          </a:bodyPr>
          <a:lstStyle/>
          <a:p>
            <a:r>
              <a:rPr lang="en-US" dirty="0"/>
              <a:t>The producer can send messages to multiple topics or partitions in parallel, and</a:t>
            </a:r>
          </a:p>
          <a:p>
            <a:pPr lvl="1"/>
            <a:r>
              <a:rPr lang="en-US" dirty="0"/>
              <a:t>can also be configured to retry failed messages or </a:t>
            </a:r>
          </a:p>
          <a:p>
            <a:pPr lvl="1"/>
            <a:r>
              <a:rPr lang="en-US" dirty="0"/>
              <a:t>to wait for acknowledgments from the Kafka brokers to ensure message delivery.</a:t>
            </a:r>
          </a:p>
          <a:p>
            <a:endParaRPr lang="en-US" dirty="0"/>
          </a:p>
          <a:p>
            <a:r>
              <a:rPr lang="en-US" dirty="0"/>
              <a:t>Producers can also be configured to partition messages based on a specific key, which can improve performance and enable </a:t>
            </a:r>
            <a:r>
              <a:rPr lang="en-US" b="1" dirty="0"/>
              <a:t>ordering guarantees </a:t>
            </a:r>
            <a:r>
              <a:rPr lang="en-US" dirty="0"/>
              <a:t>for messages with the same key. </a:t>
            </a:r>
          </a:p>
          <a:p>
            <a:r>
              <a:rPr lang="en-US" dirty="0"/>
              <a:t>Additionally, producers can use </a:t>
            </a:r>
            <a:r>
              <a:rPr lang="en-US" b="1" dirty="0"/>
              <a:t>compression</a:t>
            </a:r>
            <a:r>
              <a:rPr lang="en-US" dirty="0"/>
              <a:t> to reduce the size of messages before sending them to the Kafka cluster.</a:t>
            </a:r>
          </a:p>
          <a:p>
            <a:endParaRPr lang="en-US" dirty="0"/>
          </a:p>
          <a:p>
            <a:pPr marL="0" indent="0" algn="ctr">
              <a:buNone/>
            </a:pPr>
            <a:r>
              <a:rPr lang="en-US" sz="3400" dirty="0">
                <a:solidFill>
                  <a:srgbClr val="0070C0"/>
                </a:solidFill>
              </a:rPr>
              <a:t>In summary, the producer plays a critical role in Kafka by enabling applications to publish messages to a Kafka topic, which can then be consumed by one or more consumers.</a:t>
            </a:r>
            <a:endParaRPr lang="en-US" dirty="0">
              <a:solidFill>
                <a:srgbClr val="0070C0"/>
              </a:solidFill>
            </a:endParaRPr>
          </a:p>
          <a:p>
            <a:endParaRPr lang="en-US" dirty="0"/>
          </a:p>
        </p:txBody>
      </p:sp>
    </p:spTree>
    <p:extLst>
      <p:ext uri="{BB962C8B-B14F-4D97-AF65-F5344CB8AC3E}">
        <p14:creationId xmlns:p14="http://schemas.microsoft.com/office/powerpoint/2010/main" val="214381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1000"/>
                                        <p:tgtEl>
                                          <p:spTgt spid="3">
                                            <p:txEl>
                                              <p:pRg st="7" end="7"/>
                                            </p:txEl>
                                          </p:spTgt>
                                        </p:tgtEl>
                                      </p:cBhvr>
                                    </p:animEffect>
                                    <p:anim calcmode="lin" valueType="num">
                                      <p:cBhvr>
                                        <p:cTn id="3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3343-0FC8-51B5-1D2D-BE0CC87FA97C}"/>
              </a:ext>
            </a:extLst>
          </p:cNvPr>
          <p:cNvSpPr>
            <a:spLocks noGrp="1"/>
          </p:cNvSpPr>
          <p:nvPr>
            <p:ph type="title"/>
          </p:nvPr>
        </p:nvSpPr>
        <p:spPr/>
        <p:txBody>
          <a:bodyPr/>
          <a:lstStyle/>
          <a:p>
            <a:r>
              <a:rPr lang="en-US" dirty="0"/>
              <a:t>Producer API</a:t>
            </a:r>
          </a:p>
        </p:txBody>
      </p:sp>
      <p:sp>
        <p:nvSpPr>
          <p:cNvPr id="3" name="Content Placeholder 2">
            <a:extLst>
              <a:ext uri="{FF2B5EF4-FFF2-40B4-BE49-F238E27FC236}">
                <a16:creationId xmlns:a16="http://schemas.microsoft.com/office/drawing/2014/main" id="{F7BD1967-2F1F-C0EC-D07E-A33D8D511B70}"/>
              </a:ext>
            </a:extLst>
          </p:cNvPr>
          <p:cNvSpPr>
            <a:spLocks noGrp="1"/>
          </p:cNvSpPr>
          <p:nvPr>
            <p:ph idx="1"/>
          </p:nvPr>
        </p:nvSpPr>
        <p:spPr/>
        <p:txBody>
          <a:bodyPr>
            <a:normAutofit fontScale="70000" lnSpcReduction="20000"/>
          </a:bodyPr>
          <a:lstStyle/>
          <a:p>
            <a:r>
              <a:rPr lang="en-US" b="1" dirty="0"/>
              <a:t>Asynchronous and Synchronous Sending</a:t>
            </a:r>
          </a:p>
          <a:p>
            <a:pPr lvl="1"/>
            <a:r>
              <a:rPr lang="en-US" dirty="0"/>
              <a:t>In asynchronous mode, the producer sends messages in the background without waiting for a response from the Kafka broker.</a:t>
            </a:r>
          </a:p>
          <a:p>
            <a:pPr lvl="1"/>
            <a:r>
              <a:rPr lang="en-US" dirty="0"/>
              <a:t> In synchronous mode, the producer blocks until it receives an acknowledgment from the broker indicating that the message has been successfully written.</a:t>
            </a:r>
          </a:p>
          <a:p>
            <a:endParaRPr lang="en-US" dirty="0"/>
          </a:p>
          <a:p>
            <a:r>
              <a:rPr lang="en-US" b="1" dirty="0"/>
              <a:t>Batch Processing</a:t>
            </a:r>
          </a:p>
          <a:p>
            <a:pPr lvl="1"/>
            <a:r>
              <a:rPr lang="en-US" dirty="0"/>
              <a:t>The Producer API can batch multiple messages together into a single request to improve throughput and reduce network overhead.</a:t>
            </a:r>
          </a:p>
          <a:p>
            <a:endParaRPr lang="en-US" dirty="0"/>
          </a:p>
          <a:p>
            <a:r>
              <a:rPr lang="en-US" b="1" dirty="0"/>
              <a:t>Message Partitioning</a:t>
            </a:r>
          </a:p>
          <a:p>
            <a:pPr lvl="1"/>
            <a:r>
              <a:rPr lang="en-US" dirty="0"/>
              <a:t>The Producer API allows developers to specify the partition to which each message should be written. This can be done either explicitly, by specifying a partition number, or implicitly, by providing a key that determines the partition.</a:t>
            </a:r>
          </a:p>
          <a:p>
            <a:endParaRPr lang="en-US" dirty="0"/>
          </a:p>
        </p:txBody>
      </p:sp>
    </p:spTree>
    <p:extLst>
      <p:ext uri="{BB962C8B-B14F-4D97-AF65-F5344CB8AC3E}">
        <p14:creationId xmlns:p14="http://schemas.microsoft.com/office/powerpoint/2010/main" val="39113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50165F-5C27-C224-FF36-5C754F2274E5}"/>
              </a:ext>
            </a:extLst>
          </p:cNvPr>
          <p:cNvSpPr/>
          <p:nvPr/>
        </p:nvSpPr>
        <p:spPr>
          <a:xfrm>
            <a:off x="1328286" y="2298834"/>
            <a:ext cx="2396691" cy="15111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dirty="0"/>
              <a:t>Sellers</a:t>
            </a:r>
          </a:p>
        </p:txBody>
      </p:sp>
      <p:sp>
        <p:nvSpPr>
          <p:cNvPr id="7" name="Rectangle 6">
            <a:extLst>
              <a:ext uri="{FF2B5EF4-FFF2-40B4-BE49-F238E27FC236}">
                <a16:creationId xmlns:a16="http://schemas.microsoft.com/office/drawing/2014/main" id="{7ABF26AB-4C19-C41F-D9DE-B58C6CC1EDAB}"/>
              </a:ext>
            </a:extLst>
          </p:cNvPr>
          <p:cNvSpPr/>
          <p:nvPr/>
        </p:nvSpPr>
        <p:spPr>
          <a:xfrm>
            <a:off x="7996990" y="2298834"/>
            <a:ext cx="2396691" cy="15111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dirty="0"/>
              <a:t>Buyers</a:t>
            </a:r>
          </a:p>
        </p:txBody>
      </p:sp>
    </p:spTree>
    <p:extLst>
      <p:ext uri="{BB962C8B-B14F-4D97-AF65-F5344CB8AC3E}">
        <p14:creationId xmlns:p14="http://schemas.microsoft.com/office/powerpoint/2010/main" val="696720379"/>
      </p:ext>
    </p:extLst>
  </p:cSld>
  <p:clrMapOvr>
    <a:masterClrMapping/>
  </p:clrMapOvr>
  <mc:AlternateContent xmlns:mc="http://schemas.openxmlformats.org/markup-compatibility/2006" xmlns:p14="http://schemas.microsoft.com/office/powerpoint/2010/main">
    <mc:Choice Requires="p14">
      <p:transition spd="slow" p14:dur="2000" advTm="1158"/>
    </mc:Choice>
    <mc:Fallback xmlns="">
      <p:transition spd="slow" advTm="115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96A3-90EE-1B7A-BAE2-DEF1464CF867}"/>
              </a:ext>
            </a:extLst>
          </p:cNvPr>
          <p:cNvSpPr>
            <a:spLocks noGrp="1"/>
          </p:cNvSpPr>
          <p:nvPr>
            <p:ph type="title"/>
          </p:nvPr>
        </p:nvSpPr>
        <p:spPr/>
        <p:txBody>
          <a:bodyPr/>
          <a:lstStyle/>
          <a:p>
            <a:r>
              <a:rPr lang="en-US" dirty="0"/>
              <a:t>Producer API</a:t>
            </a:r>
          </a:p>
        </p:txBody>
      </p:sp>
      <p:sp>
        <p:nvSpPr>
          <p:cNvPr id="3" name="Content Placeholder 2">
            <a:extLst>
              <a:ext uri="{FF2B5EF4-FFF2-40B4-BE49-F238E27FC236}">
                <a16:creationId xmlns:a16="http://schemas.microsoft.com/office/drawing/2014/main" id="{1EAC050C-70D2-322F-5B84-D850EF25508C}"/>
              </a:ext>
            </a:extLst>
          </p:cNvPr>
          <p:cNvSpPr>
            <a:spLocks noGrp="1"/>
          </p:cNvSpPr>
          <p:nvPr>
            <p:ph idx="1"/>
          </p:nvPr>
        </p:nvSpPr>
        <p:spPr/>
        <p:txBody>
          <a:bodyPr>
            <a:normAutofit fontScale="77500" lnSpcReduction="20000"/>
          </a:bodyPr>
          <a:lstStyle/>
          <a:p>
            <a:r>
              <a:rPr lang="en-US" b="1" dirty="0"/>
              <a:t>Compression</a:t>
            </a:r>
          </a:p>
          <a:p>
            <a:pPr lvl="1"/>
            <a:r>
              <a:rPr lang="en-US" dirty="0"/>
              <a:t>The Producer API supports message compression to reduce the size of messages before they are sent over the network.</a:t>
            </a:r>
          </a:p>
          <a:p>
            <a:endParaRPr lang="en-US" dirty="0"/>
          </a:p>
          <a:p>
            <a:r>
              <a:rPr lang="en-US" b="1" dirty="0"/>
              <a:t>Error Handling</a:t>
            </a:r>
          </a:p>
          <a:p>
            <a:pPr lvl="1"/>
            <a:r>
              <a:rPr lang="en-US" dirty="0"/>
              <a:t>The Producer API provides detailed error handling and reporting, allowing applications to take appropriate action in the event of failures.</a:t>
            </a:r>
          </a:p>
          <a:p>
            <a:endParaRPr lang="en-US" dirty="0"/>
          </a:p>
          <a:p>
            <a:r>
              <a:rPr lang="en-US" b="1" dirty="0"/>
              <a:t>Custom Serialization</a:t>
            </a:r>
          </a:p>
          <a:p>
            <a:pPr lvl="1"/>
            <a:r>
              <a:rPr lang="en-US" dirty="0"/>
              <a:t>The Producer API allows developers to specify their own custom serialization and deserialization methods for message payloads, allowing them to work with data formats other than the default </a:t>
            </a:r>
            <a:r>
              <a:rPr lang="en-US" b="1" dirty="0"/>
              <a:t>binary format</a:t>
            </a:r>
            <a:r>
              <a:rPr lang="en-US" dirty="0"/>
              <a:t>.</a:t>
            </a:r>
          </a:p>
          <a:p>
            <a:endParaRPr lang="en-US" dirty="0"/>
          </a:p>
        </p:txBody>
      </p:sp>
    </p:spTree>
    <p:extLst>
      <p:ext uri="{BB962C8B-B14F-4D97-AF65-F5344CB8AC3E}">
        <p14:creationId xmlns:p14="http://schemas.microsoft.com/office/powerpoint/2010/main" val="207424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9FE2-93EE-FBF0-6465-002D25B562EB}"/>
              </a:ext>
            </a:extLst>
          </p:cNvPr>
          <p:cNvSpPr>
            <a:spLocks noGrp="1"/>
          </p:cNvSpPr>
          <p:nvPr>
            <p:ph type="title"/>
          </p:nvPr>
        </p:nvSpPr>
        <p:spPr/>
        <p:txBody>
          <a:bodyPr/>
          <a:lstStyle/>
          <a:p>
            <a:r>
              <a:rPr lang="en-US" dirty="0"/>
              <a:t>Consumers</a:t>
            </a:r>
          </a:p>
        </p:txBody>
      </p:sp>
      <p:sp>
        <p:nvSpPr>
          <p:cNvPr id="3" name="Content Placeholder 2">
            <a:extLst>
              <a:ext uri="{FF2B5EF4-FFF2-40B4-BE49-F238E27FC236}">
                <a16:creationId xmlns:a16="http://schemas.microsoft.com/office/drawing/2014/main" id="{8F9F1668-4A95-62B0-7D2E-4859F21B0038}"/>
              </a:ext>
            </a:extLst>
          </p:cNvPr>
          <p:cNvSpPr>
            <a:spLocks noGrp="1"/>
          </p:cNvSpPr>
          <p:nvPr>
            <p:ph idx="1"/>
          </p:nvPr>
        </p:nvSpPr>
        <p:spPr/>
        <p:txBody>
          <a:bodyPr/>
          <a:lstStyle/>
          <a:p>
            <a:r>
              <a:rPr lang="en-US" dirty="0"/>
              <a:t>A consumer is an application that reads messages from a Kafka topic. </a:t>
            </a:r>
          </a:p>
          <a:p>
            <a:r>
              <a:rPr lang="en-US" dirty="0"/>
              <a:t>Consumers can subscribe to one or more topics and read messages from one or more partitions in parallel. </a:t>
            </a:r>
          </a:p>
        </p:txBody>
      </p:sp>
    </p:spTree>
    <p:extLst>
      <p:ext uri="{BB962C8B-B14F-4D97-AF65-F5344CB8AC3E}">
        <p14:creationId xmlns:p14="http://schemas.microsoft.com/office/powerpoint/2010/main" val="16330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D90F-72FE-F107-07F7-4BFDD4A548EE}"/>
              </a:ext>
            </a:extLst>
          </p:cNvPr>
          <p:cNvSpPr>
            <a:spLocks noGrp="1"/>
          </p:cNvSpPr>
          <p:nvPr>
            <p:ph type="title"/>
          </p:nvPr>
        </p:nvSpPr>
        <p:spPr/>
        <p:txBody>
          <a:bodyPr/>
          <a:lstStyle/>
          <a:p>
            <a:r>
              <a:rPr lang="en-US" dirty="0"/>
              <a:t>Consumer groups</a:t>
            </a:r>
          </a:p>
        </p:txBody>
      </p:sp>
      <p:sp>
        <p:nvSpPr>
          <p:cNvPr id="3" name="Content Placeholder 2">
            <a:extLst>
              <a:ext uri="{FF2B5EF4-FFF2-40B4-BE49-F238E27FC236}">
                <a16:creationId xmlns:a16="http://schemas.microsoft.com/office/drawing/2014/main" id="{40115E96-F442-6408-B2E8-4F2E123135CD}"/>
              </a:ext>
            </a:extLst>
          </p:cNvPr>
          <p:cNvSpPr>
            <a:spLocks noGrp="1"/>
          </p:cNvSpPr>
          <p:nvPr>
            <p:ph idx="1"/>
          </p:nvPr>
        </p:nvSpPr>
        <p:spPr/>
        <p:txBody>
          <a:bodyPr/>
          <a:lstStyle/>
          <a:p>
            <a:r>
              <a:rPr lang="en-US" dirty="0"/>
              <a:t>Consumers in Kafka can be grouped together in consumer groups, where </a:t>
            </a:r>
          </a:p>
          <a:p>
            <a:pPr lvl="1"/>
            <a:r>
              <a:rPr lang="en-US" dirty="0"/>
              <a:t>each group is responsible for consuming a subset of the messages in a topic. </a:t>
            </a:r>
          </a:p>
          <a:p>
            <a:pPr lvl="1"/>
            <a:r>
              <a:rPr lang="en-US" dirty="0"/>
              <a:t>Each message is delivered to only one consumer within each consumer group. </a:t>
            </a:r>
          </a:p>
          <a:p>
            <a:pPr lvl="1"/>
            <a:r>
              <a:rPr lang="en-US" dirty="0"/>
              <a:t>This allows multiple consumers to work together to process messages from the same topic, providing load balancing and fault tolerance.</a:t>
            </a:r>
          </a:p>
        </p:txBody>
      </p:sp>
    </p:spTree>
    <p:extLst>
      <p:ext uri="{BB962C8B-B14F-4D97-AF65-F5344CB8AC3E}">
        <p14:creationId xmlns:p14="http://schemas.microsoft.com/office/powerpoint/2010/main" val="30896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114418-7CC3-D0CE-5805-E30822E3F5BD}"/>
              </a:ext>
            </a:extLst>
          </p:cNvPr>
          <p:cNvSpPr/>
          <p:nvPr/>
        </p:nvSpPr>
        <p:spPr>
          <a:xfrm>
            <a:off x="71120" y="2113280"/>
            <a:ext cx="135128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 A</a:t>
            </a:r>
          </a:p>
        </p:txBody>
      </p:sp>
      <p:graphicFrame>
        <p:nvGraphicFramePr>
          <p:cNvPr id="5" name="Table 5">
            <a:extLst>
              <a:ext uri="{FF2B5EF4-FFF2-40B4-BE49-F238E27FC236}">
                <a16:creationId xmlns:a16="http://schemas.microsoft.com/office/drawing/2014/main" id="{D776C19B-D5B2-2403-FFB0-99D860F1267D}"/>
              </a:ext>
            </a:extLst>
          </p:cNvPr>
          <p:cNvGraphicFramePr>
            <a:graphicFrameLocks noGrp="1"/>
          </p:cNvGraphicFramePr>
          <p:nvPr/>
        </p:nvGraphicFramePr>
        <p:xfrm>
          <a:off x="1645920" y="211328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6" name="Table 5">
            <a:extLst>
              <a:ext uri="{FF2B5EF4-FFF2-40B4-BE49-F238E27FC236}">
                <a16:creationId xmlns:a16="http://schemas.microsoft.com/office/drawing/2014/main" id="{A18CE8AB-3830-166D-8F1D-2B602BD383E4}"/>
              </a:ext>
            </a:extLst>
          </p:cNvPr>
          <p:cNvGraphicFramePr>
            <a:graphicFrameLocks noGrp="1"/>
          </p:cNvGraphicFramePr>
          <p:nvPr/>
        </p:nvGraphicFramePr>
        <p:xfrm>
          <a:off x="1645920" y="272288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partition2</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7" name="Table 6">
            <a:extLst>
              <a:ext uri="{FF2B5EF4-FFF2-40B4-BE49-F238E27FC236}">
                <a16:creationId xmlns:a16="http://schemas.microsoft.com/office/drawing/2014/main" id="{1F557C79-EFE8-550E-0B93-40FADCA1E35F}"/>
              </a:ext>
            </a:extLst>
          </p:cNvPr>
          <p:cNvGraphicFramePr>
            <a:graphicFrameLocks noGrp="1"/>
          </p:cNvGraphicFramePr>
          <p:nvPr/>
        </p:nvGraphicFramePr>
        <p:xfrm>
          <a:off x="1645920" y="337566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8" name="Table 7">
            <a:extLst>
              <a:ext uri="{FF2B5EF4-FFF2-40B4-BE49-F238E27FC236}">
                <a16:creationId xmlns:a16="http://schemas.microsoft.com/office/drawing/2014/main" id="{A7D51401-D524-BE17-9828-66E969D234C9}"/>
              </a:ext>
            </a:extLst>
          </p:cNvPr>
          <p:cNvGraphicFramePr>
            <a:graphicFrameLocks noGrp="1"/>
          </p:cNvGraphicFramePr>
          <p:nvPr/>
        </p:nvGraphicFramePr>
        <p:xfrm>
          <a:off x="1645920" y="402844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partition4</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9" name="Table 8">
            <a:extLst>
              <a:ext uri="{FF2B5EF4-FFF2-40B4-BE49-F238E27FC236}">
                <a16:creationId xmlns:a16="http://schemas.microsoft.com/office/drawing/2014/main" id="{A2EB33DE-0E02-6081-2864-DB803CF1D3B0}"/>
              </a:ext>
            </a:extLst>
          </p:cNvPr>
          <p:cNvGraphicFramePr>
            <a:graphicFrameLocks noGrp="1"/>
          </p:cNvGraphicFramePr>
          <p:nvPr>
            <p:extLst>
              <p:ext uri="{D42A27DB-BD31-4B8C-83A1-F6EECF244321}">
                <p14:modId xmlns:p14="http://schemas.microsoft.com/office/powerpoint/2010/main" val="335269241"/>
              </p:ext>
            </p:extLst>
          </p:nvPr>
        </p:nvGraphicFramePr>
        <p:xfrm>
          <a:off x="1645920" y="482600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sp>
        <p:nvSpPr>
          <p:cNvPr id="10" name="Title 1">
            <a:extLst>
              <a:ext uri="{FF2B5EF4-FFF2-40B4-BE49-F238E27FC236}">
                <a16:creationId xmlns:a16="http://schemas.microsoft.com/office/drawing/2014/main" id="{F2C38694-0F5D-2714-654F-80FC2B2914D4}"/>
              </a:ext>
            </a:extLst>
          </p:cNvPr>
          <p:cNvSpPr>
            <a:spLocks noGrp="1"/>
          </p:cNvSpPr>
          <p:nvPr>
            <p:ph type="title"/>
          </p:nvPr>
        </p:nvSpPr>
        <p:spPr>
          <a:xfrm>
            <a:off x="838200" y="365125"/>
            <a:ext cx="10515600" cy="1325563"/>
          </a:xfrm>
        </p:spPr>
        <p:txBody>
          <a:bodyPr/>
          <a:lstStyle/>
          <a:p>
            <a:r>
              <a:rPr lang="en-US" dirty="0"/>
              <a:t>partition &amp; consumer (P==C)</a:t>
            </a:r>
          </a:p>
        </p:txBody>
      </p:sp>
      <p:sp>
        <p:nvSpPr>
          <p:cNvPr id="2" name="Rectangle 1">
            <a:extLst>
              <a:ext uri="{FF2B5EF4-FFF2-40B4-BE49-F238E27FC236}">
                <a16:creationId xmlns:a16="http://schemas.microsoft.com/office/drawing/2014/main" id="{5D664CFD-4B36-202A-EF9A-C3520B5D3B3B}"/>
              </a:ext>
            </a:extLst>
          </p:cNvPr>
          <p:cNvSpPr/>
          <p:nvPr/>
        </p:nvSpPr>
        <p:spPr>
          <a:xfrm>
            <a:off x="9438640" y="18084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CONSUMER-1</a:t>
            </a:r>
          </a:p>
        </p:txBody>
      </p:sp>
      <p:sp>
        <p:nvSpPr>
          <p:cNvPr id="3" name="Rectangle 2">
            <a:extLst>
              <a:ext uri="{FF2B5EF4-FFF2-40B4-BE49-F238E27FC236}">
                <a16:creationId xmlns:a16="http://schemas.microsoft.com/office/drawing/2014/main" id="{278FD3BD-BC1B-529F-F5F3-BC640EB1617A}"/>
              </a:ext>
            </a:extLst>
          </p:cNvPr>
          <p:cNvSpPr/>
          <p:nvPr/>
        </p:nvSpPr>
        <p:spPr>
          <a:xfrm>
            <a:off x="9458960" y="26085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CONSUMER-2</a:t>
            </a:r>
          </a:p>
        </p:txBody>
      </p:sp>
      <p:sp>
        <p:nvSpPr>
          <p:cNvPr id="12" name="Rectangle 11">
            <a:extLst>
              <a:ext uri="{FF2B5EF4-FFF2-40B4-BE49-F238E27FC236}">
                <a16:creationId xmlns:a16="http://schemas.microsoft.com/office/drawing/2014/main" id="{7A6EA8F6-FF1B-2F96-B4BC-C18D2E1BDCE5}"/>
              </a:ext>
            </a:extLst>
          </p:cNvPr>
          <p:cNvSpPr/>
          <p:nvPr/>
        </p:nvSpPr>
        <p:spPr>
          <a:xfrm>
            <a:off x="9438640" y="342900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CONSUMER-3</a:t>
            </a:r>
          </a:p>
        </p:txBody>
      </p:sp>
      <p:sp>
        <p:nvSpPr>
          <p:cNvPr id="13" name="Rectangle 12">
            <a:extLst>
              <a:ext uri="{FF2B5EF4-FFF2-40B4-BE49-F238E27FC236}">
                <a16:creationId xmlns:a16="http://schemas.microsoft.com/office/drawing/2014/main" id="{837E064B-1B72-AAAB-357E-1A5394C1B2E2}"/>
              </a:ext>
            </a:extLst>
          </p:cNvPr>
          <p:cNvSpPr/>
          <p:nvPr/>
        </p:nvSpPr>
        <p:spPr>
          <a:xfrm>
            <a:off x="9448800" y="43738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CONSUMER-4</a:t>
            </a:r>
          </a:p>
        </p:txBody>
      </p:sp>
      <p:sp>
        <p:nvSpPr>
          <p:cNvPr id="14" name="Rectangle 13">
            <a:extLst>
              <a:ext uri="{FF2B5EF4-FFF2-40B4-BE49-F238E27FC236}">
                <a16:creationId xmlns:a16="http://schemas.microsoft.com/office/drawing/2014/main" id="{D1FE6900-5A27-E092-18CA-7D8DB0D05B69}"/>
              </a:ext>
            </a:extLst>
          </p:cNvPr>
          <p:cNvSpPr/>
          <p:nvPr/>
        </p:nvSpPr>
        <p:spPr>
          <a:xfrm>
            <a:off x="9458960" y="53136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CONSUMER-5</a:t>
            </a:r>
          </a:p>
        </p:txBody>
      </p:sp>
      <p:cxnSp>
        <p:nvCxnSpPr>
          <p:cNvPr id="16" name="Straight Arrow Connector 15">
            <a:extLst>
              <a:ext uri="{FF2B5EF4-FFF2-40B4-BE49-F238E27FC236}">
                <a16:creationId xmlns:a16="http://schemas.microsoft.com/office/drawing/2014/main" id="{73436620-E3E5-2884-4541-DE0EBF187E3E}"/>
              </a:ext>
            </a:extLst>
          </p:cNvPr>
          <p:cNvCxnSpPr>
            <a:stCxn id="2" idx="1"/>
            <a:endCxn id="5" idx="3"/>
          </p:cNvCxnSpPr>
          <p:nvPr/>
        </p:nvCxnSpPr>
        <p:spPr>
          <a:xfrm flipH="1">
            <a:off x="7284720" y="2146300"/>
            <a:ext cx="215392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3FFD77-EB45-294D-22FB-1C03D982504A}"/>
              </a:ext>
            </a:extLst>
          </p:cNvPr>
          <p:cNvCxnSpPr>
            <a:stCxn id="3" idx="1"/>
          </p:cNvCxnSpPr>
          <p:nvPr/>
        </p:nvCxnSpPr>
        <p:spPr>
          <a:xfrm flipH="1" flipV="1">
            <a:off x="7402286" y="2908300"/>
            <a:ext cx="2056674"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5648FB-396E-0D7D-A166-117766B87A33}"/>
              </a:ext>
            </a:extLst>
          </p:cNvPr>
          <p:cNvCxnSpPr>
            <a:stCxn id="12" idx="1"/>
          </p:cNvCxnSpPr>
          <p:nvPr/>
        </p:nvCxnSpPr>
        <p:spPr>
          <a:xfrm flipH="1" flipV="1">
            <a:off x="7402286" y="3561080"/>
            <a:ext cx="2036354"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2050B8-BABF-430F-3027-D1F70F05E8EC}"/>
              </a:ext>
            </a:extLst>
          </p:cNvPr>
          <p:cNvCxnSpPr>
            <a:stCxn id="13" idx="1"/>
          </p:cNvCxnSpPr>
          <p:nvPr/>
        </p:nvCxnSpPr>
        <p:spPr>
          <a:xfrm flipH="1" flipV="1">
            <a:off x="7402286" y="4213860"/>
            <a:ext cx="2046514" cy="49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2CFD30-0487-755C-D47C-701737A57903}"/>
              </a:ext>
            </a:extLst>
          </p:cNvPr>
          <p:cNvCxnSpPr>
            <a:stCxn id="14" idx="1"/>
            <a:endCxn id="9" idx="3"/>
          </p:cNvCxnSpPr>
          <p:nvPr/>
        </p:nvCxnSpPr>
        <p:spPr>
          <a:xfrm flipH="1" flipV="1">
            <a:off x="7284720" y="5011420"/>
            <a:ext cx="217424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228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114418-7CC3-D0CE-5805-E30822E3F5BD}"/>
              </a:ext>
            </a:extLst>
          </p:cNvPr>
          <p:cNvSpPr/>
          <p:nvPr/>
        </p:nvSpPr>
        <p:spPr>
          <a:xfrm>
            <a:off x="71120" y="2113280"/>
            <a:ext cx="135128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 A</a:t>
            </a:r>
          </a:p>
        </p:txBody>
      </p:sp>
      <p:graphicFrame>
        <p:nvGraphicFramePr>
          <p:cNvPr id="5" name="Table 5">
            <a:extLst>
              <a:ext uri="{FF2B5EF4-FFF2-40B4-BE49-F238E27FC236}">
                <a16:creationId xmlns:a16="http://schemas.microsoft.com/office/drawing/2014/main" id="{D776C19B-D5B2-2403-FFB0-99D860F1267D}"/>
              </a:ext>
            </a:extLst>
          </p:cNvPr>
          <p:cNvGraphicFramePr>
            <a:graphicFrameLocks noGrp="1"/>
          </p:cNvGraphicFramePr>
          <p:nvPr>
            <p:extLst>
              <p:ext uri="{D42A27DB-BD31-4B8C-83A1-F6EECF244321}">
                <p14:modId xmlns:p14="http://schemas.microsoft.com/office/powerpoint/2010/main" val="2054785347"/>
              </p:ext>
            </p:extLst>
          </p:nvPr>
        </p:nvGraphicFramePr>
        <p:xfrm>
          <a:off x="1645920" y="211328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6" name="Table 5">
            <a:extLst>
              <a:ext uri="{FF2B5EF4-FFF2-40B4-BE49-F238E27FC236}">
                <a16:creationId xmlns:a16="http://schemas.microsoft.com/office/drawing/2014/main" id="{A18CE8AB-3830-166D-8F1D-2B602BD383E4}"/>
              </a:ext>
            </a:extLst>
          </p:cNvPr>
          <p:cNvGraphicFramePr>
            <a:graphicFrameLocks noGrp="1"/>
          </p:cNvGraphicFramePr>
          <p:nvPr>
            <p:extLst>
              <p:ext uri="{D42A27DB-BD31-4B8C-83A1-F6EECF244321}">
                <p14:modId xmlns:p14="http://schemas.microsoft.com/office/powerpoint/2010/main" val="3736451650"/>
              </p:ext>
            </p:extLst>
          </p:nvPr>
        </p:nvGraphicFramePr>
        <p:xfrm>
          <a:off x="1645920" y="272288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partition2</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7" name="Table 6">
            <a:extLst>
              <a:ext uri="{FF2B5EF4-FFF2-40B4-BE49-F238E27FC236}">
                <a16:creationId xmlns:a16="http://schemas.microsoft.com/office/drawing/2014/main" id="{1F557C79-EFE8-550E-0B93-40FADCA1E35F}"/>
              </a:ext>
            </a:extLst>
          </p:cNvPr>
          <p:cNvGraphicFramePr>
            <a:graphicFrameLocks noGrp="1"/>
          </p:cNvGraphicFramePr>
          <p:nvPr>
            <p:extLst>
              <p:ext uri="{D42A27DB-BD31-4B8C-83A1-F6EECF244321}">
                <p14:modId xmlns:p14="http://schemas.microsoft.com/office/powerpoint/2010/main" val="2624551091"/>
              </p:ext>
            </p:extLst>
          </p:nvPr>
        </p:nvGraphicFramePr>
        <p:xfrm>
          <a:off x="1645920" y="337566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8" name="Table 7">
            <a:extLst>
              <a:ext uri="{FF2B5EF4-FFF2-40B4-BE49-F238E27FC236}">
                <a16:creationId xmlns:a16="http://schemas.microsoft.com/office/drawing/2014/main" id="{A7D51401-D524-BE17-9828-66E969D234C9}"/>
              </a:ext>
            </a:extLst>
          </p:cNvPr>
          <p:cNvGraphicFramePr>
            <a:graphicFrameLocks noGrp="1"/>
          </p:cNvGraphicFramePr>
          <p:nvPr>
            <p:extLst>
              <p:ext uri="{D42A27DB-BD31-4B8C-83A1-F6EECF244321}">
                <p14:modId xmlns:p14="http://schemas.microsoft.com/office/powerpoint/2010/main" val="1417142103"/>
              </p:ext>
            </p:extLst>
          </p:nvPr>
        </p:nvGraphicFramePr>
        <p:xfrm>
          <a:off x="1645920" y="402844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partition4</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9" name="Table 8">
            <a:extLst>
              <a:ext uri="{FF2B5EF4-FFF2-40B4-BE49-F238E27FC236}">
                <a16:creationId xmlns:a16="http://schemas.microsoft.com/office/drawing/2014/main" id="{A2EB33DE-0E02-6081-2864-DB803CF1D3B0}"/>
              </a:ext>
            </a:extLst>
          </p:cNvPr>
          <p:cNvGraphicFramePr>
            <a:graphicFrameLocks noGrp="1"/>
          </p:cNvGraphicFramePr>
          <p:nvPr>
            <p:extLst>
              <p:ext uri="{D42A27DB-BD31-4B8C-83A1-F6EECF244321}">
                <p14:modId xmlns:p14="http://schemas.microsoft.com/office/powerpoint/2010/main" val="2880944783"/>
              </p:ext>
            </p:extLst>
          </p:nvPr>
        </p:nvGraphicFramePr>
        <p:xfrm>
          <a:off x="1645920" y="482600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sp>
        <p:nvSpPr>
          <p:cNvPr id="10" name="Title 1">
            <a:extLst>
              <a:ext uri="{FF2B5EF4-FFF2-40B4-BE49-F238E27FC236}">
                <a16:creationId xmlns:a16="http://schemas.microsoft.com/office/drawing/2014/main" id="{F2C38694-0F5D-2714-654F-80FC2B2914D4}"/>
              </a:ext>
            </a:extLst>
          </p:cNvPr>
          <p:cNvSpPr>
            <a:spLocks noGrp="1"/>
          </p:cNvSpPr>
          <p:nvPr>
            <p:ph type="title"/>
          </p:nvPr>
        </p:nvSpPr>
        <p:spPr>
          <a:xfrm>
            <a:off x="838200" y="365125"/>
            <a:ext cx="10515600" cy="1325563"/>
          </a:xfrm>
        </p:spPr>
        <p:txBody>
          <a:bodyPr/>
          <a:lstStyle/>
          <a:p>
            <a:r>
              <a:rPr lang="en-US" dirty="0"/>
              <a:t>partition &amp; consumer (P&gt;C)</a:t>
            </a:r>
          </a:p>
        </p:txBody>
      </p:sp>
      <p:sp>
        <p:nvSpPr>
          <p:cNvPr id="11" name="Rectangle 10">
            <a:extLst>
              <a:ext uri="{FF2B5EF4-FFF2-40B4-BE49-F238E27FC236}">
                <a16:creationId xmlns:a16="http://schemas.microsoft.com/office/drawing/2014/main" id="{B9704C2C-EF8A-ED14-DCD6-263D69569AF6}"/>
              </a:ext>
            </a:extLst>
          </p:cNvPr>
          <p:cNvSpPr/>
          <p:nvPr/>
        </p:nvSpPr>
        <p:spPr>
          <a:xfrm>
            <a:off x="9438640" y="18084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CONSUMER-1</a:t>
            </a:r>
          </a:p>
        </p:txBody>
      </p:sp>
      <p:sp>
        <p:nvSpPr>
          <p:cNvPr id="12" name="Rectangle 11">
            <a:extLst>
              <a:ext uri="{FF2B5EF4-FFF2-40B4-BE49-F238E27FC236}">
                <a16:creationId xmlns:a16="http://schemas.microsoft.com/office/drawing/2014/main" id="{5DB81271-EEA8-3D1C-40D8-BF34C36A2445}"/>
              </a:ext>
            </a:extLst>
          </p:cNvPr>
          <p:cNvSpPr/>
          <p:nvPr/>
        </p:nvSpPr>
        <p:spPr>
          <a:xfrm>
            <a:off x="9458960" y="30530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CONSUMER-2</a:t>
            </a:r>
          </a:p>
        </p:txBody>
      </p:sp>
      <p:sp>
        <p:nvSpPr>
          <p:cNvPr id="13" name="Rectangle 12">
            <a:extLst>
              <a:ext uri="{FF2B5EF4-FFF2-40B4-BE49-F238E27FC236}">
                <a16:creationId xmlns:a16="http://schemas.microsoft.com/office/drawing/2014/main" id="{814146DC-2FE6-A224-E15E-583C354A758F}"/>
              </a:ext>
            </a:extLst>
          </p:cNvPr>
          <p:cNvSpPr/>
          <p:nvPr/>
        </p:nvSpPr>
        <p:spPr>
          <a:xfrm>
            <a:off x="9458960" y="415036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CONSUMER-3</a:t>
            </a:r>
          </a:p>
        </p:txBody>
      </p:sp>
      <p:cxnSp>
        <p:nvCxnSpPr>
          <p:cNvPr id="15" name="Straight Arrow Connector 14">
            <a:extLst>
              <a:ext uri="{FF2B5EF4-FFF2-40B4-BE49-F238E27FC236}">
                <a16:creationId xmlns:a16="http://schemas.microsoft.com/office/drawing/2014/main" id="{BCC40E9B-8F4E-0E93-B11C-7DEE9AAF9DA4}"/>
              </a:ext>
            </a:extLst>
          </p:cNvPr>
          <p:cNvCxnSpPr>
            <a:stCxn id="11" idx="1"/>
            <a:endCxn id="5" idx="3"/>
          </p:cNvCxnSpPr>
          <p:nvPr/>
        </p:nvCxnSpPr>
        <p:spPr>
          <a:xfrm flipH="1">
            <a:off x="7284720" y="2146300"/>
            <a:ext cx="215392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430829E-C06D-910F-1F8F-FDDFBD101BDE}"/>
              </a:ext>
            </a:extLst>
          </p:cNvPr>
          <p:cNvCxnSpPr>
            <a:stCxn id="12" idx="1"/>
            <a:endCxn id="6" idx="3"/>
          </p:cNvCxnSpPr>
          <p:nvPr/>
        </p:nvCxnSpPr>
        <p:spPr>
          <a:xfrm flipH="1" flipV="1">
            <a:off x="7284720" y="2908300"/>
            <a:ext cx="217424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35C6FAB-5EAF-FC67-32D8-E8E88BC8FEF1}"/>
              </a:ext>
            </a:extLst>
          </p:cNvPr>
          <p:cNvCxnSpPr>
            <a:stCxn id="12" idx="1"/>
            <a:endCxn id="7" idx="3"/>
          </p:cNvCxnSpPr>
          <p:nvPr/>
        </p:nvCxnSpPr>
        <p:spPr>
          <a:xfrm flipH="1">
            <a:off x="7284720" y="3390900"/>
            <a:ext cx="2174240" cy="17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A891893-9316-1FC5-6E22-009C0669500A}"/>
              </a:ext>
            </a:extLst>
          </p:cNvPr>
          <p:cNvCxnSpPr>
            <a:stCxn id="13" idx="1"/>
            <a:endCxn id="8" idx="3"/>
          </p:cNvCxnSpPr>
          <p:nvPr/>
        </p:nvCxnSpPr>
        <p:spPr>
          <a:xfrm flipH="1" flipV="1">
            <a:off x="7284720" y="4213860"/>
            <a:ext cx="217424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71A27B-FEDF-E903-5C3E-EA4792353B12}"/>
              </a:ext>
            </a:extLst>
          </p:cNvPr>
          <p:cNvCxnSpPr>
            <a:stCxn id="13" idx="1"/>
            <a:endCxn id="9" idx="3"/>
          </p:cNvCxnSpPr>
          <p:nvPr/>
        </p:nvCxnSpPr>
        <p:spPr>
          <a:xfrm flipH="1">
            <a:off x="7284720" y="4488180"/>
            <a:ext cx="2174240" cy="523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457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114418-7CC3-D0CE-5805-E30822E3F5BD}"/>
              </a:ext>
            </a:extLst>
          </p:cNvPr>
          <p:cNvSpPr/>
          <p:nvPr/>
        </p:nvSpPr>
        <p:spPr>
          <a:xfrm>
            <a:off x="71120" y="2113280"/>
            <a:ext cx="135128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Topic  - A</a:t>
            </a:r>
          </a:p>
        </p:txBody>
      </p:sp>
      <p:graphicFrame>
        <p:nvGraphicFramePr>
          <p:cNvPr id="5" name="Table 5">
            <a:extLst>
              <a:ext uri="{FF2B5EF4-FFF2-40B4-BE49-F238E27FC236}">
                <a16:creationId xmlns:a16="http://schemas.microsoft.com/office/drawing/2014/main" id="{D776C19B-D5B2-2403-FFB0-99D860F1267D}"/>
              </a:ext>
            </a:extLst>
          </p:cNvPr>
          <p:cNvGraphicFramePr>
            <a:graphicFrameLocks noGrp="1"/>
          </p:cNvGraphicFramePr>
          <p:nvPr/>
        </p:nvGraphicFramePr>
        <p:xfrm>
          <a:off x="1645920" y="211328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6" name="Table 5">
            <a:extLst>
              <a:ext uri="{FF2B5EF4-FFF2-40B4-BE49-F238E27FC236}">
                <a16:creationId xmlns:a16="http://schemas.microsoft.com/office/drawing/2014/main" id="{A18CE8AB-3830-166D-8F1D-2B602BD383E4}"/>
              </a:ext>
            </a:extLst>
          </p:cNvPr>
          <p:cNvGraphicFramePr>
            <a:graphicFrameLocks noGrp="1"/>
          </p:cNvGraphicFramePr>
          <p:nvPr/>
        </p:nvGraphicFramePr>
        <p:xfrm>
          <a:off x="1645920" y="272288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partition2</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7" name="Table 6">
            <a:extLst>
              <a:ext uri="{FF2B5EF4-FFF2-40B4-BE49-F238E27FC236}">
                <a16:creationId xmlns:a16="http://schemas.microsoft.com/office/drawing/2014/main" id="{1F557C79-EFE8-550E-0B93-40FADCA1E35F}"/>
              </a:ext>
            </a:extLst>
          </p:cNvPr>
          <p:cNvGraphicFramePr>
            <a:graphicFrameLocks noGrp="1"/>
          </p:cNvGraphicFramePr>
          <p:nvPr/>
        </p:nvGraphicFramePr>
        <p:xfrm>
          <a:off x="1645920" y="337566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partition3</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8" name="Table 7">
            <a:extLst>
              <a:ext uri="{FF2B5EF4-FFF2-40B4-BE49-F238E27FC236}">
                <a16:creationId xmlns:a16="http://schemas.microsoft.com/office/drawing/2014/main" id="{A7D51401-D524-BE17-9828-66E969D234C9}"/>
              </a:ext>
            </a:extLst>
          </p:cNvPr>
          <p:cNvGraphicFramePr>
            <a:graphicFrameLocks noGrp="1"/>
          </p:cNvGraphicFramePr>
          <p:nvPr/>
        </p:nvGraphicFramePr>
        <p:xfrm>
          <a:off x="1645920" y="402844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partition4</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graphicFrame>
        <p:nvGraphicFramePr>
          <p:cNvPr id="9" name="Table 8">
            <a:extLst>
              <a:ext uri="{FF2B5EF4-FFF2-40B4-BE49-F238E27FC236}">
                <a16:creationId xmlns:a16="http://schemas.microsoft.com/office/drawing/2014/main" id="{A2EB33DE-0E02-6081-2864-DB803CF1D3B0}"/>
              </a:ext>
            </a:extLst>
          </p:cNvPr>
          <p:cNvGraphicFramePr>
            <a:graphicFrameLocks noGrp="1"/>
          </p:cNvGraphicFramePr>
          <p:nvPr>
            <p:extLst>
              <p:ext uri="{D42A27DB-BD31-4B8C-83A1-F6EECF244321}">
                <p14:modId xmlns:p14="http://schemas.microsoft.com/office/powerpoint/2010/main" val="3911465321"/>
              </p:ext>
            </p:extLst>
          </p:nvPr>
        </p:nvGraphicFramePr>
        <p:xfrm>
          <a:off x="1645920" y="4826000"/>
          <a:ext cx="5638800" cy="370840"/>
        </p:xfrm>
        <a:graphic>
          <a:graphicData uri="http://schemas.openxmlformats.org/drawingml/2006/table">
            <a:tbl>
              <a:tblPr firstRow="1" bandRow="1">
                <a:tableStyleId>{5C22544A-7EE6-4342-B048-85BDC9FD1C3A}</a:tableStyleId>
              </a:tblPr>
              <a:tblGrid>
                <a:gridCol w="1171849">
                  <a:extLst>
                    <a:ext uri="{9D8B030D-6E8A-4147-A177-3AD203B41FA5}">
                      <a16:colId xmlns:a16="http://schemas.microsoft.com/office/drawing/2014/main" val="2139874881"/>
                    </a:ext>
                  </a:extLst>
                </a:gridCol>
                <a:gridCol w="237851">
                  <a:extLst>
                    <a:ext uri="{9D8B030D-6E8A-4147-A177-3AD203B41FA5}">
                      <a16:colId xmlns:a16="http://schemas.microsoft.com/office/drawing/2014/main" val="1746873727"/>
                    </a:ext>
                  </a:extLst>
                </a:gridCol>
                <a:gridCol w="704850">
                  <a:extLst>
                    <a:ext uri="{9D8B030D-6E8A-4147-A177-3AD203B41FA5}">
                      <a16:colId xmlns:a16="http://schemas.microsoft.com/office/drawing/2014/main" val="1074216696"/>
                    </a:ext>
                  </a:extLst>
                </a:gridCol>
                <a:gridCol w="704850">
                  <a:extLst>
                    <a:ext uri="{9D8B030D-6E8A-4147-A177-3AD203B41FA5}">
                      <a16:colId xmlns:a16="http://schemas.microsoft.com/office/drawing/2014/main" val="1538012488"/>
                    </a:ext>
                  </a:extLst>
                </a:gridCol>
                <a:gridCol w="704850">
                  <a:extLst>
                    <a:ext uri="{9D8B030D-6E8A-4147-A177-3AD203B41FA5}">
                      <a16:colId xmlns:a16="http://schemas.microsoft.com/office/drawing/2014/main" val="2551067671"/>
                    </a:ext>
                  </a:extLst>
                </a:gridCol>
                <a:gridCol w="704850">
                  <a:extLst>
                    <a:ext uri="{9D8B030D-6E8A-4147-A177-3AD203B41FA5}">
                      <a16:colId xmlns:a16="http://schemas.microsoft.com/office/drawing/2014/main" val="2460361570"/>
                    </a:ext>
                  </a:extLst>
                </a:gridCol>
                <a:gridCol w="704850">
                  <a:extLst>
                    <a:ext uri="{9D8B030D-6E8A-4147-A177-3AD203B41FA5}">
                      <a16:colId xmlns:a16="http://schemas.microsoft.com/office/drawing/2014/main" val="1652566008"/>
                    </a:ext>
                  </a:extLst>
                </a:gridCol>
                <a:gridCol w="704850">
                  <a:extLst>
                    <a:ext uri="{9D8B030D-6E8A-4147-A177-3AD203B41FA5}">
                      <a16:colId xmlns:a16="http://schemas.microsoft.com/office/drawing/2014/main" val="3962744140"/>
                    </a:ext>
                  </a:extLst>
                </a:gridCol>
              </a:tblGrid>
              <a:tr h="370840">
                <a:tc>
                  <a:txBody>
                    <a:bodyPr/>
                    <a:lstStyle/>
                    <a:p>
                      <a:r>
                        <a:rPr lang="en-US" dirty="0"/>
                        <a:t>partition5</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35080051"/>
                  </a:ext>
                </a:extLst>
              </a:tr>
            </a:tbl>
          </a:graphicData>
        </a:graphic>
      </p:graphicFrame>
      <p:sp>
        <p:nvSpPr>
          <p:cNvPr id="10" name="Title 1">
            <a:extLst>
              <a:ext uri="{FF2B5EF4-FFF2-40B4-BE49-F238E27FC236}">
                <a16:creationId xmlns:a16="http://schemas.microsoft.com/office/drawing/2014/main" id="{F2C38694-0F5D-2714-654F-80FC2B2914D4}"/>
              </a:ext>
            </a:extLst>
          </p:cNvPr>
          <p:cNvSpPr>
            <a:spLocks noGrp="1"/>
          </p:cNvSpPr>
          <p:nvPr>
            <p:ph type="title"/>
          </p:nvPr>
        </p:nvSpPr>
        <p:spPr>
          <a:xfrm>
            <a:off x="838200" y="365125"/>
            <a:ext cx="10515600" cy="1325563"/>
          </a:xfrm>
        </p:spPr>
        <p:txBody>
          <a:bodyPr/>
          <a:lstStyle/>
          <a:p>
            <a:r>
              <a:rPr lang="en-US" dirty="0"/>
              <a:t>partition &amp; consumer (P&lt;C)</a:t>
            </a:r>
          </a:p>
        </p:txBody>
      </p:sp>
      <p:sp>
        <p:nvSpPr>
          <p:cNvPr id="2" name="Rectangle 1">
            <a:extLst>
              <a:ext uri="{FF2B5EF4-FFF2-40B4-BE49-F238E27FC236}">
                <a16:creationId xmlns:a16="http://schemas.microsoft.com/office/drawing/2014/main" id="{5D664CFD-4B36-202A-EF9A-C3520B5D3B3B}"/>
              </a:ext>
            </a:extLst>
          </p:cNvPr>
          <p:cNvSpPr/>
          <p:nvPr/>
        </p:nvSpPr>
        <p:spPr>
          <a:xfrm>
            <a:off x="9438640" y="18084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CONSUMER-1</a:t>
            </a:r>
          </a:p>
        </p:txBody>
      </p:sp>
      <p:sp>
        <p:nvSpPr>
          <p:cNvPr id="3" name="Rectangle 2">
            <a:extLst>
              <a:ext uri="{FF2B5EF4-FFF2-40B4-BE49-F238E27FC236}">
                <a16:creationId xmlns:a16="http://schemas.microsoft.com/office/drawing/2014/main" id="{278FD3BD-BC1B-529F-F5F3-BC640EB1617A}"/>
              </a:ext>
            </a:extLst>
          </p:cNvPr>
          <p:cNvSpPr/>
          <p:nvPr/>
        </p:nvSpPr>
        <p:spPr>
          <a:xfrm>
            <a:off x="9458960" y="26085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CONSUMER-2</a:t>
            </a:r>
          </a:p>
        </p:txBody>
      </p:sp>
      <p:sp>
        <p:nvSpPr>
          <p:cNvPr id="12" name="Rectangle 11">
            <a:extLst>
              <a:ext uri="{FF2B5EF4-FFF2-40B4-BE49-F238E27FC236}">
                <a16:creationId xmlns:a16="http://schemas.microsoft.com/office/drawing/2014/main" id="{7A6EA8F6-FF1B-2F96-B4BC-C18D2E1BDCE5}"/>
              </a:ext>
            </a:extLst>
          </p:cNvPr>
          <p:cNvSpPr/>
          <p:nvPr/>
        </p:nvSpPr>
        <p:spPr>
          <a:xfrm>
            <a:off x="9438640" y="342900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CONSUMER-3</a:t>
            </a:r>
          </a:p>
        </p:txBody>
      </p:sp>
      <p:sp>
        <p:nvSpPr>
          <p:cNvPr id="13" name="Rectangle 12">
            <a:extLst>
              <a:ext uri="{FF2B5EF4-FFF2-40B4-BE49-F238E27FC236}">
                <a16:creationId xmlns:a16="http://schemas.microsoft.com/office/drawing/2014/main" id="{837E064B-1B72-AAAB-357E-1A5394C1B2E2}"/>
              </a:ext>
            </a:extLst>
          </p:cNvPr>
          <p:cNvSpPr/>
          <p:nvPr/>
        </p:nvSpPr>
        <p:spPr>
          <a:xfrm>
            <a:off x="9448800" y="43738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CONSUMER-4</a:t>
            </a:r>
          </a:p>
        </p:txBody>
      </p:sp>
      <p:sp>
        <p:nvSpPr>
          <p:cNvPr id="14" name="Rectangle 13">
            <a:extLst>
              <a:ext uri="{FF2B5EF4-FFF2-40B4-BE49-F238E27FC236}">
                <a16:creationId xmlns:a16="http://schemas.microsoft.com/office/drawing/2014/main" id="{D1FE6900-5A27-E092-18CA-7D8DB0D05B69}"/>
              </a:ext>
            </a:extLst>
          </p:cNvPr>
          <p:cNvSpPr/>
          <p:nvPr/>
        </p:nvSpPr>
        <p:spPr>
          <a:xfrm>
            <a:off x="9469846" y="5313680"/>
            <a:ext cx="2174240" cy="675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CONSUMER-5</a:t>
            </a:r>
          </a:p>
        </p:txBody>
      </p:sp>
      <p:cxnSp>
        <p:nvCxnSpPr>
          <p:cNvPr id="16" name="Straight Arrow Connector 15">
            <a:extLst>
              <a:ext uri="{FF2B5EF4-FFF2-40B4-BE49-F238E27FC236}">
                <a16:creationId xmlns:a16="http://schemas.microsoft.com/office/drawing/2014/main" id="{73436620-E3E5-2884-4541-DE0EBF187E3E}"/>
              </a:ext>
            </a:extLst>
          </p:cNvPr>
          <p:cNvCxnSpPr>
            <a:stCxn id="2" idx="1"/>
            <a:endCxn id="5" idx="3"/>
          </p:cNvCxnSpPr>
          <p:nvPr/>
        </p:nvCxnSpPr>
        <p:spPr>
          <a:xfrm flipH="1">
            <a:off x="7284720" y="2146300"/>
            <a:ext cx="215392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3FFD77-EB45-294D-22FB-1C03D982504A}"/>
              </a:ext>
            </a:extLst>
          </p:cNvPr>
          <p:cNvCxnSpPr>
            <a:stCxn id="3" idx="1"/>
          </p:cNvCxnSpPr>
          <p:nvPr/>
        </p:nvCxnSpPr>
        <p:spPr>
          <a:xfrm flipH="1" flipV="1">
            <a:off x="7402286" y="2908300"/>
            <a:ext cx="2056674"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5648FB-396E-0D7D-A166-117766B87A33}"/>
              </a:ext>
            </a:extLst>
          </p:cNvPr>
          <p:cNvCxnSpPr>
            <a:stCxn id="12" idx="1"/>
          </p:cNvCxnSpPr>
          <p:nvPr/>
        </p:nvCxnSpPr>
        <p:spPr>
          <a:xfrm flipH="1" flipV="1">
            <a:off x="7402286" y="3561080"/>
            <a:ext cx="2036354" cy="20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2050B8-BABF-430F-3027-D1F70F05E8EC}"/>
              </a:ext>
            </a:extLst>
          </p:cNvPr>
          <p:cNvCxnSpPr>
            <a:stCxn id="13" idx="1"/>
          </p:cNvCxnSpPr>
          <p:nvPr/>
        </p:nvCxnSpPr>
        <p:spPr>
          <a:xfrm flipH="1" flipV="1">
            <a:off x="7402286" y="4213860"/>
            <a:ext cx="2046514" cy="49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2CFD30-0487-755C-D47C-701737A57903}"/>
              </a:ext>
            </a:extLst>
          </p:cNvPr>
          <p:cNvCxnSpPr>
            <a:stCxn id="14" idx="1"/>
            <a:endCxn id="9" idx="3"/>
          </p:cNvCxnSpPr>
          <p:nvPr/>
        </p:nvCxnSpPr>
        <p:spPr>
          <a:xfrm flipH="1" flipV="1">
            <a:off x="7284720" y="5011420"/>
            <a:ext cx="2185126"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2C6F7C7-4D91-C36B-BFEB-15465C83FF24}"/>
              </a:ext>
            </a:extLst>
          </p:cNvPr>
          <p:cNvSpPr/>
          <p:nvPr/>
        </p:nvSpPr>
        <p:spPr>
          <a:xfrm>
            <a:off x="9469846" y="6182360"/>
            <a:ext cx="2174240" cy="675640"/>
          </a:xfrm>
          <a:prstGeom prst="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DengXian Light"/>
                <a:ea typeface="+mn-ea"/>
                <a:cs typeface="+mn-cs"/>
              </a:rPr>
              <a:t>CONSUMER-6</a:t>
            </a:r>
          </a:p>
        </p:txBody>
      </p:sp>
    </p:spTree>
    <p:extLst>
      <p:ext uri="{BB962C8B-B14F-4D97-AF65-F5344CB8AC3E}">
        <p14:creationId xmlns:p14="http://schemas.microsoft.com/office/powerpoint/2010/main" val="1889614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58D9-A9F3-6671-D5DC-79A8042EB1C6}"/>
              </a:ext>
            </a:extLst>
          </p:cNvPr>
          <p:cNvSpPr>
            <a:spLocks noGrp="1"/>
          </p:cNvSpPr>
          <p:nvPr>
            <p:ph type="title"/>
          </p:nvPr>
        </p:nvSpPr>
        <p:spPr/>
        <p:txBody>
          <a:bodyPr/>
          <a:lstStyle/>
          <a:p>
            <a:r>
              <a:rPr lang="en-US" dirty="0"/>
              <a:t>Consumer API</a:t>
            </a:r>
          </a:p>
        </p:txBody>
      </p:sp>
      <p:sp>
        <p:nvSpPr>
          <p:cNvPr id="3" name="Content Placeholder 2">
            <a:extLst>
              <a:ext uri="{FF2B5EF4-FFF2-40B4-BE49-F238E27FC236}">
                <a16:creationId xmlns:a16="http://schemas.microsoft.com/office/drawing/2014/main" id="{0CDA8A26-2C6F-FAD1-D394-4019F78DB8B3}"/>
              </a:ext>
            </a:extLst>
          </p:cNvPr>
          <p:cNvSpPr>
            <a:spLocks noGrp="1"/>
          </p:cNvSpPr>
          <p:nvPr>
            <p:ph idx="1"/>
          </p:nvPr>
        </p:nvSpPr>
        <p:spPr/>
        <p:txBody>
          <a:bodyPr>
            <a:normAutofit fontScale="85000" lnSpcReduction="20000"/>
          </a:bodyPr>
          <a:lstStyle/>
          <a:p>
            <a:r>
              <a:rPr lang="en-US" b="1" i="0" dirty="0">
                <a:solidFill>
                  <a:srgbClr val="374151"/>
                </a:solidFill>
                <a:effectLst/>
              </a:rPr>
              <a:t>Consumer Groups</a:t>
            </a:r>
          </a:p>
          <a:p>
            <a:pPr lvl="1"/>
            <a:r>
              <a:rPr lang="en-US" b="0" i="0" dirty="0">
                <a:solidFill>
                  <a:srgbClr val="374151"/>
                </a:solidFill>
                <a:effectLst/>
              </a:rPr>
              <a:t> The Consumer API allows multiple consumers to work together in consumer groups to consume messages from a single Kafka topic. </a:t>
            </a:r>
          </a:p>
          <a:p>
            <a:pPr lvl="1"/>
            <a:r>
              <a:rPr lang="en-US" b="0" i="0" dirty="0">
                <a:solidFill>
                  <a:srgbClr val="374151"/>
                </a:solidFill>
                <a:effectLst/>
              </a:rPr>
              <a:t>Each message is delivered to only one consumer within each consumer group, providing load balancing and fault tolerance.</a:t>
            </a:r>
          </a:p>
          <a:p>
            <a:r>
              <a:rPr lang="en-US" b="1" i="0" dirty="0">
                <a:solidFill>
                  <a:srgbClr val="374151"/>
                </a:solidFill>
                <a:effectLst/>
              </a:rPr>
              <a:t>Message Offset Management</a:t>
            </a:r>
          </a:p>
          <a:p>
            <a:pPr lvl="1"/>
            <a:r>
              <a:rPr lang="en-US" b="0" i="0" dirty="0">
                <a:solidFill>
                  <a:srgbClr val="374151"/>
                </a:solidFill>
                <a:effectLst/>
              </a:rPr>
              <a:t> The Consumer API allows developers to specify where in the stream of messages they want to start consuming, and to commit their current position periodically to ensure that they do not miss any messages or consume the same messages twice.</a:t>
            </a:r>
          </a:p>
          <a:p>
            <a:r>
              <a:rPr lang="en-US" b="1" i="0" dirty="0">
                <a:solidFill>
                  <a:srgbClr val="374151"/>
                </a:solidFill>
                <a:effectLst/>
              </a:rPr>
              <a:t>Custom Partition Assignment</a:t>
            </a:r>
          </a:p>
          <a:p>
            <a:pPr lvl="1"/>
            <a:r>
              <a:rPr lang="en-US" b="0" i="0" dirty="0">
                <a:solidFill>
                  <a:srgbClr val="374151"/>
                </a:solidFill>
                <a:effectLst/>
              </a:rPr>
              <a:t>The Consumer API allows developers to specify their own custom partition assignment logic for distributing partitions among consumers within a consumer group.</a:t>
            </a:r>
          </a:p>
          <a:p>
            <a:endParaRPr lang="en-US" dirty="0"/>
          </a:p>
        </p:txBody>
      </p:sp>
    </p:spTree>
    <p:extLst>
      <p:ext uri="{BB962C8B-B14F-4D97-AF65-F5344CB8AC3E}">
        <p14:creationId xmlns:p14="http://schemas.microsoft.com/office/powerpoint/2010/main" val="129545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B6D2-0293-8089-911D-44CEF7A696BF}"/>
              </a:ext>
            </a:extLst>
          </p:cNvPr>
          <p:cNvSpPr>
            <a:spLocks noGrp="1"/>
          </p:cNvSpPr>
          <p:nvPr>
            <p:ph type="title"/>
          </p:nvPr>
        </p:nvSpPr>
        <p:spPr/>
        <p:txBody>
          <a:bodyPr/>
          <a:lstStyle/>
          <a:p>
            <a:r>
              <a:rPr lang="en-US" dirty="0"/>
              <a:t>Consumer API</a:t>
            </a:r>
          </a:p>
        </p:txBody>
      </p:sp>
      <p:sp>
        <p:nvSpPr>
          <p:cNvPr id="3" name="Content Placeholder 2">
            <a:extLst>
              <a:ext uri="{FF2B5EF4-FFF2-40B4-BE49-F238E27FC236}">
                <a16:creationId xmlns:a16="http://schemas.microsoft.com/office/drawing/2014/main" id="{B18F3E78-ED01-DC8B-60C5-61B92A8DD09C}"/>
              </a:ext>
            </a:extLst>
          </p:cNvPr>
          <p:cNvSpPr>
            <a:spLocks noGrp="1"/>
          </p:cNvSpPr>
          <p:nvPr>
            <p:ph idx="1"/>
          </p:nvPr>
        </p:nvSpPr>
        <p:spPr/>
        <p:txBody>
          <a:bodyPr>
            <a:normAutofit fontScale="77500" lnSpcReduction="20000"/>
          </a:bodyPr>
          <a:lstStyle/>
          <a:p>
            <a:r>
              <a:rPr lang="en-US" b="1" dirty="0"/>
              <a:t>Polling and Callback Modes</a:t>
            </a:r>
          </a:p>
          <a:p>
            <a:pPr lvl="1"/>
            <a:r>
              <a:rPr lang="en-US" dirty="0"/>
              <a:t> The Consumer API supports two modes of message consumption –</a:t>
            </a:r>
          </a:p>
          <a:p>
            <a:pPr lvl="2"/>
            <a:r>
              <a:rPr lang="en-US" dirty="0"/>
              <a:t> polling and callback.</a:t>
            </a:r>
          </a:p>
          <a:p>
            <a:pPr lvl="1"/>
            <a:r>
              <a:rPr lang="en-US" dirty="0"/>
              <a:t>In polling mode, the consumer periodically checks for new messages,</a:t>
            </a:r>
          </a:p>
          <a:p>
            <a:pPr lvl="1"/>
            <a:r>
              <a:rPr lang="en-US" dirty="0"/>
              <a:t>In callback mode, the consumer provides a callback function that is called whenever a new message is received.</a:t>
            </a:r>
          </a:p>
          <a:p>
            <a:r>
              <a:rPr lang="en-US" b="1" dirty="0"/>
              <a:t>Error Handling</a:t>
            </a:r>
          </a:p>
          <a:p>
            <a:pPr lvl="1"/>
            <a:r>
              <a:rPr lang="en-US" dirty="0"/>
              <a:t>The Consumer API provides detailed error handling and reporting, allowing applications to take appropriate action in the event of failures.</a:t>
            </a:r>
          </a:p>
          <a:p>
            <a:r>
              <a:rPr lang="en-US" b="1" dirty="0"/>
              <a:t>Custom Deserialization</a:t>
            </a:r>
          </a:p>
          <a:p>
            <a:pPr lvl="1"/>
            <a:r>
              <a:rPr lang="en-US" dirty="0"/>
              <a:t> The Consumer API allows developers to specify their own custom deserialization methods for message payloads, allowing them to work with data formats other than the default binary format.</a:t>
            </a:r>
          </a:p>
          <a:p>
            <a:endParaRPr lang="en-US" dirty="0"/>
          </a:p>
        </p:txBody>
      </p:sp>
    </p:spTree>
    <p:extLst>
      <p:ext uri="{BB962C8B-B14F-4D97-AF65-F5344CB8AC3E}">
        <p14:creationId xmlns:p14="http://schemas.microsoft.com/office/powerpoint/2010/main" val="521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1007523" y="2151065"/>
            <a:ext cx="9336506" cy="1973179"/>
          </a:xfrm>
          <a:prstGeom prst="rect">
            <a:avLst/>
          </a:prstGeom>
          <a:solidFill>
            <a:schemeClr val="bg1"/>
          </a:solidFill>
        </p:spPr>
        <p:txBody>
          <a:bodyPr lIns="109728" tIns="109728" rIns="109728" bIns="91440" anchor="t">
            <a:normAutofit fontScale="85000" lnSpcReduction="1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architecture</a:t>
            </a:r>
          </a:p>
        </p:txBody>
      </p:sp>
      <p:sp>
        <p:nvSpPr>
          <p:cNvPr id="8" name="TextBox 7">
            <a:extLst>
              <a:ext uri="{FF2B5EF4-FFF2-40B4-BE49-F238E27FC236}">
                <a16:creationId xmlns:a16="http://schemas.microsoft.com/office/drawing/2014/main" id="{0D80B8C2-08C7-C1C1-7D2D-D6EC330D834F}"/>
              </a:ext>
            </a:extLst>
          </p:cNvPr>
          <p:cNvSpPr txBox="1"/>
          <p:nvPr/>
        </p:nvSpPr>
        <p:spPr>
          <a:xfrm>
            <a:off x="8870043" y="4124244"/>
            <a:ext cx="3159760" cy="954107"/>
          </a:xfrm>
          <a:prstGeom prst="rect">
            <a:avLst/>
          </a:prstGeom>
          <a:solidFill>
            <a:schemeClr val="accent1"/>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prstClr val="white"/>
                </a:solidFill>
                <a:latin typeface="DengXian Light"/>
              </a:rPr>
              <a:t>ZOOKEEPER 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white"/>
                </a:solidFill>
                <a:effectLst/>
                <a:uLnTx/>
                <a:uFillTx/>
                <a:latin typeface="DengXian Light"/>
                <a:ea typeface="+mn-ea"/>
                <a:cs typeface="+mn-cs"/>
              </a:rPr>
              <a:t>No ZOOKEEP</a:t>
            </a:r>
            <a:r>
              <a:rPr lang="en-US" sz="2800" b="1" dirty="0">
                <a:solidFill>
                  <a:prstClr val="white"/>
                </a:solidFill>
                <a:latin typeface="DengXian Light"/>
              </a:rPr>
              <a:t>ER</a:t>
            </a:r>
            <a:endParaRPr kumimoji="0" lang="en-US" sz="2800" b="1" i="0" u="none" strike="noStrike" kern="1200" cap="none" spc="0" normalizeH="0" baseline="0" noProof="0" dirty="0">
              <a:ln>
                <a:noFill/>
              </a:ln>
              <a:solidFill>
                <a:prstClr val="white"/>
              </a:solidFill>
              <a:effectLst/>
              <a:uLnTx/>
              <a:uFillTx/>
              <a:latin typeface="DengXian Light"/>
              <a:ea typeface="+mn-ea"/>
              <a:cs typeface="+mn-cs"/>
            </a:endParaRPr>
          </a:p>
        </p:txBody>
      </p:sp>
    </p:spTree>
    <p:extLst>
      <p:ext uri="{BB962C8B-B14F-4D97-AF65-F5344CB8AC3E}">
        <p14:creationId xmlns:p14="http://schemas.microsoft.com/office/powerpoint/2010/main" val="153370149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EE02C3-B615-4462-74E2-1AEBAF9F45EC}"/>
              </a:ext>
            </a:extLst>
          </p:cNvPr>
          <p:cNvSpPr/>
          <p:nvPr/>
        </p:nvSpPr>
        <p:spPr>
          <a:xfrm flipH="1" flipV="1">
            <a:off x="3157086" y="1299410"/>
            <a:ext cx="4100362" cy="3792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E5F7DCF-CC8D-5114-E932-B41D298CCECA}"/>
              </a:ext>
            </a:extLst>
          </p:cNvPr>
          <p:cNvSpPr/>
          <p:nvPr/>
        </p:nvSpPr>
        <p:spPr>
          <a:xfrm>
            <a:off x="3282214" y="1742172"/>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Broker1</a:t>
            </a:r>
          </a:p>
          <a:p>
            <a:pPr algn="ctr"/>
            <a:r>
              <a:rPr lang="en-US" sz="1200" dirty="0"/>
              <a:t>Topic-A, partition -0        ||     Topic-A, partition -1</a:t>
            </a:r>
          </a:p>
          <a:p>
            <a:pPr algn="ctr"/>
            <a:endParaRPr lang="en-US" sz="1200" dirty="0"/>
          </a:p>
        </p:txBody>
      </p:sp>
      <p:sp>
        <p:nvSpPr>
          <p:cNvPr id="6" name="Rectangle 5">
            <a:extLst>
              <a:ext uri="{FF2B5EF4-FFF2-40B4-BE49-F238E27FC236}">
                <a16:creationId xmlns:a16="http://schemas.microsoft.com/office/drawing/2014/main" id="{FAB55473-CF1C-BE72-6BBB-3FAC09F046A3}"/>
              </a:ext>
            </a:extLst>
          </p:cNvPr>
          <p:cNvSpPr/>
          <p:nvPr/>
        </p:nvSpPr>
        <p:spPr>
          <a:xfrm>
            <a:off x="3367236" y="2921265"/>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Broker2</a:t>
            </a:r>
          </a:p>
          <a:p>
            <a:pPr algn="ctr"/>
            <a:r>
              <a:rPr lang="en-US" sz="1200" dirty="0"/>
              <a:t>Topic-A, partition -0        ||     Topic-A, partition -1</a:t>
            </a:r>
          </a:p>
          <a:p>
            <a:pPr algn="ctr"/>
            <a:endParaRPr lang="en-US" sz="1200" dirty="0"/>
          </a:p>
        </p:txBody>
      </p:sp>
      <p:sp>
        <p:nvSpPr>
          <p:cNvPr id="7" name="Rectangle 6">
            <a:extLst>
              <a:ext uri="{FF2B5EF4-FFF2-40B4-BE49-F238E27FC236}">
                <a16:creationId xmlns:a16="http://schemas.microsoft.com/office/drawing/2014/main" id="{2098691F-A0A8-C9AB-12B1-848ABEDEC069}"/>
              </a:ext>
            </a:extLst>
          </p:cNvPr>
          <p:cNvSpPr/>
          <p:nvPr/>
        </p:nvSpPr>
        <p:spPr>
          <a:xfrm>
            <a:off x="3367237" y="4090738"/>
            <a:ext cx="3715351" cy="6833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Broker3</a:t>
            </a:r>
          </a:p>
          <a:p>
            <a:pPr algn="ctr"/>
            <a:r>
              <a:rPr lang="en-US" sz="1200" dirty="0"/>
              <a:t>Topic-A, partition -0        ||     Topic-A, partition -1</a:t>
            </a:r>
          </a:p>
          <a:p>
            <a:pPr algn="ctr"/>
            <a:endParaRPr lang="en-US" sz="1200" dirty="0"/>
          </a:p>
        </p:txBody>
      </p:sp>
      <p:sp>
        <p:nvSpPr>
          <p:cNvPr id="8" name="Rectangle 7">
            <a:extLst>
              <a:ext uri="{FF2B5EF4-FFF2-40B4-BE49-F238E27FC236}">
                <a16:creationId xmlns:a16="http://schemas.microsoft.com/office/drawing/2014/main" id="{72D6A3FB-E9E0-E49C-9AD7-D6A5C4A60B76}"/>
              </a:ext>
            </a:extLst>
          </p:cNvPr>
          <p:cNvSpPr/>
          <p:nvPr/>
        </p:nvSpPr>
        <p:spPr>
          <a:xfrm>
            <a:off x="3157086" y="921616"/>
            <a:ext cx="4100362" cy="39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KAFKA CLUSTER</a:t>
            </a:r>
          </a:p>
        </p:txBody>
      </p:sp>
      <p:sp>
        <p:nvSpPr>
          <p:cNvPr id="9" name="Rectangle 8">
            <a:extLst>
              <a:ext uri="{FF2B5EF4-FFF2-40B4-BE49-F238E27FC236}">
                <a16:creationId xmlns:a16="http://schemas.microsoft.com/office/drawing/2014/main" id="{9113921A-DF4E-47E2-D5CF-13B4172FA66A}"/>
              </a:ext>
            </a:extLst>
          </p:cNvPr>
          <p:cNvSpPr/>
          <p:nvPr/>
        </p:nvSpPr>
        <p:spPr>
          <a:xfrm>
            <a:off x="4142068" y="5883443"/>
            <a:ext cx="2165685" cy="97455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ZOOKEEPER</a:t>
            </a:r>
          </a:p>
        </p:txBody>
      </p:sp>
      <p:sp>
        <p:nvSpPr>
          <p:cNvPr id="10" name="Rectangle 9">
            <a:extLst>
              <a:ext uri="{FF2B5EF4-FFF2-40B4-BE49-F238E27FC236}">
                <a16:creationId xmlns:a16="http://schemas.microsoft.com/office/drawing/2014/main" id="{EA2E3D81-5E6C-56BB-CB55-D6B5F36B9AEC}"/>
              </a:ext>
            </a:extLst>
          </p:cNvPr>
          <p:cNvSpPr/>
          <p:nvPr/>
        </p:nvSpPr>
        <p:spPr>
          <a:xfrm>
            <a:off x="190902" y="1596591"/>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PRODUCER</a:t>
            </a:r>
          </a:p>
        </p:txBody>
      </p:sp>
      <p:sp>
        <p:nvSpPr>
          <p:cNvPr id="11" name="Rectangle 10">
            <a:extLst>
              <a:ext uri="{FF2B5EF4-FFF2-40B4-BE49-F238E27FC236}">
                <a16:creationId xmlns:a16="http://schemas.microsoft.com/office/drawing/2014/main" id="{97D52DA4-7838-0F69-2BED-6D7B9DC7386E}"/>
              </a:ext>
            </a:extLst>
          </p:cNvPr>
          <p:cNvSpPr/>
          <p:nvPr/>
        </p:nvSpPr>
        <p:spPr>
          <a:xfrm>
            <a:off x="190902" y="2600024"/>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PRODUCER</a:t>
            </a:r>
          </a:p>
        </p:txBody>
      </p:sp>
      <p:sp>
        <p:nvSpPr>
          <p:cNvPr id="12" name="Rectangle 11">
            <a:extLst>
              <a:ext uri="{FF2B5EF4-FFF2-40B4-BE49-F238E27FC236}">
                <a16:creationId xmlns:a16="http://schemas.microsoft.com/office/drawing/2014/main" id="{E2391589-A15B-8689-689F-AF8D0CA8E608}"/>
              </a:ext>
            </a:extLst>
          </p:cNvPr>
          <p:cNvSpPr/>
          <p:nvPr/>
        </p:nvSpPr>
        <p:spPr>
          <a:xfrm>
            <a:off x="9304422" y="1327684"/>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CONSUMER</a:t>
            </a:r>
          </a:p>
        </p:txBody>
      </p:sp>
      <p:sp>
        <p:nvSpPr>
          <p:cNvPr id="14" name="Rectangle 13">
            <a:extLst>
              <a:ext uri="{FF2B5EF4-FFF2-40B4-BE49-F238E27FC236}">
                <a16:creationId xmlns:a16="http://schemas.microsoft.com/office/drawing/2014/main" id="{9F6CDACC-AE1D-C1B3-0028-1D165E33156D}"/>
              </a:ext>
            </a:extLst>
          </p:cNvPr>
          <p:cNvSpPr/>
          <p:nvPr/>
        </p:nvSpPr>
        <p:spPr>
          <a:xfrm>
            <a:off x="9304422" y="2775683"/>
            <a:ext cx="1551272" cy="8289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CONSUMER</a:t>
            </a:r>
          </a:p>
        </p:txBody>
      </p:sp>
      <p:cxnSp>
        <p:nvCxnSpPr>
          <p:cNvPr id="16" name="Straight Arrow Connector 15">
            <a:extLst>
              <a:ext uri="{FF2B5EF4-FFF2-40B4-BE49-F238E27FC236}">
                <a16:creationId xmlns:a16="http://schemas.microsoft.com/office/drawing/2014/main" id="{3399698C-3785-776D-CE6D-B2D811A43961}"/>
              </a:ext>
            </a:extLst>
          </p:cNvPr>
          <p:cNvCxnSpPr>
            <a:stCxn id="10" idx="3"/>
          </p:cNvCxnSpPr>
          <p:nvPr/>
        </p:nvCxnSpPr>
        <p:spPr>
          <a:xfrm>
            <a:off x="1742174" y="2011079"/>
            <a:ext cx="1414912" cy="4144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3C4C48A-97DA-AE39-DC16-D36687758500}"/>
              </a:ext>
            </a:extLst>
          </p:cNvPr>
          <p:cNvCxnSpPr>
            <a:cxnSpLocks/>
            <a:stCxn id="11" idx="3"/>
            <a:endCxn id="4" idx="3"/>
          </p:cNvCxnSpPr>
          <p:nvPr/>
        </p:nvCxnSpPr>
        <p:spPr>
          <a:xfrm>
            <a:off x="1742174" y="3014512"/>
            <a:ext cx="1414912" cy="18107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2933CCD-8635-F9A1-58FD-7E6B40BB5520}"/>
              </a:ext>
            </a:extLst>
          </p:cNvPr>
          <p:cNvCxnSpPr>
            <a:cxnSpLocks/>
            <a:stCxn id="12" idx="1"/>
          </p:cNvCxnSpPr>
          <p:nvPr/>
        </p:nvCxnSpPr>
        <p:spPr>
          <a:xfrm flipH="1">
            <a:off x="7257448" y="1742172"/>
            <a:ext cx="2046974" cy="3416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5E6E5EC-E9CF-9F35-5FCA-D0C4D735BA11}"/>
              </a:ext>
            </a:extLst>
          </p:cNvPr>
          <p:cNvCxnSpPr>
            <a:cxnSpLocks/>
            <a:stCxn id="14" idx="1"/>
          </p:cNvCxnSpPr>
          <p:nvPr/>
        </p:nvCxnSpPr>
        <p:spPr>
          <a:xfrm flipH="1">
            <a:off x="7230177" y="3190171"/>
            <a:ext cx="2074245" cy="1624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Arrow: Up 24">
            <a:extLst>
              <a:ext uri="{FF2B5EF4-FFF2-40B4-BE49-F238E27FC236}">
                <a16:creationId xmlns:a16="http://schemas.microsoft.com/office/drawing/2014/main" id="{8BBD3BA5-6F61-0C60-4EE7-B736E73989F1}"/>
              </a:ext>
            </a:extLst>
          </p:cNvPr>
          <p:cNvSpPr/>
          <p:nvPr/>
        </p:nvSpPr>
        <p:spPr>
          <a:xfrm>
            <a:off x="4984278" y="5145906"/>
            <a:ext cx="481263" cy="683394"/>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5CB6A91-DEFA-3114-1DAF-662EDF7A2E0D}"/>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56957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150165F-5C27-C224-FF36-5C754F2274E5}"/>
              </a:ext>
            </a:extLst>
          </p:cNvPr>
          <p:cNvSpPr/>
          <p:nvPr/>
        </p:nvSpPr>
        <p:spPr>
          <a:xfrm>
            <a:off x="335281" y="710665"/>
            <a:ext cx="2866725" cy="24752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dirty="0"/>
              <a:t>Message producers</a:t>
            </a:r>
          </a:p>
        </p:txBody>
      </p:sp>
      <p:sp>
        <p:nvSpPr>
          <p:cNvPr id="7" name="Rectangle 6">
            <a:extLst>
              <a:ext uri="{FF2B5EF4-FFF2-40B4-BE49-F238E27FC236}">
                <a16:creationId xmlns:a16="http://schemas.microsoft.com/office/drawing/2014/main" id="{7ABF26AB-4C19-C41F-D9DE-B58C6CC1EDAB}"/>
              </a:ext>
            </a:extLst>
          </p:cNvPr>
          <p:cNvSpPr/>
          <p:nvPr/>
        </p:nvSpPr>
        <p:spPr>
          <a:xfrm>
            <a:off x="8287351" y="797294"/>
            <a:ext cx="3195587" cy="24752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dirty="0"/>
              <a:t>Message Consumers</a:t>
            </a:r>
          </a:p>
        </p:txBody>
      </p:sp>
      <p:sp>
        <p:nvSpPr>
          <p:cNvPr id="2" name="Flowchart: Predefined Process 1">
            <a:extLst>
              <a:ext uri="{FF2B5EF4-FFF2-40B4-BE49-F238E27FC236}">
                <a16:creationId xmlns:a16="http://schemas.microsoft.com/office/drawing/2014/main" id="{E732C3E6-C0D9-5BEC-0466-3E504D62A34D}"/>
              </a:ext>
            </a:extLst>
          </p:cNvPr>
          <p:cNvSpPr/>
          <p:nvPr/>
        </p:nvSpPr>
        <p:spPr>
          <a:xfrm>
            <a:off x="4446871" y="3619099"/>
            <a:ext cx="2783305" cy="294533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Broker</a:t>
            </a:r>
          </a:p>
        </p:txBody>
      </p:sp>
    </p:spTree>
    <p:extLst>
      <p:ext uri="{BB962C8B-B14F-4D97-AF65-F5344CB8AC3E}">
        <p14:creationId xmlns:p14="http://schemas.microsoft.com/office/powerpoint/2010/main" val="3017956313"/>
      </p:ext>
    </p:extLst>
  </p:cSld>
  <p:clrMapOvr>
    <a:masterClrMapping/>
  </p:clrMapOvr>
  <mc:AlternateContent xmlns:mc="http://schemas.openxmlformats.org/markup-compatibility/2006" xmlns:p14="http://schemas.microsoft.com/office/powerpoint/2010/main">
    <mc:Choice Requires="p14">
      <p:transition spd="slow" p14:dur="2000" advTm="517"/>
    </mc:Choice>
    <mc:Fallback xmlns="">
      <p:transition spd="slow" advTm="51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B7D2-2121-CEA4-878E-77039C6EBD0E}"/>
              </a:ext>
            </a:extLst>
          </p:cNvPr>
          <p:cNvSpPr>
            <a:spLocks noGrp="1"/>
          </p:cNvSpPr>
          <p:nvPr>
            <p:ph type="title"/>
          </p:nvPr>
        </p:nvSpPr>
        <p:spPr/>
        <p:txBody>
          <a:bodyPr/>
          <a:lstStyle/>
          <a:p>
            <a:r>
              <a:rPr lang="en-US" dirty="0"/>
              <a:t>Zookeeper</a:t>
            </a:r>
          </a:p>
        </p:txBody>
      </p:sp>
      <p:sp>
        <p:nvSpPr>
          <p:cNvPr id="3" name="Content Placeholder 2">
            <a:extLst>
              <a:ext uri="{FF2B5EF4-FFF2-40B4-BE49-F238E27FC236}">
                <a16:creationId xmlns:a16="http://schemas.microsoft.com/office/drawing/2014/main" id="{7F1DC0C9-D820-E856-DE2F-1E844D55FE5F}"/>
              </a:ext>
            </a:extLst>
          </p:cNvPr>
          <p:cNvSpPr>
            <a:spLocks noGrp="1"/>
          </p:cNvSpPr>
          <p:nvPr>
            <p:ph idx="1"/>
          </p:nvPr>
        </p:nvSpPr>
        <p:spPr/>
        <p:txBody>
          <a:bodyPr>
            <a:normAutofit lnSpcReduction="10000"/>
          </a:bodyPr>
          <a:lstStyle/>
          <a:p>
            <a:r>
              <a:rPr lang="en-US" dirty="0"/>
              <a:t>Apache </a:t>
            </a:r>
            <a:r>
              <a:rPr lang="en-US" dirty="0" err="1"/>
              <a:t>ZooKeeper</a:t>
            </a:r>
            <a:r>
              <a:rPr lang="en-US" dirty="0"/>
              <a:t> is an open-source server for highly reliable distributed coordination of cloud applications.</a:t>
            </a:r>
          </a:p>
          <a:p>
            <a:r>
              <a:rPr lang="en-US" dirty="0"/>
              <a:t>Kafka uses </a:t>
            </a:r>
            <a:r>
              <a:rPr lang="en-US" dirty="0" err="1"/>
              <a:t>ZooKeeper</a:t>
            </a:r>
            <a:r>
              <a:rPr lang="en-US" dirty="0"/>
              <a:t> to manage the coordination and synchronization of the brokers in a cluster. </a:t>
            </a:r>
          </a:p>
          <a:p>
            <a:r>
              <a:rPr lang="en-US" b="1" dirty="0"/>
              <a:t>Cluster management</a:t>
            </a:r>
          </a:p>
          <a:p>
            <a:pPr lvl="1"/>
            <a:r>
              <a:rPr lang="en-US" dirty="0"/>
              <a:t> </a:t>
            </a:r>
            <a:r>
              <a:rPr lang="en-US" dirty="0" err="1"/>
              <a:t>ZooKeeper</a:t>
            </a:r>
            <a:r>
              <a:rPr lang="en-US" dirty="0"/>
              <a:t> is used by Kafka to keep track of the brokers that are part of the Kafka cluster. </a:t>
            </a:r>
          </a:p>
          <a:p>
            <a:pPr lvl="1"/>
            <a:r>
              <a:rPr lang="en-US" dirty="0"/>
              <a:t>This includes registering and unregistering brokers, as well as detecting when brokers go offline or come back online.</a:t>
            </a:r>
          </a:p>
          <a:p>
            <a:endParaRPr lang="en-US" dirty="0"/>
          </a:p>
          <a:p>
            <a:endParaRPr lang="en-US" dirty="0"/>
          </a:p>
        </p:txBody>
      </p:sp>
    </p:spTree>
    <p:extLst>
      <p:ext uri="{BB962C8B-B14F-4D97-AF65-F5344CB8AC3E}">
        <p14:creationId xmlns:p14="http://schemas.microsoft.com/office/powerpoint/2010/main" val="124825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74B8E-5F0A-602B-0745-61B474644F96}"/>
              </a:ext>
            </a:extLst>
          </p:cNvPr>
          <p:cNvSpPr>
            <a:spLocks noGrp="1"/>
          </p:cNvSpPr>
          <p:nvPr>
            <p:ph type="title"/>
          </p:nvPr>
        </p:nvSpPr>
        <p:spPr/>
        <p:txBody>
          <a:bodyPr/>
          <a:lstStyle/>
          <a:p>
            <a:r>
              <a:rPr lang="en-US" dirty="0"/>
              <a:t>Zookeeper</a:t>
            </a:r>
          </a:p>
        </p:txBody>
      </p:sp>
      <p:sp>
        <p:nvSpPr>
          <p:cNvPr id="3" name="Content Placeholder 2">
            <a:extLst>
              <a:ext uri="{FF2B5EF4-FFF2-40B4-BE49-F238E27FC236}">
                <a16:creationId xmlns:a16="http://schemas.microsoft.com/office/drawing/2014/main" id="{7C4490CB-9999-C038-D372-339D39B25B5B}"/>
              </a:ext>
            </a:extLst>
          </p:cNvPr>
          <p:cNvSpPr>
            <a:spLocks noGrp="1"/>
          </p:cNvSpPr>
          <p:nvPr>
            <p:ph idx="1"/>
          </p:nvPr>
        </p:nvSpPr>
        <p:spPr/>
        <p:txBody>
          <a:bodyPr>
            <a:normAutofit fontScale="92500" lnSpcReduction="10000"/>
          </a:bodyPr>
          <a:lstStyle/>
          <a:p>
            <a:r>
              <a:rPr lang="en-US" b="1" dirty="0"/>
              <a:t>Leader election</a:t>
            </a:r>
          </a:p>
          <a:p>
            <a:pPr lvl="1"/>
            <a:r>
              <a:rPr lang="en-US" dirty="0"/>
              <a:t> </a:t>
            </a:r>
            <a:r>
              <a:rPr lang="en-US" dirty="0" err="1"/>
              <a:t>ZooKeeper</a:t>
            </a:r>
            <a:r>
              <a:rPr lang="en-US" dirty="0"/>
              <a:t> is used to elect a controller node in the Kafka cluster. </a:t>
            </a:r>
          </a:p>
          <a:p>
            <a:pPr lvl="1"/>
            <a:r>
              <a:rPr lang="en-US" dirty="0"/>
              <a:t>The controller node is responsible for tasks such as managing topic partition reassignments and handling metadata requests from clients.</a:t>
            </a:r>
          </a:p>
          <a:p>
            <a:endParaRPr lang="en-US" dirty="0"/>
          </a:p>
          <a:p>
            <a:r>
              <a:rPr lang="en-US" b="1" dirty="0"/>
              <a:t>Configuration management</a:t>
            </a:r>
          </a:p>
          <a:p>
            <a:pPr lvl="1"/>
            <a:r>
              <a:rPr lang="en-US" dirty="0"/>
              <a:t> </a:t>
            </a:r>
            <a:r>
              <a:rPr lang="en-US" dirty="0" err="1"/>
              <a:t>ZooKeeper</a:t>
            </a:r>
            <a:r>
              <a:rPr lang="en-US" dirty="0"/>
              <a:t> is used by Kafka to store configuration information, such as topic and broker configurations.</a:t>
            </a:r>
          </a:p>
          <a:p>
            <a:pPr lvl="1"/>
            <a:r>
              <a:rPr lang="en-US" dirty="0"/>
              <a:t> This allows Kafka to easily distribute configuration changes across the entire cluster.</a:t>
            </a:r>
          </a:p>
        </p:txBody>
      </p:sp>
    </p:spTree>
    <p:extLst>
      <p:ext uri="{BB962C8B-B14F-4D97-AF65-F5344CB8AC3E}">
        <p14:creationId xmlns:p14="http://schemas.microsoft.com/office/powerpoint/2010/main" val="230733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DDE7-6934-2194-7810-3ED786D65A79}"/>
              </a:ext>
            </a:extLst>
          </p:cNvPr>
          <p:cNvSpPr>
            <a:spLocks noGrp="1"/>
          </p:cNvSpPr>
          <p:nvPr>
            <p:ph type="title"/>
          </p:nvPr>
        </p:nvSpPr>
        <p:spPr/>
        <p:txBody>
          <a:bodyPr/>
          <a:lstStyle/>
          <a:p>
            <a:r>
              <a:rPr lang="en-US" dirty="0"/>
              <a:t>Zookeeper in </a:t>
            </a:r>
            <a:r>
              <a:rPr lang="en-US" dirty="0" err="1"/>
              <a:t>kafka</a:t>
            </a:r>
            <a:r>
              <a:rPr lang="en-US" dirty="0"/>
              <a:t> 2.8.x</a:t>
            </a:r>
          </a:p>
        </p:txBody>
      </p:sp>
      <p:sp>
        <p:nvSpPr>
          <p:cNvPr id="3" name="Content Placeholder 2">
            <a:extLst>
              <a:ext uri="{FF2B5EF4-FFF2-40B4-BE49-F238E27FC236}">
                <a16:creationId xmlns:a16="http://schemas.microsoft.com/office/drawing/2014/main" id="{9700EE54-198F-6FC7-DA70-80696C8993E3}"/>
              </a:ext>
            </a:extLst>
          </p:cNvPr>
          <p:cNvSpPr>
            <a:spLocks noGrp="1"/>
          </p:cNvSpPr>
          <p:nvPr>
            <p:ph idx="1"/>
          </p:nvPr>
        </p:nvSpPr>
        <p:spPr/>
        <p:txBody>
          <a:bodyPr>
            <a:normAutofit/>
          </a:bodyPr>
          <a:lstStyle/>
          <a:p>
            <a:r>
              <a:rPr lang="en-US" dirty="0"/>
              <a:t>There is no Zookeeper in latest Kafka</a:t>
            </a:r>
          </a:p>
          <a:p>
            <a:pPr lvl="1"/>
            <a:r>
              <a:rPr lang="en-US" dirty="0"/>
              <a:t>Preview was there in 2.8.0</a:t>
            </a:r>
          </a:p>
          <a:p>
            <a:pPr lvl="1"/>
            <a:r>
              <a:rPr lang="en-US" dirty="0"/>
              <a:t>3.3.0 it was entirely removed from prod version</a:t>
            </a:r>
          </a:p>
          <a:p>
            <a:r>
              <a:rPr lang="en-US" dirty="0"/>
              <a:t>Reason for removal</a:t>
            </a:r>
          </a:p>
          <a:p>
            <a:pPr lvl="1"/>
            <a:r>
              <a:rPr lang="en-US" dirty="0"/>
              <a:t>2 different systems</a:t>
            </a:r>
          </a:p>
          <a:p>
            <a:pPr lvl="1"/>
            <a:r>
              <a:rPr lang="en-US" dirty="0"/>
              <a:t>Chances of Error</a:t>
            </a:r>
          </a:p>
          <a:p>
            <a:pPr lvl="1"/>
            <a:r>
              <a:rPr lang="en-US" dirty="0"/>
              <a:t>Scalability &amp;  limited partitions</a:t>
            </a:r>
          </a:p>
          <a:p>
            <a:pPr lvl="1"/>
            <a:r>
              <a:rPr lang="en-US" dirty="0"/>
              <a:t>Configuration management</a:t>
            </a:r>
          </a:p>
        </p:txBody>
      </p:sp>
    </p:spTree>
    <p:extLst>
      <p:ext uri="{BB962C8B-B14F-4D97-AF65-F5344CB8AC3E}">
        <p14:creationId xmlns:p14="http://schemas.microsoft.com/office/powerpoint/2010/main" val="55788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A51-AC01-D4DB-065D-8DCB2ECCA878}"/>
              </a:ext>
            </a:extLst>
          </p:cNvPr>
          <p:cNvSpPr>
            <a:spLocks noGrp="1"/>
          </p:cNvSpPr>
          <p:nvPr>
            <p:ph type="title"/>
          </p:nvPr>
        </p:nvSpPr>
        <p:spPr/>
        <p:txBody>
          <a:bodyPr/>
          <a:lstStyle/>
          <a:p>
            <a:r>
              <a:rPr lang="en-US" dirty="0"/>
              <a:t>Kafka without Zookeeper</a:t>
            </a:r>
          </a:p>
        </p:txBody>
      </p:sp>
      <p:sp>
        <p:nvSpPr>
          <p:cNvPr id="3" name="Content Placeholder 2">
            <a:extLst>
              <a:ext uri="{FF2B5EF4-FFF2-40B4-BE49-F238E27FC236}">
                <a16:creationId xmlns:a16="http://schemas.microsoft.com/office/drawing/2014/main" id="{5C90EB6B-15EE-2D78-9602-BC13D2F7D466}"/>
              </a:ext>
            </a:extLst>
          </p:cNvPr>
          <p:cNvSpPr>
            <a:spLocks noGrp="1"/>
          </p:cNvSpPr>
          <p:nvPr>
            <p:ph idx="1"/>
          </p:nvPr>
        </p:nvSpPr>
        <p:spPr/>
        <p:txBody>
          <a:bodyPr>
            <a:normAutofit fontScale="92500"/>
          </a:bodyPr>
          <a:lstStyle/>
          <a:p>
            <a:r>
              <a:rPr lang="en-US" dirty="0"/>
              <a:t>The new metadata management system in Kafka is called the </a:t>
            </a:r>
            <a:r>
              <a:rPr lang="en-US" b="1" dirty="0"/>
              <a:t>Kafka Raft Metadata Mode</a:t>
            </a:r>
            <a:r>
              <a:rPr lang="en-US" dirty="0"/>
              <a:t>, and </a:t>
            </a:r>
          </a:p>
          <a:p>
            <a:r>
              <a:rPr lang="en-US" dirty="0"/>
              <a:t>It is designed to provide the same functionality as </a:t>
            </a:r>
            <a:r>
              <a:rPr lang="en-US" dirty="0" err="1"/>
              <a:t>ZooKeeper</a:t>
            </a:r>
            <a:r>
              <a:rPr lang="en-US" dirty="0"/>
              <a:t> without any external dependencies.</a:t>
            </a:r>
          </a:p>
          <a:p>
            <a:r>
              <a:rPr lang="en-US" dirty="0"/>
              <a:t>The Kafka Raft Metadata Mode uses the </a:t>
            </a:r>
            <a:r>
              <a:rPr lang="en-US" b="1" dirty="0"/>
              <a:t>Raft consensus protocol</a:t>
            </a:r>
            <a:r>
              <a:rPr lang="en-US" dirty="0"/>
              <a:t> to manage metadata across the Kafka brokers in a Kafka cluster. </a:t>
            </a:r>
          </a:p>
          <a:p>
            <a:pPr lvl="1"/>
            <a:r>
              <a:rPr lang="en-US" dirty="0"/>
              <a:t>This approach allows Kafka to achieve consensus across all brokers in a cluster, ensuring that metadata changes are propagated correctly and quickly.</a:t>
            </a:r>
          </a:p>
        </p:txBody>
      </p:sp>
    </p:spTree>
    <p:extLst>
      <p:ext uri="{BB962C8B-B14F-4D97-AF65-F5344CB8AC3E}">
        <p14:creationId xmlns:p14="http://schemas.microsoft.com/office/powerpoint/2010/main" val="4674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3DFF-E9EF-B55F-BF2F-E97F2919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B94E23-A4CB-4CB8-04F8-BF1AF827E4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0C62672-0678-132C-FF82-34FAFAF6DC35}"/>
              </a:ext>
            </a:extLst>
          </p:cNvPr>
          <p:cNvPicPr>
            <a:picLocks noChangeAspect="1"/>
          </p:cNvPicPr>
          <p:nvPr/>
        </p:nvPicPr>
        <p:blipFill>
          <a:blip r:embed="rId2"/>
          <a:stretch>
            <a:fillRect/>
          </a:stretch>
        </p:blipFill>
        <p:spPr>
          <a:xfrm>
            <a:off x="1945243" y="1323620"/>
            <a:ext cx="6774215" cy="4210760"/>
          </a:xfrm>
          <a:prstGeom prst="rect">
            <a:avLst/>
          </a:prstGeom>
        </p:spPr>
      </p:pic>
    </p:spTree>
    <p:extLst>
      <p:ext uri="{BB962C8B-B14F-4D97-AF65-F5344CB8AC3E}">
        <p14:creationId xmlns:p14="http://schemas.microsoft.com/office/powerpoint/2010/main" val="4236763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95A0-EDBA-F03A-02A7-93DC1982F780}"/>
              </a:ext>
            </a:extLst>
          </p:cNvPr>
          <p:cNvSpPr>
            <a:spLocks noGrp="1"/>
          </p:cNvSpPr>
          <p:nvPr>
            <p:ph type="title"/>
          </p:nvPr>
        </p:nvSpPr>
        <p:spPr/>
        <p:txBody>
          <a:bodyPr/>
          <a:lstStyle/>
          <a:p>
            <a:r>
              <a:rPr lang="en-US" dirty="0"/>
              <a:t>Benefits of </a:t>
            </a:r>
            <a:r>
              <a:rPr lang="en-US" dirty="0" err="1"/>
              <a:t>KRaft</a:t>
            </a:r>
            <a:r>
              <a:rPr lang="en-US" dirty="0"/>
              <a:t> protocol</a:t>
            </a:r>
          </a:p>
        </p:txBody>
      </p:sp>
      <p:sp>
        <p:nvSpPr>
          <p:cNvPr id="3" name="Content Placeholder 2">
            <a:extLst>
              <a:ext uri="{FF2B5EF4-FFF2-40B4-BE49-F238E27FC236}">
                <a16:creationId xmlns:a16="http://schemas.microsoft.com/office/drawing/2014/main" id="{3E16AEA5-3746-7333-A7A1-CF3ED2BD7BDB}"/>
              </a:ext>
            </a:extLst>
          </p:cNvPr>
          <p:cNvSpPr>
            <a:spLocks noGrp="1"/>
          </p:cNvSpPr>
          <p:nvPr>
            <p:ph idx="1"/>
          </p:nvPr>
        </p:nvSpPr>
        <p:spPr/>
        <p:txBody>
          <a:bodyPr>
            <a:normAutofit fontScale="85000" lnSpcReduction="20000"/>
          </a:bodyPr>
          <a:lstStyle/>
          <a:p>
            <a:r>
              <a:rPr lang="en-US" b="1" dirty="0"/>
              <a:t>Higher performance</a:t>
            </a:r>
          </a:p>
          <a:p>
            <a:pPr lvl="1"/>
            <a:r>
              <a:rPr lang="en-US" dirty="0" err="1"/>
              <a:t>KRaft</a:t>
            </a:r>
            <a:r>
              <a:rPr lang="en-US" dirty="0"/>
              <a:t> can achieve higher throughput than </a:t>
            </a:r>
            <a:r>
              <a:rPr lang="en-US" dirty="0" err="1"/>
              <a:t>ZooKeeper</a:t>
            </a:r>
            <a:r>
              <a:rPr lang="en-US" dirty="0"/>
              <a:t>, allowing Kafka to handle larger volumes of metadata updates.</a:t>
            </a:r>
          </a:p>
          <a:p>
            <a:endParaRPr lang="en-US" dirty="0"/>
          </a:p>
          <a:p>
            <a:r>
              <a:rPr lang="en-US" b="1" dirty="0"/>
              <a:t>Better scalability</a:t>
            </a:r>
          </a:p>
          <a:p>
            <a:pPr lvl="1"/>
            <a:r>
              <a:rPr lang="en-US" dirty="0" err="1"/>
              <a:t>KRaft</a:t>
            </a:r>
            <a:r>
              <a:rPr lang="en-US" dirty="0"/>
              <a:t> can scale more easily than </a:t>
            </a:r>
            <a:r>
              <a:rPr lang="en-US" dirty="0" err="1"/>
              <a:t>ZooKeeper</a:t>
            </a:r>
            <a:r>
              <a:rPr lang="en-US" dirty="0"/>
              <a:t>, allowing Kafka to support larger clusters with more brokers.</a:t>
            </a:r>
          </a:p>
          <a:p>
            <a:endParaRPr lang="en-US" dirty="0"/>
          </a:p>
          <a:p>
            <a:r>
              <a:rPr lang="en-US" b="1" dirty="0"/>
              <a:t>Improved security</a:t>
            </a:r>
          </a:p>
          <a:p>
            <a:pPr lvl="1"/>
            <a:r>
              <a:rPr lang="en-US" dirty="0" err="1"/>
              <a:t>KRaft</a:t>
            </a:r>
            <a:r>
              <a:rPr lang="en-US" dirty="0"/>
              <a:t> is designed with security in mind and can be configured to support secure communication between brokers.</a:t>
            </a:r>
          </a:p>
        </p:txBody>
      </p:sp>
    </p:spTree>
    <p:extLst>
      <p:ext uri="{BB962C8B-B14F-4D97-AF65-F5344CB8AC3E}">
        <p14:creationId xmlns:p14="http://schemas.microsoft.com/office/powerpoint/2010/main" val="187495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1007522" y="2151065"/>
            <a:ext cx="10263661" cy="2026299"/>
          </a:xfrm>
          <a:prstGeom prst="rect">
            <a:avLst/>
          </a:prstGeom>
          <a:solidFill>
            <a:schemeClr val="bg1"/>
          </a:solidFill>
        </p:spPr>
        <p:txBody>
          <a:bodyPr lIns="109728" tIns="109728" rIns="109728" bIns="91440" anchor="t">
            <a:normAutofit fontScale="850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installation</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9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With</a:t>
            </a: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 </a:t>
            </a:r>
            <a:r>
              <a:rPr kumimoji="0" lang="en-US" sz="7200" b="1" i="0" u="none" strike="noStrike" kern="1200" cap="none" spc="90" normalizeH="0" baseline="0" noProof="0" dirty="0">
                <a:ln>
                  <a:noFill/>
                </a:ln>
                <a:solidFill>
                  <a:schemeClr val="accent3"/>
                </a:solidFill>
                <a:effectLst/>
                <a:uLnTx/>
                <a:uFillTx/>
                <a:latin typeface="Algerian" panose="04020705040A02060702" pitchFamily="82" charset="0"/>
                <a:ea typeface="DengXian Light"/>
                <a:cs typeface="+mn-cs"/>
              </a:rPr>
              <a:t>zookeeper</a:t>
            </a:r>
          </a:p>
        </p:txBody>
      </p:sp>
    </p:spTree>
    <p:extLst>
      <p:ext uri="{BB962C8B-B14F-4D97-AF65-F5344CB8AC3E}">
        <p14:creationId xmlns:p14="http://schemas.microsoft.com/office/powerpoint/2010/main" val="4205790749"/>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62645" y="2369761"/>
            <a:ext cx="10263661" cy="2026299"/>
          </a:xfrm>
          <a:prstGeom prst="rect">
            <a:avLst/>
          </a:prstGeom>
          <a:solidFill>
            <a:schemeClr val="bg1"/>
          </a:solidFill>
        </p:spPr>
        <p:txBody>
          <a:bodyPr lIns="109728" tIns="109728" rIns="109728" bIns="91440" anchor="t">
            <a:normAutofit fontScale="850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installation</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7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Without</a:t>
            </a: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 </a:t>
            </a:r>
            <a:r>
              <a:rPr kumimoji="0" lang="en-US" sz="7200" b="1" i="0" u="none" strike="sngStrike" kern="1200" cap="none" spc="90" normalizeH="0" baseline="0" noProof="0" dirty="0">
                <a:ln>
                  <a:noFill/>
                </a:ln>
                <a:solidFill>
                  <a:srgbClr val="09963B"/>
                </a:solidFill>
                <a:effectLst/>
                <a:uLnTx/>
                <a:uFillTx/>
                <a:latin typeface="Algerian" panose="04020705040A02060702" pitchFamily="82" charset="0"/>
                <a:ea typeface="DengXian Light"/>
                <a:cs typeface="+mn-cs"/>
              </a:rPr>
              <a:t>zookeeper</a:t>
            </a:r>
          </a:p>
        </p:txBody>
      </p:sp>
      <p:sp>
        <p:nvSpPr>
          <p:cNvPr id="6" name="Rectangle: Single Corner Snipped 5">
            <a:extLst>
              <a:ext uri="{FF2B5EF4-FFF2-40B4-BE49-F238E27FC236}">
                <a16:creationId xmlns:a16="http://schemas.microsoft.com/office/drawing/2014/main" id="{E6276AE3-EC09-74BA-B9D2-C96B7B65B28C}"/>
              </a:ext>
            </a:extLst>
          </p:cNvPr>
          <p:cNvSpPr/>
          <p:nvPr/>
        </p:nvSpPr>
        <p:spPr>
          <a:xfrm>
            <a:off x="4677877" y="183953"/>
            <a:ext cx="7690585" cy="225693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u="sng" dirty="0">
                <a:latin typeface="Times New Roman" panose="02020603050405020304" pitchFamily="18" charset="0"/>
                <a:cs typeface="Times New Roman" panose="02020603050405020304" pitchFamily="18" charset="0"/>
              </a:rPr>
              <a:t>KAFKA +</a:t>
            </a:r>
            <a:r>
              <a:rPr lang="en-US" sz="7200" b="1" u="sng" dirty="0">
                <a:latin typeface="Times New Roman" panose="02020603050405020304" pitchFamily="18" charset="0"/>
                <a:cs typeface="Times New Roman" panose="02020603050405020304" pitchFamily="18" charset="0"/>
              </a:rPr>
              <a:t> KRAFT</a:t>
            </a:r>
          </a:p>
        </p:txBody>
      </p:sp>
    </p:spTree>
    <p:extLst>
      <p:ext uri="{BB962C8B-B14F-4D97-AF65-F5344CB8AC3E}">
        <p14:creationId xmlns:p14="http://schemas.microsoft.com/office/powerpoint/2010/main" val="1142468532"/>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2620966" y="4501930"/>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5501" y="1398067"/>
            <a:ext cx="4995512" cy="2878103"/>
          </a:xfrm>
          <a:prstGeom prst="rect">
            <a:avLst/>
          </a:prstGeom>
          <a:solidFill>
            <a:schemeClr val="bg1"/>
          </a:solidFill>
        </p:spPr>
        <p:txBody>
          <a:bodyPr lIns="109728" tIns="109728" rIns="109728" bIns="91440" anchor="t">
            <a:normAutofit lnSpcReduction="1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88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88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CLI</a:t>
            </a:r>
          </a:p>
        </p:txBody>
      </p:sp>
      <p:sp>
        <p:nvSpPr>
          <p:cNvPr id="8" name="TextBox 7">
            <a:extLst>
              <a:ext uri="{FF2B5EF4-FFF2-40B4-BE49-F238E27FC236}">
                <a16:creationId xmlns:a16="http://schemas.microsoft.com/office/drawing/2014/main" id="{0D80B8C2-08C7-C1C1-7D2D-D6EC330D834F}"/>
              </a:ext>
            </a:extLst>
          </p:cNvPr>
          <p:cNvSpPr txBox="1"/>
          <p:nvPr/>
        </p:nvSpPr>
        <p:spPr>
          <a:xfrm>
            <a:off x="5183444" y="197738"/>
            <a:ext cx="7003984" cy="1200329"/>
          </a:xfrm>
          <a:prstGeom prst="rect">
            <a:avLst/>
          </a:prstGeom>
          <a:solidFill>
            <a:schemeClr val="tx1"/>
          </a:solid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200" b="1" i="0" u="sng"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Topic Creation</a:t>
            </a:r>
          </a:p>
        </p:txBody>
      </p:sp>
      <p:sp>
        <p:nvSpPr>
          <p:cNvPr id="5" name="TextBox 4">
            <a:extLst>
              <a:ext uri="{FF2B5EF4-FFF2-40B4-BE49-F238E27FC236}">
                <a16:creationId xmlns:a16="http://schemas.microsoft.com/office/drawing/2014/main" id="{43D18EA8-E362-721F-8975-2FC7D656AC24}"/>
              </a:ext>
            </a:extLst>
          </p:cNvPr>
          <p:cNvSpPr txBox="1"/>
          <p:nvPr/>
        </p:nvSpPr>
        <p:spPr>
          <a:xfrm>
            <a:off x="5174036" y="2421680"/>
            <a:ext cx="7003984" cy="1015663"/>
          </a:xfrm>
          <a:prstGeom prst="rect">
            <a:avLst/>
          </a:prstGeom>
          <a:solidFill>
            <a:schemeClr val="tx1"/>
          </a:solid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0" b="1" i="0" u="sng"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Message Producer</a:t>
            </a:r>
          </a:p>
        </p:txBody>
      </p:sp>
      <p:sp>
        <p:nvSpPr>
          <p:cNvPr id="6" name="TextBox 5">
            <a:extLst>
              <a:ext uri="{FF2B5EF4-FFF2-40B4-BE49-F238E27FC236}">
                <a16:creationId xmlns:a16="http://schemas.microsoft.com/office/drawing/2014/main" id="{091A6D9F-E35D-ABC0-7E1C-E63A610880D8}"/>
              </a:ext>
            </a:extLst>
          </p:cNvPr>
          <p:cNvSpPr txBox="1"/>
          <p:nvPr/>
        </p:nvSpPr>
        <p:spPr>
          <a:xfrm>
            <a:off x="5124090" y="4275324"/>
            <a:ext cx="7122691" cy="1015663"/>
          </a:xfrm>
          <a:prstGeom prst="rect">
            <a:avLst/>
          </a:prstGeom>
          <a:solidFill>
            <a:schemeClr val="tx1"/>
          </a:solid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0" b="1" i="0" u="sng"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Message Consumer</a:t>
            </a:r>
          </a:p>
        </p:txBody>
      </p:sp>
    </p:spTree>
    <p:extLst>
      <p:ext uri="{BB962C8B-B14F-4D97-AF65-F5344CB8AC3E}">
        <p14:creationId xmlns:p14="http://schemas.microsoft.com/office/powerpoint/2010/main" val="392631606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1007522" y="1355719"/>
            <a:ext cx="10225159" cy="2212847"/>
          </a:xfrm>
          <a:prstGeom prst="rect">
            <a:avLst/>
          </a:prstGeom>
          <a:solidFill>
            <a:schemeClr val="bg1"/>
          </a:solidFill>
        </p:spPr>
        <p:txBody>
          <a:bodyPr lIns="109728" tIns="109728" rIns="109728" bIns="91440" anchor="t">
            <a:normAutofit fontScale="9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java project </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92D050"/>
                </a:solidFill>
                <a:effectLst/>
                <a:uLnTx/>
                <a:uFillTx/>
                <a:latin typeface="Algerian" panose="04020705040A02060702" pitchFamily="82" charset="0"/>
                <a:ea typeface="DengXian Light"/>
                <a:cs typeface="+mn-cs"/>
              </a:rPr>
              <a:t>setup</a:t>
            </a:r>
          </a:p>
        </p:txBody>
      </p:sp>
    </p:spTree>
    <p:extLst>
      <p:ext uri="{BB962C8B-B14F-4D97-AF65-F5344CB8AC3E}">
        <p14:creationId xmlns:p14="http://schemas.microsoft.com/office/powerpoint/2010/main" val="384648886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1356D34F-888C-D58F-1C08-124D6784C3A5}"/>
              </a:ext>
            </a:extLst>
          </p:cNvPr>
          <p:cNvSpPr txBox="1">
            <a:spLocks/>
          </p:cNvSpPr>
          <p:nvPr/>
        </p:nvSpPr>
        <p:spPr>
          <a:xfrm>
            <a:off x="1007523" y="2151065"/>
            <a:ext cx="9336506" cy="1973179"/>
          </a:xfrm>
          <a:prstGeom prst="rect">
            <a:avLst/>
          </a:prstGeom>
          <a:solidFill>
            <a:schemeClr val="bg1"/>
          </a:solidFill>
        </p:spPr>
        <p:txBody>
          <a:bodyPr lIns="109728" tIns="109728" rIns="109728" bIns="91440" anchor="t">
            <a:normAutofit fontScale="925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1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introduction</a:t>
            </a:r>
          </a:p>
        </p:txBody>
      </p:sp>
    </p:spTree>
    <p:extLst>
      <p:ext uri="{BB962C8B-B14F-4D97-AF65-F5344CB8AC3E}">
        <p14:creationId xmlns:p14="http://schemas.microsoft.com/office/powerpoint/2010/main" val="3546486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40"/>
    </mc:Choice>
    <mc:Fallback xmlns="">
      <p:transition spd="slow" advTm="54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3420" y="1171395"/>
            <a:ext cx="10225159" cy="2397171"/>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8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java project</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lang="en-US" sz="7200" b="1" dirty="0">
                <a:solidFill>
                  <a:srgbClr val="92D050"/>
                </a:solidFill>
                <a:latin typeface="Algerian" panose="04020705040A02060702" pitchFamily="82" charset="0"/>
                <a:ea typeface="DengXian Light"/>
              </a:rPr>
              <a:t>Producer</a:t>
            </a:r>
            <a:endParaRPr kumimoji="0" lang="en-US" sz="7200" b="1" i="0" u="none" strike="noStrike" kern="1200" cap="none" spc="90" normalizeH="0" baseline="0" noProof="0" dirty="0">
              <a:ln>
                <a:noFill/>
              </a:ln>
              <a:solidFill>
                <a:srgbClr val="92D050"/>
              </a:solidFill>
              <a:effectLst/>
              <a:uLnTx/>
              <a:uFillTx/>
              <a:latin typeface="Algerian" panose="04020705040A02060702" pitchFamily="82" charset="0"/>
              <a:ea typeface="DengXian Light"/>
              <a:cs typeface="+mn-cs"/>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endPar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endParaRPr>
          </a:p>
        </p:txBody>
      </p:sp>
    </p:spTree>
    <p:extLst>
      <p:ext uri="{BB962C8B-B14F-4D97-AF65-F5344CB8AC3E}">
        <p14:creationId xmlns:p14="http://schemas.microsoft.com/office/powerpoint/2010/main" val="2464943834"/>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3420" y="1171395"/>
            <a:ext cx="10225159" cy="2397171"/>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8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java project</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92D050"/>
                </a:solidFill>
                <a:effectLst/>
                <a:uLnTx/>
                <a:uFillTx/>
                <a:latin typeface="Algerian" panose="04020705040A02060702" pitchFamily="82" charset="0"/>
                <a:ea typeface="DengXian Light"/>
                <a:cs typeface="+mn-cs"/>
              </a:rPr>
              <a:t>consumer</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endPar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endParaRPr>
          </a:p>
        </p:txBody>
      </p:sp>
    </p:spTree>
    <p:extLst>
      <p:ext uri="{BB962C8B-B14F-4D97-AF65-F5344CB8AC3E}">
        <p14:creationId xmlns:p14="http://schemas.microsoft.com/office/powerpoint/2010/main" val="3553509645"/>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1007522" y="210313"/>
            <a:ext cx="10225159" cy="4046817"/>
          </a:xfrm>
          <a:prstGeom prst="rect">
            <a:avLst/>
          </a:prstGeom>
          <a:solidFill>
            <a:schemeClr val="bg1"/>
          </a:solidFill>
        </p:spPr>
        <p:txBody>
          <a:bodyPr lIns="109728" tIns="109728" rIns="109728" bIns="91440" anchor="t">
            <a:normAutofit fontScale="85000" lnSpcReduction="1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Configurations</a:t>
            </a: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 </a:t>
            </a:r>
            <a:r>
              <a:rPr kumimoji="0" lang="en-US" sz="26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of</a:t>
            </a: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 </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92D050"/>
                </a:solidFill>
                <a:effectLst/>
                <a:uLnTx/>
                <a:uFillTx/>
                <a:latin typeface="Algerian" panose="04020705040A02060702" pitchFamily="82" charset="0"/>
                <a:ea typeface="DengXian Light"/>
                <a:cs typeface="+mn-cs"/>
              </a:rPr>
              <a:t>cluster, producer, consumer </a:t>
            </a:r>
            <a:r>
              <a:rPr kumimoji="0" lang="en-US" sz="25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for</a:t>
            </a:r>
            <a:r>
              <a:rPr kumimoji="0" lang="en-US" sz="7200" b="1"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 </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optimized performance</a:t>
            </a:r>
          </a:p>
        </p:txBody>
      </p:sp>
    </p:spTree>
    <p:extLst>
      <p:ext uri="{BB962C8B-B14F-4D97-AF65-F5344CB8AC3E}">
        <p14:creationId xmlns:p14="http://schemas.microsoft.com/office/powerpoint/2010/main" val="3122321480"/>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t>Cluster configuration</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a:xfrm>
            <a:off x="838200" y="1929383"/>
            <a:ext cx="10515600" cy="4432915"/>
          </a:xfrm>
        </p:spPr>
        <p:txBody>
          <a:bodyPr>
            <a:normAutofit fontScale="85000" lnSpcReduction="20000"/>
          </a:bodyPr>
          <a:lstStyle/>
          <a:p>
            <a:r>
              <a:rPr lang="en-US" b="1" dirty="0" err="1">
                <a:latin typeface="Times New Roman" panose="02020603050405020304" pitchFamily="18" charset="0"/>
                <a:cs typeface="Times New Roman" panose="02020603050405020304" pitchFamily="18" charset="0"/>
              </a:rPr>
              <a:t>num.network.threads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number of threads used by the broker to handle network requests.</a:t>
            </a:r>
          </a:p>
          <a:p>
            <a:pPr lvl="1"/>
            <a:r>
              <a:rPr lang="en-US" dirty="0">
                <a:latin typeface="Times New Roman" panose="02020603050405020304" pitchFamily="18" charset="0"/>
                <a:cs typeface="Times New Roman" panose="02020603050405020304" pitchFamily="18" charset="0"/>
              </a:rPr>
              <a:t>Setting this to a higher value can </a:t>
            </a:r>
            <a:r>
              <a:rPr lang="en-US" dirty="0">
                <a:solidFill>
                  <a:schemeClr val="accent4"/>
                </a:solidFill>
                <a:latin typeface="Times New Roman" panose="02020603050405020304" pitchFamily="18" charset="0"/>
                <a:cs typeface="Times New Roman" panose="02020603050405020304" pitchFamily="18" charset="0"/>
              </a:rPr>
              <a:t>increase the number of concurrent connections the broker can handle</a:t>
            </a:r>
            <a:r>
              <a:rPr lang="en-US" dirty="0">
                <a:latin typeface="Times New Roman" panose="02020603050405020304" pitchFamily="18" charset="0"/>
                <a:cs typeface="Times New Roman" panose="02020603050405020304" pitchFamily="18" charset="0"/>
              </a:rPr>
              <a:t>, which can </a:t>
            </a:r>
            <a:r>
              <a:rPr lang="en-US" dirty="0">
                <a:solidFill>
                  <a:schemeClr val="accent4"/>
                </a:solidFill>
                <a:latin typeface="Times New Roman" panose="02020603050405020304" pitchFamily="18" charset="0"/>
                <a:cs typeface="Times New Roman" panose="02020603050405020304" pitchFamily="18" charset="0"/>
              </a:rPr>
              <a:t>improve network throughput</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num.io.threads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number of threads used by the broker for disk I/O operations, such as reading or writing messages from disk.</a:t>
            </a:r>
          </a:p>
          <a:p>
            <a:pPr lvl="1"/>
            <a:r>
              <a:rPr lang="en-US" dirty="0">
                <a:solidFill>
                  <a:schemeClr val="accent4"/>
                </a:solidFill>
                <a:latin typeface="Times New Roman" panose="02020603050405020304" pitchFamily="18" charset="0"/>
                <a:cs typeface="Times New Roman" panose="02020603050405020304" pitchFamily="18" charset="0"/>
              </a:rPr>
              <a:t> Increasing this value can improve disk throughput</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socket.send.buffer.bytes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size of the TCP send buffer used by the broker.</a:t>
            </a:r>
          </a:p>
          <a:p>
            <a:pPr lvl="1"/>
            <a:r>
              <a:rPr lang="en-US" dirty="0">
                <a:solidFill>
                  <a:schemeClr val="accent4"/>
                </a:solidFill>
                <a:latin typeface="Times New Roman" panose="02020603050405020304" pitchFamily="18" charset="0"/>
                <a:cs typeface="Times New Roman" panose="02020603050405020304" pitchFamily="18" charset="0"/>
              </a:rPr>
              <a:t> Increasing this value can improve network performance</a:t>
            </a:r>
            <a:r>
              <a:rPr lang="en-US" dirty="0">
                <a:latin typeface="Times New Roman" panose="02020603050405020304" pitchFamily="18" charset="0"/>
                <a:cs typeface="Times New Roman" panose="02020603050405020304" pitchFamily="18" charset="0"/>
              </a:rPr>
              <a:t> by allowing more data to be sent in a single network packet.</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15939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t>Cluster configuration</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a:xfrm>
            <a:off x="838200" y="1929383"/>
            <a:ext cx="10515600" cy="4432915"/>
          </a:xfrm>
        </p:spPr>
        <p:txBody>
          <a:bodyPr>
            <a:normAutofit/>
          </a:bodyPr>
          <a:lstStyle/>
          <a:p>
            <a:r>
              <a:rPr lang="en-US" b="1" dirty="0" err="1">
                <a:latin typeface="Times New Roman" panose="02020603050405020304" pitchFamily="18" charset="0"/>
                <a:cs typeface="Times New Roman" panose="02020603050405020304" pitchFamily="18" charset="0"/>
              </a:rPr>
              <a:t>socket.receive.buffer.bytes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size of the TCP receive buffer used by the broker. </a:t>
            </a:r>
          </a:p>
          <a:p>
            <a:pPr lvl="1"/>
            <a:r>
              <a:rPr lang="en-US" dirty="0">
                <a:latin typeface="Times New Roman" panose="02020603050405020304" pitchFamily="18" charset="0"/>
                <a:cs typeface="Times New Roman" panose="02020603050405020304" pitchFamily="18" charset="0"/>
              </a:rPr>
              <a:t>Increasing this value can improve network performance by allowing the broker to receive more data in a single network packet.</a:t>
            </a:r>
          </a:p>
          <a:p>
            <a:r>
              <a:rPr lang="en-US" b="1" dirty="0" err="1">
                <a:latin typeface="Times New Roman" panose="02020603050405020304" pitchFamily="18" charset="0"/>
                <a:cs typeface="Times New Roman" panose="02020603050405020304" pitchFamily="18" charset="0"/>
              </a:rPr>
              <a:t>log.segment.bytes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maximum size of a Kafka log segment file. Increasing this value can reduce the number of log segment files that need to be opened and closed, which can improve disk performance.</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66405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t>Producer configuration</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a:xfrm>
            <a:off x="838200" y="1929384"/>
            <a:ext cx="10740992" cy="4928616"/>
          </a:xfrm>
        </p:spPr>
        <p:txBody>
          <a:bodyPr>
            <a:noAutofit/>
          </a:bodyPr>
          <a:lstStyle/>
          <a:p>
            <a:r>
              <a:rPr lang="en-US" b="1" dirty="0">
                <a:latin typeface="Times New Roman" panose="02020603050405020304" pitchFamily="18" charset="0"/>
                <a:cs typeface="Times New Roman" panose="02020603050405020304" pitchFamily="18" charset="0"/>
              </a:rPr>
              <a:t>acks</a:t>
            </a:r>
          </a:p>
          <a:p>
            <a:pPr lvl="1"/>
            <a:r>
              <a:rPr lang="en-US" dirty="0">
                <a:latin typeface="Times New Roman" panose="02020603050405020304" pitchFamily="18" charset="0"/>
                <a:cs typeface="Times New Roman" panose="02020603050405020304" pitchFamily="18" charset="0"/>
              </a:rPr>
              <a:t>This property specifies the number of acknowledgments the producer requires the broker to receive before considering a message as sent. </a:t>
            </a:r>
          </a:p>
          <a:p>
            <a:pPr lvl="1"/>
            <a:r>
              <a:rPr lang="en-US" dirty="0">
                <a:latin typeface="Times New Roman" panose="02020603050405020304" pitchFamily="18" charset="0"/>
                <a:cs typeface="Times New Roman" panose="02020603050405020304" pitchFamily="18" charset="0"/>
              </a:rPr>
              <a:t>Setting this to 0 can improve throughput, but can result in message loss if the broker fails.</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batch.size</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number of bytes of messages to accumulate before sending a batch.</a:t>
            </a:r>
          </a:p>
          <a:p>
            <a:pPr lvl="1"/>
            <a:r>
              <a:rPr lang="en-US" dirty="0">
                <a:latin typeface="Times New Roman" panose="02020603050405020304" pitchFamily="18" charset="0"/>
                <a:cs typeface="Times New Roman" panose="02020603050405020304" pitchFamily="18" charset="0"/>
              </a:rPr>
              <a:t> Increasing this value can improve throughput, but can increase message latency.</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1791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t>Producer configuration</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a:xfrm>
            <a:off x="838200" y="1929384"/>
            <a:ext cx="10740992" cy="4928616"/>
          </a:xfrm>
        </p:spPr>
        <p:txBody>
          <a:bodyPr>
            <a:noAutofit/>
          </a:bodyPr>
          <a:lstStyle/>
          <a:p>
            <a:r>
              <a:rPr lang="en-US" sz="2400" b="1" dirty="0" err="1">
                <a:latin typeface="Times New Roman" panose="02020603050405020304" pitchFamily="18" charset="0"/>
                <a:cs typeface="Times New Roman" panose="02020603050405020304" pitchFamily="18" charset="0"/>
              </a:rPr>
              <a:t>buffer.memory</a:t>
            </a:r>
            <a:endParaRPr lang="en-US" sz="24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This property specifies the total amount of memory the producer can use to buffer messages waiting to be sent. </a:t>
            </a:r>
          </a:p>
          <a:p>
            <a:pPr lvl="1"/>
            <a:r>
              <a:rPr lang="en-US" sz="2000" dirty="0">
                <a:latin typeface="Times New Roman" panose="02020603050405020304" pitchFamily="18" charset="0"/>
                <a:cs typeface="Times New Roman" panose="02020603050405020304" pitchFamily="18" charset="0"/>
              </a:rPr>
              <a:t>Increasing this value can improve throughput, but can also increase memory usage.</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compression.type</a:t>
            </a:r>
            <a:endParaRPr lang="en-US" sz="2400" b="1"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This property specifies the compression algorithm to use for messages. </a:t>
            </a:r>
          </a:p>
          <a:p>
            <a:pPr lvl="1"/>
            <a:r>
              <a:rPr lang="en-US" sz="2000" dirty="0">
                <a:latin typeface="Times New Roman" panose="02020603050405020304" pitchFamily="18" charset="0"/>
                <a:cs typeface="Times New Roman" panose="02020603050405020304" pitchFamily="18" charset="0"/>
              </a:rPr>
              <a:t>Compression can reduce network bandwidth usage, but can also increase CPU usage.</a:t>
            </a:r>
          </a:p>
          <a:p>
            <a:pPr lvl="1"/>
            <a:r>
              <a:rPr lang="en-US" sz="2000" dirty="0">
                <a:latin typeface="Times New Roman" panose="02020603050405020304" pitchFamily="18" charset="0"/>
                <a:cs typeface="Times New Roman" panose="02020603050405020304" pitchFamily="18" charset="0"/>
              </a:rPr>
              <a:t>Algos</a:t>
            </a:r>
          </a:p>
          <a:p>
            <a:pPr lvl="2"/>
            <a:r>
              <a:rPr lang="en-US" sz="1600" dirty="0" err="1">
                <a:latin typeface="Times New Roman" panose="02020603050405020304" pitchFamily="18" charset="0"/>
                <a:cs typeface="Times New Roman" panose="02020603050405020304" pitchFamily="18" charset="0"/>
              </a:rPr>
              <a:t>Gzip</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Snappy</a:t>
            </a:r>
          </a:p>
          <a:p>
            <a:pPr lvl="2"/>
            <a:r>
              <a:rPr lang="en-US" sz="1600" dirty="0" err="1">
                <a:latin typeface="Times New Roman" panose="02020603050405020304" pitchFamily="18" charset="0"/>
                <a:cs typeface="Times New Roman" panose="02020603050405020304" pitchFamily="18" charset="0"/>
              </a:rPr>
              <a:t>Zstd</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Lz4</a:t>
            </a:r>
          </a:p>
          <a:p>
            <a:pPr lvl="2"/>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39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t>Consumer configuration</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p:txBody>
          <a:bodyPr>
            <a:normAutofit/>
          </a:bodyPr>
          <a:lstStyle/>
          <a:p>
            <a:r>
              <a:rPr lang="en-US" b="1" dirty="0" err="1">
                <a:latin typeface="Times New Roman" panose="02020603050405020304" pitchFamily="18" charset="0"/>
                <a:cs typeface="Times New Roman" panose="02020603050405020304" pitchFamily="18" charset="0"/>
              </a:rPr>
              <a:t>fetch.min.bytes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minimum number of bytes the consumer fetches at a time. Increasing this value can reduce the number of fetch requests, which can improve throughput.</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max.poll.records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maximum number of records the consumer fetches in a single poll request. Increasing this value can improve throughput, but can also increase memory usage.</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44296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t>Consumer configuration</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p:txBody>
          <a:bodyPr>
            <a:normAutofit fontScale="92500" lnSpcReduction="10000"/>
          </a:bodyPr>
          <a:lstStyle/>
          <a:p>
            <a:r>
              <a:rPr lang="en-US" b="1" dirty="0" err="1">
                <a:latin typeface="Times New Roman" panose="02020603050405020304" pitchFamily="18" charset="0"/>
                <a:cs typeface="Times New Roman" panose="02020603050405020304" pitchFamily="18" charset="0"/>
              </a:rPr>
              <a:t>fetch.max.bytes</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the maximum number of bytes the consumer fetches in a single fetch request. Increasing this value can reduce the number of fetch requests, which can improve throughput.</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enable.auto.commit</a:t>
            </a:r>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property specifies whether the consumer automatically commits offsets. Disabling this property can reduce the number of offset commits, which can improve throughput, but can also result in message duplication if the consumer fails.</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32799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3420" y="210313"/>
            <a:ext cx="10225159" cy="4046817"/>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Real time </a:t>
            </a:r>
            <a:r>
              <a:rPr kumimoji="0" lang="en-US" sz="7200" b="1" i="0" u="none" strike="noStrike" kern="1200" cap="none" spc="90" normalizeH="0" baseline="0" noProof="0">
                <a:ln>
                  <a:noFill/>
                </a:ln>
                <a:solidFill>
                  <a:srgbClr val="0070C0"/>
                </a:solidFill>
                <a:effectLst/>
                <a:uLnTx/>
                <a:uFillTx/>
                <a:latin typeface="Algerian" panose="04020705040A02060702" pitchFamily="82" charset="0"/>
                <a:ea typeface="DengXian Light"/>
                <a:cs typeface="+mn-cs"/>
              </a:rPr>
              <a:t>project </a:t>
            </a:r>
            <a:r>
              <a:rPr kumimoji="0" lang="en-US" sz="2000" b="1" i="0" u="none" strike="noStrike" kern="1200" cap="none" spc="90" normalizeH="0" baseline="0" noProof="0">
                <a:ln>
                  <a:noFill/>
                </a:ln>
                <a:effectLst/>
                <a:uLnTx/>
                <a:uFillTx/>
                <a:latin typeface="Algerian" panose="04020705040A02060702" pitchFamily="82" charset="0"/>
                <a:ea typeface="DengXian Light"/>
                <a:cs typeface="+mn-cs"/>
              </a:rPr>
              <a:t>to</a:t>
            </a:r>
            <a:r>
              <a:rPr kumimoji="0" lang="en-US" sz="7200" b="1" i="0" u="none" strike="noStrike" kern="1200" cap="none" spc="90" normalizeH="0" baseline="0" noProof="0">
                <a:ln>
                  <a:noFill/>
                </a:ln>
                <a:solidFill>
                  <a:srgbClr val="0070C0"/>
                </a:solidFill>
                <a:effectLst/>
                <a:uLnTx/>
                <a:uFillTx/>
                <a:latin typeface="Algerian" panose="04020705040A02060702" pitchFamily="82" charset="0"/>
                <a:ea typeface="DengXian Light"/>
                <a:cs typeface="+mn-cs"/>
              </a:rPr>
              <a:t> </a:t>
            </a: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understand </a:t>
            </a:r>
            <a:r>
              <a:rPr kumimoji="0" lang="en-US" sz="7200" b="1" i="0" u="none" strike="noStrike" kern="1200" cap="none" spc="90" normalizeH="0" baseline="0" noProof="0" dirty="0" err="1">
                <a:ln>
                  <a:noFill/>
                </a:ln>
                <a:solidFill>
                  <a:srgbClr val="00B050"/>
                </a:solidFill>
                <a:effectLst/>
                <a:uLnTx/>
                <a:uFillTx/>
                <a:latin typeface="Algerian" panose="04020705040A02060702" pitchFamily="82" charset="0"/>
                <a:ea typeface="DengXian Light"/>
                <a:cs typeface="+mn-cs"/>
              </a:rPr>
              <a:t>kafka</a:t>
            </a:r>
            <a:r>
              <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 </a:t>
            </a: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better</a:t>
            </a:r>
          </a:p>
        </p:txBody>
      </p:sp>
    </p:spTree>
    <p:extLst>
      <p:ext uri="{BB962C8B-B14F-4D97-AF65-F5344CB8AC3E}">
        <p14:creationId xmlns:p14="http://schemas.microsoft.com/office/powerpoint/2010/main" val="297836416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D364-2972-38F5-ACDF-B6D9D23EDB75}"/>
              </a:ext>
            </a:extLst>
          </p:cNvPr>
          <p:cNvSpPr>
            <a:spLocks noGrp="1"/>
          </p:cNvSpPr>
          <p:nvPr>
            <p:ph type="title"/>
          </p:nvPr>
        </p:nvSpPr>
        <p:spPr/>
        <p:txBody>
          <a:bodyPr/>
          <a:lstStyle/>
          <a:p>
            <a:r>
              <a:rPr lang="en-US" dirty="0"/>
              <a:t>What is Kafka</a:t>
            </a:r>
          </a:p>
        </p:txBody>
      </p:sp>
      <p:sp>
        <p:nvSpPr>
          <p:cNvPr id="3" name="Content Placeholder 2">
            <a:extLst>
              <a:ext uri="{FF2B5EF4-FFF2-40B4-BE49-F238E27FC236}">
                <a16:creationId xmlns:a16="http://schemas.microsoft.com/office/drawing/2014/main" id="{2DE14382-4EEF-3990-F81B-495963D4D1B6}"/>
              </a:ext>
            </a:extLst>
          </p:cNvPr>
          <p:cNvSpPr>
            <a:spLocks noGrp="1"/>
          </p:cNvSpPr>
          <p:nvPr>
            <p:ph idx="1"/>
          </p:nvPr>
        </p:nvSpPr>
        <p:spPr/>
        <p:txBody>
          <a:bodyPr>
            <a:normAutofit/>
          </a:bodyPr>
          <a:lstStyle/>
          <a:p>
            <a:r>
              <a:rPr lang="en-US" b="0" i="0" dirty="0">
                <a:solidFill>
                  <a:srgbClr val="374151"/>
                </a:solidFill>
                <a:effectLst/>
                <a:latin typeface="Söhne"/>
              </a:rPr>
              <a:t>Kafka is an </a:t>
            </a:r>
          </a:p>
          <a:p>
            <a:pPr lvl="1"/>
            <a:r>
              <a:rPr lang="en-US" b="1" i="0" dirty="0">
                <a:solidFill>
                  <a:srgbClr val="374151"/>
                </a:solidFill>
                <a:effectLst/>
                <a:latin typeface="Söhne"/>
              </a:rPr>
              <a:t>open-source</a:t>
            </a:r>
            <a:r>
              <a:rPr lang="en-US" b="0" i="0" dirty="0">
                <a:solidFill>
                  <a:srgbClr val="374151"/>
                </a:solidFill>
                <a:effectLst/>
                <a:latin typeface="Söhne"/>
              </a:rPr>
              <a:t> </a:t>
            </a:r>
            <a:r>
              <a:rPr lang="en-US" b="1" i="0" dirty="0">
                <a:solidFill>
                  <a:srgbClr val="374151"/>
                </a:solidFill>
                <a:effectLst/>
                <a:latin typeface="Söhne"/>
              </a:rPr>
              <a:t>distributed streaming platform </a:t>
            </a:r>
            <a:r>
              <a:rPr lang="en-US" b="0" i="0" dirty="0">
                <a:solidFill>
                  <a:srgbClr val="374151"/>
                </a:solidFill>
                <a:effectLst/>
                <a:latin typeface="Söhne"/>
              </a:rPr>
              <a:t>designed to handle </a:t>
            </a:r>
          </a:p>
          <a:p>
            <a:pPr lvl="2"/>
            <a:r>
              <a:rPr lang="en-US" b="1" i="0" dirty="0">
                <a:solidFill>
                  <a:srgbClr val="374151"/>
                </a:solidFill>
                <a:effectLst/>
                <a:latin typeface="Söhne"/>
              </a:rPr>
              <a:t>high-throughput</a:t>
            </a:r>
            <a:r>
              <a:rPr lang="en-US" b="0" i="0" dirty="0">
                <a:solidFill>
                  <a:srgbClr val="374151"/>
                </a:solidFill>
                <a:effectLst/>
                <a:latin typeface="Söhne"/>
              </a:rPr>
              <a:t>, </a:t>
            </a:r>
            <a:r>
              <a:rPr lang="en-US" b="1" i="0" dirty="0">
                <a:solidFill>
                  <a:srgbClr val="374151"/>
                </a:solidFill>
                <a:effectLst/>
                <a:latin typeface="Söhne"/>
              </a:rPr>
              <a:t>real-time data feeds</a:t>
            </a:r>
            <a:r>
              <a:rPr lang="en-US" b="0" i="0" dirty="0">
                <a:solidFill>
                  <a:srgbClr val="374151"/>
                </a:solidFill>
                <a:effectLst/>
                <a:latin typeface="Söhne"/>
              </a:rPr>
              <a:t>.</a:t>
            </a:r>
          </a:p>
          <a:p>
            <a:r>
              <a:rPr lang="en-US" b="0" i="0" dirty="0">
                <a:solidFill>
                  <a:srgbClr val="374151"/>
                </a:solidFill>
                <a:effectLst/>
                <a:latin typeface="Söhne"/>
              </a:rPr>
              <a:t> It was originally developed by </a:t>
            </a:r>
            <a:r>
              <a:rPr lang="en-US" b="1" i="0" dirty="0">
                <a:solidFill>
                  <a:srgbClr val="374151"/>
                </a:solidFill>
                <a:effectLst/>
                <a:latin typeface="Söhne"/>
              </a:rPr>
              <a:t>LinkedIn</a:t>
            </a:r>
            <a:r>
              <a:rPr lang="en-US" b="0" i="0" dirty="0">
                <a:solidFill>
                  <a:srgbClr val="374151"/>
                </a:solidFill>
                <a:effectLst/>
                <a:latin typeface="Söhne"/>
              </a:rPr>
              <a:t>, and is now maintained by the </a:t>
            </a:r>
            <a:r>
              <a:rPr lang="en-US" b="1" i="0" dirty="0">
                <a:solidFill>
                  <a:srgbClr val="374151"/>
                </a:solidFill>
                <a:effectLst/>
                <a:latin typeface="Söhne"/>
              </a:rPr>
              <a:t>Apache Software Foundation</a:t>
            </a:r>
            <a:r>
              <a:rPr lang="en-US" b="0" i="0" dirty="0">
                <a:solidFill>
                  <a:srgbClr val="374151"/>
                </a:solidFill>
                <a:effectLst/>
                <a:latin typeface="Söhne"/>
              </a:rPr>
              <a:t>.</a:t>
            </a:r>
          </a:p>
          <a:p>
            <a:r>
              <a:rPr lang="en-US" b="0" i="0" dirty="0">
                <a:solidFill>
                  <a:srgbClr val="374151"/>
                </a:solidFill>
                <a:effectLst/>
                <a:latin typeface="Söhne"/>
              </a:rPr>
              <a:t>At its core, Kafka is a </a:t>
            </a:r>
            <a:r>
              <a:rPr lang="en-US" b="1" i="0" dirty="0">
                <a:solidFill>
                  <a:srgbClr val="374151"/>
                </a:solidFill>
                <a:effectLst/>
                <a:latin typeface="Söhne"/>
              </a:rPr>
              <a:t>distributed pub-sub messaging system </a:t>
            </a:r>
          </a:p>
          <a:p>
            <a:pPr lvl="1"/>
            <a:r>
              <a:rPr lang="en-US" b="0" i="0" dirty="0">
                <a:solidFill>
                  <a:srgbClr val="374151"/>
                </a:solidFill>
                <a:effectLst/>
                <a:latin typeface="Söhne"/>
              </a:rPr>
              <a:t>It allows producers to publish messages to a set of topics, and consumers to subscribe to those topics and receive the messages. </a:t>
            </a:r>
          </a:p>
        </p:txBody>
      </p:sp>
    </p:spTree>
    <p:custDataLst>
      <p:tags r:id="rId1"/>
    </p:custDataLst>
    <p:extLst>
      <p:ext uri="{BB962C8B-B14F-4D97-AF65-F5344CB8AC3E}">
        <p14:creationId xmlns:p14="http://schemas.microsoft.com/office/powerpoint/2010/main" val="935647804"/>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234179"/>
            <a:ext cx="10225159" cy="4046817"/>
          </a:xfrm>
          <a:prstGeom prst="rect">
            <a:avLst/>
          </a:prstGeom>
          <a:solidFill>
            <a:schemeClr val="bg1"/>
          </a:solidFill>
        </p:spPr>
        <p:txBody>
          <a:bodyPr lIns="109728" tIns="109728" rIns="109728" bIns="91440" anchor="t">
            <a:normAutofit lnSpcReduction="1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lang="en-US" sz="4000" b="1" dirty="0">
                <a:solidFill>
                  <a:srgbClr val="0070C0"/>
                </a:solidFill>
                <a:latin typeface="Algerian" panose="04020705040A02060702" pitchFamily="82" charset="0"/>
                <a:ea typeface="DengXian Light"/>
              </a:rPr>
              <a:t>Real time project implementation</a:t>
            </a:r>
            <a:endParaRPr lang="en-US" sz="7200" b="1" dirty="0">
              <a:solidFill>
                <a:srgbClr val="0070C0"/>
              </a:solidFill>
              <a:latin typeface="Algerian" panose="04020705040A02060702" pitchFamily="82" charset="0"/>
              <a:ea typeface="DengXian Light"/>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R</a:t>
            </a:r>
            <a:r>
              <a:rPr lang="en-US" sz="7200" b="1" dirty="0" err="1">
                <a:solidFill>
                  <a:srgbClr val="FF0000"/>
                </a:solidFill>
                <a:latin typeface="Algerian" panose="04020705040A02060702" pitchFamily="82" charset="0"/>
                <a:ea typeface="DengXian Light"/>
              </a:rPr>
              <a:t>eading</a:t>
            </a:r>
            <a:r>
              <a:rPr lang="en-US" sz="7200" b="1" dirty="0">
                <a:solidFill>
                  <a:srgbClr val="FF0000"/>
                </a:solidFill>
                <a:latin typeface="Algerian" panose="04020705040A02060702" pitchFamily="82" charset="0"/>
                <a:ea typeface="DengXian Light"/>
              </a:rPr>
              <a:t> file</a:t>
            </a:r>
            <a:r>
              <a:rPr lang="en-US" sz="7200" b="1" dirty="0">
                <a:solidFill>
                  <a:srgbClr val="0070C0"/>
                </a:solidFill>
                <a:latin typeface="Algerian" panose="04020705040A02060702" pitchFamily="82" charset="0"/>
                <a:ea typeface="DengXian Light"/>
              </a:rPr>
              <a:t>, </a:t>
            </a:r>
            <a:r>
              <a:rPr lang="en-US" sz="7200" b="1" dirty="0">
                <a:solidFill>
                  <a:srgbClr val="FFFF00"/>
                </a:solidFill>
                <a:latin typeface="Algerian" panose="04020705040A02060702" pitchFamily="82" charset="0"/>
                <a:ea typeface="DengXian Light"/>
              </a:rPr>
              <a:t>filtering</a:t>
            </a:r>
            <a:r>
              <a:rPr lang="en-US" sz="7200" b="1" dirty="0">
                <a:solidFill>
                  <a:srgbClr val="0070C0"/>
                </a:solidFill>
                <a:latin typeface="Algerian" panose="04020705040A02060702" pitchFamily="82" charset="0"/>
                <a:ea typeface="DengXian Light"/>
              </a:rPr>
              <a:t> </a:t>
            </a:r>
            <a:r>
              <a:rPr lang="en-US" sz="3600" b="1" dirty="0">
                <a:solidFill>
                  <a:srgbClr val="0070C0"/>
                </a:solidFill>
                <a:latin typeface="Algerian" panose="04020705040A02060702" pitchFamily="82" charset="0"/>
                <a:ea typeface="DengXian Light"/>
              </a:rPr>
              <a:t>&amp;</a:t>
            </a:r>
            <a:r>
              <a:rPr lang="en-US" sz="7200" b="1" dirty="0">
                <a:solidFill>
                  <a:srgbClr val="0070C0"/>
                </a:solidFill>
                <a:latin typeface="Algerian" panose="04020705040A02060702" pitchFamily="82" charset="0"/>
                <a:ea typeface="DengXian Light"/>
              </a:rPr>
              <a:t> </a:t>
            </a:r>
            <a:r>
              <a:rPr lang="en-US" sz="7200" b="1" dirty="0">
                <a:solidFill>
                  <a:srgbClr val="00B050"/>
                </a:solidFill>
                <a:latin typeface="Algerian" panose="04020705040A02060702" pitchFamily="82" charset="0"/>
                <a:ea typeface="DengXian Light"/>
              </a:rPr>
              <a:t>putting to Kafka topic</a:t>
            </a:r>
            <a:endParaRPr kumimoji="0" lang="en-US" sz="7200" b="1" i="0" u="none" strike="noStrike" kern="1200" cap="none" spc="90" normalizeH="0" baseline="0" noProof="0" dirty="0">
              <a:ln>
                <a:noFill/>
              </a:ln>
              <a:solidFill>
                <a:srgbClr val="00B050"/>
              </a:solidFill>
              <a:effectLst/>
              <a:uLnTx/>
              <a:uFillTx/>
              <a:latin typeface="Algerian" panose="04020705040A02060702" pitchFamily="82" charset="0"/>
              <a:ea typeface="DengXian Light"/>
              <a:cs typeface="+mn-cs"/>
            </a:endParaRPr>
          </a:p>
        </p:txBody>
      </p:sp>
    </p:spTree>
    <p:extLst>
      <p:ext uri="{BB962C8B-B14F-4D97-AF65-F5344CB8AC3E}">
        <p14:creationId xmlns:p14="http://schemas.microsoft.com/office/powerpoint/2010/main" val="171593887"/>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234179"/>
            <a:ext cx="10225159" cy="4046817"/>
          </a:xfrm>
          <a:prstGeom prst="rect">
            <a:avLst/>
          </a:prstGeom>
          <a:solidFill>
            <a:schemeClr val="bg1"/>
          </a:solidFill>
        </p:spPr>
        <p:txBody>
          <a:bodyPr lIns="109728" tIns="109728" rIns="109728" bIns="91440" anchor="t">
            <a:normAutofit lnSpcReduction="1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0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Real time project implementation</a:t>
            </a:r>
            <a:endPar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Creating topic </a:t>
            </a:r>
            <a:r>
              <a:rPr kumimoji="0" lang="en-US" sz="2000" b="1" i="0" u="none" strike="noStrike" kern="1200" cap="none" spc="90" normalizeH="0" baseline="0" noProof="0" dirty="0">
                <a:ln>
                  <a:noFill/>
                </a:ln>
                <a:effectLst/>
                <a:uLnTx/>
                <a:uFillTx/>
                <a:latin typeface="Algerian" panose="04020705040A02060702" pitchFamily="82" charset="0"/>
                <a:ea typeface="DengXian Light"/>
                <a:cs typeface="+mn-cs"/>
              </a:rPr>
              <a:t>and</a:t>
            </a: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 </a:t>
            </a:r>
            <a:r>
              <a:rPr kumimoji="0" lang="en-US" sz="7200" b="1" i="0" u="none" strike="noStrike" kern="1200" cap="none" spc="90" normalizeH="0" baseline="0" noProof="0" dirty="0">
                <a:ln>
                  <a:noFill/>
                </a:ln>
                <a:solidFill>
                  <a:srgbClr val="00B050"/>
                </a:solidFill>
                <a:effectLst/>
                <a:uLnTx/>
                <a:uFillTx/>
                <a:latin typeface="Algerian" panose="04020705040A02060702" pitchFamily="82" charset="0"/>
                <a:ea typeface="DengXian Light"/>
                <a:cs typeface="+mn-cs"/>
              </a:rPr>
              <a:t>sending data from code</a:t>
            </a:r>
          </a:p>
        </p:txBody>
      </p:sp>
    </p:spTree>
    <p:extLst>
      <p:ext uri="{BB962C8B-B14F-4D97-AF65-F5344CB8AC3E}">
        <p14:creationId xmlns:p14="http://schemas.microsoft.com/office/powerpoint/2010/main" val="2840606973"/>
      </p:ext>
    </p:extLst>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234179"/>
            <a:ext cx="10225159" cy="4046817"/>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0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Real time project implementation</a:t>
            </a:r>
            <a:endPar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Consuming data </a:t>
            </a:r>
            <a:r>
              <a:rPr kumimoji="0" lang="en-US" sz="3200" b="1" i="0" u="none" strike="noStrike" kern="1200" cap="none" spc="90" normalizeH="0" baseline="0" noProof="0" dirty="0">
                <a:ln>
                  <a:noFill/>
                </a:ln>
                <a:effectLst/>
                <a:uLnTx/>
                <a:uFillTx/>
                <a:latin typeface="Algerian" panose="04020705040A02060702" pitchFamily="82" charset="0"/>
                <a:ea typeface="DengXian Light"/>
                <a:cs typeface="+mn-cs"/>
              </a:rPr>
              <a:t>from</a:t>
            </a:r>
            <a:r>
              <a:rPr kumimoji="0" lang="en-US" sz="7200" b="1" i="0" u="none" strike="noStrike" kern="1200" cap="none" spc="90" normalizeH="0" baseline="0" noProof="0" dirty="0">
                <a:ln>
                  <a:noFill/>
                </a:ln>
                <a:solidFill>
                  <a:schemeClr val="accent3"/>
                </a:solidFill>
                <a:effectLst/>
                <a:uLnTx/>
                <a:uFillTx/>
                <a:latin typeface="Algerian" panose="04020705040A02060702" pitchFamily="82" charset="0"/>
                <a:ea typeface="DengXian Light"/>
                <a:cs typeface="+mn-cs"/>
              </a:rPr>
              <a:t> topic</a:t>
            </a:r>
          </a:p>
        </p:txBody>
      </p:sp>
    </p:spTree>
    <p:extLst>
      <p:ext uri="{BB962C8B-B14F-4D97-AF65-F5344CB8AC3E}">
        <p14:creationId xmlns:p14="http://schemas.microsoft.com/office/powerpoint/2010/main" val="1193056175"/>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234179"/>
            <a:ext cx="10225159" cy="4046817"/>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0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Real time project implementation</a:t>
            </a:r>
            <a:endPar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Config for Auto creation of topic</a:t>
            </a:r>
            <a:endParaRPr kumimoji="0" lang="en-US" sz="7200" b="1" i="0" u="none" strike="noStrike" kern="1200" cap="none" spc="90" normalizeH="0" baseline="0" noProof="0" dirty="0">
              <a:ln>
                <a:noFill/>
              </a:ln>
              <a:solidFill>
                <a:srgbClr val="09963B"/>
              </a:solidFill>
              <a:effectLst/>
              <a:uLnTx/>
              <a:uFillTx/>
              <a:latin typeface="Algerian" panose="04020705040A02060702" pitchFamily="82" charset="0"/>
              <a:ea typeface="DengXian Light"/>
              <a:cs typeface="+mn-cs"/>
            </a:endParaRPr>
          </a:p>
        </p:txBody>
      </p:sp>
    </p:spTree>
    <p:extLst>
      <p:ext uri="{BB962C8B-B14F-4D97-AF65-F5344CB8AC3E}">
        <p14:creationId xmlns:p14="http://schemas.microsoft.com/office/powerpoint/2010/main" val="2824064602"/>
      </p:ext>
    </p:extLst>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4882902" y="4480116"/>
            <a:ext cx="2153635" cy="11469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7" name="Subtitle 2">
            <a:extLst>
              <a:ext uri="{FF2B5EF4-FFF2-40B4-BE49-F238E27FC236}">
                <a16:creationId xmlns:a16="http://schemas.microsoft.com/office/drawing/2014/main" id="{FA6FB715-0A19-F554-5EC1-1F44A9185C0D}"/>
              </a:ext>
            </a:extLst>
          </p:cNvPr>
          <p:cNvSpPr txBox="1">
            <a:spLocks/>
          </p:cNvSpPr>
          <p:nvPr/>
        </p:nvSpPr>
        <p:spPr>
          <a:xfrm>
            <a:off x="0" y="6512546"/>
            <a:ext cx="2720819" cy="345454"/>
          </a:xfrm>
          <a:prstGeom prst="rect">
            <a:avLst/>
          </a:prstGeom>
          <a:solidFill>
            <a:schemeClr val="bg1"/>
          </a:solidFill>
        </p:spPr>
        <p:txBody>
          <a:bodyPr lIns="109728" tIns="109728" rIns="109728" bIns="91440" anchor="t">
            <a:normAutofit fontScale="62500" lnSpcReduction="20000"/>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1800" b="0" i="0" u="none" strike="noStrike" kern="1200" cap="none" spc="90" normalizeH="0" baseline="0" noProof="0" dirty="0">
                <a:ln>
                  <a:noFill/>
                </a:ln>
                <a:solidFill>
                  <a:prstClr val="white"/>
                </a:solidFill>
                <a:effectLst/>
                <a:uLnTx/>
                <a:uFillTx/>
                <a:latin typeface="Algerian" panose="04020705040A02060702" pitchFamily="82" charset="0"/>
                <a:ea typeface="DengXian Light"/>
                <a:cs typeface="+mn-cs"/>
              </a:rPr>
              <a:t>KAFKA FOR BEGINNERS</a:t>
            </a:r>
          </a:p>
        </p:txBody>
      </p:sp>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234179"/>
            <a:ext cx="10225159" cy="4046817"/>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40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rPr>
              <a:t>Real time project implementation</a:t>
            </a:r>
            <a:endParaRPr kumimoji="0" lang="en-US" sz="7200" b="1" i="0" u="none" strike="noStrike" kern="1200" cap="none" spc="90" normalizeH="0" baseline="0" noProof="0" dirty="0">
              <a:ln>
                <a:noFill/>
              </a:ln>
              <a:solidFill>
                <a:srgbClr val="0070C0"/>
              </a:solidFill>
              <a:effectLst/>
              <a:uLnTx/>
              <a:uFillTx/>
              <a:latin typeface="Algerian" panose="04020705040A02060702" pitchFamily="82" charset="0"/>
              <a:ea typeface="DengXian Light"/>
              <a:cs typeface="+mn-cs"/>
            </a:endParaRP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kumimoji="0" lang="en-US" sz="7200" b="1" i="0" u="none" strike="noStrike" kern="1200" cap="none" spc="90" normalizeH="0" baseline="0" noProof="0" dirty="0">
                <a:ln>
                  <a:noFill/>
                </a:ln>
                <a:solidFill>
                  <a:srgbClr val="FF0000"/>
                </a:solidFill>
                <a:effectLst/>
                <a:uLnTx/>
                <a:uFillTx/>
                <a:latin typeface="Algerian" panose="04020705040A02060702" pitchFamily="82" charset="0"/>
                <a:ea typeface="DengXian Light"/>
                <a:cs typeface="+mn-cs"/>
              </a:rPr>
              <a:t>Kafka cluster monitoring </a:t>
            </a:r>
          </a:p>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lang="en-US" sz="3600" b="1" dirty="0" err="1">
                <a:solidFill>
                  <a:srgbClr val="00B050"/>
                </a:solidFill>
                <a:latin typeface="Algerian" panose="04020705040A02060702" pitchFamily="82" charset="0"/>
                <a:ea typeface="DengXian Light"/>
              </a:rPr>
              <a:t>kafdrop</a:t>
            </a:r>
            <a:endParaRPr kumimoji="0" lang="en-US" sz="7200" b="1" i="0" u="none" strike="noStrike" kern="1200" cap="none" spc="90" normalizeH="0" baseline="0" noProof="0" dirty="0">
              <a:ln>
                <a:noFill/>
              </a:ln>
              <a:solidFill>
                <a:srgbClr val="00B050"/>
              </a:solidFill>
              <a:effectLst/>
              <a:uLnTx/>
              <a:uFillTx/>
              <a:latin typeface="Algerian" panose="04020705040A02060702" pitchFamily="82" charset="0"/>
              <a:ea typeface="DengXian Light"/>
              <a:cs typeface="+mn-cs"/>
            </a:endParaRPr>
          </a:p>
        </p:txBody>
      </p:sp>
    </p:spTree>
    <p:extLst>
      <p:ext uri="{BB962C8B-B14F-4D97-AF65-F5344CB8AC3E}">
        <p14:creationId xmlns:p14="http://schemas.microsoft.com/office/powerpoint/2010/main" val="4142884850"/>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1247913" y="4627053"/>
            <a:ext cx="3907788" cy="2081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553595"/>
            <a:ext cx="10225159" cy="4046817"/>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lang="en-US" sz="6600" b="1" dirty="0">
                <a:solidFill>
                  <a:srgbClr val="FFFF00"/>
                </a:solidFill>
                <a:latin typeface="Algerian" panose="04020705040A02060702" pitchFamily="82" charset="0"/>
                <a:ea typeface="DengXian Light"/>
              </a:rPr>
              <a:t>Different ways of </a:t>
            </a:r>
            <a:r>
              <a:rPr lang="en-US" sz="6600" b="1" dirty="0">
                <a:solidFill>
                  <a:schemeClr val="accent3"/>
                </a:solidFill>
                <a:latin typeface="Algerian" panose="04020705040A02060702" pitchFamily="82" charset="0"/>
                <a:ea typeface="DengXian Light"/>
              </a:rPr>
              <a:t>sending</a:t>
            </a:r>
            <a:r>
              <a:rPr lang="en-US" sz="6600" b="1" dirty="0">
                <a:solidFill>
                  <a:srgbClr val="FFFF00"/>
                </a:solidFill>
                <a:latin typeface="Algerian" panose="04020705040A02060702" pitchFamily="82" charset="0"/>
                <a:ea typeface="DengXian Light"/>
              </a:rPr>
              <a:t> messages using </a:t>
            </a:r>
            <a:r>
              <a:rPr lang="en-US" sz="6600" b="1" dirty="0" err="1">
                <a:solidFill>
                  <a:srgbClr val="FF0000"/>
                </a:solidFill>
                <a:latin typeface="Algerian" panose="04020705040A02060702" pitchFamily="82" charset="0"/>
                <a:ea typeface="DengXian Light"/>
              </a:rPr>
              <a:t>kafkatemplate</a:t>
            </a:r>
            <a:endParaRPr kumimoji="0" lang="en-US" sz="41300" b="1" i="0" u="none" strike="noStrike" kern="1200" cap="none" spc="90" normalizeH="0" baseline="0" noProof="0" dirty="0">
              <a:ln>
                <a:noFill/>
              </a:ln>
              <a:solidFill>
                <a:srgbClr val="FF0000"/>
              </a:solidFill>
              <a:effectLst/>
              <a:uLnTx/>
              <a:uFillTx/>
              <a:latin typeface="Algerian" panose="04020705040A02060702" pitchFamily="82" charset="0"/>
              <a:ea typeface="DengXian Light"/>
            </a:endParaRPr>
          </a:p>
        </p:txBody>
      </p:sp>
      <p:sp>
        <p:nvSpPr>
          <p:cNvPr id="6" name="Rectangle 5">
            <a:extLst>
              <a:ext uri="{FF2B5EF4-FFF2-40B4-BE49-F238E27FC236}">
                <a16:creationId xmlns:a16="http://schemas.microsoft.com/office/drawing/2014/main" id="{E7E67C34-EC46-2EF1-C3AE-C950637439DE}"/>
              </a:ext>
            </a:extLst>
          </p:cNvPr>
          <p:cNvSpPr/>
          <p:nvPr/>
        </p:nvSpPr>
        <p:spPr>
          <a:xfrm>
            <a:off x="-195552" y="182443"/>
            <a:ext cx="3006130" cy="582329"/>
          </a:xfrm>
          <a:prstGeom prst="rect">
            <a:avLst/>
          </a:prstGeom>
          <a:scene3d>
            <a:camera prst="isometricOffAxis2Left"/>
            <a:lightRig rig="threePt" dir="t"/>
          </a:scene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b="1" i="0" dirty="0">
                <a:solidFill>
                  <a:schemeClr val="tx1"/>
                </a:solidFill>
                <a:effectLst/>
                <a:latin typeface="-apple-system"/>
              </a:rPr>
              <a:t>Kafka Chapter 2</a:t>
            </a:r>
          </a:p>
        </p:txBody>
      </p:sp>
      <p:sp>
        <p:nvSpPr>
          <p:cNvPr id="8" name="TextBox 7">
            <a:extLst>
              <a:ext uri="{FF2B5EF4-FFF2-40B4-BE49-F238E27FC236}">
                <a16:creationId xmlns:a16="http://schemas.microsoft.com/office/drawing/2014/main" id="{1A10591D-0C71-2F15-7A02-D69536633068}"/>
              </a:ext>
            </a:extLst>
          </p:cNvPr>
          <p:cNvSpPr txBox="1"/>
          <p:nvPr/>
        </p:nvSpPr>
        <p:spPr>
          <a:xfrm>
            <a:off x="9185710" y="6488658"/>
            <a:ext cx="3006290" cy="369332"/>
          </a:xfrm>
          <a:prstGeom prst="rect">
            <a:avLst/>
          </a:prstGeom>
          <a:solidFill>
            <a:srgbClr val="00B050"/>
          </a:solidFill>
        </p:spPr>
        <p:txBody>
          <a:bodyPr wrap="square">
            <a:spAutoFit/>
          </a:bodyPr>
          <a:lstStyle/>
          <a:p>
            <a:r>
              <a:rPr lang="en-US" dirty="0"/>
              <a:t>https://twitter.com/</a:t>
            </a:r>
            <a:r>
              <a:rPr lang="en-US" b="1" dirty="0"/>
              <a:t>arvind4gl</a:t>
            </a:r>
          </a:p>
        </p:txBody>
      </p:sp>
      <p:grpSp>
        <p:nvGrpSpPr>
          <p:cNvPr id="5" name="Group 4">
            <a:extLst>
              <a:ext uri="{FF2B5EF4-FFF2-40B4-BE49-F238E27FC236}">
                <a16:creationId xmlns:a16="http://schemas.microsoft.com/office/drawing/2014/main" id="{8358153D-0558-92D9-09AE-7635247E509C}"/>
              </a:ext>
            </a:extLst>
          </p:cNvPr>
          <p:cNvGrpSpPr/>
          <p:nvPr/>
        </p:nvGrpSpPr>
        <p:grpSpPr>
          <a:xfrm>
            <a:off x="9660350" y="5800601"/>
            <a:ext cx="1808151" cy="503804"/>
            <a:chOff x="8402649" y="5231833"/>
            <a:chExt cx="3415772" cy="1007608"/>
          </a:xfrm>
        </p:grpSpPr>
        <p:pic>
          <p:nvPicPr>
            <p:cNvPr id="10" name="Picture 9">
              <a:extLst>
                <a:ext uri="{FF2B5EF4-FFF2-40B4-BE49-F238E27FC236}">
                  <a16:creationId xmlns:a16="http://schemas.microsoft.com/office/drawing/2014/main" id="{27D5AFCF-07D7-193D-E118-2A6240A62275}"/>
                </a:ext>
              </a:extLst>
            </p:cNvPr>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a:off x="8605860" y="5231833"/>
              <a:ext cx="3212561" cy="100760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AE557EC-79BC-F522-9635-349FB25E88BA}"/>
                </a:ext>
              </a:extLst>
            </p:cNvPr>
            <p:cNvPicPr>
              <a:picLocks noChangeAspect="1"/>
            </p:cNvPicPr>
            <p:nvPr/>
          </p:nvPicPr>
          <p:blipFill>
            <a:blip r:embed="rId7"/>
            <a:stretch>
              <a:fillRect/>
            </a:stretch>
          </p:blipFill>
          <p:spPr>
            <a:xfrm>
              <a:off x="8466153" y="5816357"/>
              <a:ext cx="279414" cy="28576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5A8045FE-C7F3-2B0D-BEC3-6F98892CEDF6}"/>
                </a:ext>
              </a:extLst>
            </p:cNvPr>
            <p:cNvPicPr>
              <a:picLocks noChangeAspect="1"/>
            </p:cNvPicPr>
            <p:nvPr/>
          </p:nvPicPr>
          <p:blipFill>
            <a:blip r:embed="rId8"/>
            <a:stretch>
              <a:fillRect/>
            </a:stretch>
          </p:blipFill>
          <p:spPr>
            <a:xfrm>
              <a:off x="8402649" y="5424471"/>
              <a:ext cx="311166" cy="311166"/>
            </a:xfrm>
            <a:prstGeom prst="rect">
              <a:avLst/>
            </a:prstGeom>
            <a:ln>
              <a:noFill/>
            </a:ln>
            <a:effectLst>
              <a:outerShdw blurRad="292100" dist="139700" dir="2700000" algn="tl" rotWithShape="0">
                <a:srgbClr val="333333">
                  <a:alpha val="65000"/>
                </a:srgbClr>
              </a:outerShdw>
            </a:effectLst>
          </p:spPr>
        </p:pic>
      </p:grpSp>
      <p:pic>
        <p:nvPicPr>
          <p:cNvPr id="13" name="Picture 8" descr="Image result for spring boot">
            <a:extLst>
              <a:ext uri="{FF2B5EF4-FFF2-40B4-BE49-F238E27FC236}">
                <a16:creationId xmlns:a16="http://schemas.microsoft.com/office/drawing/2014/main" id="{47776457-9F79-5B6F-BA0A-42E52FEEA2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0888" y="4627053"/>
            <a:ext cx="4020820" cy="2081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623879"/>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8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4" name="Picture 3" descr="A web of dots connected">
            <a:extLst>
              <a:ext uri="{FF2B5EF4-FFF2-40B4-BE49-F238E27FC236}">
                <a16:creationId xmlns:a16="http://schemas.microsoft.com/office/drawing/2014/main" id="{41D1C7D3-0C38-5111-F601-703567503338}"/>
              </a:ext>
            </a:extLst>
          </p:cNvPr>
          <p:cNvPicPr>
            <a:picLocks noChangeAspect="1"/>
          </p:cNvPicPr>
          <p:nvPr/>
        </p:nvPicPr>
        <p:blipFill rotWithShape="1">
          <a:blip r:embed="rId2">
            <a:alphaModFix amt="50000"/>
          </a:blip>
          <a:srcRect l="20327" r="137" b="1"/>
          <a:stretch/>
        </p:blipFill>
        <p:spPr>
          <a:xfrm>
            <a:off x="3070" y="0"/>
            <a:ext cx="12188930" cy="6857990"/>
          </a:xfrm>
          <a:prstGeom prst="rect">
            <a:avLst/>
          </a:prstGeom>
        </p:spPr>
      </p:pic>
      <p:sp>
        <p:nvSpPr>
          <p:cNvPr id="108"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engXian Light"/>
              <a:ea typeface="+mn-ea"/>
              <a:cs typeface="+mn-cs"/>
            </a:endParaRPr>
          </a:p>
        </p:txBody>
      </p:sp>
      <p:pic>
        <p:nvPicPr>
          <p:cNvPr id="9" name="Picture 8">
            <a:extLst>
              <a:ext uri="{FF2B5EF4-FFF2-40B4-BE49-F238E27FC236}">
                <a16:creationId xmlns:a16="http://schemas.microsoft.com/office/drawing/2014/main" id="{C24702BB-E5F9-A472-4B33-BAAD0C514E56}"/>
              </a:ext>
            </a:extLst>
          </p:cNvPr>
          <p:cNvPicPr>
            <a:picLocks noChangeAspect="1"/>
          </p:cNvPicPr>
          <p:nvPr/>
        </p:nvPicPr>
        <p:blipFill>
          <a:blip r:embed="rId3"/>
          <a:stretch>
            <a:fillRect/>
          </a:stretch>
        </p:blipFill>
        <p:spPr>
          <a:xfrm>
            <a:off x="1247913" y="4627053"/>
            <a:ext cx="3907788" cy="2081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a:extLst>
              <a:ext uri="{FF2B5EF4-FFF2-40B4-BE49-F238E27FC236}">
                <a16:creationId xmlns:a16="http://schemas.microsoft.com/office/drawing/2014/main" id="{A1FA5673-C37E-1F19-5E13-D622F995EF73}"/>
              </a:ext>
            </a:extLst>
          </p:cNvPr>
          <p:cNvPicPr>
            <a:picLocks noChangeAspect="1"/>
          </p:cNvPicPr>
          <p:nvPr/>
        </p:nvPicPr>
        <p:blipFill>
          <a:blip r:embed="rId4"/>
          <a:stretch>
            <a:fillRect/>
          </a:stretch>
        </p:blipFill>
        <p:spPr>
          <a:xfrm>
            <a:off x="-105894" y="-105875"/>
            <a:ext cx="595428" cy="582328"/>
          </a:xfrm>
          <a:prstGeom prst="ellipse">
            <a:avLst/>
          </a:prstGeom>
          <a:ln>
            <a:noFill/>
          </a:ln>
          <a:effectLst>
            <a:softEdge rad="112500"/>
          </a:effectLst>
        </p:spPr>
      </p:pic>
      <p:sp>
        <p:nvSpPr>
          <p:cNvPr id="3" name="Subtitle 2">
            <a:extLst>
              <a:ext uri="{FF2B5EF4-FFF2-40B4-BE49-F238E27FC236}">
                <a16:creationId xmlns:a16="http://schemas.microsoft.com/office/drawing/2014/main" id="{22588309-30D3-58E8-3D54-18A3504E44A9}"/>
              </a:ext>
            </a:extLst>
          </p:cNvPr>
          <p:cNvSpPr txBox="1">
            <a:spLocks/>
          </p:cNvSpPr>
          <p:nvPr/>
        </p:nvSpPr>
        <p:spPr>
          <a:xfrm>
            <a:off x="981896" y="553595"/>
            <a:ext cx="10225159" cy="4046817"/>
          </a:xfrm>
          <a:prstGeom prst="rect">
            <a:avLst/>
          </a:prstGeom>
          <a:solidFill>
            <a:schemeClr val="bg1"/>
          </a:solidFill>
        </p:spPr>
        <p:txBody>
          <a:bodyPr lIns="109728" tIns="109728" rIns="109728" bIns="91440" anchor="t">
            <a:normAutofit/>
          </a:bodyPr>
          <a:lstStyle>
            <a:lvl1pPr marL="0" indent="0" algn="l" defTabSz="914400" rtl="0" eaLnBrk="1" latinLnBrk="0" hangingPunct="1">
              <a:lnSpc>
                <a:spcPct val="105000"/>
              </a:lnSpc>
              <a:spcBef>
                <a:spcPts val="1000"/>
              </a:spcBef>
              <a:buFont typeface="Arial" panose="020B0604020202020204" pitchFamily="34" charset="0"/>
              <a:buNone/>
              <a:defRPr sz="2800" kern="1200" spc="90">
                <a:solidFill>
                  <a:schemeClr val="tx1"/>
                </a:solidFill>
                <a:latin typeface="+mn-lt"/>
                <a:ea typeface="+mn-ea"/>
                <a:cs typeface="+mn-cs"/>
              </a:defRPr>
            </a:lvl1pPr>
            <a:lvl2pPr marL="457200" indent="0" algn="ctr" defTabSz="914400" rtl="0" eaLnBrk="1" latinLnBrk="0" hangingPunct="1">
              <a:lnSpc>
                <a:spcPct val="105000"/>
              </a:lnSpc>
              <a:spcBef>
                <a:spcPts val="500"/>
              </a:spcBef>
              <a:buFont typeface="Arial" panose="020B0604020202020204" pitchFamily="34" charset="0"/>
              <a:buNone/>
              <a:defRPr sz="2000" kern="1200" spc="90">
                <a:solidFill>
                  <a:schemeClr val="tx1"/>
                </a:solidFill>
                <a:latin typeface="+mn-lt"/>
                <a:ea typeface="+mn-ea"/>
                <a:cs typeface="+mn-cs"/>
              </a:defRPr>
            </a:lvl2pPr>
            <a:lvl3pPr marL="914400" indent="0" algn="ctr" defTabSz="914400" rtl="0" eaLnBrk="1" latinLnBrk="0" hangingPunct="1">
              <a:lnSpc>
                <a:spcPct val="105000"/>
              </a:lnSpc>
              <a:spcBef>
                <a:spcPts val="500"/>
              </a:spcBef>
              <a:buFont typeface="Arial" panose="020B0604020202020204" pitchFamily="34" charset="0"/>
              <a:buNone/>
              <a:defRPr sz="1800" kern="1200" spc="90">
                <a:solidFill>
                  <a:schemeClr val="tx1"/>
                </a:solidFill>
                <a:latin typeface="+mn-lt"/>
                <a:ea typeface="+mn-ea"/>
                <a:cs typeface="+mn-cs"/>
              </a:defRPr>
            </a:lvl3pPr>
            <a:lvl4pPr marL="13716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4pPr>
            <a:lvl5pPr marL="1828800" indent="0" algn="ctr" defTabSz="914400" rtl="0" eaLnBrk="1" latinLnBrk="0" hangingPunct="1">
              <a:lnSpc>
                <a:spcPct val="105000"/>
              </a:lnSpc>
              <a:spcBef>
                <a:spcPts val="500"/>
              </a:spcBef>
              <a:buFont typeface="Arial" panose="020B0604020202020204" pitchFamily="34" charset="0"/>
              <a:buNone/>
              <a:defRPr sz="1600" kern="1200" spc="9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5000"/>
              </a:lnSpc>
              <a:spcBef>
                <a:spcPts val="1000"/>
              </a:spcBef>
              <a:spcAft>
                <a:spcPts val="0"/>
              </a:spcAft>
              <a:buClrTx/>
              <a:buSzTx/>
              <a:buFont typeface="Arial" panose="020B0604020202020204" pitchFamily="34" charset="0"/>
              <a:buNone/>
              <a:tabLst/>
              <a:defRPr/>
            </a:pPr>
            <a:r>
              <a:rPr lang="en-US" sz="6600" b="1" dirty="0">
                <a:solidFill>
                  <a:srgbClr val="FFFF00"/>
                </a:solidFill>
                <a:latin typeface="Algerian" panose="04020705040A02060702" pitchFamily="82" charset="0"/>
                <a:ea typeface="DengXian Light"/>
              </a:rPr>
              <a:t>Different ways to </a:t>
            </a:r>
            <a:r>
              <a:rPr lang="en-US" sz="6600" b="1" dirty="0">
                <a:solidFill>
                  <a:schemeClr val="accent3"/>
                </a:solidFill>
                <a:latin typeface="Algerian" panose="04020705040A02060702" pitchFamily="82" charset="0"/>
                <a:ea typeface="DengXian Light"/>
              </a:rPr>
              <a:t>Consume</a:t>
            </a:r>
            <a:r>
              <a:rPr lang="en-US" sz="6600" b="1" dirty="0">
                <a:solidFill>
                  <a:srgbClr val="FFFF00"/>
                </a:solidFill>
                <a:latin typeface="Algerian" panose="04020705040A02060702" pitchFamily="82" charset="0"/>
                <a:ea typeface="DengXian Light"/>
              </a:rPr>
              <a:t> messages using </a:t>
            </a:r>
            <a:r>
              <a:rPr lang="en-US" sz="6600" b="1" dirty="0">
                <a:solidFill>
                  <a:srgbClr val="FF0000"/>
                </a:solidFill>
                <a:latin typeface="Algerian" panose="04020705040A02060702" pitchFamily="82" charset="0"/>
                <a:ea typeface="DengXian Light"/>
              </a:rPr>
              <a:t>@kafkalistner</a:t>
            </a:r>
            <a:endParaRPr kumimoji="0" lang="en-US" sz="41300" b="1" i="0" u="none" strike="noStrike" kern="1200" cap="none" spc="90" normalizeH="0" baseline="0" noProof="0" dirty="0">
              <a:ln>
                <a:noFill/>
              </a:ln>
              <a:solidFill>
                <a:srgbClr val="FF0000"/>
              </a:solidFill>
              <a:effectLst/>
              <a:uLnTx/>
              <a:uFillTx/>
              <a:latin typeface="Algerian" panose="04020705040A02060702" pitchFamily="82" charset="0"/>
              <a:ea typeface="DengXian Light"/>
            </a:endParaRPr>
          </a:p>
        </p:txBody>
      </p:sp>
      <p:sp>
        <p:nvSpPr>
          <p:cNvPr id="6" name="Rectangle 5">
            <a:extLst>
              <a:ext uri="{FF2B5EF4-FFF2-40B4-BE49-F238E27FC236}">
                <a16:creationId xmlns:a16="http://schemas.microsoft.com/office/drawing/2014/main" id="{E7E67C34-EC46-2EF1-C3AE-C950637439DE}"/>
              </a:ext>
            </a:extLst>
          </p:cNvPr>
          <p:cNvSpPr/>
          <p:nvPr/>
        </p:nvSpPr>
        <p:spPr>
          <a:xfrm>
            <a:off x="-195552" y="182443"/>
            <a:ext cx="3006130" cy="582329"/>
          </a:xfrm>
          <a:prstGeom prst="rect">
            <a:avLst/>
          </a:prstGeom>
          <a:scene3d>
            <a:camera prst="isometricOffAxis2Left"/>
            <a:lightRig rig="threePt" dir="t"/>
          </a:scene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3200" b="1" i="0" dirty="0">
                <a:solidFill>
                  <a:schemeClr val="tx1"/>
                </a:solidFill>
                <a:effectLst/>
                <a:latin typeface="-apple-system"/>
              </a:rPr>
              <a:t>Kafka Chapter 2</a:t>
            </a:r>
          </a:p>
        </p:txBody>
      </p:sp>
      <p:sp>
        <p:nvSpPr>
          <p:cNvPr id="8" name="TextBox 7">
            <a:extLst>
              <a:ext uri="{FF2B5EF4-FFF2-40B4-BE49-F238E27FC236}">
                <a16:creationId xmlns:a16="http://schemas.microsoft.com/office/drawing/2014/main" id="{1A10591D-0C71-2F15-7A02-D69536633068}"/>
              </a:ext>
            </a:extLst>
          </p:cNvPr>
          <p:cNvSpPr txBox="1"/>
          <p:nvPr/>
        </p:nvSpPr>
        <p:spPr>
          <a:xfrm>
            <a:off x="9185710" y="6488658"/>
            <a:ext cx="3006290" cy="369332"/>
          </a:xfrm>
          <a:prstGeom prst="rect">
            <a:avLst/>
          </a:prstGeom>
          <a:solidFill>
            <a:srgbClr val="00B050"/>
          </a:solidFill>
        </p:spPr>
        <p:txBody>
          <a:bodyPr wrap="square">
            <a:spAutoFit/>
          </a:bodyPr>
          <a:lstStyle/>
          <a:p>
            <a:r>
              <a:rPr lang="en-US" dirty="0"/>
              <a:t>https://twitter.com/</a:t>
            </a:r>
            <a:r>
              <a:rPr lang="en-US" b="1" dirty="0"/>
              <a:t>arvind4gl</a:t>
            </a:r>
          </a:p>
        </p:txBody>
      </p:sp>
      <p:grpSp>
        <p:nvGrpSpPr>
          <p:cNvPr id="5" name="Group 4">
            <a:extLst>
              <a:ext uri="{FF2B5EF4-FFF2-40B4-BE49-F238E27FC236}">
                <a16:creationId xmlns:a16="http://schemas.microsoft.com/office/drawing/2014/main" id="{8358153D-0558-92D9-09AE-7635247E509C}"/>
              </a:ext>
            </a:extLst>
          </p:cNvPr>
          <p:cNvGrpSpPr/>
          <p:nvPr/>
        </p:nvGrpSpPr>
        <p:grpSpPr>
          <a:xfrm>
            <a:off x="9660350" y="5800601"/>
            <a:ext cx="1808151" cy="503804"/>
            <a:chOff x="8402649" y="5231833"/>
            <a:chExt cx="3415772" cy="1007608"/>
          </a:xfrm>
        </p:grpSpPr>
        <p:pic>
          <p:nvPicPr>
            <p:cNvPr id="10" name="Picture 9">
              <a:extLst>
                <a:ext uri="{FF2B5EF4-FFF2-40B4-BE49-F238E27FC236}">
                  <a16:creationId xmlns:a16="http://schemas.microsoft.com/office/drawing/2014/main" id="{27D5AFCF-07D7-193D-E118-2A6240A62275}"/>
                </a:ext>
              </a:extLst>
            </p:cNvPr>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a:off x="8605860" y="5231833"/>
              <a:ext cx="3212561" cy="100760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CAE557EC-79BC-F522-9635-349FB25E88BA}"/>
                </a:ext>
              </a:extLst>
            </p:cNvPr>
            <p:cNvPicPr>
              <a:picLocks noChangeAspect="1"/>
            </p:cNvPicPr>
            <p:nvPr/>
          </p:nvPicPr>
          <p:blipFill>
            <a:blip r:embed="rId7"/>
            <a:stretch>
              <a:fillRect/>
            </a:stretch>
          </p:blipFill>
          <p:spPr>
            <a:xfrm>
              <a:off x="8466153" y="5816357"/>
              <a:ext cx="279414" cy="285765"/>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5A8045FE-C7F3-2B0D-BEC3-6F98892CEDF6}"/>
                </a:ext>
              </a:extLst>
            </p:cNvPr>
            <p:cNvPicPr>
              <a:picLocks noChangeAspect="1"/>
            </p:cNvPicPr>
            <p:nvPr/>
          </p:nvPicPr>
          <p:blipFill>
            <a:blip r:embed="rId8"/>
            <a:stretch>
              <a:fillRect/>
            </a:stretch>
          </p:blipFill>
          <p:spPr>
            <a:xfrm>
              <a:off x="8402649" y="5424471"/>
              <a:ext cx="311166" cy="311166"/>
            </a:xfrm>
            <a:prstGeom prst="rect">
              <a:avLst/>
            </a:prstGeom>
            <a:ln>
              <a:noFill/>
            </a:ln>
            <a:effectLst>
              <a:outerShdw blurRad="292100" dist="139700" dir="2700000" algn="tl" rotWithShape="0">
                <a:srgbClr val="333333">
                  <a:alpha val="65000"/>
                </a:srgbClr>
              </a:outerShdw>
            </a:effectLst>
          </p:spPr>
        </p:pic>
      </p:grpSp>
      <p:pic>
        <p:nvPicPr>
          <p:cNvPr id="13" name="Picture 8" descr="Image result for spring boot">
            <a:extLst>
              <a:ext uri="{FF2B5EF4-FFF2-40B4-BE49-F238E27FC236}">
                <a16:creationId xmlns:a16="http://schemas.microsoft.com/office/drawing/2014/main" id="{47776457-9F79-5B6F-BA0A-42E52FEEA2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0888" y="4627053"/>
            <a:ext cx="4020820" cy="2081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8022639"/>
      </p:ext>
    </p:extLst>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Prerequisite</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Basics Of Kafka</a:t>
            </a:r>
          </a:p>
          <a:p>
            <a:r>
              <a:rPr lang="en-US" dirty="0">
                <a:latin typeface="Times New Roman" panose="02020603050405020304" pitchFamily="18" charset="0"/>
                <a:cs typeface="Times New Roman" panose="02020603050405020304" pitchFamily="18" charset="0"/>
              </a:rPr>
              <a:t>Familiarity with Spring Boot</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87991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Order microservice – Kafka Producer Service</a:t>
            </a:r>
          </a:p>
          <a:p>
            <a:pPr lvl="1"/>
            <a:r>
              <a:rPr lang="en-US" dirty="0">
                <a:latin typeface="Times New Roman" panose="02020603050405020304" pitchFamily="18" charset="0"/>
                <a:cs typeface="Times New Roman" panose="02020603050405020304" pitchFamily="18" charset="0"/>
              </a:rPr>
              <a:t>To process the order and</a:t>
            </a:r>
          </a:p>
          <a:p>
            <a:pPr lvl="1"/>
            <a:r>
              <a:rPr lang="en-US" dirty="0">
                <a:latin typeface="Times New Roman" panose="02020603050405020304" pitchFamily="18" charset="0"/>
                <a:cs typeface="Times New Roman" panose="02020603050405020304" pitchFamily="18" charset="0"/>
              </a:rPr>
              <a:t>Publish </a:t>
            </a:r>
            <a:r>
              <a:rPr lang="en-US" b="1" dirty="0" err="1">
                <a:latin typeface="Times New Roman" panose="02020603050405020304" pitchFamily="18" charset="0"/>
                <a:cs typeface="Times New Roman" panose="02020603050405020304" pitchFamily="18" charset="0"/>
              </a:rPr>
              <a:t>order_process</a:t>
            </a:r>
            <a:r>
              <a:rPr lang="en-US" dirty="0">
                <a:latin typeface="Times New Roman" panose="02020603050405020304" pitchFamily="18" charset="0"/>
                <a:cs typeface="Times New Roman" panose="02020603050405020304" pitchFamily="18" charset="0"/>
              </a:rPr>
              <a:t> message/event to a Kafka topic</a:t>
            </a:r>
          </a:p>
          <a:p>
            <a:r>
              <a:rPr lang="en-US" dirty="0">
                <a:latin typeface="Times New Roman" panose="02020603050405020304" pitchFamily="18" charset="0"/>
                <a:cs typeface="Times New Roman" panose="02020603050405020304" pitchFamily="18" charset="0"/>
              </a:rPr>
              <a:t>Notification microservice - Kafka Consumer Service</a:t>
            </a:r>
          </a:p>
          <a:p>
            <a:pPr lvl="1"/>
            <a:r>
              <a:rPr lang="en-US" dirty="0">
                <a:latin typeface="Times New Roman" panose="02020603050405020304" pitchFamily="18" charset="0"/>
                <a:cs typeface="Times New Roman" panose="02020603050405020304" pitchFamily="18" charset="0"/>
              </a:rPr>
              <a:t>Consumes </a:t>
            </a:r>
            <a:r>
              <a:rPr lang="en-US" dirty="0" err="1">
                <a:latin typeface="Times New Roman" panose="02020603050405020304" pitchFamily="18" charset="0"/>
                <a:cs typeface="Times New Roman" panose="02020603050405020304" pitchFamily="18" charset="0"/>
              </a:rPr>
              <a:t>order_process</a:t>
            </a:r>
            <a:r>
              <a:rPr lang="en-US" dirty="0">
                <a:latin typeface="Times New Roman" panose="02020603050405020304" pitchFamily="18" charset="0"/>
                <a:cs typeface="Times New Roman" panose="02020603050405020304" pitchFamily="18" charset="0"/>
              </a:rPr>
              <a:t> message and send email to the user</a:t>
            </a:r>
          </a:p>
          <a:p>
            <a:pPr lvl="1"/>
            <a:r>
              <a:rPr lang="en-US" dirty="0">
                <a:latin typeface="Times New Roman" panose="02020603050405020304" pitchFamily="18" charset="0"/>
                <a:cs typeface="Times New Roman" panose="02020603050405020304" pitchFamily="18" charset="0"/>
              </a:rPr>
              <a:t>Using </a:t>
            </a:r>
            <a:r>
              <a:rPr lang="en-US" b="1" dirty="0">
                <a:latin typeface="Times New Roman" panose="02020603050405020304" pitchFamily="18" charset="0"/>
                <a:cs typeface="Times New Roman" panose="02020603050405020304" pitchFamily="18" charset="0"/>
              </a:rPr>
              <a:t>https://mailtrap.io/ </a:t>
            </a:r>
            <a:r>
              <a:rPr lang="en-US" dirty="0">
                <a:latin typeface="Times New Roman" panose="02020603050405020304" pitchFamily="18" charset="0"/>
                <a:cs typeface="Times New Roman" panose="02020603050405020304" pitchFamily="18" charset="0"/>
              </a:rPr>
              <a:t>to simulate the email</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25431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7DA522-F95C-DB18-0C79-3BBEBF9AF736}"/>
              </a:ext>
            </a:extLst>
          </p:cNvPr>
          <p:cNvPicPr>
            <a:picLocks noChangeAspect="1"/>
          </p:cNvPicPr>
          <p:nvPr/>
        </p:nvPicPr>
        <p:blipFill rotWithShape="1">
          <a:blip r:embed="rId2"/>
          <a:srcRect l="10254"/>
          <a:stretch/>
        </p:blipFill>
        <p:spPr>
          <a:xfrm>
            <a:off x="-2" y="0"/>
            <a:ext cx="12192001" cy="6841176"/>
          </a:xfrm>
          <a:prstGeom prst="rect">
            <a:avLst/>
          </a:prstGeom>
          <a:ln w="28575">
            <a:solidFill>
              <a:srgbClr val="00B050"/>
            </a:solidFill>
          </a:ln>
        </p:spPr>
      </p:pic>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8" name="TextBox 7">
            <a:extLst>
              <a:ext uri="{FF2B5EF4-FFF2-40B4-BE49-F238E27FC236}">
                <a16:creationId xmlns:a16="http://schemas.microsoft.com/office/drawing/2014/main" id="{9A35A6F2-7AE2-4BCD-3AE3-7A2BDBCDE543}"/>
              </a:ext>
            </a:extLst>
          </p:cNvPr>
          <p:cNvSpPr txBox="1"/>
          <p:nvPr/>
        </p:nvSpPr>
        <p:spPr>
          <a:xfrm>
            <a:off x="9109510" y="6394201"/>
            <a:ext cx="3006290" cy="369332"/>
          </a:xfrm>
          <a:prstGeom prst="rect">
            <a:avLst/>
          </a:prstGeom>
          <a:solidFill>
            <a:srgbClr val="00B050"/>
          </a:solidFill>
        </p:spPr>
        <p:txBody>
          <a:bodyPr wrap="square">
            <a:spAutoFit/>
          </a:bodyPr>
          <a:lstStyle/>
          <a:p>
            <a:r>
              <a:rPr lang="en-US" dirty="0"/>
              <a:t>https://twitter.com/</a:t>
            </a:r>
            <a:r>
              <a:rPr lang="en-US" b="1" dirty="0"/>
              <a:t>arvind4gl</a:t>
            </a:r>
          </a:p>
        </p:txBody>
      </p:sp>
    </p:spTree>
    <p:extLst>
      <p:ext uri="{BB962C8B-B14F-4D97-AF65-F5344CB8AC3E}">
        <p14:creationId xmlns:p14="http://schemas.microsoft.com/office/powerpoint/2010/main" val="316878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D364-2972-38F5-ACDF-B6D9D23EDB75}"/>
              </a:ext>
            </a:extLst>
          </p:cNvPr>
          <p:cNvSpPr>
            <a:spLocks noGrp="1"/>
          </p:cNvSpPr>
          <p:nvPr>
            <p:ph type="title"/>
          </p:nvPr>
        </p:nvSpPr>
        <p:spPr/>
        <p:txBody>
          <a:bodyPr/>
          <a:lstStyle/>
          <a:p>
            <a:r>
              <a:rPr lang="en-US" dirty="0"/>
              <a:t>What is Kafka</a:t>
            </a:r>
          </a:p>
        </p:txBody>
      </p:sp>
      <p:sp>
        <p:nvSpPr>
          <p:cNvPr id="3" name="Content Placeholder 2">
            <a:extLst>
              <a:ext uri="{FF2B5EF4-FFF2-40B4-BE49-F238E27FC236}">
                <a16:creationId xmlns:a16="http://schemas.microsoft.com/office/drawing/2014/main" id="{2DE14382-4EEF-3990-F81B-495963D4D1B6}"/>
              </a:ext>
            </a:extLst>
          </p:cNvPr>
          <p:cNvSpPr>
            <a:spLocks noGrp="1"/>
          </p:cNvSpPr>
          <p:nvPr>
            <p:ph idx="1"/>
          </p:nvPr>
        </p:nvSpPr>
        <p:spPr/>
        <p:txBody>
          <a:bodyPr>
            <a:normAutofit/>
          </a:bodyPr>
          <a:lstStyle/>
          <a:p>
            <a:r>
              <a:rPr lang="en-US" b="0" i="0" dirty="0">
                <a:solidFill>
                  <a:srgbClr val="374151"/>
                </a:solidFill>
                <a:effectLst/>
                <a:latin typeface="Söhne"/>
              </a:rPr>
              <a:t>Kafka's unique architecture and design make it well-suited for </a:t>
            </a:r>
            <a:r>
              <a:rPr lang="en-US" b="1" i="0" dirty="0">
                <a:solidFill>
                  <a:srgbClr val="374151"/>
                </a:solidFill>
                <a:effectLst/>
                <a:latin typeface="Söhne"/>
              </a:rPr>
              <a:t>handling large amounts </a:t>
            </a:r>
            <a:r>
              <a:rPr lang="en-US" b="0" i="0" dirty="0">
                <a:solidFill>
                  <a:srgbClr val="374151"/>
                </a:solidFill>
                <a:effectLst/>
                <a:latin typeface="Söhne"/>
              </a:rPr>
              <a:t>of data in real-time, which makes it a popular choice for </a:t>
            </a:r>
          </a:p>
          <a:p>
            <a:pPr lvl="1"/>
            <a:r>
              <a:rPr lang="en-US" b="0" i="0" dirty="0">
                <a:solidFill>
                  <a:srgbClr val="374151"/>
                </a:solidFill>
                <a:effectLst/>
                <a:latin typeface="Söhne"/>
              </a:rPr>
              <a:t>data processing, </a:t>
            </a:r>
          </a:p>
          <a:p>
            <a:pPr lvl="1"/>
            <a:r>
              <a:rPr lang="en-US" b="0" i="0" dirty="0">
                <a:solidFill>
                  <a:srgbClr val="374151"/>
                </a:solidFill>
                <a:effectLst/>
                <a:latin typeface="Söhne"/>
              </a:rPr>
              <a:t>event streaming, and </a:t>
            </a:r>
          </a:p>
          <a:p>
            <a:pPr lvl="1"/>
            <a:r>
              <a:rPr lang="en-US" b="0" i="0" dirty="0">
                <a:solidFill>
                  <a:srgbClr val="374151"/>
                </a:solidFill>
                <a:effectLst/>
                <a:latin typeface="Söhne"/>
              </a:rPr>
              <a:t>real-time analytics use cases.</a:t>
            </a:r>
            <a:endParaRPr lang="en-US" dirty="0"/>
          </a:p>
        </p:txBody>
      </p:sp>
    </p:spTree>
    <p:custDataLst>
      <p:tags r:id="rId1"/>
    </p:custDataLst>
    <p:extLst>
      <p:ext uri="{BB962C8B-B14F-4D97-AF65-F5344CB8AC3E}">
        <p14:creationId xmlns:p14="http://schemas.microsoft.com/office/powerpoint/2010/main" val="3051545246"/>
      </p:ext>
    </p:extLst>
  </p:cSld>
  <p:clrMapOvr>
    <a:masterClrMapping/>
  </p:clrMapOvr>
  <mc:AlternateContent xmlns:mc="http://schemas.openxmlformats.org/markup-compatibility/2006" xmlns:p14="http://schemas.microsoft.com/office/powerpoint/2010/main">
    <mc:Choice Requires="p14">
      <p:transition spd="slow" p14:dur="2000" advTm="3676"/>
    </mc:Choice>
    <mc:Fallback xmlns="">
      <p:transition spd="slow" advTm="36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C3A0A-3663-AF0D-0698-61AA66E3C707}"/>
              </a:ext>
            </a:extLst>
          </p:cNvPr>
          <p:cNvSpPr>
            <a:spLocks noGrp="1"/>
          </p:cNvSpPr>
          <p:nvPr>
            <p:ph idx="1"/>
          </p:nvPr>
        </p:nvSpPr>
        <p:spPr>
          <a:xfrm>
            <a:off x="625033" y="266218"/>
            <a:ext cx="10728767" cy="5915126"/>
          </a:xfrm>
        </p:spPr>
        <p:txBody>
          <a:bodyPr>
            <a:normAutofit/>
          </a:bodyPr>
          <a:lstStyle/>
          <a:p>
            <a:pPr lvl="1"/>
            <a:r>
              <a:rPr lang="en-US" dirty="0">
                <a:latin typeface="Times New Roman" panose="02020603050405020304" pitchFamily="18" charset="0"/>
                <a:cs typeface="Times New Roman" panose="02020603050405020304" pitchFamily="18" charset="0"/>
              </a:rPr>
              <a:t>DynamoDB is a powerful and scalable database service, but it may not be the best fit for every use case, especially when the data size and complexity grow over time.</a:t>
            </a:r>
          </a:p>
          <a:p>
            <a:pPr lvl="1"/>
            <a:r>
              <a:rPr lang="en-US" dirty="0">
                <a:latin typeface="Times New Roman" panose="02020603050405020304" pitchFamily="18" charset="0"/>
                <a:cs typeface="Times New Roman" panose="02020603050405020304" pitchFamily="18" charset="0"/>
              </a:rPr>
              <a:t>A tiered storage solution with MySQL and S3 can offer a cost-effective and flexible alternative to DynamoDB, by leveraging the strengths of each storage layer and minimizing the drawbacks.</a:t>
            </a:r>
          </a:p>
          <a:p>
            <a:pPr lvl="1"/>
            <a:r>
              <a:rPr lang="en-US" dirty="0">
                <a:latin typeface="Times New Roman" panose="02020603050405020304" pitchFamily="18" charset="0"/>
                <a:cs typeface="Times New Roman" panose="02020603050405020304" pitchFamily="18" charset="0"/>
              </a:rPr>
              <a:t>A tiered storage solution requires careful design and implementation, as well as constant monitoring and improvement, to ensure data consistency, availability, and performance.</a:t>
            </a:r>
          </a:p>
          <a:p>
            <a:pPr lvl="1"/>
            <a:r>
              <a:rPr lang="en-US" dirty="0">
                <a:latin typeface="Times New Roman" panose="02020603050405020304" pitchFamily="18" charset="0"/>
                <a:cs typeface="Times New Roman" panose="02020603050405020304" pitchFamily="18" charset="0"/>
              </a:rPr>
              <a:t>A tiered storage solution can also enable new features and capabilities, such as data analytics, backup and restore, and data retention policies.</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90402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8D29-2A30-493F-B047-CB9A95231F97}"/>
              </a:ext>
            </a:extLst>
          </p:cNvPr>
          <p:cNvSpPr>
            <a:spLocks noGrp="1"/>
          </p:cNvSpPr>
          <p:nvPr>
            <p:ph type="title"/>
          </p:nvPr>
        </p:nvSpPr>
        <p:spPr>
          <a:xfrm>
            <a:off x="1" y="0"/>
            <a:ext cx="12094028" cy="6857999"/>
          </a:xfrm>
          <a:solidFill>
            <a:schemeClr val="tx1"/>
          </a:solidFill>
        </p:spPr>
        <p:txBody>
          <a:bodyPr/>
          <a:lstStyle/>
          <a:p>
            <a:pPr algn="ctr"/>
            <a:r>
              <a:rPr lang="en-US" sz="6600" dirty="0">
                <a:solidFill>
                  <a:srgbClr val="FF0000"/>
                </a:solidFill>
                <a:latin typeface="Algerian" panose="04020705040A02060702" pitchFamily="82" charset="0"/>
                <a:cs typeface="Times New Roman" panose="02020603050405020304" pitchFamily="18" charset="0"/>
              </a:rPr>
              <a:t>Moving from </a:t>
            </a:r>
            <a:r>
              <a:rPr lang="en-US" sz="6600" b="1" u="sng" dirty="0">
                <a:solidFill>
                  <a:srgbClr val="FF0000"/>
                </a:solidFill>
                <a:latin typeface="Algerian" panose="04020705040A02060702" pitchFamily="82" charset="0"/>
                <a:cs typeface="Times New Roman" panose="02020603050405020304" pitchFamily="18" charset="0"/>
              </a:rPr>
              <a:t>DynamoDB</a:t>
            </a:r>
            <a:r>
              <a:rPr lang="en-US" sz="6600" dirty="0">
                <a:solidFill>
                  <a:srgbClr val="FF0000"/>
                </a:solidFill>
                <a:latin typeface="Algerian" panose="04020705040A02060702" pitchFamily="82" charset="0"/>
                <a:cs typeface="Times New Roman" panose="02020603050405020304" pitchFamily="18" charset="0"/>
              </a:rPr>
              <a:t> to tiered storage with </a:t>
            </a:r>
            <a:r>
              <a:rPr lang="en-US" sz="6600" b="1" u="sng" dirty="0">
                <a:solidFill>
                  <a:srgbClr val="FF0000"/>
                </a:solidFill>
                <a:latin typeface="Algerian" panose="04020705040A02060702" pitchFamily="82" charset="0"/>
                <a:cs typeface="Times New Roman" panose="02020603050405020304" pitchFamily="18" charset="0"/>
              </a:rPr>
              <a:t>MySQL+S3</a:t>
            </a:r>
            <a:br>
              <a:rPr lang="en-US" dirty="0">
                <a:latin typeface="Algerian" panose="04020705040A02060702" pitchFamily="82" charset="0"/>
                <a:cs typeface="Times New Roman" panose="02020603050405020304" pitchFamily="18" charset="0"/>
              </a:rPr>
            </a:br>
            <a:r>
              <a:rPr lang="en-US" dirty="0">
                <a:solidFill>
                  <a:schemeClr val="accent3"/>
                </a:solidFill>
                <a:latin typeface="Algerian" panose="04020705040A02060702" pitchFamily="82" charset="0"/>
                <a:cs typeface="Times New Roman" panose="02020603050405020304" pitchFamily="18" charset="0"/>
              </a:rPr>
              <a:t>Zendesk Engineering Blog</a:t>
            </a:r>
          </a:p>
        </p:txBody>
      </p:sp>
      <p:pic>
        <p:nvPicPr>
          <p:cNvPr id="4" name="Picture 3">
            <a:extLst>
              <a:ext uri="{FF2B5EF4-FFF2-40B4-BE49-F238E27FC236}">
                <a16:creationId xmlns:a16="http://schemas.microsoft.com/office/drawing/2014/main" id="{5703EBAE-5296-E36B-E3F4-480A2505A768}"/>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
        <p:nvSpPr>
          <p:cNvPr id="5" name="TextBox 4">
            <a:extLst>
              <a:ext uri="{FF2B5EF4-FFF2-40B4-BE49-F238E27FC236}">
                <a16:creationId xmlns:a16="http://schemas.microsoft.com/office/drawing/2014/main" id="{596FC71C-A41B-BD98-90DE-B7FF3786884A}"/>
              </a:ext>
            </a:extLst>
          </p:cNvPr>
          <p:cNvSpPr txBox="1"/>
          <p:nvPr/>
        </p:nvSpPr>
        <p:spPr>
          <a:xfrm>
            <a:off x="9109510" y="6394201"/>
            <a:ext cx="3006290" cy="369332"/>
          </a:xfrm>
          <a:prstGeom prst="rect">
            <a:avLst/>
          </a:prstGeom>
          <a:solidFill>
            <a:srgbClr val="00B050"/>
          </a:solidFill>
        </p:spPr>
        <p:txBody>
          <a:bodyPr wrap="square">
            <a:spAutoFit/>
          </a:bodyPr>
          <a:lstStyle/>
          <a:p>
            <a:r>
              <a:rPr lang="en-US" dirty="0"/>
              <a:t>https://twitter.com/</a:t>
            </a:r>
            <a:r>
              <a:rPr lang="en-US" b="1" dirty="0"/>
              <a:t>arvind4gl</a:t>
            </a:r>
          </a:p>
        </p:txBody>
      </p:sp>
    </p:spTree>
    <p:extLst>
      <p:ext uri="{BB962C8B-B14F-4D97-AF65-F5344CB8AC3E}">
        <p14:creationId xmlns:p14="http://schemas.microsoft.com/office/powerpoint/2010/main" val="209644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FD96-FCCC-5782-F6C2-5927FE5F5647}"/>
              </a:ext>
            </a:extLst>
          </p:cNvPr>
          <p:cNvSpPr>
            <a:spLocks noGrp="1"/>
          </p:cNvSpPr>
          <p:nvPr>
            <p:ph type="title"/>
          </p:nvPr>
        </p:nvSpPr>
        <p:spPr/>
        <p:txBody>
          <a:bodyPr/>
          <a:lstStyle/>
          <a:p>
            <a:r>
              <a:rPr lang="en-US" dirty="0"/>
              <a:t>Features/Advantages of Kafka</a:t>
            </a:r>
          </a:p>
        </p:txBody>
      </p:sp>
      <p:sp>
        <p:nvSpPr>
          <p:cNvPr id="3" name="Content Placeholder 2">
            <a:extLst>
              <a:ext uri="{FF2B5EF4-FFF2-40B4-BE49-F238E27FC236}">
                <a16:creationId xmlns:a16="http://schemas.microsoft.com/office/drawing/2014/main" id="{73D4C6A5-F45B-AA10-3625-7965BE9F0680}"/>
              </a:ext>
            </a:extLst>
          </p:cNvPr>
          <p:cNvSpPr>
            <a:spLocks noGrp="1"/>
          </p:cNvSpPr>
          <p:nvPr>
            <p:ph idx="1"/>
          </p:nvPr>
        </p:nvSpPr>
        <p:spPr/>
        <p:txBody>
          <a:bodyPr>
            <a:normAutofit fontScale="92500" lnSpcReduction="10000"/>
          </a:bodyPr>
          <a:lstStyle/>
          <a:p>
            <a:r>
              <a:rPr lang="en-US" b="1" i="0" dirty="0">
                <a:solidFill>
                  <a:srgbClr val="374151"/>
                </a:solidFill>
                <a:effectLst/>
                <a:latin typeface="Söhne"/>
              </a:rPr>
              <a:t>High-throughput</a:t>
            </a:r>
          </a:p>
          <a:p>
            <a:pPr lvl="1"/>
            <a:r>
              <a:rPr lang="en-US" b="0" i="0" dirty="0">
                <a:solidFill>
                  <a:srgbClr val="374151"/>
                </a:solidFill>
                <a:effectLst/>
                <a:latin typeface="Söhne"/>
              </a:rPr>
              <a:t>Kafka is designed to handle high-volume, real-time data feeds with high throughput. Its distributed architecture allows it to scale horizontally across multiple nodes, making it easy to add more capacity as needed.</a:t>
            </a: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Scalability</a:t>
            </a:r>
            <a:endParaRPr lang="en-US" dirty="0">
              <a:solidFill>
                <a:srgbClr val="374151"/>
              </a:solidFill>
              <a:latin typeface="Söhne"/>
            </a:endParaRPr>
          </a:p>
          <a:p>
            <a:pPr lvl="1"/>
            <a:r>
              <a:rPr lang="en-US" b="0" i="0" dirty="0">
                <a:solidFill>
                  <a:srgbClr val="374151"/>
                </a:solidFill>
                <a:effectLst/>
                <a:latin typeface="Söhne"/>
              </a:rPr>
              <a:t> Kafka is designed to scale horizontally across multiple nodes, which allows it to handle large amounts of data with high throughput.</a:t>
            </a:r>
          </a:p>
          <a:p>
            <a:pPr algn="l">
              <a:buFont typeface="Arial" panose="020B0604020202020204" pitchFamily="34" charset="0"/>
              <a:buChar char="•"/>
            </a:pPr>
            <a:r>
              <a:rPr lang="en-US" b="1" i="0" dirty="0">
                <a:solidFill>
                  <a:srgbClr val="374151"/>
                </a:solidFill>
                <a:effectLst/>
                <a:latin typeface="Söhne"/>
              </a:rPr>
              <a:t>Fault-tolerance</a:t>
            </a:r>
          </a:p>
          <a:p>
            <a:pPr lvl="1"/>
            <a:r>
              <a:rPr lang="en-US" b="0" i="0" dirty="0">
                <a:solidFill>
                  <a:srgbClr val="374151"/>
                </a:solidFill>
                <a:effectLst/>
                <a:latin typeface="Söhne"/>
              </a:rPr>
              <a:t> Kafka is designed to be fault-tolerant and resilient to failures, with built-in mechanisms for replication and data recovery.</a:t>
            </a:r>
          </a:p>
          <a:p>
            <a:pPr marL="0" indent="0">
              <a:buNone/>
            </a:pPr>
            <a:endParaRPr lang="en-US" dirty="0"/>
          </a:p>
        </p:txBody>
      </p:sp>
    </p:spTree>
    <p:extLst>
      <p:ext uri="{BB962C8B-B14F-4D97-AF65-F5344CB8AC3E}">
        <p14:creationId xmlns:p14="http://schemas.microsoft.com/office/powerpoint/2010/main" val="245120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FD96-FCCC-5782-F6C2-5927FE5F5647}"/>
              </a:ext>
            </a:extLst>
          </p:cNvPr>
          <p:cNvSpPr>
            <a:spLocks noGrp="1"/>
          </p:cNvSpPr>
          <p:nvPr>
            <p:ph type="title"/>
          </p:nvPr>
        </p:nvSpPr>
        <p:spPr/>
        <p:txBody>
          <a:bodyPr/>
          <a:lstStyle/>
          <a:p>
            <a:r>
              <a:rPr lang="en-US" dirty="0"/>
              <a:t>Features of Kafka</a:t>
            </a:r>
          </a:p>
        </p:txBody>
      </p:sp>
      <p:sp>
        <p:nvSpPr>
          <p:cNvPr id="3" name="Content Placeholder 2">
            <a:extLst>
              <a:ext uri="{FF2B5EF4-FFF2-40B4-BE49-F238E27FC236}">
                <a16:creationId xmlns:a16="http://schemas.microsoft.com/office/drawing/2014/main" id="{73D4C6A5-F45B-AA10-3625-7965BE9F068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374151"/>
                </a:solidFill>
                <a:effectLst/>
                <a:latin typeface="Söhne"/>
              </a:rPr>
              <a:t>Durability</a:t>
            </a:r>
            <a:endParaRPr lang="en-US" b="1" dirty="0">
              <a:solidFill>
                <a:srgbClr val="374151"/>
              </a:solidFill>
              <a:latin typeface="Söhne"/>
            </a:endParaRPr>
          </a:p>
          <a:p>
            <a:pPr lvl="1"/>
            <a:r>
              <a:rPr lang="en-US" b="0" i="0" dirty="0">
                <a:solidFill>
                  <a:srgbClr val="374151"/>
                </a:solidFill>
                <a:effectLst/>
                <a:latin typeface="Söhne"/>
              </a:rPr>
              <a:t> Kafka stores data on disk, which allows it to retain messages even after they have been consumed by consumers.</a:t>
            </a:r>
          </a:p>
          <a:p>
            <a:pPr algn="l">
              <a:buFont typeface="Arial" panose="020B0604020202020204" pitchFamily="34" charset="0"/>
              <a:buChar char="•"/>
            </a:pPr>
            <a:r>
              <a:rPr lang="en-US" b="1" i="0" dirty="0">
                <a:solidFill>
                  <a:srgbClr val="374151"/>
                </a:solidFill>
                <a:effectLst/>
                <a:latin typeface="Söhne"/>
              </a:rPr>
              <a:t>Stream processing</a:t>
            </a:r>
          </a:p>
          <a:p>
            <a:pPr lvl="1"/>
            <a:r>
              <a:rPr lang="en-US" b="0" i="0" dirty="0">
                <a:solidFill>
                  <a:srgbClr val="374151"/>
                </a:solidFill>
                <a:effectLst/>
                <a:latin typeface="Söhne"/>
              </a:rPr>
              <a:t> Kafka provides built-in support for stream processing using the Kafka Streams API, which allows for real-time processing of data streams.</a:t>
            </a:r>
          </a:p>
          <a:p>
            <a:r>
              <a:rPr lang="en-US" b="1" i="0" dirty="0">
                <a:solidFill>
                  <a:srgbClr val="374151"/>
                </a:solidFill>
                <a:effectLst/>
                <a:latin typeface="Söhne"/>
              </a:rPr>
              <a:t>Flexibility</a:t>
            </a:r>
          </a:p>
          <a:p>
            <a:pPr lvl="1"/>
            <a:r>
              <a:rPr lang="en-US" b="0" i="0" dirty="0">
                <a:solidFill>
                  <a:srgbClr val="374151"/>
                </a:solidFill>
                <a:effectLst/>
                <a:latin typeface="Söhne"/>
              </a:rPr>
              <a:t> Kafka can be used for a wide range of data processing tasks, including </a:t>
            </a:r>
            <a:r>
              <a:rPr lang="en-US" b="1" i="0" dirty="0">
                <a:solidFill>
                  <a:srgbClr val="374151"/>
                </a:solidFill>
                <a:effectLst/>
                <a:latin typeface="Söhne"/>
              </a:rPr>
              <a:t>stream processing</a:t>
            </a:r>
            <a:r>
              <a:rPr lang="en-US" b="0" i="0" dirty="0">
                <a:solidFill>
                  <a:srgbClr val="374151"/>
                </a:solidFill>
                <a:effectLst/>
                <a:latin typeface="Söhne"/>
              </a:rPr>
              <a:t>, </a:t>
            </a:r>
            <a:r>
              <a:rPr lang="en-US" b="1" i="0" dirty="0">
                <a:solidFill>
                  <a:srgbClr val="374151"/>
                </a:solidFill>
                <a:effectLst/>
                <a:latin typeface="Söhne"/>
              </a:rPr>
              <a:t>data integration</a:t>
            </a:r>
            <a:r>
              <a:rPr lang="en-US" b="0" i="0" dirty="0">
                <a:solidFill>
                  <a:srgbClr val="374151"/>
                </a:solidFill>
                <a:effectLst/>
                <a:latin typeface="Söhne"/>
              </a:rPr>
              <a:t>, and </a:t>
            </a:r>
            <a:r>
              <a:rPr lang="en-US" b="1" i="0" dirty="0">
                <a:solidFill>
                  <a:srgbClr val="374151"/>
                </a:solidFill>
                <a:effectLst/>
                <a:latin typeface="Söhne"/>
              </a:rPr>
              <a:t>real-time analytics</a:t>
            </a:r>
            <a:r>
              <a:rPr lang="en-US" b="0" i="0" dirty="0">
                <a:solidFill>
                  <a:srgbClr val="374151"/>
                </a:solidFill>
                <a:effectLst/>
                <a:latin typeface="Söhne"/>
              </a:rPr>
              <a:t>. It also has a large ecosystem of connectors and plugins that make it easy to integrate with other tools and systems.</a:t>
            </a:r>
          </a:p>
          <a:p>
            <a:endParaRPr lang="en-US" dirty="0"/>
          </a:p>
        </p:txBody>
      </p:sp>
    </p:spTree>
    <p:extLst>
      <p:ext uri="{BB962C8B-B14F-4D97-AF65-F5344CB8AC3E}">
        <p14:creationId xmlns:p14="http://schemas.microsoft.com/office/powerpoint/2010/main" val="21532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5|0.5"/>
</p:tagLst>
</file>

<file path=ppt/tags/tag2.xml><?xml version="1.0" encoding="utf-8"?>
<p:tagLst xmlns:a="http://schemas.openxmlformats.org/drawingml/2006/main" xmlns:r="http://schemas.openxmlformats.org/officeDocument/2006/relationships" xmlns:p="http://schemas.openxmlformats.org/presentationml/2006/main">
  <p:tag name="TIMING" val="|3.2"/>
</p:tagLst>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15293</TotalTime>
  <Words>3371</Words>
  <Application>Microsoft Office PowerPoint</Application>
  <PresentationFormat>Widescreen</PresentationFormat>
  <Paragraphs>412</Paragraphs>
  <Slides>71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DengXian</vt:lpstr>
      <vt:lpstr>DengXian Light</vt:lpstr>
      <vt:lpstr>Algerian</vt:lpstr>
      <vt:lpstr>-apple-system</vt:lpstr>
      <vt:lpstr>Arial</vt:lpstr>
      <vt:lpstr>Söhne</vt:lpstr>
      <vt:lpstr>Times New Roman</vt:lpstr>
      <vt:lpstr>SketchyVTI</vt:lpstr>
      <vt:lpstr>PowerPoint Presentation</vt:lpstr>
      <vt:lpstr>PowerPoint Presentation</vt:lpstr>
      <vt:lpstr>PowerPoint Presentation</vt:lpstr>
      <vt:lpstr>PowerPoint Presentation</vt:lpstr>
      <vt:lpstr>PowerPoint Presentation</vt:lpstr>
      <vt:lpstr>What is Kafka</vt:lpstr>
      <vt:lpstr>What is Kafka</vt:lpstr>
      <vt:lpstr>Features/Advantages of Kafka</vt:lpstr>
      <vt:lpstr>Features of Kafka</vt:lpstr>
      <vt:lpstr>PowerPoint Presentation</vt:lpstr>
      <vt:lpstr>PowerPoint Presentation</vt:lpstr>
      <vt:lpstr>PowerPoint Presentation</vt:lpstr>
      <vt:lpstr>Components of Kafka</vt:lpstr>
      <vt:lpstr>PowerPoint Presentation</vt:lpstr>
      <vt:lpstr>Brokers</vt:lpstr>
      <vt:lpstr>Brokers</vt:lpstr>
      <vt:lpstr>Brokers</vt:lpstr>
      <vt:lpstr>Topics</vt:lpstr>
      <vt:lpstr>Topics</vt:lpstr>
      <vt:lpstr>Partitions</vt:lpstr>
      <vt:lpstr>Partitions</vt:lpstr>
      <vt:lpstr>Offset</vt:lpstr>
      <vt:lpstr>More about offset</vt:lpstr>
      <vt:lpstr>Why offset is important?</vt:lpstr>
      <vt:lpstr>PowerPoint Presentation</vt:lpstr>
      <vt:lpstr>PowerPoint Presentation</vt:lpstr>
      <vt:lpstr>Producers</vt:lpstr>
      <vt:lpstr>Producers</vt:lpstr>
      <vt:lpstr>Producer API</vt:lpstr>
      <vt:lpstr>Producer API</vt:lpstr>
      <vt:lpstr>Consumers</vt:lpstr>
      <vt:lpstr>Consumer groups</vt:lpstr>
      <vt:lpstr>partition &amp; consumer (P==C)</vt:lpstr>
      <vt:lpstr>partition &amp; consumer (P&gt;C)</vt:lpstr>
      <vt:lpstr>partition &amp; consumer (P&lt;C)</vt:lpstr>
      <vt:lpstr>Consumer API</vt:lpstr>
      <vt:lpstr>Consumer API</vt:lpstr>
      <vt:lpstr>PowerPoint Presentation</vt:lpstr>
      <vt:lpstr>PowerPoint Presentation</vt:lpstr>
      <vt:lpstr>Zookeeper</vt:lpstr>
      <vt:lpstr>Zookeeper</vt:lpstr>
      <vt:lpstr>Zookeeper in kafka 2.8.x</vt:lpstr>
      <vt:lpstr>Kafka without Zookeeper</vt:lpstr>
      <vt:lpstr>PowerPoint Presentation</vt:lpstr>
      <vt:lpstr>Benefits of KRaft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 configuration</vt:lpstr>
      <vt:lpstr>Cluster configuration</vt:lpstr>
      <vt:lpstr>Producer configuration</vt:lpstr>
      <vt:lpstr>Producer configuration</vt:lpstr>
      <vt:lpstr>Consumer configuration</vt:lpstr>
      <vt:lpstr>Consumer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Prerequisite</vt:lpstr>
      <vt:lpstr>Agenda</vt:lpstr>
      <vt:lpstr>PowerPoint Presentation</vt:lpstr>
      <vt:lpstr>PowerPoint Presentation</vt:lpstr>
      <vt:lpstr>Moving from DynamoDB to tiered storage with MySQL+S3 Zendesk Engineering Blog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Arvind Maurya</cp:lastModifiedBy>
  <cp:revision>173</cp:revision>
  <dcterms:created xsi:type="dcterms:W3CDTF">2023-03-17T01:29:05Z</dcterms:created>
  <dcterms:modified xsi:type="dcterms:W3CDTF">2024-01-28T18:07:12Z</dcterms:modified>
</cp:coreProperties>
</file>