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3" r:id="rId3"/>
    <p:sldId id="264" r:id="rId4"/>
    <p:sldId id="268" r:id="rId5"/>
    <p:sldId id="265" r:id="rId6"/>
    <p:sldId id="270" r:id="rId7"/>
    <p:sldId id="266" r:id="rId8"/>
    <p:sldId id="267" r:id="rId9"/>
    <p:sldId id="269" r:id="rId10"/>
    <p:sldId id="257" r:id="rId11"/>
    <p:sldId id="262" r:id="rId12"/>
    <p:sldId id="258" r:id="rId13"/>
    <p:sldId id="259" r:id="rId14"/>
    <p:sldId id="260" r:id="rId15"/>
  </p:sldIdLst>
  <p:sldSz cx="8229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24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0" y="-18064"/>
            <a:ext cx="8252824" cy="1466652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536" y="5129673"/>
            <a:ext cx="5244047" cy="3512111"/>
          </a:xfrm>
        </p:spPr>
        <p:txBody>
          <a:bodyPr anchor="b">
            <a:noAutofit/>
          </a:bodyPr>
          <a:lstStyle>
            <a:lvl1pPr algn="r">
              <a:defRPr sz="486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536" y="8641780"/>
            <a:ext cx="5244047" cy="2340051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0480"/>
            <a:ext cx="5712943" cy="7261013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9536853"/>
            <a:ext cx="5712943" cy="3351386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96" y="1300480"/>
            <a:ext cx="5464964" cy="6448213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90966" y="7748693"/>
            <a:ext cx="4877824" cy="812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8" y="9536853"/>
            <a:ext cx="5712944" cy="3351386"/>
          </a:xfrm>
        </p:spPr>
        <p:txBody>
          <a:bodyPr anchor="ctr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440" y="1686140"/>
            <a:ext cx="411587" cy="1247522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2930" y="6157986"/>
            <a:ext cx="411587" cy="1247522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87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8" y="4121575"/>
            <a:ext cx="5712944" cy="5536981"/>
          </a:xfrm>
        </p:spPr>
        <p:txBody>
          <a:bodyPr anchor="b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8" y="9658556"/>
            <a:ext cx="5712944" cy="322968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396" y="1300480"/>
            <a:ext cx="5464964" cy="6448213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8638" y="8561494"/>
            <a:ext cx="5712944" cy="109706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8" y="9658556"/>
            <a:ext cx="5712944" cy="322968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440" y="1686140"/>
            <a:ext cx="411587" cy="1247522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2930" y="6157986"/>
            <a:ext cx="411587" cy="1247522"/>
          </a:xfrm>
          <a:prstGeom prst="rect">
            <a:avLst/>
          </a:prstGeom>
        </p:spPr>
        <p:txBody>
          <a:bodyPr vert="horz" lIns="82296" tIns="41148" rIns="82296" bIns="41148" rtlCol="0" anchor="ctr">
            <a:noAutofit/>
          </a:bodyPr>
          <a:lstStyle/>
          <a:p>
            <a:pPr lvl="0"/>
            <a:r>
              <a:rPr lang="en-US" sz="72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55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63" y="1300480"/>
            <a:ext cx="5707319" cy="6448213"/>
          </a:xfrm>
        </p:spPr>
        <p:txBody>
          <a:bodyPr anchor="ctr">
            <a:normAutofit/>
          </a:bodyPr>
          <a:lstStyle>
            <a:lvl1pPr algn="l">
              <a:defRPr sz="39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8638" y="8561494"/>
            <a:ext cx="5712944" cy="109706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160">
                <a:solidFill>
                  <a:schemeClr val="accent1"/>
                </a:solidFill>
              </a:defRPr>
            </a:lvl1pPr>
            <a:lvl2pPr marL="411480" indent="0">
              <a:buFontTx/>
              <a:buNone/>
              <a:defRPr/>
            </a:lvl2pPr>
            <a:lvl3pPr marL="822960" indent="0">
              <a:buFontTx/>
              <a:buNone/>
              <a:defRPr/>
            </a:lvl3pPr>
            <a:lvl4pPr marL="1234440" indent="0">
              <a:buFontTx/>
              <a:buNone/>
              <a:defRPr/>
            </a:lvl4pPr>
            <a:lvl5pPr marL="16459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8" y="9658556"/>
            <a:ext cx="5712944" cy="3229683"/>
          </a:xfrm>
        </p:spPr>
        <p:txBody>
          <a:bodyPr anchor="t">
            <a:normAutofit/>
          </a:bodyPr>
          <a:lstStyle>
            <a:lvl1pPr marL="0" indent="0" algn="l">
              <a:buNone/>
              <a:defRPr sz="16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32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9581" y="1300481"/>
            <a:ext cx="880931" cy="1120309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39" y="1300481"/>
            <a:ext cx="4675523" cy="112030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8" y="5761853"/>
            <a:ext cx="5712944" cy="3896706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8" y="9658556"/>
            <a:ext cx="5712944" cy="183552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0480"/>
            <a:ext cx="5712943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1" y="4609257"/>
            <a:ext cx="2779298" cy="8278980"/>
          </a:xfrm>
        </p:spPr>
        <p:txBody>
          <a:bodyPr>
            <a:normAutofit/>
          </a:bodyPr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2284" y="4609260"/>
            <a:ext cx="2779299" cy="8278982"/>
          </a:xfrm>
        </p:spPr>
        <p:txBody>
          <a:bodyPr>
            <a:normAutofit/>
          </a:bodyPr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300480"/>
            <a:ext cx="5712942" cy="28177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4610097"/>
            <a:ext cx="2781605" cy="1229359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39" y="5839459"/>
            <a:ext cx="2781605" cy="70487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9976" y="4610097"/>
            <a:ext cx="2781605" cy="1229359"/>
          </a:xfrm>
        </p:spPr>
        <p:txBody>
          <a:bodyPr anchor="b">
            <a:noAutofit/>
          </a:bodyPr>
          <a:lstStyle>
            <a:lvl1pPr marL="0" indent="0">
              <a:buNone/>
              <a:defRPr sz="2160" b="0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9976" y="5839459"/>
            <a:ext cx="2781605" cy="70487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300480"/>
            <a:ext cx="5712943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3197022"/>
            <a:ext cx="2511164" cy="2727394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148" y="1098508"/>
            <a:ext cx="3047433" cy="117897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39" y="5924415"/>
            <a:ext cx="2511164" cy="5513491"/>
          </a:xfrm>
        </p:spPr>
        <p:txBody>
          <a:bodyPr>
            <a:normAutofit/>
          </a:bodyPr>
          <a:lstStyle>
            <a:lvl1pPr marL="0" indent="0">
              <a:buNone/>
              <a:defRPr sz="126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0241280"/>
            <a:ext cx="5712943" cy="1209041"/>
          </a:xfrm>
        </p:spPr>
        <p:txBody>
          <a:bodyPr anchor="b">
            <a:normAutofit/>
          </a:bodyPr>
          <a:lstStyle>
            <a:lvl1pPr algn="l">
              <a:defRPr sz="21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639" y="1300480"/>
            <a:ext cx="5712943" cy="82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440"/>
            </a:lvl1pPr>
            <a:lvl2pPr marL="411480" indent="0">
              <a:buNone/>
              <a:defRPr sz="1440"/>
            </a:lvl2pPr>
            <a:lvl3pPr marL="822960" indent="0">
              <a:buNone/>
              <a:defRPr sz="1440"/>
            </a:lvl3pPr>
            <a:lvl4pPr marL="1234440" indent="0">
              <a:buNone/>
              <a:defRPr sz="1440"/>
            </a:lvl4pPr>
            <a:lvl5pPr marL="1645920" indent="0">
              <a:buNone/>
              <a:defRPr sz="1440"/>
            </a:lvl5pPr>
            <a:lvl6pPr marL="2057400" indent="0">
              <a:buNone/>
              <a:defRPr sz="1440"/>
            </a:lvl6pPr>
            <a:lvl7pPr marL="2468880" indent="0">
              <a:buNone/>
              <a:defRPr sz="1440"/>
            </a:lvl7pPr>
            <a:lvl8pPr marL="2880360" indent="0">
              <a:buNone/>
              <a:defRPr sz="1440"/>
            </a:lvl8pPr>
            <a:lvl9pPr marL="3291840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39" y="11450321"/>
            <a:ext cx="5712943" cy="1437918"/>
          </a:xfrm>
        </p:spPr>
        <p:txBody>
          <a:bodyPr>
            <a:normAutofit/>
          </a:bodyPr>
          <a:lstStyle>
            <a:lvl1pPr marL="0" indent="0">
              <a:buNone/>
              <a:defRPr sz="108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620" y="-18064"/>
            <a:ext cx="8252825" cy="14666528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300480"/>
            <a:ext cx="5712942" cy="2817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4609260"/>
            <a:ext cx="5712943" cy="82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4732" y="12888242"/>
            <a:ext cx="615719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6886B-1EB9-43EF-B70F-19410254DBD0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39" y="12888242"/>
            <a:ext cx="4160676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00209" y="12888242"/>
            <a:ext cx="461374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accent1"/>
                </a:solidFill>
              </a:defRPr>
            </a:lvl1pPr>
          </a:lstStyle>
          <a:p>
            <a:fld id="{0A2894E3-A98D-444E-8065-C41046F95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5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11480" rtl="0" eaLnBrk="1" latinLnBrk="0" hangingPunct="1">
        <a:spcBef>
          <a:spcPct val="0"/>
        </a:spcBef>
        <a:buNone/>
        <a:defRPr sz="324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610" indent="-30861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F175-A366-1D21-D2A4-F42AF919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82" y="3051491"/>
            <a:ext cx="5244047" cy="3512111"/>
          </a:xfrm>
        </p:spPr>
        <p:txBody>
          <a:bodyPr/>
          <a:lstStyle/>
          <a:p>
            <a:r>
              <a:rPr lang="en-US" sz="7200" dirty="0"/>
              <a:t>SPRING BOOT </a:t>
            </a:r>
            <a:br>
              <a:rPr lang="en-US" sz="7200" dirty="0"/>
            </a:br>
            <a:r>
              <a:rPr lang="en-US" sz="7200" b="1" dirty="0"/>
              <a:t>WEBCLIENT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8BD9-5E38-9CDC-F626-0CB903F3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481" y="6896773"/>
            <a:ext cx="5244047" cy="2340051"/>
          </a:xfrm>
        </p:spPr>
        <p:txBody>
          <a:bodyPr>
            <a:normAutofit/>
          </a:bodyPr>
          <a:lstStyle/>
          <a:p>
            <a:r>
              <a:rPr lang="en-US" sz="2800" dirty="0"/>
              <a:t>#springbootbytes</a:t>
            </a:r>
          </a:p>
          <a:p>
            <a:r>
              <a:rPr lang="en-US" sz="2800" dirty="0"/>
              <a:t>#codefarm</a:t>
            </a:r>
          </a:p>
        </p:txBody>
      </p:sp>
    </p:spTree>
    <p:extLst>
      <p:ext uri="{BB962C8B-B14F-4D97-AF65-F5344CB8AC3E}">
        <p14:creationId xmlns:p14="http://schemas.microsoft.com/office/powerpoint/2010/main" val="359844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07B-A22B-D09A-8F34-4B1AF615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6051-9539-18A2-2B5E-C63AF424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designed to accelerate the development of Spring applications by providing defaults for code and configuration. </a:t>
            </a:r>
          </a:p>
          <a:p>
            <a:r>
              <a:rPr lang="en-US" dirty="0"/>
              <a:t>It aims to get you up and running with minimal effort, allowing developers to focus more on business logic rather than boilerplate code.</a:t>
            </a:r>
          </a:p>
        </p:txBody>
      </p:sp>
    </p:spTree>
    <p:extLst>
      <p:ext uri="{BB962C8B-B14F-4D97-AF65-F5344CB8AC3E}">
        <p14:creationId xmlns:p14="http://schemas.microsoft.com/office/powerpoint/2010/main" val="37268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910-1430-C22A-A8C8-85D08426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5FDD-F482-DD14-238F-FE9A868F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well-suited for building microservices-based applications.</a:t>
            </a:r>
          </a:p>
          <a:p>
            <a:r>
              <a:rPr lang="en-US" dirty="0"/>
              <a:t> It simplifies the development of small, independent services by providing features like embedded servers, production-ready defaults, and a variety of libraries for building different components of a microservices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BD21-C756-CFE0-C1BC-6AA368D1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7FA9-A837-06E5-B8EF-B4963C36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comes with embedded servers like Tomcat, Jetty, and Undertow, which eliminates the need for deploying applications on external servers. </a:t>
            </a:r>
          </a:p>
          <a:p>
            <a:r>
              <a:rPr lang="en-US" dirty="0"/>
              <a:t>This makes it easier to package your application as a standalone JAR or WAR file, simplifying deployment and reducing the need for external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864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E60C-9680-CBB9-ACA3-3C67DA14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Opinionated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A972-CF54-AE95-E334-E2945D42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adopts an opinionated approach by providing sensible defaults for various configuration options.</a:t>
            </a:r>
          </a:p>
          <a:p>
            <a:r>
              <a:rPr lang="en-US" dirty="0"/>
              <a:t> This allows developers to get started quickly without having to make a myriad of decisions about configuration. However, it also allows for customization when needed.</a:t>
            </a:r>
          </a:p>
        </p:txBody>
      </p:sp>
    </p:spTree>
    <p:extLst>
      <p:ext uri="{BB962C8B-B14F-4D97-AF65-F5344CB8AC3E}">
        <p14:creationId xmlns:p14="http://schemas.microsoft.com/office/powerpoint/2010/main" val="38209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2967-2D91-B4DA-1D4A-3C394F20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Ecosystem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1E7E-8A52-A05C-93A1-8A7BD76E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seamlessly integrates with the broader Spring ecosystem, including the Spring Framework, Spring Data, Spring Security, and other projects. </a:t>
            </a:r>
          </a:p>
          <a:p>
            <a:r>
              <a:rPr lang="en-US" dirty="0"/>
              <a:t>This integration simplifies the development of enterprise-grade applications, offering a comprehensive set of tools and libraries for various aspects of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391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B852-35DA-F034-BC2C-85DDD6A5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Reactive HTTP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A8EF-8077-6FC2-A42C-BF24A08C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WebClient</a:t>
            </a:r>
            <a:r>
              <a:rPr lang="en-US" sz="3600" dirty="0"/>
              <a:t> is a reactive, non-blocking, and asynchronous HTTP client introduced in the Spring </a:t>
            </a:r>
            <a:r>
              <a:rPr lang="en-US" sz="3600" dirty="0" err="1"/>
              <a:t>WebFlux</a:t>
            </a:r>
            <a:r>
              <a:rPr lang="en-US" sz="3600" dirty="0"/>
              <a:t> module. </a:t>
            </a:r>
          </a:p>
          <a:p>
            <a:r>
              <a:rPr lang="en-US" sz="3600" dirty="0"/>
              <a:t>It is designed to handle reactive programming principles and is suitable for building reactive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210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E784-44B3-C42B-414F-3E4ACC2C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Fluent API for Building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02CA-8BD0-E0AC-A9E3-9849BE22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provides a fluent and expressive API for building HTTP requests.</a:t>
            </a:r>
          </a:p>
          <a:p>
            <a:r>
              <a:rPr lang="en-US" sz="3200" dirty="0"/>
              <a:t> Developers can chain methods to define various aspects of the request, such as the HTTP method, URI, headers, and request body.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B63CD-4213-61F8-7DD2-D33D938C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8748751"/>
            <a:ext cx="7315200" cy="41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E784-44B3-C42B-414F-3E4ACC2C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Exchange Function for Full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02CA-8BD0-E0AC-A9E3-9849BE22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more advanced use cases, </a:t>
            </a:r>
            <a:r>
              <a:rPr lang="en-US" sz="3000" dirty="0" err="1"/>
              <a:t>WebClient</a:t>
            </a:r>
            <a:r>
              <a:rPr lang="en-US" sz="3000" dirty="0"/>
              <a:t> provides an exchange() method that returns a </a:t>
            </a:r>
            <a:r>
              <a:rPr lang="en-US" sz="3000" dirty="0" err="1"/>
              <a:t>ClientResponse</a:t>
            </a:r>
            <a:r>
              <a:rPr lang="en-US" sz="3000" dirty="0"/>
              <a:t>. </a:t>
            </a:r>
          </a:p>
          <a:p>
            <a:r>
              <a:rPr lang="en-US" sz="3000" dirty="0"/>
              <a:t>This gives you full control over the request and response, allowing you to inspect headers, status codes, and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07FCF-FFF5-F6E7-D7C0-4E680385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6" y="8953261"/>
            <a:ext cx="6646551" cy="31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5268-83F7-09FB-B44F-C57EBA3E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Reactive 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A340-D750-DC03-8C73-583581E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WebClient</a:t>
            </a:r>
            <a:r>
              <a:rPr lang="en-US" sz="3200" dirty="0"/>
              <a:t> supports reactive streams, allowing you to handle the response asynchronously. </a:t>
            </a:r>
          </a:p>
          <a:p>
            <a:r>
              <a:rPr lang="en-US" sz="3200" dirty="0"/>
              <a:t>The retrieve() method returns a </a:t>
            </a:r>
            <a:r>
              <a:rPr lang="en-US" sz="3200" dirty="0" err="1"/>
              <a:t>BodySpec</a:t>
            </a:r>
            <a:r>
              <a:rPr lang="en-US" sz="3200" dirty="0"/>
              <a:t> that can be used to extract and process the response body in a reactive manner.</a:t>
            </a:r>
          </a:p>
        </p:txBody>
      </p:sp>
    </p:spTree>
    <p:extLst>
      <p:ext uri="{BB962C8B-B14F-4D97-AF65-F5344CB8AC3E}">
        <p14:creationId xmlns:p14="http://schemas.microsoft.com/office/powerpoint/2010/main" val="42670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9B7F-DDEE-81B0-EAA8-8FDE1F73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224AA-14FF-0FF4-41C7-5BB83563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2" y="4314729"/>
            <a:ext cx="7428169" cy="79257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176145-786A-0C74-AA3D-2B57A66E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300480"/>
            <a:ext cx="5712942" cy="281770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Reactive Response Handling example</a:t>
            </a:r>
          </a:p>
        </p:txBody>
      </p:sp>
    </p:spTree>
    <p:extLst>
      <p:ext uri="{BB962C8B-B14F-4D97-AF65-F5344CB8AC3E}">
        <p14:creationId xmlns:p14="http://schemas.microsoft.com/office/powerpoint/2010/main" val="37203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E2A0-8BCE-636D-0F39-2FBB1A8D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Integration with Spring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5D21-1435-FE44-D520-581A7CE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WebClient</a:t>
            </a:r>
            <a:r>
              <a:rPr lang="en-US" sz="2800" dirty="0"/>
              <a:t> integrates seamlessly with other components in the Spring ecosystem, making it a natural choice for Spring Boot applications. </a:t>
            </a:r>
          </a:p>
          <a:p>
            <a:r>
              <a:rPr lang="en-US" sz="2800" dirty="0"/>
              <a:t>It can be used in conjunction with Spring </a:t>
            </a:r>
            <a:r>
              <a:rPr lang="en-US" sz="2800" dirty="0" err="1"/>
              <a:t>WebFlux</a:t>
            </a:r>
            <a:r>
              <a:rPr lang="en-US" sz="2800" dirty="0"/>
              <a:t> controllers and services, providing a consistent reactive programming model.</a:t>
            </a:r>
          </a:p>
        </p:txBody>
      </p:sp>
    </p:spTree>
    <p:extLst>
      <p:ext uri="{BB962C8B-B14F-4D97-AF65-F5344CB8AC3E}">
        <p14:creationId xmlns:p14="http://schemas.microsoft.com/office/powerpoint/2010/main" val="26494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B248-DE37-2B85-ED03-2328FA0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64DC-277F-4775-922E-89E9D494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F175-A366-1D21-D2A4-F42AF919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82" y="3051491"/>
            <a:ext cx="5244047" cy="3512111"/>
          </a:xfrm>
        </p:spPr>
        <p:txBody>
          <a:bodyPr/>
          <a:lstStyle/>
          <a:p>
            <a:r>
              <a:rPr lang="en-US" dirty="0"/>
              <a:t>WHY CHOOSE SPRING BOOT?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A8BD9-5E38-9CDC-F626-0CB903F3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481" y="6896773"/>
            <a:ext cx="5244047" cy="2340051"/>
          </a:xfrm>
        </p:spPr>
        <p:txBody>
          <a:bodyPr/>
          <a:lstStyle/>
          <a:p>
            <a:r>
              <a:rPr lang="en-US" dirty="0"/>
              <a:t>#springbootbytes</a:t>
            </a:r>
          </a:p>
          <a:p>
            <a:r>
              <a:rPr lang="en-US" dirty="0"/>
              <a:t>#codefarm</a:t>
            </a:r>
          </a:p>
        </p:txBody>
      </p:sp>
    </p:spTree>
    <p:extLst>
      <p:ext uri="{BB962C8B-B14F-4D97-AF65-F5344CB8AC3E}">
        <p14:creationId xmlns:p14="http://schemas.microsoft.com/office/powerpoint/2010/main" val="3209386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473</Words>
  <Application>Microsoft Office PowerPoint</Application>
  <PresentationFormat>Custom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SPRING BOOT  WEBCLIENT</vt:lpstr>
      <vt:lpstr>Reactive HTTP Client</vt:lpstr>
      <vt:lpstr>Fluent API for Building Requests</vt:lpstr>
      <vt:lpstr>Exchange Function for Full Control</vt:lpstr>
      <vt:lpstr>Reactive Response Handling</vt:lpstr>
      <vt:lpstr>Reactive Response Handling example</vt:lpstr>
      <vt:lpstr>Integration with Spring Ecosystem</vt:lpstr>
      <vt:lpstr>PowerPoint Presentation</vt:lpstr>
      <vt:lpstr>WHY CHOOSE SPRING BOOT?</vt:lpstr>
      <vt:lpstr>Rapid Development</vt:lpstr>
      <vt:lpstr>Microservices Architecture</vt:lpstr>
      <vt:lpstr>Embedded Servers</vt:lpstr>
      <vt:lpstr>Opinionated Defaults</vt:lpstr>
      <vt:lpstr>Spring Ecosystem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Choose Spring Boot for your project?</dc:title>
  <dc:creator>Arvind Maurya</dc:creator>
  <cp:lastModifiedBy>Arvind Maurya</cp:lastModifiedBy>
  <cp:revision>7</cp:revision>
  <dcterms:created xsi:type="dcterms:W3CDTF">2023-12-27T02:59:33Z</dcterms:created>
  <dcterms:modified xsi:type="dcterms:W3CDTF">2023-12-28T02:18:49Z</dcterms:modified>
</cp:coreProperties>
</file>