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0E106A-FED7-E04A-82D0-838B9B071DC3}" v="193" dt="2024-06-15T20:04:24.2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69"/>
  </p:normalViewPr>
  <p:slideViewPr>
    <p:cSldViewPr snapToGrid="0">
      <p:cViewPr varScale="1">
        <p:scale>
          <a:sx n="62" d="100"/>
          <a:sy n="62" d="100"/>
        </p:scale>
        <p:origin x="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0E18A-5692-2DA1-E414-D86578B494F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0D5ACA0-5275-38CA-BE71-A2709DADB0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14F4371-4761-07CC-BD7C-01963CC4DF06}"/>
              </a:ext>
            </a:extLst>
          </p:cNvPr>
          <p:cNvSpPr>
            <a:spLocks noGrp="1"/>
          </p:cNvSpPr>
          <p:nvPr>
            <p:ph type="dt" sz="half" idx="10"/>
          </p:nvPr>
        </p:nvSpPr>
        <p:spPr/>
        <p:txBody>
          <a:bodyPr/>
          <a:lstStyle/>
          <a:p>
            <a:fld id="{CAD1E8E7-8200-AA4F-8D2F-2517E653E925}" type="datetimeFigureOut">
              <a:rPr lang="en-US" smtClean="0"/>
              <a:t>6/16/2024</a:t>
            </a:fld>
            <a:endParaRPr lang="en-US"/>
          </a:p>
        </p:txBody>
      </p:sp>
      <p:sp>
        <p:nvSpPr>
          <p:cNvPr id="5" name="Footer Placeholder 4">
            <a:extLst>
              <a:ext uri="{FF2B5EF4-FFF2-40B4-BE49-F238E27FC236}">
                <a16:creationId xmlns:a16="http://schemas.microsoft.com/office/drawing/2014/main" id="{629B49A2-DCEA-FF08-492E-F2717DD681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EEFD87-EC81-6DA8-28B0-C1E59D25F6E5}"/>
              </a:ext>
            </a:extLst>
          </p:cNvPr>
          <p:cNvSpPr>
            <a:spLocks noGrp="1"/>
          </p:cNvSpPr>
          <p:nvPr>
            <p:ph type="sldNum" sz="quarter" idx="12"/>
          </p:nvPr>
        </p:nvSpPr>
        <p:spPr/>
        <p:txBody>
          <a:bodyPr/>
          <a:lstStyle/>
          <a:p>
            <a:fld id="{14677571-2C4E-6D4D-BF48-36059DA2A5D5}" type="slidenum">
              <a:rPr lang="en-US" smtClean="0"/>
              <a:t>‹#›</a:t>
            </a:fld>
            <a:endParaRPr lang="en-US"/>
          </a:p>
        </p:txBody>
      </p:sp>
    </p:spTree>
    <p:extLst>
      <p:ext uri="{BB962C8B-B14F-4D97-AF65-F5344CB8AC3E}">
        <p14:creationId xmlns:p14="http://schemas.microsoft.com/office/powerpoint/2010/main" val="2826216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88B0B-923E-4553-26BC-5569CA429EF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8658E26-4D04-061F-44BB-0DB411C6BEB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62D1A4E-8B1F-3CB4-43FA-1E1AD59FC678}"/>
              </a:ext>
            </a:extLst>
          </p:cNvPr>
          <p:cNvSpPr>
            <a:spLocks noGrp="1"/>
          </p:cNvSpPr>
          <p:nvPr>
            <p:ph type="dt" sz="half" idx="10"/>
          </p:nvPr>
        </p:nvSpPr>
        <p:spPr/>
        <p:txBody>
          <a:bodyPr/>
          <a:lstStyle/>
          <a:p>
            <a:fld id="{CAD1E8E7-8200-AA4F-8D2F-2517E653E925}" type="datetimeFigureOut">
              <a:rPr lang="en-US" smtClean="0"/>
              <a:t>6/16/2024</a:t>
            </a:fld>
            <a:endParaRPr lang="en-US"/>
          </a:p>
        </p:txBody>
      </p:sp>
      <p:sp>
        <p:nvSpPr>
          <p:cNvPr id="5" name="Footer Placeholder 4">
            <a:extLst>
              <a:ext uri="{FF2B5EF4-FFF2-40B4-BE49-F238E27FC236}">
                <a16:creationId xmlns:a16="http://schemas.microsoft.com/office/drawing/2014/main" id="{17DED817-2877-3F58-8D75-FA1F5C8486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42121-E37F-372C-DCA3-EC7B4FE55C88}"/>
              </a:ext>
            </a:extLst>
          </p:cNvPr>
          <p:cNvSpPr>
            <a:spLocks noGrp="1"/>
          </p:cNvSpPr>
          <p:nvPr>
            <p:ph type="sldNum" sz="quarter" idx="12"/>
          </p:nvPr>
        </p:nvSpPr>
        <p:spPr/>
        <p:txBody>
          <a:bodyPr/>
          <a:lstStyle/>
          <a:p>
            <a:fld id="{14677571-2C4E-6D4D-BF48-36059DA2A5D5}" type="slidenum">
              <a:rPr lang="en-US" smtClean="0"/>
              <a:t>‹#›</a:t>
            </a:fld>
            <a:endParaRPr lang="en-US"/>
          </a:p>
        </p:txBody>
      </p:sp>
    </p:spTree>
    <p:extLst>
      <p:ext uri="{BB962C8B-B14F-4D97-AF65-F5344CB8AC3E}">
        <p14:creationId xmlns:p14="http://schemas.microsoft.com/office/powerpoint/2010/main" val="2458678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3F5AC7-20AD-1347-416C-243BC610F70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1BB1CD1-4C24-F40F-E178-91B43532DC0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76788C6-FCC2-034A-9739-4F7C79AA38D6}"/>
              </a:ext>
            </a:extLst>
          </p:cNvPr>
          <p:cNvSpPr>
            <a:spLocks noGrp="1"/>
          </p:cNvSpPr>
          <p:nvPr>
            <p:ph type="dt" sz="half" idx="10"/>
          </p:nvPr>
        </p:nvSpPr>
        <p:spPr/>
        <p:txBody>
          <a:bodyPr/>
          <a:lstStyle/>
          <a:p>
            <a:fld id="{CAD1E8E7-8200-AA4F-8D2F-2517E653E925}" type="datetimeFigureOut">
              <a:rPr lang="en-US" smtClean="0"/>
              <a:t>6/16/2024</a:t>
            </a:fld>
            <a:endParaRPr lang="en-US"/>
          </a:p>
        </p:txBody>
      </p:sp>
      <p:sp>
        <p:nvSpPr>
          <p:cNvPr id="5" name="Footer Placeholder 4">
            <a:extLst>
              <a:ext uri="{FF2B5EF4-FFF2-40B4-BE49-F238E27FC236}">
                <a16:creationId xmlns:a16="http://schemas.microsoft.com/office/drawing/2014/main" id="{F59F3E52-B05E-0A7D-8C83-647D0AC671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D0AC27-2F0E-5CCD-E00A-572D2D1E172B}"/>
              </a:ext>
            </a:extLst>
          </p:cNvPr>
          <p:cNvSpPr>
            <a:spLocks noGrp="1"/>
          </p:cNvSpPr>
          <p:nvPr>
            <p:ph type="sldNum" sz="quarter" idx="12"/>
          </p:nvPr>
        </p:nvSpPr>
        <p:spPr/>
        <p:txBody>
          <a:bodyPr/>
          <a:lstStyle/>
          <a:p>
            <a:fld id="{14677571-2C4E-6D4D-BF48-36059DA2A5D5}" type="slidenum">
              <a:rPr lang="en-US" smtClean="0"/>
              <a:t>‹#›</a:t>
            </a:fld>
            <a:endParaRPr lang="en-US"/>
          </a:p>
        </p:txBody>
      </p:sp>
    </p:spTree>
    <p:extLst>
      <p:ext uri="{BB962C8B-B14F-4D97-AF65-F5344CB8AC3E}">
        <p14:creationId xmlns:p14="http://schemas.microsoft.com/office/powerpoint/2010/main" val="4235239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16D37-F4CD-AA1F-7AB9-C53D8C0F2F7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FF97F71-5AD5-5F32-CDAE-649472BFAE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A399EE-677C-0C14-AAF8-8C19AB0387B0}"/>
              </a:ext>
            </a:extLst>
          </p:cNvPr>
          <p:cNvSpPr>
            <a:spLocks noGrp="1"/>
          </p:cNvSpPr>
          <p:nvPr>
            <p:ph type="dt" sz="half" idx="10"/>
          </p:nvPr>
        </p:nvSpPr>
        <p:spPr/>
        <p:txBody>
          <a:bodyPr/>
          <a:lstStyle/>
          <a:p>
            <a:fld id="{CAD1E8E7-8200-AA4F-8D2F-2517E653E925}" type="datetimeFigureOut">
              <a:rPr lang="en-US" smtClean="0"/>
              <a:t>6/16/2024</a:t>
            </a:fld>
            <a:endParaRPr lang="en-US"/>
          </a:p>
        </p:txBody>
      </p:sp>
      <p:sp>
        <p:nvSpPr>
          <p:cNvPr id="5" name="Footer Placeholder 4">
            <a:extLst>
              <a:ext uri="{FF2B5EF4-FFF2-40B4-BE49-F238E27FC236}">
                <a16:creationId xmlns:a16="http://schemas.microsoft.com/office/drawing/2014/main" id="{35A62AB3-6BE8-B0BC-FC04-AFEDF4DF52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72D3B-FFCD-BE6E-E22E-48E2D796FEF7}"/>
              </a:ext>
            </a:extLst>
          </p:cNvPr>
          <p:cNvSpPr>
            <a:spLocks noGrp="1"/>
          </p:cNvSpPr>
          <p:nvPr>
            <p:ph type="sldNum" sz="quarter" idx="12"/>
          </p:nvPr>
        </p:nvSpPr>
        <p:spPr/>
        <p:txBody>
          <a:bodyPr/>
          <a:lstStyle/>
          <a:p>
            <a:fld id="{14677571-2C4E-6D4D-BF48-36059DA2A5D5}" type="slidenum">
              <a:rPr lang="en-US" smtClean="0"/>
              <a:t>‹#›</a:t>
            </a:fld>
            <a:endParaRPr lang="en-US"/>
          </a:p>
        </p:txBody>
      </p:sp>
    </p:spTree>
    <p:extLst>
      <p:ext uri="{BB962C8B-B14F-4D97-AF65-F5344CB8AC3E}">
        <p14:creationId xmlns:p14="http://schemas.microsoft.com/office/powerpoint/2010/main" val="3793150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1892A-DC8A-EEDC-391E-4BFE798E8F8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C29B9EE-AFD6-21EA-71D9-47D2DD42D8E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2209199-577E-A624-EABA-D03A5040531D}"/>
              </a:ext>
            </a:extLst>
          </p:cNvPr>
          <p:cNvSpPr>
            <a:spLocks noGrp="1"/>
          </p:cNvSpPr>
          <p:nvPr>
            <p:ph type="dt" sz="half" idx="10"/>
          </p:nvPr>
        </p:nvSpPr>
        <p:spPr/>
        <p:txBody>
          <a:bodyPr/>
          <a:lstStyle/>
          <a:p>
            <a:fld id="{CAD1E8E7-8200-AA4F-8D2F-2517E653E925}" type="datetimeFigureOut">
              <a:rPr lang="en-US" smtClean="0"/>
              <a:t>6/16/2024</a:t>
            </a:fld>
            <a:endParaRPr lang="en-US"/>
          </a:p>
        </p:txBody>
      </p:sp>
      <p:sp>
        <p:nvSpPr>
          <p:cNvPr id="5" name="Footer Placeholder 4">
            <a:extLst>
              <a:ext uri="{FF2B5EF4-FFF2-40B4-BE49-F238E27FC236}">
                <a16:creationId xmlns:a16="http://schemas.microsoft.com/office/drawing/2014/main" id="{142F6BF0-EB18-AC10-17AB-0D9EF9D0E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1C191-B6B8-6F8B-C336-8A5C86B3DA0A}"/>
              </a:ext>
            </a:extLst>
          </p:cNvPr>
          <p:cNvSpPr>
            <a:spLocks noGrp="1"/>
          </p:cNvSpPr>
          <p:nvPr>
            <p:ph type="sldNum" sz="quarter" idx="12"/>
          </p:nvPr>
        </p:nvSpPr>
        <p:spPr/>
        <p:txBody>
          <a:bodyPr/>
          <a:lstStyle/>
          <a:p>
            <a:fld id="{14677571-2C4E-6D4D-BF48-36059DA2A5D5}" type="slidenum">
              <a:rPr lang="en-US" smtClean="0"/>
              <a:t>‹#›</a:t>
            </a:fld>
            <a:endParaRPr lang="en-US"/>
          </a:p>
        </p:txBody>
      </p:sp>
    </p:spTree>
    <p:extLst>
      <p:ext uri="{BB962C8B-B14F-4D97-AF65-F5344CB8AC3E}">
        <p14:creationId xmlns:p14="http://schemas.microsoft.com/office/powerpoint/2010/main" val="1795964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69D6C-051A-6119-C546-5D25490E780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887DA12-90EE-8996-0356-06A95A32736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6343AF4-0AE4-34BC-2276-9142C176C2B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E3C241D-7712-8532-ED5D-821757AAC66C}"/>
              </a:ext>
            </a:extLst>
          </p:cNvPr>
          <p:cNvSpPr>
            <a:spLocks noGrp="1"/>
          </p:cNvSpPr>
          <p:nvPr>
            <p:ph type="dt" sz="half" idx="10"/>
          </p:nvPr>
        </p:nvSpPr>
        <p:spPr/>
        <p:txBody>
          <a:bodyPr/>
          <a:lstStyle/>
          <a:p>
            <a:fld id="{CAD1E8E7-8200-AA4F-8D2F-2517E653E925}" type="datetimeFigureOut">
              <a:rPr lang="en-US" smtClean="0"/>
              <a:t>6/16/2024</a:t>
            </a:fld>
            <a:endParaRPr lang="en-US"/>
          </a:p>
        </p:txBody>
      </p:sp>
      <p:sp>
        <p:nvSpPr>
          <p:cNvPr id="6" name="Footer Placeholder 5">
            <a:extLst>
              <a:ext uri="{FF2B5EF4-FFF2-40B4-BE49-F238E27FC236}">
                <a16:creationId xmlns:a16="http://schemas.microsoft.com/office/drawing/2014/main" id="{4FCC852C-DBFF-A030-9D69-E8C3955CB3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8D0249-7A05-5950-09FB-EFA2C7A046F1}"/>
              </a:ext>
            </a:extLst>
          </p:cNvPr>
          <p:cNvSpPr>
            <a:spLocks noGrp="1"/>
          </p:cNvSpPr>
          <p:nvPr>
            <p:ph type="sldNum" sz="quarter" idx="12"/>
          </p:nvPr>
        </p:nvSpPr>
        <p:spPr/>
        <p:txBody>
          <a:bodyPr/>
          <a:lstStyle/>
          <a:p>
            <a:fld id="{14677571-2C4E-6D4D-BF48-36059DA2A5D5}" type="slidenum">
              <a:rPr lang="en-US" smtClean="0"/>
              <a:t>‹#›</a:t>
            </a:fld>
            <a:endParaRPr lang="en-US"/>
          </a:p>
        </p:txBody>
      </p:sp>
    </p:spTree>
    <p:extLst>
      <p:ext uri="{BB962C8B-B14F-4D97-AF65-F5344CB8AC3E}">
        <p14:creationId xmlns:p14="http://schemas.microsoft.com/office/powerpoint/2010/main" val="930591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A162B-429D-F1A0-29A2-186406B05E1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319387E-BE40-8503-325E-F3BC8CA3F5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1C6B4E2-D70C-061E-B484-549E0AFCA2F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26410DC-2E2E-E9A6-C712-BB9D165A82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B6D08A9-1844-46F4-B8FF-5C0B1C2E063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A0AEA75-9560-D149-BEE6-A12712E1D3AE}"/>
              </a:ext>
            </a:extLst>
          </p:cNvPr>
          <p:cNvSpPr>
            <a:spLocks noGrp="1"/>
          </p:cNvSpPr>
          <p:nvPr>
            <p:ph type="dt" sz="half" idx="10"/>
          </p:nvPr>
        </p:nvSpPr>
        <p:spPr/>
        <p:txBody>
          <a:bodyPr/>
          <a:lstStyle/>
          <a:p>
            <a:fld id="{CAD1E8E7-8200-AA4F-8D2F-2517E653E925}" type="datetimeFigureOut">
              <a:rPr lang="en-US" smtClean="0"/>
              <a:t>6/16/2024</a:t>
            </a:fld>
            <a:endParaRPr lang="en-US"/>
          </a:p>
        </p:txBody>
      </p:sp>
      <p:sp>
        <p:nvSpPr>
          <p:cNvPr id="8" name="Footer Placeholder 7">
            <a:extLst>
              <a:ext uri="{FF2B5EF4-FFF2-40B4-BE49-F238E27FC236}">
                <a16:creationId xmlns:a16="http://schemas.microsoft.com/office/drawing/2014/main" id="{16013AD1-CA89-45C3-88D3-9DFD04079D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B09121-C7CF-B56E-93A2-6C755AE15147}"/>
              </a:ext>
            </a:extLst>
          </p:cNvPr>
          <p:cNvSpPr>
            <a:spLocks noGrp="1"/>
          </p:cNvSpPr>
          <p:nvPr>
            <p:ph type="sldNum" sz="quarter" idx="12"/>
          </p:nvPr>
        </p:nvSpPr>
        <p:spPr/>
        <p:txBody>
          <a:bodyPr/>
          <a:lstStyle/>
          <a:p>
            <a:fld id="{14677571-2C4E-6D4D-BF48-36059DA2A5D5}" type="slidenum">
              <a:rPr lang="en-US" smtClean="0"/>
              <a:t>‹#›</a:t>
            </a:fld>
            <a:endParaRPr lang="en-US"/>
          </a:p>
        </p:txBody>
      </p:sp>
    </p:spTree>
    <p:extLst>
      <p:ext uri="{BB962C8B-B14F-4D97-AF65-F5344CB8AC3E}">
        <p14:creationId xmlns:p14="http://schemas.microsoft.com/office/powerpoint/2010/main" val="3491923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E1A4F-7E9C-DA6B-DC7F-8869883C4DB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458BDB5-A865-BD8D-E62A-5C91FE1A8A44}"/>
              </a:ext>
            </a:extLst>
          </p:cNvPr>
          <p:cNvSpPr>
            <a:spLocks noGrp="1"/>
          </p:cNvSpPr>
          <p:nvPr>
            <p:ph type="dt" sz="half" idx="10"/>
          </p:nvPr>
        </p:nvSpPr>
        <p:spPr/>
        <p:txBody>
          <a:bodyPr/>
          <a:lstStyle/>
          <a:p>
            <a:fld id="{CAD1E8E7-8200-AA4F-8D2F-2517E653E925}" type="datetimeFigureOut">
              <a:rPr lang="en-US" smtClean="0"/>
              <a:t>6/16/2024</a:t>
            </a:fld>
            <a:endParaRPr lang="en-US"/>
          </a:p>
        </p:txBody>
      </p:sp>
      <p:sp>
        <p:nvSpPr>
          <p:cNvPr id="4" name="Footer Placeholder 3">
            <a:extLst>
              <a:ext uri="{FF2B5EF4-FFF2-40B4-BE49-F238E27FC236}">
                <a16:creationId xmlns:a16="http://schemas.microsoft.com/office/drawing/2014/main" id="{B4DA2CD2-CAD1-A16B-E0E1-A47E80082E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1320F3-9EEB-B406-EEE6-4D689A871318}"/>
              </a:ext>
            </a:extLst>
          </p:cNvPr>
          <p:cNvSpPr>
            <a:spLocks noGrp="1"/>
          </p:cNvSpPr>
          <p:nvPr>
            <p:ph type="sldNum" sz="quarter" idx="12"/>
          </p:nvPr>
        </p:nvSpPr>
        <p:spPr/>
        <p:txBody>
          <a:bodyPr/>
          <a:lstStyle/>
          <a:p>
            <a:fld id="{14677571-2C4E-6D4D-BF48-36059DA2A5D5}" type="slidenum">
              <a:rPr lang="en-US" smtClean="0"/>
              <a:t>‹#›</a:t>
            </a:fld>
            <a:endParaRPr lang="en-US"/>
          </a:p>
        </p:txBody>
      </p:sp>
    </p:spTree>
    <p:extLst>
      <p:ext uri="{BB962C8B-B14F-4D97-AF65-F5344CB8AC3E}">
        <p14:creationId xmlns:p14="http://schemas.microsoft.com/office/powerpoint/2010/main" val="819854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BB852C-B8CE-B8FD-A753-04677F285C0C}"/>
              </a:ext>
            </a:extLst>
          </p:cNvPr>
          <p:cNvSpPr>
            <a:spLocks noGrp="1"/>
          </p:cNvSpPr>
          <p:nvPr>
            <p:ph type="dt" sz="half" idx="10"/>
          </p:nvPr>
        </p:nvSpPr>
        <p:spPr/>
        <p:txBody>
          <a:bodyPr/>
          <a:lstStyle/>
          <a:p>
            <a:fld id="{CAD1E8E7-8200-AA4F-8D2F-2517E653E925}" type="datetimeFigureOut">
              <a:rPr lang="en-US" smtClean="0"/>
              <a:t>6/16/2024</a:t>
            </a:fld>
            <a:endParaRPr lang="en-US"/>
          </a:p>
        </p:txBody>
      </p:sp>
      <p:sp>
        <p:nvSpPr>
          <p:cNvPr id="3" name="Footer Placeholder 2">
            <a:extLst>
              <a:ext uri="{FF2B5EF4-FFF2-40B4-BE49-F238E27FC236}">
                <a16:creationId xmlns:a16="http://schemas.microsoft.com/office/drawing/2014/main" id="{CFECDA84-0CBE-A9F1-CEAD-DA1ACF462A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387F2C-EF05-04C1-42D2-5A0ACBFD9EEC}"/>
              </a:ext>
            </a:extLst>
          </p:cNvPr>
          <p:cNvSpPr>
            <a:spLocks noGrp="1"/>
          </p:cNvSpPr>
          <p:nvPr>
            <p:ph type="sldNum" sz="quarter" idx="12"/>
          </p:nvPr>
        </p:nvSpPr>
        <p:spPr/>
        <p:txBody>
          <a:bodyPr/>
          <a:lstStyle/>
          <a:p>
            <a:fld id="{14677571-2C4E-6D4D-BF48-36059DA2A5D5}" type="slidenum">
              <a:rPr lang="en-US" smtClean="0"/>
              <a:t>‹#›</a:t>
            </a:fld>
            <a:endParaRPr lang="en-US"/>
          </a:p>
        </p:txBody>
      </p:sp>
    </p:spTree>
    <p:extLst>
      <p:ext uri="{BB962C8B-B14F-4D97-AF65-F5344CB8AC3E}">
        <p14:creationId xmlns:p14="http://schemas.microsoft.com/office/powerpoint/2010/main" val="2323041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3F95-EAE1-1726-B2A3-AFC4F9C59B1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C18C6C1-AA45-413B-A6AC-CD82511A83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4ACE46F-8497-9FA2-D9EF-D822873A88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C8F10C6-3BBA-7151-6ED6-00C34D91E36D}"/>
              </a:ext>
            </a:extLst>
          </p:cNvPr>
          <p:cNvSpPr>
            <a:spLocks noGrp="1"/>
          </p:cNvSpPr>
          <p:nvPr>
            <p:ph type="dt" sz="half" idx="10"/>
          </p:nvPr>
        </p:nvSpPr>
        <p:spPr/>
        <p:txBody>
          <a:bodyPr/>
          <a:lstStyle/>
          <a:p>
            <a:fld id="{CAD1E8E7-8200-AA4F-8D2F-2517E653E925}" type="datetimeFigureOut">
              <a:rPr lang="en-US" smtClean="0"/>
              <a:t>6/16/2024</a:t>
            </a:fld>
            <a:endParaRPr lang="en-US"/>
          </a:p>
        </p:txBody>
      </p:sp>
      <p:sp>
        <p:nvSpPr>
          <p:cNvPr id="6" name="Footer Placeholder 5">
            <a:extLst>
              <a:ext uri="{FF2B5EF4-FFF2-40B4-BE49-F238E27FC236}">
                <a16:creationId xmlns:a16="http://schemas.microsoft.com/office/drawing/2014/main" id="{7FA5622B-3437-06F2-4975-CEF1D6380E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6EBCA4-3BFF-9A95-711A-17BB871A2A87}"/>
              </a:ext>
            </a:extLst>
          </p:cNvPr>
          <p:cNvSpPr>
            <a:spLocks noGrp="1"/>
          </p:cNvSpPr>
          <p:nvPr>
            <p:ph type="sldNum" sz="quarter" idx="12"/>
          </p:nvPr>
        </p:nvSpPr>
        <p:spPr/>
        <p:txBody>
          <a:bodyPr/>
          <a:lstStyle/>
          <a:p>
            <a:fld id="{14677571-2C4E-6D4D-BF48-36059DA2A5D5}" type="slidenum">
              <a:rPr lang="en-US" smtClean="0"/>
              <a:t>‹#›</a:t>
            </a:fld>
            <a:endParaRPr lang="en-US"/>
          </a:p>
        </p:txBody>
      </p:sp>
    </p:spTree>
    <p:extLst>
      <p:ext uri="{BB962C8B-B14F-4D97-AF65-F5344CB8AC3E}">
        <p14:creationId xmlns:p14="http://schemas.microsoft.com/office/powerpoint/2010/main" val="1583703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AAC77-1FF9-3E34-D43F-3EDF30A9BF2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2F3236C-435D-970D-A578-72E31C0AB9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D6B6A7-5DE3-F620-FE34-BCC07477C1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9B69274-BFE6-EE70-E8BC-525DD678DF81}"/>
              </a:ext>
            </a:extLst>
          </p:cNvPr>
          <p:cNvSpPr>
            <a:spLocks noGrp="1"/>
          </p:cNvSpPr>
          <p:nvPr>
            <p:ph type="dt" sz="half" idx="10"/>
          </p:nvPr>
        </p:nvSpPr>
        <p:spPr/>
        <p:txBody>
          <a:bodyPr/>
          <a:lstStyle/>
          <a:p>
            <a:fld id="{CAD1E8E7-8200-AA4F-8D2F-2517E653E925}" type="datetimeFigureOut">
              <a:rPr lang="en-US" smtClean="0"/>
              <a:t>6/16/2024</a:t>
            </a:fld>
            <a:endParaRPr lang="en-US"/>
          </a:p>
        </p:txBody>
      </p:sp>
      <p:sp>
        <p:nvSpPr>
          <p:cNvPr id="6" name="Footer Placeholder 5">
            <a:extLst>
              <a:ext uri="{FF2B5EF4-FFF2-40B4-BE49-F238E27FC236}">
                <a16:creationId xmlns:a16="http://schemas.microsoft.com/office/drawing/2014/main" id="{3145E42D-8597-33DA-0D20-5A0E232835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6E1666-DCB6-D8E9-A923-6E1407D523E5}"/>
              </a:ext>
            </a:extLst>
          </p:cNvPr>
          <p:cNvSpPr>
            <a:spLocks noGrp="1"/>
          </p:cNvSpPr>
          <p:nvPr>
            <p:ph type="sldNum" sz="quarter" idx="12"/>
          </p:nvPr>
        </p:nvSpPr>
        <p:spPr/>
        <p:txBody>
          <a:bodyPr/>
          <a:lstStyle/>
          <a:p>
            <a:fld id="{14677571-2C4E-6D4D-BF48-36059DA2A5D5}" type="slidenum">
              <a:rPr lang="en-US" smtClean="0"/>
              <a:t>‹#›</a:t>
            </a:fld>
            <a:endParaRPr lang="en-US"/>
          </a:p>
        </p:txBody>
      </p:sp>
    </p:spTree>
    <p:extLst>
      <p:ext uri="{BB962C8B-B14F-4D97-AF65-F5344CB8AC3E}">
        <p14:creationId xmlns:p14="http://schemas.microsoft.com/office/powerpoint/2010/main" val="3541925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6C2EEB-3BCF-4745-2BBF-8114110091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C187486-CD65-2066-273A-346A045AF9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4519BE8-7480-E961-44CE-872074A1DC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AD1E8E7-8200-AA4F-8D2F-2517E653E925}" type="datetimeFigureOut">
              <a:rPr lang="en-US" smtClean="0"/>
              <a:t>6/16/2024</a:t>
            </a:fld>
            <a:endParaRPr lang="en-US"/>
          </a:p>
        </p:txBody>
      </p:sp>
      <p:sp>
        <p:nvSpPr>
          <p:cNvPr id="5" name="Footer Placeholder 4">
            <a:extLst>
              <a:ext uri="{FF2B5EF4-FFF2-40B4-BE49-F238E27FC236}">
                <a16:creationId xmlns:a16="http://schemas.microsoft.com/office/drawing/2014/main" id="{12484573-D818-FF6E-EFDA-66F502472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86B906E-E340-68A4-F991-6C85C4FB5B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4677571-2C4E-6D4D-BF48-36059DA2A5D5}" type="slidenum">
              <a:rPr lang="en-US" smtClean="0"/>
              <a:t>‹#›</a:t>
            </a:fld>
            <a:endParaRPr lang="en-US"/>
          </a:p>
        </p:txBody>
      </p:sp>
    </p:spTree>
    <p:extLst>
      <p:ext uri="{BB962C8B-B14F-4D97-AF65-F5344CB8AC3E}">
        <p14:creationId xmlns:p14="http://schemas.microsoft.com/office/powerpoint/2010/main" val="730562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70138">
              <a:schemeClr val="bg1"/>
            </a:gs>
            <a:gs pos="0">
              <a:srgbClr val="00B050"/>
            </a:gs>
            <a:gs pos="46000">
              <a:srgbClr val="FF0000"/>
            </a:gs>
            <a:gs pos="100000">
              <a:srgbClr val="FFFF00"/>
            </a:gs>
          </a:gsLst>
          <a:path path="circle">
            <a:fillToRect l="100000" t="100000"/>
          </a:path>
          <a:tileRect r="-100000" b="-100000"/>
        </a:gra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F76317-DB14-ECF1-BF44-5BEB190C8857}"/>
              </a:ext>
            </a:extLst>
          </p:cNvPr>
          <p:cNvSpPr>
            <a:spLocks noGrp="1"/>
          </p:cNvSpPr>
          <p:nvPr>
            <p:ph type="ctrTitle"/>
          </p:nvPr>
        </p:nvSpPr>
        <p:spPr>
          <a:xfrm>
            <a:off x="640080" y="320040"/>
            <a:ext cx="6692827" cy="3892669"/>
          </a:xfrm>
          <a:solidFill>
            <a:schemeClr val="tx1">
              <a:lumMod val="95000"/>
              <a:lumOff val="5000"/>
            </a:schemeClr>
          </a:solidFill>
        </p:spPr>
        <p:txBody>
          <a:bodyPr>
            <a:normAutofit fontScale="90000"/>
          </a:bodyPr>
          <a:lstStyle/>
          <a:p>
            <a:pPr algn="l"/>
            <a:r>
              <a:rPr lang="en-IN" sz="6600" dirty="0">
                <a:solidFill>
                  <a:srgbClr val="FF0000"/>
                </a:solidFill>
                <a:latin typeface="Algerian" panose="020F0502020204030204" pitchFamily="34" charset="0"/>
                <a:cs typeface="Algerian" panose="020F0502020204030204" pitchFamily="34" charset="0"/>
              </a:rPr>
              <a:t>Unlocking </a:t>
            </a:r>
            <a:r>
              <a:rPr lang="en-IN" sz="7300" u="sng" dirty="0">
                <a:solidFill>
                  <a:srgbClr val="FF0000"/>
                </a:solidFill>
                <a:highlight>
                  <a:srgbClr val="C0C0C0"/>
                </a:highlight>
                <a:latin typeface="Algerian" panose="020F0502020204030204" pitchFamily="34" charset="0"/>
                <a:cs typeface="Algerian" panose="020F0502020204030204" pitchFamily="34" charset="0"/>
              </a:rPr>
              <a:t>Generative AI</a:t>
            </a:r>
            <a:br>
              <a:rPr lang="en-IN" sz="6600" dirty="0">
                <a:latin typeface="Algerian" panose="020F0502020204030204" pitchFamily="34" charset="0"/>
                <a:cs typeface="Algerian" panose="020F0502020204030204" pitchFamily="34" charset="0"/>
              </a:rPr>
            </a:br>
            <a:r>
              <a:rPr lang="en-IN" sz="6600" dirty="0">
                <a:solidFill>
                  <a:schemeClr val="accent3"/>
                </a:solidFill>
                <a:latin typeface="Algerian" panose="020F0502020204030204" pitchFamily="34" charset="0"/>
                <a:cs typeface="Algerian" panose="020F0502020204030204" pitchFamily="34" charset="0"/>
              </a:rPr>
              <a:t>Laying the </a:t>
            </a:r>
            <a:r>
              <a:rPr lang="en-IN" sz="8900" u="sng" dirty="0">
                <a:solidFill>
                  <a:schemeClr val="accent3"/>
                </a:solidFill>
                <a:highlight>
                  <a:srgbClr val="C0C0C0"/>
                </a:highlight>
                <a:latin typeface="Algerian" panose="020F0502020204030204" pitchFamily="34" charset="0"/>
                <a:cs typeface="Algerian" panose="020F0502020204030204" pitchFamily="34" charset="0"/>
              </a:rPr>
              <a:t>Foundation</a:t>
            </a:r>
            <a:endParaRPr lang="en-US" sz="6600" u="sng" dirty="0">
              <a:solidFill>
                <a:schemeClr val="accent3"/>
              </a:solidFill>
              <a:highlight>
                <a:srgbClr val="C0C0C0"/>
              </a:highlight>
              <a:latin typeface="Algerian" panose="020F0502020204030204" pitchFamily="34" charset="0"/>
              <a:cs typeface="Algerian" panose="020F0502020204030204" pitchFamily="34" charset="0"/>
            </a:endParaRPr>
          </a:p>
        </p:txBody>
      </p:sp>
      <p:sp>
        <p:nvSpPr>
          <p:cNvPr id="3" name="Subtitle 2">
            <a:extLst>
              <a:ext uri="{FF2B5EF4-FFF2-40B4-BE49-F238E27FC236}">
                <a16:creationId xmlns:a16="http://schemas.microsoft.com/office/drawing/2014/main" id="{D3C0FCBD-B419-A9F5-ED97-3D8706D9A948}"/>
              </a:ext>
            </a:extLst>
          </p:cNvPr>
          <p:cNvSpPr>
            <a:spLocks noGrp="1"/>
          </p:cNvSpPr>
          <p:nvPr>
            <p:ph type="subTitle" idx="1"/>
          </p:nvPr>
        </p:nvSpPr>
        <p:spPr>
          <a:xfrm>
            <a:off x="640080" y="4631161"/>
            <a:ext cx="6692827" cy="1569486"/>
          </a:xfrm>
        </p:spPr>
        <p:txBody>
          <a:bodyPr>
            <a:normAutofit/>
          </a:bodyPr>
          <a:lstStyle/>
          <a:p>
            <a:pPr algn="l"/>
            <a:r>
              <a:rPr lang="en-US"/>
              <a:t>#</a:t>
            </a:r>
            <a:r>
              <a:rPr lang="en-US" err="1"/>
              <a:t>codefarm</a:t>
            </a:r>
            <a:r>
              <a:rPr lang="en-US"/>
              <a:t> #</a:t>
            </a:r>
            <a:r>
              <a:rPr lang="en-US" err="1"/>
              <a:t>GenerativeAI</a:t>
            </a:r>
            <a:r>
              <a:rPr lang="en-US"/>
              <a:t> </a:t>
            </a:r>
          </a:p>
        </p:txBody>
      </p:sp>
      <p:sp>
        <p:nvSpPr>
          <p:cNvPr id="3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ad with Gears">
            <a:extLst>
              <a:ext uri="{FF2B5EF4-FFF2-40B4-BE49-F238E27FC236}">
                <a16:creationId xmlns:a16="http://schemas.microsoft.com/office/drawing/2014/main" id="{D0A47B0E-A7D6-D291-35F8-13D817CED9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81544" y="1267079"/>
            <a:ext cx="4087368" cy="4087368"/>
          </a:xfrm>
          <a:prstGeom prst="rect">
            <a:avLst/>
          </a:prstGeom>
        </p:spPr>
      </p:pic>
    </p:spTree>
    <p:extLst>
      <p:ext uri="{BB962C8B-B14F-4D97-AF65-F5344CB8AC3E}">
        <p14:creationId xmlns:p14="http://schemas.microsoft.com/office/powerpoint/2010/main" val="3696384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nodeType="withEffect">
                                  <p:stCondLst>
                                    <p:cond delay="500"/>
                                  </p:stCondLst>
                                  <p:iterate>
                                    <p:tmPct val="10000"/>
                                  </p:iterate>
                                  <p:childTnLst>
                                    <p:set>
                                      <p:cBhvr>
                                        <p:cTn id="12" dur="1" fill="hold">
                                          <p:stCondLst>
                                            <p:cond delay="0"/>
                                          </p:stCondLst>
                                        </p:cTn>
                                        <p:tgtEl>
                                          <p:spTgt spid="7"/>
                                        </p:tgtEl>
                                        <p:attrNameLst>
                                          <p:attrName>style.visibility</p:attrName>
                                        </p:attrNameLst>
                                      </p:cBhvr>
                                      <p:to>
                                        <p:strVal val="visible"/>
                                      </p:to>
                                    </p:set>
                                    <p:animEffect transition="in" filter="fade">
                                      <p:cBhvr>
                                        <p:cTn id="13"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04D1DF-F26A-0BE6-9FFB-404F88552EAC}"/>
              </a:ext>
            </a:extLst>
          </p:cNvPr>
          <p:cNvSpPr>
            <a:spLocks noGrp="1"/>
          </p:cNvSpPr>
          <p:nvPr>
            <p:ph type="title"/>
          </p:nvPr>
        </p:nvSpPr>
        <p:spPr>
          <a:xfrm>
            <a:off x="838200" y="365125"/>
            <a:ext cx="10515600" cy="1325563"/>
          </a:xfrm>
        </p:spPr>
        <p:txBody>
          <a:bodyPr>
            <a:normAutofit/>
          </a:bodyPr>
          <a:lstStyle/>
          <a:p>
            <a:r>
              <a:rPr lang="en-US" sz="5400" dirty="0"/>
              <a:t>An Introduction</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6297FB-E889-56A1-227C-9C345BF236DF}"/>
              </a:ext>
            </a:extLst>
          </p:cNvPr>
          <p:cNvSpPr>
            <a:spLocks noGrp="1"/>
          </p:cNvSpPr>
          <p:nvPr>
            <p:ph idx="1"/>
          </p:nvPr>
        </p:nvSpPr>
        <p:spPr>
          <a:xfrm>
            <a:off x="838200" y="1929384"/>
            <a:ext cx="10515600" cy="4251960"/>
          </a:xfrm>
        </p:spPr>
        <p:txBody>
          <a:bodyPr>
            <a:normAutofit/>
          </a:bodyPr>
          <a:lstStyle/>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Generative AI is a branch of artificial intelligence that focuses on creating new content, such as text, images, music, and more, rather than just analysing or recognizing existing data.</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Examples</a:t>
            </a:r>
          </a:p>
          <a:p>
            <a:pPr lvl="1"/>
            <a:r>
              <a:rPr lang="en-IN" sz="2000" dirty="0">
                <a:latin typeface="Times New Roman" panose="02020603050405020304" pitchFamily="18" charset="0"/>
                <a:cs typeface="Times New Roman" panose="02020603050405020304" pitchFamily="18" charset="0"/>
              </a:rPr>
              <a:t>Chatbots like ChatGPT, </a:t>
            </a:r>
          </a:p>
          <a:p>
            <a:pPr lvl="1"/>
            <a:r>
              <a:rPr lang="en-IN" sz="2000" dirty="0">
                <a:latin typeface="Times New Roman" panose="02020603050405020304" pitchFamily="18" charset="0"/>
                <a:cs typeface="Times New Roman" panose="02020603050405020304" pitchFamily="18" charset="0"/>
              </a:rPr>
              <a:t>image generators like DALL-E, and </a:t>
            </a:r>
          </a:p>
          <a:p>
            <a:pPr lvl="1"/>
            <a:r>
              <a:rPr lang="en-IN" sz="2000" dirty="0">
                <a:latin typeface="Times New Roman" panose="02020603050405020304" pitchFamily="18" charset="0"/>
                <a:cs typeface="Times New Roman" panose="02020603050405020304" pitchFamily="18" charset="0"/>
              </a:rPr>
              <a:t>music composition AIs.</a:t>
            </a:r>
          </a:p>
          <a:p>
            <a:pPr lvl="1"/>
            <a:r>
              <a:rPr lang="en-IN" sz="2000" dirty="0">
                <a:latin typeface="Times New Roman" panose="02020603050405020304" pitchFamily="18" charset="0"/>
                <a:cs typeface="Times New Roman" panose="02020603050405020304" pitchFamily="18" charset="0"/>
              </a:rPr>
              <a:t>Gemini AI</a:t>
            </a:r>
          </a:p>
          <a:p>
            <a:pPr lvl="1"/>
            <a:r>
              <a:rPr lang="en-IN" sz="2000" dirty="0">
                <a:latin typeface="Times New Roman" panose="02020603050405020304" pitchFamily="18" charset="0"/>
                <a:cs typeface="Times New Roman" panose="02020603050405020304" pitchFamily="18" charset="0"/>
              </a:rPr>
              <a:t>Copilot</a:t>
            </a:r>
          </a:p>
          <a:p>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006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2" end="2"/>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2" dur="500"/>
                                        <p:tgtEl>
                                          <p:spTgt spid="3">
                                            <p:txEl>
                                              <p:pRg st="3" end="3"/>
                                            </p:txEl>
                                          </p:spTgt>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4" end="4"/>
                                            </p:txEl>
                                          </p:spTgt>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0" dur="500"/>
                                        <p:tgtEl>
                                          <p:spTgt spid="3">
                                            <p:txEl>
                                              <p:pRg st="5" end="5"/>
                                            </p:txEl>
                                          </p:spTgt>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3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04D1DF-F26A-0BE6-9FFB-404F88552EAC}"/>
              </a:ext>
            </a:extLst>
          </p:cNvPr>
          <p:cNvSpPr>
            <a:spLocks noGrp="1"/>
          </p:cNvSpPr>
          <p:nvPr>
            <p:ph type="title"/>
          </p:nvPr>
        </p:nvSpPr>
        <p:spPr>
          <a:xfrm>
            <a:off x="838200" y="365125"/>
            <a:ext cx="10515600" cy="1325563"/>
          </a:xfrm>
        </p:spPr>
        <p:txBody>
          <a:bodyPr>
            <a:normAutofit/>
          </a:bodyPr>
          <a:lstStyle/>
          <a:p>
            <a:r>
              <a:rPr lang="en-US" sz="5400" dirty="0"/>
              <a:t>How Generative AI Works</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6297FB-E889-56A1-227C-9C345BF236DF}"/>
              </a:ext>
            </a:extLst>
          </p:cNvPr>
          <p:cNvSpPr>
            <a:spLocks noGrp="1"/>
          </p:cNvSpPr>
          <p:nvPr>
            <p:ph idx="1"/>
          </p:nvPr>
        </p:nvSpPr>
        <p:spPr>
          <a:xfrm>
            <a:off x="838200" y="1929384"/>
            <a:ext cx="10515600" cy="4251960"/>
          </a:xfrm>
        </p:spPr>
        <p:txBody>
          <a:bodyPr>
            <a:normAutofit fontScale="92500" lnSpcReduction="10000"/>
          </a:bodyPr>
          <a:lstStyle/>
          <a:p>
            <a:r>
              <a:rPr lang="en-IN" b="1" dirty="0">
                <a:latin typeface="Times New Roman" panose="02020603050405020304" pitchFamily="18" charset="0"/>
                <a:cs typeface="Times New Roman" panose="02020603050405020304" pitchFamily="18" charset="0"/>
              </a:rPr>
              <a:t>Basic Concepts</a:t>
            </a:r>
            <a:endParaRPr lang="en-IN" dirty="0">
              <a:latin typeface="Times New Roman" panose="02020603050405020304" pitchFamily="18" charset="0"/>
              <a:cs typeface="Times New Roman" panose="02020603050405020304" pitchFamily="18" charset="0"/>
            </a:endParaRPr>
          </a:p>
          <a:p>
            <a:pPr lvl="1"/>
            <a:r>
              <a:rPr lang="en-IN" b="1" dirty="0">
                <a:latin typeface="Times New Roman" panose="02020603050405020304" pitchFamily="18" charset="0"/>
                <a:cs typeface="Times New Roman" panose="02020603050405020304" pitchFamily="18" charset="0"/>
              </a:rPr>
              <a:t>Machine Learning (ML)</a:t>
            </a:r>
            <a:r>
              <a:rPr lang="en-IN" dirty="0">
                <a:latin typeface="Times New Roman" panose="02020603050405020304" pitchFamily="18" charset="0"/>
                <a:cs typeface="Times New Roman" panose="02020603050405020304" pitchFamily="18" charset="0"/>
              </a:rPr>
              <a:t>: Generative AI uses ML algorithms to learn patterns from data.</a:t>
            </a:r>
          </a:p>
          <a:p>
            <a:pPr lvl="1"/>
            <a:r>
              <a:rPr lang="en-IN" b="1" dirty="0">
                <a:latin typeface="Times New Roman" panose="02020603050405020304" pitchFamily="18" charset="0"/>
                <a:cs typeface="Times New Roman" panose="02020603050405020304" pitchFamily="18" charset="0"/>
              </a:rPr>
              <a:t>Neural Networks</a:t>
            </a:r>
            <a:r>
              <a:rPr lang="en-IN" dirty="0">
                <a:latin typeface="Times New Roman" panose="02020603050405020304" pitchFamily="18" charset="0"/>
                <a:cs typeface="Times New Roman" panose="02020603050405020304" pitchFamily="18" charset="0"/>
              </a:rPr>
              <a:t>: Deep learning models, especially neural networks, are the backbone of generative AI.</a:t>
            </a:r>
          </a:p>
          <a:p>
            <a:r>
              <a:rPr lang="en-IN" b="1" dirty="0">
                <a:latin typeface="Times New Roman" panose="02020603050405020304" pitchFamily="18" charset="0"/>
                <a:cs typeface="Times New Roman" panose="02020603050405020304" pitchFamily="18" charset="0"/>
              </a:rPr>
              <a:t>Training Process</a:t>
            </a:r>
            <a:endParaRPr lang="en-IN" dirty="0">
              <a:latin typeface="Times New Roman" panose="02020603050405020304" pitchFamily="18" charset="0"/>
              <a:cs typeface="Times New Roman" panose="02020603050405020304" pitchFamily="18" charset="0"/>
            </a:endParaRPr>
          </a:p>
          <a:p>
            <a:pPr lvl="1"/>
            <a:r>
              <a:rPr lang="en-IN" b="1" dirty="0">
                <a:latin typeface="Times New Roman" panose="02020603050405020304" pitchFamily="18" charset="0"/>
                <a:cs typeface="Times New Roman" panose="02020603050405020304" pitchFamily="18" charset="0"/>
              </a:rPr>
              <a:t>Data Collection</a:t>
            </a:r>
            <a:r>
              <a:rPr lang="en-IN" dirty="0">
                <a:latin typeface="Times New Roman" panose="02020603050405020304" pitchFamily="18" charset="0"/>
                <a:cs typeface="Times New Roman" panose="02020603050405020304" pitchFamily="18" charset="0"/>
              </a:rPr>
              <a:t>: Gathering large datasets relevant to the task (text, images, music, etc.).</a:t>
            </a:r>
          </a:p>
          <a:p>
            <a:pPr lvl="1"/>
            <a:r>
              <a:rPr lang="en-IN" b="1" dirty="0">
                <a:latin typeface="Times New Roman" panose="02020603050405020304" pitchFamily="18" charset="0"/>
                <a:cs typeface="Times New Roman" panose="02020603050405020304" pitchFamily="18" charset="0"/>
              </a:rPr>
              <a:t>Model Training</a:t>
            </a:r>
            <a:r>
              <a:rPr lang="en-IN" dirty="0">
                <a:latin typeface="Times New Roman" panose="02020603050405020304" pitchFamily="18" charset="0"/>
                <a:cs typeface="Times New Roman" panose="02020603050405020304" pitchFamily="18" charset="0"/>
              </a:rPr>
              <a:t>: Using these datasets to train neural networks. The training process involves feeding the data into the network and adjusting the model's parameters to minimize errors.</a:t>
            </a:r>
          </a:p>
          <a:p>
            <a:pPr lvl="1"/>
            <a:r>
              <a:rPr lang="en-IN" b="1" dirty="0">
                <a:latin typeface="Times New Roman" panose="02020603050405020304" pitchFamily="18" charset="0"/>
                <a:cs typeface="Times New Roman" panose="02020603050405020304" pitchFamily="18" charset="0"/>
              </a:rPr>
              <a:t>Generative Models</a:t>
            </a:r>
            <a:r>
              <a:rPr lang="en-IN" dirty="0">
                <a:latin typeface="Times New Roman" panose="02020603050405020304" pitchFamily="18" charset="0"/>
                <a:cs typeface="Times New Roman" panose="02020603050405020304" pitchFamily="18" charset="0"/>
              </a:rPr>
              <a:t>: Once trained, these models can generate new data that resembles the training data.</a:t>
            </a:r>
          </a:p>
        </p:txBody>
      </p:sp>
    </p:spTree>
    <p:extLst>
      <p:ext uri="{BB962C8B-B14F-4D97-AF65-F5344CB8AC3E}">
        <p14:creationId xmlns:p14="http://schemas.microsoft.com/office/powerpoint/2010/main" val="318546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1" end="1"/>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2" dur="500"/>
                                        <p:tgtEl>
                                          <p:spTgt spid="3">
                                            <p:txEl>
                                              <p:pRg st="3" end="3"/>
                                            </p:txEl>
                                          </p:spTgt>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4" end="4"/>
                                            </p:txEl>
                                          </p:spTgt>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0" dur="500"/>
                                        <p:tgtEl>
                                          <p:spTgt spid="3">
                                            <p:txEl>
                                              <p:pRg st="5" end="5"/>
                                            </p:txEl>
                                          </p:spTgt>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3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04D1DF-F26A-0BE6-9FFB-404F88552EAC}"/>
              </a:ext>
            </a:extLst>
          </p:cNvPr>
          <p:cNvSpPr>
            <a:spLocks noGrp="1"/>
          </p:cNvSpPr>
          <p:nvPr>
            <p:ph type="title"/>
          </p:nvPr>
        </p:nvSpPr>
        <p:spPr>
          <a:xfrm>
            <a:off x="838200" y="365125"/>
            <a:ext cx="10515600" cy="1325563"/>
          </a:xfrm>
        </p:spPr>
        <p:txBody>
          <a:bodyPr>
            <a:normAutofit/>
          </a:bodyPr>
          <a:lstStyle/>
          <a:p>
            <a:r>
              <a:rPr lang="en-US" sz="5400" dirty="0">
                <a:latin typeface="Times New Roman" panose="02020603050405020304" pitchFamily="18" charset="0"/>
                <a:cs typeface="Times New Roman" panose="02020603050405020304" pitchFamily="18" charset="0"/>
              </a:rPr>
              <a:t>Types of Generative Models</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6297FB-E889-56A1-227C-9C345BF236DF}"/>
              </a:ext>
            </a:extLst>
          </p:cNvPr>
          <p:cNvSpPr>
            <a:spLocks noGrp="1"/>
          </p:cNvSpPr>
          <p:nvPr>
            <p:ph idx="1"/>
          </p:nvPr>
        </p:nvSpPr>
        <p:spPr>
          <a:xfrm>
            <a:off x="838200" y="1929384"/>
            <a:ext cx="10515600" cy="4251960"/>
          </a:xfrm>
        </p:spPr>
        <p:txBody>
          <a:bodyPr>
            <a:normAutofit fontScale="47500" lnSpcReduction="20000"/>
          </a:bodyPr>
          <a:lstStyle/>
          <a:p>
            <a:r>
              <a:rPr lang="en-IN" sz="4400" b="1" dirty="0">
                <a:latin typeface="Times New Roman" panose="02020603050405020304" pitchFamily="18" charset="0"/>
                <a:cs typeface="Times New Roman" panose="02020603050405020304" pitchFamily="18" charset="0"/>
              </a:rPr>
              <a:t>Generative Adversarial Networks (GANs)</a:t>
            </a:r>
            <a:endParaRPr lang="en-IN" sz="4400" dirty="0">
              <a:latin typeface="Times New Roman" panose="02020603050405020304" pitchFamily="18" charset="0"/>
              <a:cs typeface="Times New Roman" panose="02020603050405020304" pitchFamily="18" charset="0"/>
            </a:endParaRPr>
          </a:p>
          <a:p>
            <a:pPr lvl="1"/>
            <a:r>
              <a:rPr lang="en-IN" sz="4000" b="1" dirty="0">
                <a:latin typeface="Times New Roman" panose="02020603050405020304" pitchFamily="18" charset="0"/>
                <a:cs typeface="Times New Roman" panose="02020603050405020304" pitchFamily="18" charset="0"/>
              </a:rPr>
              <a:t>Architecture</a:t>
            </a:r>
            <a:r>
              <a:rPr lang="en-IN" sz="4000" dirty="0">
                <a:latin typeface="Times New Roman" panose="02020603050405020304" pitchFamily="18" charset="0"/>
                <a:cs typeface="Times New Roman" panose="02020603050405020304" pitchFamily="18" charset="0"/>
              </a:rPr>
              <a:t>: Comprises two neural networks, a generator and a discriminator, which work against each other to produce realistic outputs.</a:t>
            </a:r>
          </a:p>
          <a:p>
            <a:pPr lvl="1"/>
            <a:r>
              <a:rPr lang="en-IN" sz="4000" b="1" dirty="0">
                <a:latin typeface="Times New Roman" panose="02020603050405020304" pitchFamily="18" charset="0"/>
                <a:cs typeface="Times New Roman" panose="02020603050405020304" pitchFamily="18" charset="0"/>
              </a:rPr>
              <a:t>Process</a:t>
            </a:r>
            <a:r>
              <a:rPr lang="en-IN" sz="4000" dirty="0">
                <a:latin typeface="Times New Roman" panose="02020603050405020304" pitchFamily="18" charset="0"/>
                <a:cs typeface="Times New Roman" panose="02020603050405020304" pitchFamily="18" charset="0"/>
              </a:rPr>
              <a:t>: The generator creates fake data, and the discriminator tries to distinguish between real and fake data. Over time, the generator improves to the point where the discriminator can no longer tell the difference.</a:t>
            </a:r>
          </a:p>
          <a:p>
            <a:r>
              <a:rPr lang="en-IN" sz="4400" b="1" dirty="0">
                <a:latin typeface="Times New Roman" panose="02020603050405020304" pitchFamily="18" charset="0"/>
                <a:cs typeface="Times New Roman" panose="02020603050405020304" pitchFamily="18" charset="0"/>
              </a:rPr>
              <a:t>Variational Autoencoders (VAEs)</a:t>
            </a:r>
            <a:endParaRPr lang="en-IN" sz="4400" dirty="0">
              <a:latin typeface="Times New Roman" panose="02020603050405020304" pitchFamily="18" charset="0"/>
              <a:cs typeface="Times New Roman" panose="02020603050405020304" pitchFamily="18" charset="0"/>
            </a:endParaRPr>
          </a:p>
          <a:p>
            <a:pPr lvl="1"/>
            <a:r>
              <a:rPr lang="en-IN" sz="4000" b="1" dirty="0">
                <a:latin typeface="Times New Roman" panose="02020603050405020304" pitchFamily="18" charset="0"/>
                <a:cs typeface="Times New Roman" panose="02020603050405020304" pitchFamily="18" charset="0"/>
              </a:rPr>
              <a:t>Architecture</a:t>
            </a:r>
            <a:r>
              <a:rPr lang="en-IN" sz="4000" dirty="0">
                <a:latin typeface="Times New Roman" panose="02020603050405020304" pitchFamily="18" charset="0"/>
                <a:cs typeface="Times New Roman" panose="02020603050405020304" pitchFamily="18" charset="0"/>
              </a:rPr>
              <a:t>: Consists of an encoder and a decoder.</a:t>
            </a:r>
          </a:p>
          <a:p>
            <a:pPr lvl="1"/>
            <a:r>
              <a:rPr lang="en-IN" sz="4000" b="1" dirty="0">
                <a:latin typeface="Times New Roman" panose="02020603050405020304" pitchFamily="18" charset="0"/>
                <a:cs typeface="Times New Roman" panose="02020603050405020304" pitchFamily="18" charset="0"/>
              </a:rPr>
              <a:t>Process</a:t>
            </a:r>
            <a:r>
              <a:rPr lang="en-IN" sz="4000" dirty="0">
                <a:latin typeface="Times New Roman" panose="02020603050405020304" pitchFamily="18" charset="0"/>
                <a:cs typeface="Times New Roman" panose="02020603050405020304" pitchFamily="18" charset="0"/>
              </a:rPr>
              <a:t>: The encoder compresses the input data into a latent space representation, and the decoder reconstructs the data from this representation. This helps in generating new data samples.</a:t>
            </a:r>
          </a:p>
          <a:p>
            <a:r>
              <a:rPr lang="en-IN" sz="4400" b="1" dirty="0">
                <a:latin typeface="Times New Roman" panose="02020603050405020304" pitchFamily="18" charset="0"/>
                <a:cs typeface="Times New Roman" panose="02020603050405020304" pitchFamily="18" charset="0"/>
              </a:rPr>
              <a:t>Transformers</a:t>
            </a:r>
            <a:endParaRPr lang="en-IN" sz="4400" dirty="0">
              <a:latin typeface="Times New Roman" panose="02020603050405020304" pitchFamily="18" charset="0"/>
              <a:cs typeface="Times New Roman" panose="02020603050405020304" pitchFamily="18" charset="0"/>
            </a:endParaRPr>
          </a:p>
          <a:p>
            <a:pPr lvl="1"/>
            <a:r>
              <a:rPr lang="en-IN" sz="4000" b="1" dirty="0">
                <a:latin typeface="Times New Roman" panose="02020603050405020304" pitchFamily="18" charset="0"/>
                <a:cs typeface="Times New Roman" panose="02020603050405020304" pitchFamily="18" charset="0"/>
              </a:rPr>
              <a:t>Architecture</a:t>
            </a:r>
            <a:r>
              <a:rPr lang="en-IN" sz="4000" dirty="0">
                <a:latin typeface="Times New Roman" panose="02020603050405020304" pitchFamily="18" charset="0"/>
                <a:cs typeface="Times New Roman" panose="02020603050405020304" pitchFamily="18" charset="0"/>
              </a:rPr>
              <a:t>: Uses attention mechanisms to process input data.</a:t>
            </a:r>
          </a:p>
          <a:p>
            <a:pPr lvl="1"/>
            <a:r>
              <a:rPr lang="en-IN" sz="4000" b="1" dirty="0">
                <a:latin typeface="Times New Roman" panose="02020603050405020304" pitchFamily="18" charset="0"/>
                <a:cs typeface="Times New Roman" panose="02020603050405020304" pitchFamily="18" charset="0"/>
              </a:rPr>
              <a:t>Applications</a:t>
            </a:r>
            <a:r>
              <a:rPr lang="en-IN" sz="4000" dirty="0">
                <a:latin typeface="Times New Roman" panose="02020603050405020304" pitchFamily="18" charset="0"/>
                <a:cs typeface="Times New Roman" panose="02020603050405020304" pitchFamily="18" charset="0"/>
              </a:rPr>
              <a:t>: Widely used in natural language processing (NLP) tasks. Models like GPT-3 and GPT-4 are based on transformer architecture.</a:t>
            </a:r>
          </a:p>
          <a:p>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43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1" end="1"/>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2" dur="500"/>
                                        <p:tgtEl>
                                          <p:spTgt spid="3">
                                            <p:txEl>
                                              <p:pRg st="3" end="3"/>
                                            </p:txEl>
                                          </p:spTgt>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4" end="4"/>
                                            </p:txEl>
                                          </p:spTgt>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36" dur="500"/>
                                        <p:tgtEl>
                                          <p:spTgt spid="3">
                                            <p:txEl>
                                              <p:pRg st="6" end="6"/>
                                            </p:txEl>
                                          </p:spTgt>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40" dur="500"/>
                                        <p:tgtEl>
                                          <p:spTgt spid="3">
                                            <p:txEl>
                                              <p:pRg st="7" end="7"/>
                                            </p:txEl>
                                          </p:spTgt>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4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04D1DF-F26A-0BE6-9FFB-404F88552EAC}"/>
              </a:ext>
            </a:extLst>
          </p:cNvPr>
          <p:cNvSpPr>
            <a:spLocks noGrp="1"/>
          </p:cNvSpPr>
          <p:nvPr>
            <p:ph type="title"/>
          </p:nvPr>
        </p:nvSpPr>
        <p:spPr>
          <a:xfrm>
            <a:off x="838200" y="365125"/>
            <a:ext cx="10515600" cy="1325563"/>
          </a:xfrm>
        </p:spPr>
        <p:txBody>
          <a:bodyPr>
            <a:normAutofit/>
          </a:bodyPr>
          <a:lstStyle/>
          <a:p>
            <a:r>
              <a:rPr lang="en-US" sz="5400" dirty="0">
                <a:latin typeface="Times New Roman" panose="02020603050405020304" pitchFamily="18" charset="0"/>
                <a:cs typeface="Times New Roman" panose="02020603050405020304" pitchFamily="18" charset="0"/>
              </a:rPr>
              <a:t>Applications of Generative AI</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6297FB-E889-56A1-227C-9C345BF236DF}"/>
              </a:ext>
            </a:extLst>
          </p:cNvPr>
          <p:cNvSpPr>
            <a:spLocks noGrp="1"/>
          </p:cNvSpPr>
          <p:nvPr>
            <p:ph idx="1"/>
          </p:nvPr>
        </p:nvSpPr>
        <p:spPr>
          <a:xfrm>
            <a:off x="838200" y="1929384"/>
            <a:ext cx="10515600" cy="4251960"/>
          </a:xfrm>
        </p:spPr>
        <p:txBody>
          <a:bodyPr>
            <a:noAutofit/>
          </a:bodyPr>
          <a:lstStyle/>
          <a:p>
            <a:r>
              <a:rPr lang="en-US" sz="2000" b="1" dirty="0">
                <a:latin typeface="Times New Roman" panose="02020603050405020304" pitchFamily="18" charset="0"/>
                <a:cs typeface="Times New Roman" panose="02020603050405020304" pitchFamily="18" charset="0"/>
              </a:rPr>
              <a:t>Text Generation</a:t>
            </a:r>
            <a:endParaRPr lang="en-US" sz="20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Creating articles, stories, and even code. Examples include GPT-3, ChatGPT.</a:t>
            </a:r>
          </a:p>
          <a:p>
            <a:r>
              <a:rPr lang="en-US" sz="2000" b="1" dirty="0">
                <a:latin typeface="Times New Roman" panose="02020603050405020304" pitchFamily="18" charset="0"/>
                <a:cs typeface="Times New Roman" panose="02020603050405020304" pitchFamily="18" charset="0"/>
              </a:rPr>
              <a:t>Image Generation</a:t>
            </a:r>
          </a:p>
          <a:p>
            <a:pPr lvl="1"/>
            <a:r>
              <a:rPr lang="en-US" sz="1800" dirty="0">
                <a:latin typeface="Times New Roman" panose="02020603050405020304" pitchFamily="18" charset="0"/>
                <a:cs typeface="Times New Roman" panose="02020603050405020304" pitchFamily="18" charset="0"/>
              </a:rPr>
              <a:t>Creating realistic images from text descriptions. Examples include DALL-E, GAN-generated art.</a:t>
            </a:r>
          </a:p>
          <a:p>
            <a:r>
              <a:rPr lang="en-US" sz="2000" b="1" dirty="0">
                <a:latin typeface="Times New Roman" panose="02020603050405020304" pitchFamily="18" charset="0"/>
                <a:cs typeface="Times New Roman" panose="02020603050405020304" pitchFamily="18" charset="0"/>
              </a:rPr>
              <a:t>Music Composition</a:t>
            </a:r>
          </a:p>
          <a:p>
            <a:pPr lvl="1"/>
            <a:r>
              <a:rPr lang="en-US" sz="1800" dirty="0">
                <a:latin typeface="Times New Roman" panose="02020603050405020304" pitchFamily="18" charset="0"/>
                <a:cs typeface="Times New Roman" panose="02020603050405020304" pitchFamily="18" charset="0"/>
              </a:rPr>
              <a:t>Generating new music tracks. Examples include OpenAI's </a:t>
            </a:r>
            <a:r>
              <a:rPr lang="en-US" sz="1800" dirty="0" err="1">
                <a:latin typeface="Times New Roman" panose="02020603050405020304" pitchFamily="18" charset="0"/>
                <a:cs typeface="Times New Roman" panose="02020603050405020304" pitchFamily="18" charset="0"/>
              </a:rPr>
              <a:t>MuseNet</a:t>
            </a:r>
            <a:r>
              <a:rPr lang="en-US" sz="1800" dirty="0">
                <a:latin typeface="Times New Roman" panose="02020603050405020304" pitchFamily="18" charset="0"/>
                <a:cs typeface="Times New Roman" panose="02020603050405020304" pitchFamily="18" charset="0"/>
              </a:rPr>
              <a:t>.</a:t>
            </a:r>
          </a:p>
          <a:p>
            <a:r>
              <a:rPr lang="en-US" sz="2200" b="1" dirty="0">
                <a:latin typeface="Times New Roman" panose="02020603050405020304" pitchFamily="18" charset="0"/>
                <a:cs typeface="Times New Roman" panose="02020603050405020304" pitchFamily="18" charset="0"/>
              </a:rPr>
              <a:t>Game Design</a:t>
            </a:r>
            <a:endParaRPr lang="en-US" sz="22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Creating game assets, levels, and even entire games.</a:t>
            </a:r>
          </a:p>
        </p:txBody>
      </p:sp>
    </p:spTree>
    <p:extLst>
      <p:ext uri="{BB962C8B-B14F-4D97-AF65-F5344CB8AC3E}">
        <p14:creationId xmlns:p14="http://schemas.microsoft.com/office/powerpoint/2010/main" val="3882626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2" end="2"/>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8" dur="500"/>
                                        <p:tgtEl>
                                          <p:spTgt spid="3">
                                            <p:txEl>
                                              <p:pRg st="4" end="4"/>
                                            </p:txEl>
                                          </p:spTgt>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6" end="6"/>
                                            </p:txEl>
                                          </p:spTgt>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04D1DF-F26A-0BE6-9FFB-404F88552EAC}"/>
              </a:ext>
            </a:extLst>
          </p:cNvPr>
          <p:cNvSpPr>
            <a:spLocks noGrp="1"/>
          </p:cNvSpPr>
          <p:nvPr>
            <p:ph type="title"/>
          </p:nvPr>
        </p:nvSpPr>
        <p:spPr>
          <a:xfrm>
            <a:off x="838200" y="365125"/>
            <a:ext cx="10515600" cy="1325563"/>
          </a:xfrm>
        </p:spPr>
        <p:txBody>
          <a:bodyPr>
            <a:normAutofit fontScale="90000"/>
          </a:bodyPr>
          <a:lstStyle/>
          <a:p>
            <a:r>
              <a:rPr lang="en-US" sz="5400" dirty="0">
                <a:latin typeface="Times New Roman" panose="02020603050405020304" pitchFamily="18" charset="0"/>
                <a:cs typeface="Times New Roman" panose="02020603050405020304" pitchFamily="18" charset="0"/>
              </a:rPr>
              <a:t>Ethical Considerations and Challenges</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6297FB-E889-56A1-227C-9C345BF236DF}"/>
              </a:ext>
            </a:extLst>
          </p:cNvPr>
          <p:cNvSpPr>
            <a:spLocks noGrp="1"/>
          </p:cNvSpPr>
          <p:nvPr>
            <p:ph idx="1"/>
          </p:nvPr>
        </p:nvSpPr>
        <p:spPr>
          <a:xfrm>
            <a:off x="838200" y="1929384"/>
            <a:ext cx="10515600" cy="4251960"/>
          </a:xfrm>
        </p:spPr>
        <p:txBody>
          <a:bodyPr>
            <a:noAutofit/>
          </a:bodyPr>
          <a:lstStyle/>
          <a:p>
            <a:r>
              <a:rPr lang="en-US" sz="1800" dirty="0">
                <a:latin typeface="Times New Roman" panose="02020603050405020304" pitchFamily="18" charset="0"/>
                <a:cs typeface="Times New Roman" panose="02020603050405020304" pitchFamily="18" charset="0"/>
              </a:rPr>
              <a:t>Bias in Data</a:t>
            </a:r>
          </a:p>
          <a:p>
            <a:pPr lvl="1"/>
            <a:r>
              <a:rPr lang="en-US" sz="1400" dirty="0">
                <a:latin typeface="Times New Roman" panose="02020603050405020304" pitchFamily="18" charset="0"/>
                <a:cs typeface="Times New Roman" panose="02020603050405020304" pitchFamily="18" charset="0"/>
              </a:rPr>
              <a:t>Generative AI models can perpetuate and amplify biases present in the training data.</a:t>
            </a:r>
          </a:p>
          <a:p>
            <a:r>
              <a:rPr lang="en-US" sz="1800" dirty="0">
                <a:latin typeface="Times New Roman" panose="02020603050405020304" pitchFamily="18" charset="0"/>
                <a:cs typeface="Times New Roman" panose="02020603050405020304" pitchFamily="18" charset="0"/>
              </a:rPr>
              <a:t>Misinformation</a:t>
            </a:r>
          </a:p>
          <a:p>
            <a:pPr lvl="1"/>
            <a:r>
              <a:rPr lang="en-US" sz="1400" dirty="0">
                <a:latin typeface="Times New Roman" panose="02020603050405020304" pitchFamily="18" charset="0"/>
                <a:cs typeface="Times New Roman" panose="02020603050405020304" pitchFamily="18" charset="0"/>
              </a:rPr>
              <a:t>The potential for generating misleading or false information.</a:t>
            </a:r>
          </a:p>
          <a:p>
            <a:r>
              <a:rPr lang="en-US" sz="1800" dirty="0">
                <a:latin typeface="Times New Roman" panose="02020603050405020304" pitchFamily="18" charset="0"/>
                <a:cs typeface="Times New Roman" panose="02020603050405020304" pitchFamily="18" charset="0"/>
              </a:rPr>
              <a:t>Intellectual Property</a:t>
            </a:r>
          </a:p>
          <a:p>
            <a:pPr lvl="1"/>
            <a:r>
              <a:rPr lang="en-US" sz="1400" dirty="0">
                <a:latin typeface="Times New Roman" panose="02020603050405020304" pitchFamily="18" charset="0"/>
                <a:cs typeface="Times New Roman" panose="02020603050405020304" pitchFamily="18" charset="0"/>
              </a:rPr>
              <a:t>Issues related to the ownership of AI-generated content.</a:t>
            </a:r>
          </a:p>
          <a:p>
            <a:r>
              <a:rPr lang="en-US" sz="1800" dirty="0">
                <a:latin typeface="Times New Roman" panose="02020603050405020304" pitchFamily="18" charset="0"/>
                <a:cs typeface="Times New Roman" panose="02020603050405020304" pitchFamily="18" charset="0"/>
              </a:rPr>
              <a:t>Job Displacement</a:t>
            </a:r>
          </a:p>
          <a:p>
            <a:pPr lvl="1"/>
            <a:r>
              <a:rPr lang="en-US" sz="1400" dirty="0">
                <a:latin typeface="Times New Roman" panose="02020603050405020304" pitchFamily="18" charset="0"/>
                <a:cs typeface="Times New Roman" panose="02020603050405020304" pitchFamily="18" charset="0"/>
              </a:rPr>
              <a:t>The impact of automation on various professions.</a:t>
            </a:r>
          </a:p>
        </p:txBody>
      </p:sp>
    </p:spTree>
    <p:extLst>
      <p:ext uri="{BB962C8B-B14F-4D97-AF65-F5344CB8AC3E}">
        <p14:creationId xmlns:p14="http://schemas.microsoft.com/office/powerpoint/2010/main" val="3677461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2" end="2"/>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8" dur="500"/>
                                        <p:tgtEl>
                                          <p:spTgt spid="3">
                                            <p:txEl>
                                              <p:pRg st="4" end="4"/>
                                            </p:txEl>
                                          </p:spTgt>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6" end="6"/>
                                            </p:txEl>
                                          </p:spTgt>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04D1DF-F26A-0BE6-9FFB-404F88552EAC}"/>
              </a:ext>
            </a:extLst>
          </p:cNvPr>
          <p:cNvSpPr>
            <a:spLocks noGrp="1"/>
          </p:cNvSpPr>
          <p:nvPr>
            <p:ph type="title"/>
          </p:nvPr>
        </p:nvSpPr>
        <p:spPr>
          <a:xfrm>
            <a:off x="838200" y="365125"/>
            <a:ext cx="10515600" cy="1325563"/>
          </a:xfrm>
        </p:spPr>
        <p:txBody>
          <a:bodyPr>
            <a:normAutofit/>
          </a:bodyPr>
          <a:lstStyle/>
          <a:p>
            <a:r>
              <a:rPr lang="en-US" sz="5400" dirty="0">
                <a:latin typeface="Times New Roman" panose="02020603050405020304" pitchFamily="18" charset="0"/>
                <a:cs typeface="Times New Roman" panose="02020603050405020304" pitchFamily="18" charset="0"/>
              </a:rPr>
              <a:t>Future of Generative AI</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6297FB-E889-56A1-227C-9C345BF236DF}"/>
              </a:ext>
            </a:extLst>
          </p:cNvPr>
          <p:cNvSpPr>
            <a:spLocks noGrp="1"/>
          </p:cNvSpPr>
          <p:nvPr>
            <p:ph idx="1"/>
          </p:nvPr>
        </p:nvSpPr>
        <p:spPr>
          <a:xfrm>
            <a:off x="838200" y="1929384"/>
            <a:ext cx="10515600" cy="4251960"/>
          </a:xfrm>
        </p:spPr>
        <p:txBody>
          <a:bodyPr>
            <a:noAutofit/>
          </a:bodyPr>
          <a:lstStyle/>
          <a:p>
            <a:r>
              <a:rPr lang="en-US" sz="1800" dirty="0">
                <a:latin typeface="Times New Roman" panose="02020603050405020304" pitchFamily="18" charset="0"/>
                <a:cs typeface="Times New Roman" panose="02020603050405020304" pitchFamily="18" charset="0"/>
              </a:rPr>
              <a:t>Advancements</a:t>
            </a:r>
          </a:p>
          <a:p>
            <a:pPr lvl="1"/>
            <a:r>
              <a:rPr lang="en-US" sz="1400" dirty="0">
                <a:latin typeface="Times New Roman" panose="02020603050405020304" pitchFamily="18" charset="0"/>
                <a:cs typeface="Times New Roman" panose="02020603050405020304" pitchFamily="18" charset="0"/>
              </a:rPr>
              <a:t>Improvements in model architectures and training techniques.</a:t>
            </a:r>
          </a:p>
          <a:p>
            <a:r>
              <a:rPr lang="en-US" sz="1800" dirty="0">
                <a:latin typeface="Times New Roman" panose="02020603050405020304" pitchFamily="18" charset="0"/>
                <a:cs typeface="Times New Roman" panose="02020603050405020304" pitchFamily="18" charset="0"/>
              </a:rPr>
              <a:t>Integration</a:t>
            </a:r>
          </a:p>
          <a:p>
            <a:pPr lvl="1"/>
            <a:r>
              <a:rPr lang="en-US" sz="1400" dirty="0">
                <a:latin typeface="Times New Roman" panose="02020603050405020304" pitchFamily="18" charset="0"/>
                <a:cs typeface="Times New Roman" panose="02020603050405020304" pitchFamily="18" charset="0"/>
              </a:rPr>
              <a:t>More seamless integration into various industries like healthcare, finance, and entertainment.</a:t>
            </a:r>
          </a:p>
          <a:p>
            <a:r>
              <a:rPr lang="en-US" sz="1800" dirty="0">
                <a:latin typeface="Times New Roman" panose="02020603050405020304" pitchFamily="18" charset="0"/>
                <a:cs typeface="Times New Roman" panose="02020603050405020304" pitchFamily="18" charset="0"/>
              </a:rPr>
              <a:t>Regulations</a:t>
            </a:r>
          </a:p>
          <a:p>
            <a:pPr lvl="1"/>
            <a:r>
              <a:rPr lang="en-US" sz="1400" dirty="0">
                <a:latin typeface="Times New Roman" panose="02020603050405020304" pitchFamily="18" charset="0"/>
                <a:cs typeface="Times New Roman" panose="02020603050405020304" pitchFamily="18" charset="0"/>
              </a:rPr>
              <a:t>Development of ethical guidelines and policies to govern the use of generative AI.</a:t>
            </a:r>
          </a:p>
        </p:txBody>
      </p:sp>
    </p:spTree>
    <p:extLst>
      <p:ext uri="{BB962C8B-B14F-4D97-AF65-F5344CB8AC3E}">
        <p14:creationId xmlns:p14="http://schemas.microsoft.com/office/powerpoint/2010/main" val="1029890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2" end="2"/>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8" dur="500"/>
                                        <p:tgtEl>
                                          <p:spTgt spid="3">
                                            <p:txEl>
                                              <p:pRg st="4" end="4"/>
                                            </p:txEl>
                                          </p:spTgt>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04D1DF-F26A-0BE6-9FFB-404F88552EAC}"/>
              </a:ext>
            </a:extLst>
          </p:cNvPr>
          <p:cNvSpPr>
            <a:spLocks noGrp="1"/>
          </p:cNvSpPr>
          <p:nvPr>
            <p:ph type="title"/>
          </p:nvPr>
        </p:nvSpPr>
        <p:spPr>
          <a:xfrm>
            <a:off x="838200" y="365125"/>
            <a:ext cx="10515600" cy="1325563"/>
          </a:xfrm>
        </p:spPr>
        <p:txBody>
          <a:bodyPr>
            <a:normAutofit/>
          </a:bodyPr>
          <a:lstStyle/>
          <a:p>
            <a:endParaRPr lang="en-US" sz="5400" dirty="0">
              <a:latin typeface="Times New Roman" panose="02020603050405020304" pitchFamily="18" charset="0"/>
              <a:cs typeface="Times New Roman" panose="02020603050405020304" pitchFamily="18" charset="0"/>
            </a:endParaRP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6297FB-E889-56A1-227C-9C345BF236DF}"/>
              </a:ext>
            </a:extLst>
          </p:cNvPr>
          <p:cNvSpPr>
            <a:spLocks noGrp="1"/>
          </p:cNvSpPr>
          <p:nvPr>
            <p:ph idx="1"/>
          </p:nvPr>
        </p:nvSpPr>
        <p:spPr>
          <a:xfrm>
            <a:off x="838200" y="1929384"/>
            <a:ext cx="10515600" cy="4251960"/>
          </a:xfrm>
        </p:spPr>
        <p:txBody>
          <a:bodyPr>
            <a:noAutofit/>
          </a:bodyPr>
          <a:lstStyle/>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290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04D1DF-F26A-0BE6-9FFB-404F88552EAC}"/>
              </a:ext>
            </a:extLst>
          </p:cNvPr>
          <p:cNvSpPr>
            <a:spLocks noGrp="1"/>
          </p:cNvSpPr>
          <p:nvPr>
            <p:ph type="title"/>
          </p:nvPr>
        </p:nvSpPr>
        <p:spPr>
          <a:xfrm>
            <a:off x="838200" y="365125"/>
            <a:ext cx="10515600" cy="1325563"/>
          </a:xfrm>
        </p:spPr>
        <p:txBody>
          <a:bodyPr>
            <a:normAutofit/>
          </a:bodyPr>
          <a:lstStyle/>
          <a:p>
            <a:endParaRPr lang="en-US" sz="5400" dirty="0">
              <a:latin typeface="Times New Roman" panose="02020603050405020304" pitchFamily="18" charset="0"/>
              <a:cs typeface="Times New Roman" panose="02020603050405020304" pitchFamily="18" charset="0"/>
            </a:endParaRP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6297FB-E889-56A1-227C-9C345BF236DF}"/>
              </a:ext>
            </a:extLst>
          </p:cNvPr>
          <p:cNvSpPr>
            <a:spLocks noGrp="1"/>
          </p:cNvSpPr>
          <p:nvPr>
            <p:ph idx="1"/>
          </p:nvPr>
        </p:nvSpPr>
        <p:spPr>
          <a:xfrm>
            <a:off x="838200" y="1929384"/>
            <a:ext cx="10515600" cy="4251960"/>
          </a:xfrm>
        </p:spPr>
        <p:txBody>
          <a:bodyPr>
            <a:noAutofit/>
          </a:bodyPr>
          <a:lstStyle/>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998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TotalTime>
  <Words>486</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Algerian</vt:lpstr>
      <vt:lpstr>Aptos</vt:lpstr>
      <vt:lpstr>Aptos Display</vt:lpstr>
      <vt:lpstr>Arial</vt:lpstr>
      <vt:lpstr>Times New Roman</vt:lpstr>
      <vt:lpstr>Office Theme</vt:lpstr>
      <vt:lpstr>Unlocking Generative AI Laying the Foundation</vt:lpstr>
      <vt:lpstr>An Introduction</vt:lpstr>
      <vt:lpstr>How Generative AI Works</vt:lpstr>
      <vt:lpstr>Types of Generative Models</vt:lpstr>
      <vt:lpstr>Applications of Generative AI</vt:lpstr>
      <vt:lpstr>Ethical Considerations and Challenges</vt:lpstr>
      <vt:lpstr>Future of Generative AI</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Arvind Kumar</dc:creator>
  <cp:lastModifiedBy>Arvind Maurya</cp:lastModifiedBy>
  <cp:revision>5</cp:revision>
  <dcterms:created xsi:type="dcterms:W3CDTF">2024-06-15T19:31:58Z</dcterms:created>
  <dcterms:modified xsi:type="dcterms:W3CDTF">2024-06-16T08:35:34Z</dcterms:modified>
</cp:coreProperties>
</file>