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90" r:id="rId13"/>
    <p:sldId id="268" r:id="rId14"/>
    <p:sldId id="269" r:id="rId15"/>
    <p:sldId id="286" r:id="rId16"/>
    <p:sldId id="285" r:id="rId17"/>
    <p:sldId id="270" r:id="rId18"/>
    <p:sldId id="288" r:id="rId19"/>
    <p:sldId id="289" r:id="rId20"/>
    <p:sldId id="287" r:id="rId21"/>
    <p:sldId id="271" r:id="rId22"/>
    <p:sldId id="275" r:id="rId23"/>
    <p:sldId id="291" r:id="rId24"/>
    <p:sldId id="276" r:id="rId25"/>
    <p:sldId id="277" r:id="rId26"/>
    <p:sldId id="278" r:id="rId27"/>
    <p:sldId id="279" r:id="rId28"/>
    <p:sldId id="280" r:id="rId29"/>
    <p:sldId id="281" r:id="rId30"/>
    <p:sldId id="292" r:id="rId31"/>
    <p:sldId id="282" r:id="rId32"/>
    <p:sldId id="283" r:id="rId33"/>
    <p:sldId id="284" r:id="rId34"/>
    <p:sldId id="272" r:id="rId35"/>
    <p:sldId id="273" r:id="rId36"/>
    <p:sldId id="293" r:id="rId37"/>
    <p:sldId id="294" r:id="rId38"/>
    <p:sldId id="27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 Maurya" initials="AM" lastIdx="1" clrIdx="0">
    <p:extLst>
      <p:ext uri="{19B8F6BF-5375-455C-9EA6-DF929625EA0E}">
        <p15:presenceInfo xmlns:p15="http://schemas.microsoft.com/office/powerpoint/2012/main" userId="e2287a6ce780f1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F1E5A-207E-4F86-B0F1-F3A325E4A7A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C9EF5-BFF6-443F-AF9E-36B4B9D5E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3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C9EF5-BFF6-443F-AF9E-36B4B9D5E5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31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C9EF5-BFF6-443F-AF9E-36B4B9D5E5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C9EF5-BFF6-443F-AF9E-36B4B9D5E55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9FA8-3D2A-5BD3-C9BE-D999F2A5A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AAC84-F77B-3A40-8632-2812B74D4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B1696-4DD5-BE4E-7BA2-09DA8D62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F014-2B7C-7F49-863B-4C91211BFB0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4828-1CC0-ECA1-60B1-B5CD4BD3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45FF2-54B6-48DB-523A-5719DC7B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165-1E7E-FB4C-B2DC-964884D08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6CE1-6D90-7D0B-FDCC-4EAEA489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AE4DE-FF58-35BF-998F-32D29D527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8AEA-822C-FD1C-2EF7-0C3FB0DA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F014-2B7C-7F49-863B-4C91211BFB0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CF4E-D907-178F-3C88-AB82F712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19D4-B1FC-7F97-A97F-87E901EF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165-1E7E-FB4C-B2DC-964884D08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7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5A73E-3263-396B-C638-5981764BE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2932C-C478-2304-9840-1A8F46E10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521DC-D27F-5DBE-4705-A606E2D2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F014-2B7C-7F49-863B-4C91211BFB0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01B5-9A1F-1167-DE99-70B46A07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B591-ABFD-680D-6DB7-43BF9456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165-1E7E-FB4C-B2DC-964884D08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5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51A4-6D02-7390-1724-CBA53D5A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44FD-C204-1CBE-5A89-1DE851D6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CC29-939C-6429-160E-CAEEC1A5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F014-2B7C-7F49-863B-4C91211BFB0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9FCD8-B408-2DED-1383-767FCDB1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95B0-9837-CCF5-6750-A447F589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165-1E7E-FB4C-B2DC-964884D08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6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02E0-6D28-6202-D5AE-CA2403B3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96BA1-4BDE-7E6B-4462-6001A057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B2B9-33CD-1E3B-5604-A1DAE785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F014-2B7C-7F49-863B-4C91211BFB0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FEF1-110E-5DDB-F9D4-89FA3F59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C9891-A753-1E44-720A-5D478CDB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165-1E7E-FB4C-B2DC-964884D08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3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D251-31F5-BC23-7D9C-4BE10A70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A8C0-B006-451D-28AD-1B6F0FEFD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C9AB5-8C70-8232-A679-F538F7DA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20D14-E74E-EAD3-D75D-6A127B71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F014-2B7C-7F49-863B-4C91211BFB0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D694F-1EDA-DE1B-336C-07FE4F51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2A09B-8139-BDF5-F53C-FB38B4AF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165-1E7E-FB4C-B2DC-964884D08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7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B23B-6D40-E4C8-DA19-A1A1DB33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FCABD-3E1A-8FF2-6F7E-EC8338A0A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501C4-053F-1D1A-87CF-3BCB19411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50071-5792-9B32-FF52-851780E59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08A4D-92B2-1FBD-1BD1-0462E676D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20B64-08ED-9EB5-C514-7711E5AD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F014-2B7C-7F49-863B-4C91211BFB0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B447C-C4F2-152F-4B60-27B7B9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AF883-2B38-A70F-2E18-D65CE89F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165-1E7E-FB4C-B2DC-964884D08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33CF-8C2F-FAA5-B7CD-3CBFE9D0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0895F-BE4D-A2D5-18F4-7370D4B9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F014-2B7C-7F49-863B-4C91211BFB0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E4165-686E-4D14-54E1-7FD67580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CB7E3-FFF6-CDAD-CDA8-7A038328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165-1E7E-FB4C-B2DC-964884D08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8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D0AD7-E8E9-9E74-9F01-170193DF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F014-2B7C-7F49-863B-4C91211BFB0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F53E2-96D5-087B-84EB-8745CAE3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727D1-CA7F-ECC9-5EBE-C3017CC5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165-1E7E-FB4C-B2DC-964884D08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0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9237-5D55-372D-94FE-6A7FEA28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D3C2-3FBE-429C-12E0-92D8C8F1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8F680-3D07-0FC8-515F-55E131DF4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330-3316-68C1-6179-741EF97B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F014-2B7C-7F49-863B-4C91211BFB0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59569-101D-9357-CB48-F14573ED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4F3B3-3987-7C1D-391D-D37898BE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165-1E7E-FB4C-B2DC-964884D08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1E25-3FBA-D354-B06D-461C5464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12442-8E96-BD48-E600-B00AEA49C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ABC1A-55EE-6951-8226-44409FB3C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0E220-5862-013D-0CB0-3333DA12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F014-2B7C-7F49-863B-4C91211BFB0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19E70-AD8E-1C84-AD14-CDCE0D22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2A40-D6C0-FD59-AE64-E45F674F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165-1E7E-FB4C-B2DC-964884D08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8C567-91D9-87B3-5B7C-FB8A287B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1D1CD-0158-0F6C-82BD-50C5BB93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3A399-7144-0EE6-6C62-CACAB0C98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BF014-2B7C-7F49-863B-4C91211BFB0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452FE-ACD1-9A94-BF8E-D236D0A94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C9CD-745F-E11A-6C11-CA2D9DBCE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65165-1E7E-FB4C-B2DC-964884D08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6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www-project-top-te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e.org/CVERecord?id=CVE-2024-37051" TargetMode="External"/><Relationship Id="rId2" Type="http://schemas.openxmlformats.org/officeDocument/2006/relationships/hyperlink" Target="https://www.cv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jetbrains.com/security/2024/06/updates-for-security-issue-affecting-intellij-based-ides-2023-1-and-github-plugin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336E0-879C-54AB-DBA3-D1FC74F15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Autofit/>
          </a:bodyPr>
          <a:lstStyle/>
          <a:p>
            <a:r>
              <a:rPr lang="en-US" sz="7200" dirty="0"/>
              <a:t>What Is Application Security?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8A196-D3C6-B308-7C48-DF53A5BD5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appsecurity</a:t>
            </a:r>
            <a:r>
              <a:rPr lang="en-US" dirty="0"/>
              <a:t> #cybersecurity </a:t>
            </a:r>
          </a:p>
        </p:txBody>
      </p:sp>
      <p:pic>
        <p:nvPicPr>
          <p:cNvPr id="71" name="Graphic 70" descr="Lock">
            <a:extLst>
              <a:ext uri="{FF2B5EF4-FFF2-40B4-BE49-F238E27FC236}">
                <a16:creationId xmlns:a16="http://schemas.microsoft.com/office/drawing/2014/main" id="{2D85F729-1164-98FB-FFEF-4673AAEB3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8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336E0-879C-54AB-DBA3-D1FC74F15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811" y="349331"/>
            <a:ext cx="7739085" cy="4059936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Top 10 </a:t>
            </a:r>
            <a:r>
              <a:rPr lang="en-US" sz="9600" dirty="0">
                <a:solidFill>
                  <a:schemeClr val="accent3"/>
                </a:solidFill>
              </a:rPr>
              <a:t>OWASP</a:t>
            </a:r>
            <a:r>
              <a:rPr lang="en-US" sz="9600" dirty="0">
                <a:solidFill>
                  <a:srgbClr val="FF0000"/>
                </a:solidFill>
              </a:rPr>
              <a:t> Security Threats</a:t>
            </a:r>
            <a:endParaRPr lang="en-US" sz="9600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8A196-D3C6-B308-7C48-DF53A5BD5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1381" y="4608129"/>
            <a:ext cx="4773186" cy="1259322"/>
          </a:xfrm>
        </p:spPr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appsecurity</a:t>
            </a:r>
            <a:r>
              <a:rPr lang="en-US" dirty="0"/>
              <a:t> #cybersecurity </a:t>
            </a:r>
          </a:p>
        </p:txBody>
      </p:sp>
      <p:pic>
        <p:nvPicPr>
          <p:cNvPr id="71" name="Graphic 70" descr="Lock">
            <a:extLst>
              <a:ext uri="{FF2B5EF4-FFF2-40B4-BE49-F238E27FC236}">
                <a16:creationId xmlns:a16="http://schemas.microsoft.com/office/drawing/2014/main" id="{2D85F729-1164-98FB-FFEF-4673AAEB3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8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02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Top 10 OWASP Threats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OWASP – Open Web Application Security Project</a:t>
            </a:r>
          </a:p>
          <a:p>
            <a:r>
              <a:rPr lang="en-US" sz="2200" dirty="0"/>
              <a:t>Link - </a:t>
            </a:r>
            <a:r>
              <a:rPr lang="en-US" sz="2200" dirty="0">
                <a:hlinkClick r:id="rId2"/>
              </a:rPr>
              <a:t>https://owasp.org/www-project-top-ten/</a:t>
            </a:r>
            <a:r>
              <a:rPr lang="en-US" sz="2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Broken Access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Cryptographic Failures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Injections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Insecure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Security Misconfiguration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Vulnerable and outdated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Identification and Authentication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Software and data integrity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Security logging and monitoring failures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Server Side Request Forgery </a:t>
            </a:r>
          </a:p>
        </p:txBody>
      </p:sp>
    </p:spTree>
    <p:extLst>
      <p:ext uri="{BB962C8B-B14F-4D97-AF65-F5344CB8AC3E}">
        <p14:creationId xmlns:p14="http://schemas.microsoft.com/office/powerpoint/2010/main" val="48722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336E0-879C-54AB-DBA3-D1FC74F15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811" y="349331"/>
            <a:ext cx="8465906" cy="4059936"/>
          </a:xfrm>
        </p:spPr>
        <p:txBody>
          <a:bodyPr>
            <a:noAutofit/>
          </a:bodyPr>
          <a:lstStyle/>
          <a:p>
            <a:r>
              <a:rPr lang="en-US" sz="8000" u="sng" dirty="0">
                <a:solidFill>
                  <a:srgbClr val="002060"/>
                </a:solidFill>
                <a:latin typeface="Algerian" panose="04020705040A02060702" pitchFamily="82" charset="0"/>
              </a:rPr>
              <a:t>Impact </a:t>
            </a:r>
            <a:br>
              <a:rPr lang="en-US" sz="8000" u="sng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sz="4000" dirty="0">
                <a:solidFill>
                  <a:srgbClr val="002060"/>
                </a:solidFill>
                <a:latin typeface="Algerian" panose="04020705040A02060702" pitchFamily="82" charset="0"/>
              </a:rPr>
              <a:t>&amp;</a:t>
            </a:r>
            <a:r>
              <a:rPr lang="en-US" sz="8000" u="sng" dirty="0">
                <a:solidFill>
                  <a:srgbClr val="002060"/>
                </a:solidFill>
                <a:latin typeface="Algerian" panose="04020705040A02060702" pitchFamily="82" charset="0"/>
              </a:rPr>
              <a:t> </a:t>
            </a:r>
            <a:br>
              <a:rPr lang="en-US" sz="8000" u="sng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sz="8000" u="sng" dirty="0">
                <a:solidFill>
                  <a:srgbClr val="002060"/>
                </a:solidFill>
                <a:latin typeface="Algerian" panose="04020705040A02060702" pitchFamily="82" charset="0"/>
              </a:rPr>
              <a:t>Prevention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Top 10 </a:t>
            </a:r>
            <a:r>
              <a:rPr lang="en-US" sz="4800" dirty="0">
                <a:solidFill>
                  <a:schemeClr val="accent3"/>
                </a:solidFill>
              </a:rPr>
              <a:t>OWASP</a:t>
            </a:r>
            <a:r>
              <a:rPr lang="en-US" sz="4800" dirty="0">
                <a:solidFill>
                  <a:srgbClr val="FF0000"/>
                </a:solidFill>
              </a:rPr>
              <a:t> Security Threats</a:t>
            </a:r>
            <a:endParaRPr lang="en-US" sz="9600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8A196-D3C6-B308-7C48-DF53A5BD5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1381" y="4608129"/>
            <a:ext cx="4773186" cy="1259322"/>
          </a:xfrm>
        </p:spPr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appsecurity</a:t>
            </a:r>
            <a:r>
              <a:rPr lang="en-US" dirty="0"/>
              <a:t> #cybersecurity </a:t>
            </a:r>
          </a:p>
        </p:txBody>
      </p:sp>
      <p:pic>
        <p:nvPicPr>
          <p:cNvPr id="71" name="Graphic 70" descr="Lock">
            <a:extLst>
              <a:ext uri="{FF2B5EF4-FFF2-40B4-BE49-F238E27FC236}">
                <a16:creationId xmlns:a16="http://schemas.microsoft.com/office/drawing/2014/main" id="{2D85F729-1164-98FB-FFEF-4673AAEB3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8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123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1. Broken Access Control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Impact</a:t>
            </a:r>
          </a:p>
          <a:p>
            <a:pPr lvl="1"/>
            <a:r>
              <a:rPr lang="en-US" sz="1800" dirty="0"/>
              <a:t>Unauthorized users can access and modify sensitive data, perform unauthorized actions, and exploit system functionalities.</a:t>
            </a:r>
          </a:p>
          <a:p>
            <a:r>
              <a:rPr lang="en-US" sz="2200" dirty="0"/>
              <a:t>Prevention</a:t>
            </a:r>
          </a:p>
          <a:p>
            <a:pPr lvl="1"/>
            <a:r>
              <a:rPr lang="en-US" sz="1800" dirty="0"/>
              <a:t>Implement role-based access control (RBAC).</a:t>
            </a:r>
          </a:p>
          <a:p>
            <a:pPr lvl="1"/>
            <a:r>
              <a:rPr lang="en-US" sz="1800" dirty="0"/>
              <a:t>Enforce least privilege principle.</a:t>
            </a:r>
          </a:p>
          <a:p>
            <a:pPr lvl="1"/>
            <a:r>
              <a:rPr lang="en-US" sz="1800" dirty="0"/>
              <a:t>Regularly review and update permissions.</a:t>
            </a:r>
          </a:p>
          <a:p>
            <a:pPr lvl="1"/>
            <a:r>
              <a:rPr lang="en-US" sz="1800" dirty="0"/>
              <a:t>Use access control frameworks and libraries.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86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2. Cryptographic Failures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Impact</a:t>
            </a:r>
          </a:p>
          <a:p>
            <a:pPr lvl="1"/>
            <a:r>
              <a:rPr lang="en-US" sz="1800" dirty="0"/>
              <a:t>Exposure of sensitive data such as passwords, credit card numbers, and personal information.</a:t>
            </a:r>
          </a:p>
          <a:p>
            <a:pPr lvl="1"/>
            <a:r>
              <a:rPr lang="en-US" sz="1800" dirty="0"/>
              <a:t>Fines and charges by authorities due non compliance of privacy</a:t>
            </a:r>
          </a:p>
          <a:p>
            <a:r>
              <a:rPr lang="en-US" sz="2200" dirty="0"/>
              <a:t>Prevention</a:t>
            </a:r>
          </a:p>
          <a:p>
            <a:pPr lvl="1"/>
            <a:r>
              <a:rPr lang="en-US" sz="1800" dirty="0"/>
              <a:t>Use strong, industry-standard encryption algorithms.</a:t>
            </a:r>
          </a:p>
          <a:p>
            <a:pPr lvl="1"/>
            <a:r>
              <a:rPr lang="en-US" sz="1800" dirty="0"/>
              <a:t>Properly manage and protect cryptographic keys.</a:t>
            </a:r>
          </a:p>
          <a:p>
            <a:pPr lvl="1"/>
            <a:r>
              <a:rPr lang="en-US" sz="1800" dirty="0"/>
              <a:t>Implement HTTPS and secure communication channels.</a:t>
            </a:r>
          </a:p>
          <a:p>
            <a:pPr lvl="1"/>
            <a:r>
              <a:rPr lang="en-US" sz="1800" dirty="0"/>
              <a:t>Regularly audit and update cryptographic protocols.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983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3. Injection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Impact</a:t>
            </a:r>
          </a:p>
          <a:p>
            <a:pPr lvl="1"/>
            <a:r>
              <a:rPr lang="en-US" sz="1800" dirty="0"/>
              <a:t>Attackers can execute arbitrary commands, steal data, and escalate privileges</a:t>
            </a:r>
          </a:p>
          <a:p>
            <a:pPr lvl="1"/>
            <a:r>
              <a:rPr lang="en-US" sz="1800" dirty="0"/>
              <a:t>Loss of user integrity</a:t>
            </a:r>
          </a:p>
          <a:p>
            <a:pPr lvl="1"/>
            <a:r>
              <a:rPr lang="en-US" sz="1800" dirty="0"/>
              <a:t>Response manipulation</a:t>
            </a:r>
          </a:p>
          <a:p>
            <a:r>
              <a:rPr lang="en-US" sz="2200" dirty="0"/>
              <a:t>Prevention</a:t>
            </a:r>
          </a:p>
          <a:p>
            <a:pPr lvl="1"/>
            <a:r>
              <a:rPr lang="en-US" sz="1800" dirty="0"/>
              <a:t>Use parameterized queries and prepared statements.</a:t>
            </a:r>
          </a:p>
          <a:p>
            <a:pPr lvl="1"/>
            <a:r>
              <a:rPr lang="en-US" sz="1800" dirty="0"/>
              <a:t>Validate and sanitize all user inputs.</a:t>
            </a:r>
          </a:p>
          <a:p>
            <a:pPr lvl="1"/>
            <a:r>
              <a:rPr lang="en-US" sz="1800" dirty="0"/>
              <a:t>Use ORM frameworks that handle query construction securely.</a:t>
            </a:r>
          </a:p>
          <a:p>
            <a:pPr lvl="1"/>
            <a:r>
              <a:rPr lang="en-US" sz="1800" dirty="0"/>
              <a:t>Implement input validation and output encoding.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104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4. Insecure Design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Impact</a:t>
            </a:r>
          </a:p>
          <a:p>
            <a:pPr lvl="1"/>
            <a:r>
              <a:rPr lang="en-US" sz="1800" dirty="0"/>
              <a:t>Fundamental security flaws in the design can lead to severe vulnerabilities that are hard to mitigate after deployment.</a:t>
            </a:r>
          </a:p>
          <a:p>
            <a:pPr lvl="1"/>
            <a:r>
              <a:rPr lang="en-US" sz="1800" dirty="0"/>
              <a:t>Altering functionality</a:t>
            </a:r>
          </a:p>
          <a:p>
            <a:r>
              <a:rPr lang="en-US" sz="2200" dirty="0"/>
              <a:t>Prevention</a:t>
            </a:r>
          </a:p>
          <a:p>
            <a:pPr lvl="1"/>
            <a:r>
              <a:rPr lang="en-US" sz="1800" dirty="0"/>
              <a:t>Adopt secure design principles from the outset.</a:t>
            </a:r>
          </a:p>
          <a:p>
            <a:pPr lvl="1"/>
            <a:r>
              <a:rPr lang="en-US" sz="1800" dirty="0"/>
              <a:t>Perform threat modeling during the design phase.</a:t>
            </a:r>
          </a:p>
          <a:p>
            <a:pPr lvl="1"/>
            <a:r>
              <a:rPr lang="en-US" sz="1800" dirty="0"/>
              <a:t>Regularly review and update the design to address new threats.</a:t>
            </a:r>
          </a:p>
          <a:p>
            <a:pPr lvl="1"/>
            <a:r>
              <a:rPr lang="en-US" sz="1800" dirty="0"/>
              <a:t>Educate developers on secure design practices.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14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5. Security Misconfiguration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Impact</a:t>
            </a:r>
          </a:p>
          <a:p>
            <a:pPr lvl="1"/>
            <a:r>
              <a:rPr lang="en-US" sz="1800" dirty="0"/>
              <a:t>Systems and data can be exposed due to insecure default settings, incomplete configurations, or open cloud storage.</a:t>
            </a:r>
          </a:p>
          <a:p>
            <a:pPr lvl="1"/>
            <a:r>
              <a:rPr lang="en-US" sz="1800" dirty="0"/>
              <a:t>Complete access over the server</a:t>
            </a:r>
          </a:p>
          <a:p>
            <a:r>
              <a:rPr lang="en-US" sz="2200" dirty="0"/>
              <a:t>Prevention</a:t>
            </a:r>
          </a:p>
          <a:p>
            <a:pPr lvl="1"/>
            <a:r>
              <a:rPr lang="en-US" sz="1800" dirty="0"/>
              <a:t>Implement automated configuration management tools.</a:t>
            </a:r>
          </a:p>
          <a:p>
            <a:pPr lvl="1"/>
            <a:r>
              <a:rPr lang="en-US" sz="1800" dirty="0"/>
              <a:t>Regularly review and update configurations.</a:t>
            </a:r>
          </a:p>
          <a:p>
            <a:pPr lvl="1"/>
            <a:r>
              <a:rPr lang="en-US" sz="1800" dirty="0"/>
              <a:t>Use secure defaults and minimize administrative access.</a:t>
            </a:r>
          </a:p>
          <a:p>
            <a:pPr lvl="1"/>
            <a:r>
              <a:rPr lang="en-US" sz="1800" dirty="0"/>
              <a:t>Conduct regular security audits and penetration tests.</a:t>
            </a:r>
          </a:p>
        </p:txBody>
      </p:sp>
    </p:spTree>
    <p:extLst>
      <p:ext uri="{BB962C8B-B14F-4D97-AF65-F5344CB8AC3E}">
        <p14:creationId xmlns:p14="http://schemas.microsoft.com/office/powerpoint/2010/main" val="241078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6. Vulnerable and Outdated Components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Impact</a:t>
            </a:r>
          </a:p>
          <a:p>
            <a:pPr lvl="1"/>
            <a:r>
              <a:rPr lang="en-US" sz="1800" dirty="0"/>
              <a:t>Exploitation of known vulnerabilities in outdated software components can lead to data breaches and system compromises.</a:t>
            </a:r>
          </a:p>
          <a:p>
            <a:r>
              <a:rPr lang="en-US" sz="2200" dirty="0"/>
              <a:t>Prevention</a:t>
            </a:r>
          </a:p>
          <a:p>
            <a:pPr lvl="1"/>
            <a:r>
              <a:rPr lang="en-US" sz="1800" dirty="0"/>
              <a:t>Regularly update and patch software components.</a:t>
            </a:r>
          </a:p>
          <a:p>
            <a:pPr lvl="1"/>
            <a:r>
              <a:rPr lang="en-US" sz="1800" dirty="0"/>
              <a:t>Use dependency management tools to track and update libraries.</a:t>
            </a:r>
          </a:p>
          <a:p>
            <a:pPr lvl="1"/>
            <a:r>
              <a:rPr lang="en-US" sz="1800" dirty="0"/>
              <a:t>Subscribe to security advisories and vulnerability databases.</a:t>
            </a:r>
          </a:p>
          <a:p>
            <a:pPr lvl="1"/>
            <a:r>
              <a:rPr lang="en-US" sz="1800" dirty="0"/>
              <a:t>Implement a policy for software updates and patch management.</a:t>
            </a:r>
          </a:p>
        </p:txBody>
      </p:sp>
    </p:spTree>
    <p:extLst>
      <p:ext uri="{BB962C8B-B14F-4D97-AF65-F5344CB8AC3E}">
        <p14:creationId xmlns:p14="http://schemas.microsoft.com/office/powerpoint/2010/main" val="29692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7. Identification and Authentication Failures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Impact</a:t>
            </a:r>
          </a:p>
          <a:p>
            <a:pPr lvl="1"/>
            <a:r>
              <a:rPr lang="en-US" sz="1800" dirty="0"/>
              <a:t>Attackers can gain unauthorized access to systems by exploiting weak authentication mechanisms.</a:t>
            </a:r>
          </a:p>
          <a:p>
            <a:r>
              <a:rPr lang="en-US" sz="2200" dirty="0"/>
              <a:t>Prevention</a:t>
            </a:r>
          </a:p>
          <a:p>
            <a:pPr lvl="1"/>
            <a:r>
              <a:rPr lang="en-US" sz="1800" dirty="0"/>
              <a:t>Implement multi-factor authentication (MFA).</a:t>
            </a:r>
          </a:p>
          <a:p>
            <a:pPr lvl="1"/>
            <a:r>
              <a:rPr lang="en-US" sz="1800" dirty="0"/>
              <a:t>Use strong, hashed passwords and enforce password policies.</a:t>
            </a:r>
          </a:p>
          <a:p>
            <a:pPr lvl="1"/>
            <a:r>
              <a:rPr lang="en-US" sz="1800" dirty="0"/>
              <a:t>Securely manage session tokens and invalidate them after logout.</a:t>
            </a:r>
          </a:p>
          <a:p>
            <a:pPr lvl="1"/>
            <a:r>
              <a:rPr lang="en-US" sz="1800" dirty="0"/>
              <a:t>Regularly test authentication mechanisms for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48686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Defining App Security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Application security is the process of </a:t>
            </a:r>
          </a:p>
          <a:p>
            <a:pPr lvl="1"/>
            <a:r>
              <a:rPr lang="en-US" sz="1800" dirty="0"/>
              <a:t>developing, </a:t>
            </a:r>
          </a:p>
          <a:p>
            <a:pPr lvl="1"/>
            <a:r>
              <a:rPr lang="en-US" sz="1800" dirty="0"/>
              <a:t>adding and </a:t>
            </a:r>
          </a:p>
          <a:p>
            <a:pPr lvl="1"/>
            <a:r>
              <a:rPr lang="en-US" sz="1800" dirty="0"/>
              <a:t>testing security features in applications</a:t>
            </a:r>
          </a:p>
          <a:p>
            <a:r>
              <a:rPr lang="en-US" sz="2200" dirty="0"/>
              <a:t>That can minimize weaknesses against possible threats from unauthorized access.</a:t>
            </a:r>
          </a:p>
          <a:p>
            <a:r>
              <a:rPr lang="en-US" sz="2200" dirty="0"/>
              <a:t>It should be considered at all phases if software development</a:t>
            </a:r>
          </a:p>
          <a:p>
            <a:pPr lvl="1"/>
            <a:r>
              <a:rPr lang="en-US" sz="1800" dirty="0"/>
              <a:t>Design</a:t>
            </a:r>
          </a:p>
          <a:p>
            <a:pPr lvl="1"/>
            <a:r>
              <a:rPr lang="en-US" sz="1800" dirty="0"/>
              <a:t>Development</a:t>
            </a:r>
          </a:p>
          <a:p>
            <a:pPr lvl="1"/>
            <a:r>
              <a:rPr lang="en-US" sz="1800" dirty="0"/>
              <a:t>Testing</a:t>
            </a:r>
          </a:p>
          <a:p>
            <a:pPr lvl="1"/>
            <a:r>
              <a:rPr lang="en-US" sz="1800" dirty="0"/>
              <a:t>Deployment</a:t>
            </a:r>
          </a:p>
          <a:p>
            <a:pPr lvl="1"/>
            <a:r>
              <a:rPr lang="en-US" sz="1800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21716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8. Software and Data Integrity Failures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Impact</a:t>
            </a:r>
          </a:p>
          <a:p>
            <a:pPr lvl="1"/>
            <a:r>
              <a:rPr lang="en-US" sz="1800" dirty="0"/>
              <a:t> Compromise of software integrity can lead to backdoors, malicious updates, and data corruption.</a:t>
            </a:r>
          </a:p>
          <a:p>
            <a:r>
              <a:rPr lang="en-US" sz="2200" dirty="0"/>
              <a:t>Prevention</a:t>
            </a:r>
          </a:p>
          <a:p>
            <a:pPr lvl="1"/>
            <a:r>
              <a:rPr lang="en-US" sz="1800" dirty="0"/>
              <a:t>Implement code signing and verify integrity of software updates.</a:t>
            </a:r>
          </a:p>
          <a:p>
            <a:pPr lvl="1"/>
            <a:r>
              <a:rPr lang="en-US" sz="1800" dirty="0"/>
              <a:t>Use secure update mechanisms and trusted distribution channels.</a:t>
            </a:r>
          </a:p>
          <a:p>
            <a:pPr lvl="1"/>
            <a:r>
              <a:rPr lang="en-US" sz="1800" dirty="0"/>
              <a:t>Perform regular integrity checks on critical data and software.</a:t>
            </a:r>
          </a:p>
          <a:p>
            <a:pPr lvl="1"/>
            <a:r>
              <a:rPr lang="en-US" sz="1800" dirty="0"/>
              <a:t>Employ version control and change management practices.</a:t>
            </a:r>
          </a:p>
        </p:txBody>
      </p:sp>
    </p:spTree>
    <p:extLst>
      <p:ext uri="{BB962C8B-B14F-4D97-AF65-F5344CB8AC3E}">
        <p14:creationId xmlns:p14="http://schemas.microsoft.com/office/powerpoint/2010/main" val="1786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9. Security Logging and Monitoring Failures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Impact</a:t>
            </a:r>
          </a:p>
          <a:p>
            <a:pPr lvl="1"/>
            <a:r>
              <a:rPr lang="en-US" sz="1800" dirty="0"/>
              <a:t>Lack of proper logging and monitoring can allow attackers to go undetected, leading to prolonged breaches.</a:t>
            </a:r>
          </a:p>
          <a:p>
            <a:r>
              <a:rPr lang="en-US" sz="2200" dirty="0"/>
              <a:t>Prevention</a:t>
            </a:r>
          </a:p>
          <a:p>
            <a:pPr lvl="1"/>
            <a:r>
              <a:rPr lang="en-US" sz="1800" dirty="0"/>
              <a:t>Implement comprehensive logging and monitoring solutions.</a:t>
            </a:r>
          </a:p>
          <a:p>
            <a:pPr lvl="1"/>
            <a:r>
              <a:rPr lang="en-US" sz="1800" dirty="0"/>
              <a:t>Ensure logs are tamper-proof and securely stored.</a:t>
            </a:r>
          </a:p>
          <a:p>
            <a:pPr lvl="1"/>
            <a:r>
              <a:rPr lang="en-US" sz="1800" dirty="0"/>
              <a:t>Regularly review logs and set up alerts for suspicious activities.</a:t>
            </a:r>
          </a:p>
          <a:p>
            <a:pPr lvl="1"/>
            <a:r>
              <a:rPr lang="en-US" sz="1800" dirty="0"/>
              <a:t>Conduct regular security audits and incident response drills.</a:t>
            </a:r>
          </a:p>
        </p:txBody>
      </p:sp>
    </p:spTree>
    <p:extLst>
      <p:ext uri="{BB962C8B-B14F-4D97-AF65-F5344CB8AC3E}">
        <p14:creationId xmlns:p14="http://schemas.microsoft.com/office/powerpoint/2010/main" val="36583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10. Server-Side Request Forgery (SSRF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Impact</a:t>
            </a:r>
          </a:p>
          <a:p>
            <a:pPr lvl="1"/>
            <a:r>
              <a:rPr lang="en-US" sz="1800" dirty="0"/>
              <a:t>Attackers can manipulate server-side requests to access internal systems and sensitive data.</a:t>
            </a:r>
          </a:p>
          <a:p>
            <a:r>
              <a:rPr lang="en-US" sz="2200" dirty="0"/>
              <a:t>Prevention</a:t>
            </a:r>
          </a:p>
          <a:p>
            <a:pPr lvl="1"/>
            <a:r>
              <a:rPr lang="en-US" sz="1800" dirty="0"/>
              <a:t>Validate and sanitize all user inputs that generate server-side requests.</a:t>
            </a:r>
          </a:p>
          <a:p>
            <a:pPr lvl="1"/>
            <a:r>
              <a:rPr lang="en-US" sz="1800" dirty="0"/>
              <a:t>Restrict the use of network protocols and internal IP address ranges.</a:t>
            </a:r>
          </a:p>
          <a:p>
            <a:pPr lvl="1"/>
            <a:r>
              <a:rPr lang="en-US" sz="1800" dirty="0"/>
              <a:t>Implement network segmentation to limit the impact of SSRF.</a:t>
            </a:r>
          </a:p>
          <a:p>
            <a:pPr lvl="1"/>
            <a:r>
              <a:rPr lang="en-US" sz="1800" dirty="0"/>
              <a:t>Use firewalls and access control lists to restrict outbound requests.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00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336E0-879C-54AB-DBA3-D1FC74F15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811" y="349331"/>
            <a:ext cx="8465906" cy="4059936"/>
          </a:xfrm>
        </p:spPr>
        <p:txBody>
          <a:bodyPr>
            <a:noAutofit/>
          </a:bodyPr>
          <a:lstStyle/>
          <a:p>
            <a:r>
              <a:rPr lang="en-US" sz="8000" u="sng" dirty="0">
                <a:solidFill>
                  <a:srgbClr val="002060"/>
                </a:solidFill>
                <a:latin typeface="Algerian" panose="04020705040A02060702" pitchFamily="82" charset="0"/>
              </a:rPr>
              <a:t>What is BOT?</a:t>
            </a:r>
            <a:br>
              <a:rPr lang="en-US" sz="8000" u="sng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sz="8000" u="sng" dirty="0">
                <a:solidFill>
                  <a:schemeClr val="accent3"/>
                </a:solidFill>
                <a:latin typeface="Algerian" panose="04020705040A02060702" pitchFamily="82" charset="0"/>
              </a:rPr>
              <a:t>Good Bot</a:t>
            </a:r>
            <a:br>
              <a:rPr lang="en-US" sz="8000" u="sng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sz="8000" u="sng" dirty="0">
                <a:solidFill>
                  <a:srgbClr val="FF0000"/>
                </a:solidFill>
                <a:latin typeface="Algerian" panose="04020705040A02060702" pitchFamily="82" charset="0"/>
              </a:rPr>
              <a:t>Bad Bot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8A196-D3C6-B308-7C48-DF53A5BD5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1381" y="4608129"/>
            <a:ext cx="4773186" cy="1259322"/>
          </a:xfrm>
        </p:spPr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appsecurity</a:t>
            </a:r>
            <a:r>
              <a:rPr lang="en-US" dirty="0"/>
              <a:t> #cybersecurity </a:t>
            </a:r>
          </a:p>
        </p:txBody>
      </p:sp>
      <p:pic>
        <p:nvPicPr>
          <p:cNvPr id="71" name="Graphic 70" descr="Lock">
            <a:extLst>
              <a:ext uri="{FF2B5EF4-FFF2-40B4-BE49-F238E27FC236}">
                <a16:creationId xmlns:a16="http://schemas.microsoft.com/office/drawing/2014/main" id="{2D85F729-1164-98FB-FFEF-4673AAEB3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8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96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is a Bot?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Web robot</a:t>
            </a:r>
          </a:p>
          <a:p>
            <a:r>
              <a:rPr lang="en-US" sz="2200" dirty="0"/>
              <a:t>Software application programmed to execute automated tasks over internet</a:t>
            </a:r>
          </a:p>
          <a:p>
            <a:r>
              <a:rPr lang="en-US" sz="2200" dirty="0"/>
              <a:t>More than half of internet traffic can be attributed to bots</a:t>
            </a:r>
          </a:p>
          <a:p>
            <a:r>
              <a:rPr lang="en-US" sz="2200" dirty="0"/>
              <a:t>Examples</a:t>
            </a:r>
          </a:p>
          <a:p>
            <a:pPr lvl="1"/>
            <a:r>
              <a:rPr lang="en-US" sz="1800" dirty="0"/>
              <a:t>Search engine web crawlers</a:t>
            </a:r>
          </a:p>
          <a:p>
            <a:pPr lvl="1"/>
            <a:r>
              <a:rPr lang="en-US" sz="1800" dirty="0"/>
              <a:t>Chat bot for customer service</a:t>
            </a:r>
          </a:p>
          <a:p>
            <a:pPr lvl="1"/>
            <a:r>
              <a:rPr lang="en-US" sz="1800" dirty="0"/>
              <a:t>Virtual assistants</a:t>
            </a:r>
          </a:p>
        </p:txBody>
      </p:sp>
    </p:spTree>
    <p:extLst>
      <p:ext uri="{BB962C8B-B14F-4D97-AF65-F5344CB8AC3E}">
        <p14:creationId xmlns:p14="http://schemas.microsoft.com/office/powerpoint/2010/main" val="244539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How do Bots Work?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Scanning content</a:t>
            </a:r>
          </a:p>
          <a:p>
            <a:r>
              <a:rPr lang="en-US" sz="2200" dirty="0"/>
              <a:t>Chatting with users</a:t>
            </a:r>
          </a:p>
          <a:p>
            <a:r>
              <a:rPr lang="en-US" sz="2200" dirty="0"/>
              <a:t>Web pages interaction</a:t>
            </a:r>
          </a:p>
        </p:txBody>
      </p:sp>
    </p:spTree>
    <p:extLst>
      <p:ext uri="{BB962C8B-B14F-4D97-AF65-F5344CB8AC3E}">
        <p14:creationId xmlns:p14="http://schemas.microsoft.com/office/powerpoint/2010/main" val="36926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Good vs Bad Bot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Good</a:t>
            </a:r>
          </a:p>
          <a:p>
            <a:pPr lvl="1"/>
            <a:r>
              <a:rPr lang="en-US" sz="1800" dirty="0"/>
              <a:t>Web crawlers</a:t>
            </a:r>
          </a:p>
          <a:p>
            <a:pPr lvl="1"/>
            <a:r>
              <a:rPr lang="en-US" sz="1800" dirty="0"/>
              <a:t>Chat bots</a:t>
            </a:r>
          </a:p>
          <a:p>
            <a:r>
              <a:rPr lang="en-US" sz="2200" dirty="0"/>
              <a:t>Bad</a:t>
            </a:r>
          </a:p>
          <a:p>
            <a:pPr lvl="1"/>
            <a:r>
              <a:rPr lang="en-US" sz="1800" dirty="0"/>
              <a:t>Malicious tasks</a:t>
            </a:r>
          </a:p>
          <a:p>
            <a:pPr lvl="1"/>
            <a:r>
              <a:rPr lang="en-US" sz="1800" dirty="0"/>
              <a:t>Executed from competitors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900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Most common bot attacks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Account take over</a:t>
            </a:r>
          </a:p>
          <a:p>
            <a:r>
              <a:rPr lang="en-US" sz="2200" dirty="0"/>
              <a:t>Carding</a:t>
            </a:r>
          </a:p>
          <a:p>
            <a:r>
              <a:rPr lang="en-US" sz="2200" dirty="0"/>
              <a:t>Web scrapping</a:t>
            </a:r>
          </a:p>
        </p:txBody>
      </p:sp>
    </p:spTree>
    <p:extLst>
      <p:ext uri="{BB962C8B-B14F-4D97-AF65-F5344CB8AC3E}">
        <p14:creationId xmlns:p14="http://schemas.microsoft.com/office/powerpoint/2010/main" val="327805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Detecting Bad Bots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Increased login failures</a:t>
            </a:r>
          </a:p>
          <a:p>
            <a:r>
              <a:rPr lang="en-US" sz="2200" dirty="0"/>
              <a:t>Spike in account creation</a:t>
            </a:r>
          </a:p>
          <a:p>
            <a:r>
              <a:rPr lang="en-US" sz="2200" dirty="0"/>
              <a:t>Gift card validation failures</a:t>
            </a:r>
          </a:p>
          <a:p>
            <a:r>
              <a:rPr lang="en-US" sz="2200" dirty="0"/>
              <a:t>Increased shopping cart abandonment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0478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Getting rid of Bad Bots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 solution opted should be</a:t>
            </a:r>
          </a:p>
          <a:p>
            <a:pPr lvl="1"/>
            <a:r>
              <a:rPr lang="en-US" sz="1800" dirty="0"/>
              <a:t>Fast</a:t>
            </a:r>
          </a:p>
          <a:p>
            <a:pPr lvl="1"/>
            <a:r>
              <a:rPr lang="en-US" sz="1800" dirty="0"/>
              <a:t>Accurate</a:t>
            </a:r>
          </a:p>
          <a:p>
            <a:pPr lvl="1"/>
            <a:r>
              <a:rPr lang="en-US" sz="1800" dirty="0"/>
              <a:t>Friction Free</a:t>
            </a:r>
          </a:p>
          <a:p>
            <a:pPr lvl="1"/>
            <a:r>
              <a:rPr lang="en-US" sz="1800" dirty="0"/>
              <a:t>Mobile Ready</a:t>
            </a:r>
          </a:p>
          <a:p>
            <a:pPr lvl="1"/>
            <a:r>
              <a:rPr lang="en-US" sz="1800" dirty="0"/>
              <a:t>Low Risk</a:t>
            </a:r>
          </a:p>
        </p:txBody>
      </p:sp>
    </p:spTree>
    <p:extLst>
      <p:ext uri="{BB962C8B-B14F-4D97-AF65-F5344CB8AC3E}">
        <p14:creationId xmlns:p14="http://schemas.microsoft.com/office/powerpoint/2010/main" val="132382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Web App Security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Web App – Software that’s accessible over internet</a:t>
            </a:r>
          </a:p>
          <a:p>
            <a:r>
              <a:rPr lang="en-US" sz="2200" dirty="0"/>
              <a:t>Data availability over internet so that its accessible - insecure</a:t>
            </a:r>
          </a:p>
          <a:p>
            <a:r>
              <a:rPr lang="en-US" sz="2200" dirty="0"/>
              <a:t>Attack surface increased</a:t>
            </a:r>
          </a:p>
          <a:p>
            <a:r>
              <a:rPr lang="en-US" sz="2200" dirty="0"/>
              <a:t>Cybercriminals target webapps to steal PII </a:t>
            </a:r>
            <a:r>
              <a:rPr lang="en-US" sz="2200" dirty="0" err="1"/>
              <a:t>informations</a:t>
            </a:r>
            <a:endParaRPr lang="en-US" sz="2200" dirty="0"/>
          </a:p>
          <a:p>
            <a:r>
              <a:rPr lang="en-US" sz="2200" dirty="0"/>
              <a:t>Solutions to secure the web apps</a:t>
            </a:r>
          </a:p>
          <a:p>
            <a:pPr lvl="1"/>
            <a:r>
              <a:rPr lang="en-US" sz="1800" dirty="0"/>
              <a:t>There is not one </a:t>
            </a:r>
            <a:r>
              <a:rPr lang="en-US" sz="1800" dirty="0" err="1"/>
              <a:t>one</a:t>
            </a:r>
            <a:r>
              <a:rPr lang="en-US" sz="1800" dirty="0"/>
              <a:t> single way to secure, has to be </a:t>
            </a:r>
            <a:r>
              <a:rPr lang="en-US" sz="1800" dirty="0" err="1"/>
              <a:t>be</a:t>
            </a:r>
            <a:r>
              <a:rPr lang="en-US" sz="1800" dirty="0"/>
              <a:t> multiple layers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5492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336E0-879C-54AB-DBA3-D1FC74F15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811" y="349331"/>
            <a:ext cx="8465906" cy="4059936"/>
          </a:xfrm>
        </p:spPr>
        <p:txBody>
          <a:bodyPr>
            <a:noAutofit/>
          </a:bodyPr>
          <a:lstStyle/>
          <a:p>
            <a:r>
              <a:rPr lang="en-US" sz="8000" u="sng" dirty="0">
                <a:solidFill>
                  <a:srgbClr val="002060"/>
                </a:solidFill>
                <a:latin typeface="Algerian" panose="04020705040A02060702" pitchFamily="82" charset="0"/>
              </a:rPr>
              <a:t>What is </a:t>
            </a:r>
            <a:r>
              <a:rPr lang="en-US" sz="8000" b="1" u="sng" dirty="0">
                <a:solidFill>
                  <a:srgbClr val="FF0000"/>
                </a:solidFill>
                <a:latin typeface="Algerian" panose="04020705040A02060702" pitchFamily="82" charset="0"/>
              </a:rPr>
              <a:t>CAPTCHA?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8A196-D3C6-B308-7C48-DF53A5BD5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1381" y="4608129"/>
            <a:ext cx="4773186" cy="1259322"/>
          </a:xfrm>
        </p:spPr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appsecurity</a:t>
            </a:r>
            <a:r>
              <a:rPr lang="en-US" dirty="0"/>
              <a:t> #cybersecurity </a:t>
            </a:r>
          </a:p>
        </p:txBody>
      </p:sp>
      <p:pic>
        <p:nvPicPr>
          <p:cNvPr id="71" name="Graphic 70" descr="Lock">
            <a:extLst>
              <a:ext uri="{FF2B5EF4-FFF2-40B4-BE49-F238E27FC236}">
                <a16:creationId xmlns:a16="http://schemas.microsoft.com/office/drawing/2014/main" id="{2D85F729-1164-98FB-FFEF-4673AAEB3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8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02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is CAPTCHA?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C</a:t>
            </a:r>
            <a:r>
              <a:rPr lang="en-US" sz="2200" dirty="0"/>
              <a:t>ompletely </a:t>
            </a:r>
            <a:r>
              <a:rPr lang="en-US" sz="2200" b="1" dirty="0"/>
              <a:t>A</a:t>
            </a:r>
            <a:r>
              <a:rPr lang="en-US" sz="2200" dirty="0"/>
              <a:t>utomated </a:t>
            </a:r>
            <a:r>
              <a:rPr lang="en-US" sz="2200" b="1" dirty="0"/>
              <a:t>P</a:t>
            </a:r>
            <a:r>
              <a:rPr lang="en-US" sz="2200" dirty="0"/>
              <a:t>ublic </a:t>
            </a:r>
            <a:r>
              <a:rPr lang="en-US" sz="2200" b="1" dirty="0"/>
              <a:t>T</a:t>
            </a:r>
            <a:r>
              <a:rPr lang="en-US" sz="2200" dirty="0"/>
              <a:t>uring test to tell </a:t>
            </a:r>
            <a:r>
              <a:rPr lang="en-US" sz="2200" b="1" dirty="0"/>
              <a:t>C</a:t>
            </a:r>
            <a:r>
              <a:rPr lang="en-US" sz="2200" dirty="0"/>
              <a:t>omputers and </a:t>
            </a:r>
            <a:r>
              <a:rPr lang="en-US" sz="2200" b="1" dirty="0"/>
              <a:t>H</a:t>
            </a:r>
            <a:r>
              <a:rPr lang="en-US" sz="2200" dirty="0"/>
              <a:t>umans </a:t>
            </a:r>
            <a:r>
              <a:rPr lang="en-US" sz="2200" b="1" dirty="0"/>
              <a:t>A</a:t>
            </a:r>
            <a:r>
              <a:rPr lang="en-US" sz="2200" dirty="0"/>
              <a:t>part</a:t>
            </a:r>
          </a:p>
          <a:p>
            <a:r>
              <a:rPr lang="en-US" sz="2200" dirty="0"/>
              <a:t>Challenge response test</a:t>
            </a:r>
          </a:p>
          <a:p>
            <a:r>
              <a:rPr lang="en-US" sz="2200" dirty="0"/>
              <a:t>Types</a:t>
            </a:r>
          </a:p>
          <a:p>
            <a:pPr lvl="1"/>
            <a:r>
              <a:rPr lang="en-US" sz="1800" dirty="0"/>
              <a:t>Text</a:t>
            </a:r>
          </a:p>
          <a:p>
            <a:pPr lvl="1"/>
            <a:r>
              <a:rPr lang="en-US" sz="1800" dirty="0"/>
              <a:t>Image</a:t>
            </a:r>
          </a:p>
          <a:p>
            <a:pPr lvl="1"/>
            <a:r>
              <a:rPr lang="en-US" sz="1800" dirty="0"/>
              <a:t>Math</a:t>
            </a:r>
          </a:p>
          <a:p>
            <a:pPr lvl="1"/>
            <a:r>
              <a:rPr lang="en-US" sz="1800" dirty="0"/>
              <a:t>Audio</a:t>
            </a:r>
          </a:p>
        </p:txBody>
      </p:sp>
      <p:pic>
        <p:nvPicPr>
          <p:cNvPr id="1026" name="Picture 2" descr="What is CAPTCHA and What are Its Different Types?">
            <a:extLst>
              <a:ext uri="{FF2B5EF4-FFF2-40B4-BE49-F238E27FC236}">
                <a16:creationId xmlns:a16="http://schemas.microsoft.com/office/drawing/2014/main" id="{24EFC8F0-4F63-7D3E-3C65-FCB5D9171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67"/>
          <a:stretch/>
        </p:blipFill>
        <p:spPr bwMode="auto">
          <a:xfrm>
            <a:off x="2875429" y="2735808"/>
            <a:ext cx="9313523" cy="400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00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How do they work?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Presents Challenges that only Human can solve</a:t>
            </a:r>
          </a:p>
          <a:p>
            <a:r>
              <a:rPr lang="en-US" sz="2200" dirty="0"/>
              <a:t>Based on response app owner can take decision to block the bot</a:t>
            </a:r>
          </a:p>
        </p:txBody>
      </p:sp>
    </p:spTree>
    <p:extLst>
      <p:ext uri="{BB962C8B-B14F-4D97-AF65-F5344CB8AC3E}">
        <p14:creationId xmlns:p14="http://schemas.microsoft.com/office/powerpoint/2010/main" val="12654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Why are they used?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To detect malicious bots</a:t>
            </a:r>
          </a:p>
        </p:txBody>
      </p:sp>
    </p:spTree>
    <p:extLst>
      <p:ext uri="{BB962C8B-B14F-4D97-AF65-F5344CB8AC3E}">
        <p14:creationId xmlns:p14="http://schemas.microsoft.com/office/powerpoint/2010/main" val="33901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Challenges with CAPTCHA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Ineffective against sophisticated </a:t>
            </a:r>
          </a:p>
          <a:p>
            <a:r>
              <a:rPr lang="en-US" sz="2200" dirty="0"/>
              <a:t>Lower conversion rate </a:t>
            </a:r>
          </a:p>
          <a:p>
            <a:r>
              <a:rPr lang="en-US" sz="2200" dirty="0"/>
              <a:t>Negative user experience</a:t>
            </a:r>
          </a:p>
          <a:p>
            <a:r>
              <a:rPr lang="en-US" sz="2200" dirty="0"/>
              <a:t>Don’t support all browser</a:t>
            </a:r>
          </a:p>
          <a:p>
            <a:r>
              <a:rPr lang="en-US" sz="2200" dirty="0"/>
              <a:t>False positives</a:t>
            </a:r>
          </a:p>
          <a:p>
            <a:r>
              <a:rPr lang="en-US" sz="2200" dirty="0"/>
              <a:t>Inaccessible </a:t>
            </a:r>
          </a:p>
        </p:txBody>
      </p:sp>
    </p:spTree>
    <p:extLst>
      <p:ext uri="{BB962C8B-B14F-4D97-AF65-F5344CB8AC3E}">
        <p14:creationId xmlns:p14="http://schemas.microsoft.com/office/powerpoint/2010/main" val="15309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Better options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User-friendly</a:t>
            </a:r>
          </a:p>
          <a:p>
            <a:r>
              <a:rPr lang="en-US" sz="2200" dirty="0"/>
              <a:t>Accurate</a:t>
            </a:r>
          </a:p>
          <a:p>
            <a:r>
              <a:rPr lang="en-US" sz="2200" dirty="0"/>
              <a:t>Behind-the-scenes detections</a:t>
            </a:r>
          </a:p>
          <a:p>
            <a:r>
              <a:rPr lang="en-US" sz="2200" dirty="0"/>
              <a:t>Scenario-optimized</a:t>
            </a:r>
          </a:p>
          <a:p>
            <a:r>
              <a:rPr lang="en-US" sz="2200" dirty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3936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F7CA-E55D-CCB3-484C-BBE8FECC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Introduction &amp; Getting Started</a:t>
            </a:r>
          </a:p>
          <a:p>
            <a:r>
              <a:rPr lang="en-US" dirty="0">
                <a:solidFill>
                  <a:schemeClr val="accent3"/>
                </a:solidFill>
              </a:rPr>
              <a:t>Privacy &amp; Code security concern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3"/>
                </a:solidFill>
              </a:rPr>
              <a:t>Code explanation</a:t>
            </a:r>
          </a:p>
          <a:p>
            <a:r>
              <a:rPr lang="en-US" dirty="0">
                <a:solidFill>
                  <a:schemeClr val="accent3"/>
                </a:solidFill>
              </a:rPr>
              <a:t>Code Suggestion</a:t>
            </a:r>
          </a:p>
          <a:p>
            <a:pPr>
              <a:lnSpc>
                <a:spcPct val="100000"/>
              </a:lnSpc>
            </a:pPr>
            <a:r>
              <a:rPr lang="en-US" sz="2900" dirty="0">
                <a:solidFill>
                  <a:schemeClr val="accent3"/>
                </a:solidFill>
              </a:rPr>
              <a:t>Test</a:t>
            </a:r>
            <a:r>
              <a:rPr lang="en-US" sz="6600" b="1" u="sng" dirty="0">
                <a:solidFill>
                  <a:srgbClr val="FF0000"/>
                </a:solidFill>
              </a:rPr>
              <a:t> </a:t>
            </a:r>
            <a:r>
              <a:rPr lang="en-US" sz="2900" dirty="0">
                <a:solidFill>
                  <a:schemeClr val="accent3"/>
                </a:solidFill>
              </a:rPr>
              <a:t>Cases</a:t>
            </a:r>
          </a:p>
          <a:p>
            <a:pPr lvl="1">
              <a:lnSpc>
                <a:spcPct val="100000"/>
              </a:lnSpc>
            </a:pPr>
            <a:r>
              <a:rPr lang="en-US" sz="2900" dirty="0">
                <a:solidFill>
                  <a:schemeClr val="accent3"/>
                </a:solidFill>
              </a:rPr>
              <a:t>Part-1</a:t>
            </a:r>
          </a:p>
          <a:p>
            <a:pPr lvl="1">
              <a:lnSpc>
                <a:spcPct val="100000"/>
              </a:lnSpc>
            </a:pPr>
            <a:r>
              <a:rPr lang="en-US" sz="2900" dirty="0">
                <a:solidFill>
                  <a:schemeClr val="accent3"/>
                </a:solidFill>
              </a:rPr>
              <a:t>Part-2 </a:t>
            </a:r>
          </a:p>
          <a:p>
            <a:r>
              <a:rPr lang="en-US" sz="6600" b="1" u="sng" dirty="0">
                <a:solidFill>
                  <a:srgbClr val="FF0000"/>
                </a:solidFill>
              </a:rPr>
              <a:t>PR Assist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6D940-CE69-48E5-8FD3-73091346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23" y="124295"/>
            <a:ext cx="6157294" cy="20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4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336E0-879C-54AB-DBA3-D1FC74F15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811" y="349331"/>
            <a:ext cx="8465906" cy="4059936"/>
          </a:xfrm>
        </p:spPr>
        <p:txBody>
          <a:bodyPr>
            <a:noAutofit/>
          </a:bodyPr>
          <a:lstStyle/>
          <a:p>
            <a:r>
              <a:rPr lang="en-US" sz="5400" u="sng" dirty="0">
                <a:solidFill>
                  <a:srgbClr val="002060"/>
                </a:solidFill>
                <a:latin typeface="Algerian" panose="04020705040A02060702" pitchFamily="82" charset="0"/>
              </a:rPr>
              <a:t>CVE-2024-37051</a:t>
            </a:r>
            <a:br>
              <a:rPr lang="en-US" sz="5400" u="sng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sz="4400" u="sng" dirty="0">
                <a:solidFill>
                  <a:srgbClr val="FF0000"/>
                </a:solidFill>
                <a:latin typeface="Algerian" panose="04020705040A02060702" pitchFamily="82" charset="0"/>
              </a:rPr>
              <a:t>JetBrains IDEs at risk of GitHub access token compromise</a:t>
            </a:r>
            <a:endParaRPr lang="en-US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8A196-D3C6-B308-7C48-DF53A5BD5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1381" y="4608129"/>
            <a:ext cx="4773186" cy="1259322"/>
          </a:xfrm>
        </p:spPr>
        <p:txBody>
          <a:bodyPr>
            <a:normAutofit/>
          </a:bodyPr>
          <a:lstStyle/>
          <a:p>
            <a:r>
              <a:rPr lang="en-US" dirty="0"/>
              <a:t>#vulnerability #cve #appsecurity #cybersecurity #codefarm</a:t>
            </a:r>
          </a:p>
        </p:txBody>
      </p:sp>
      <p:pic>
        <p:nvPicPr>
          <p:cNvPr id="71" name="Graphic 70" descr="Lock">
            <a:extLst>
              <a:ext uri="{FF2B5EF4-FFF2-40B4-BE49-F238E27FC236}">
                <a16:creationId xmlns:a16="http://schemas.microsoft.com/office/drawing/2014/main" id="{2D85F729-1164-98FB-FFEF-4673AAEB3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8481" y="3100938"/>
            <a:ext cx="4087368" cy="4087368"/>
          </a:xfrm>
          <a:prstGeom prst="rect">
            <a:avLst/>
          </a:prstGeom>
        </p:spPr>
      </p:pic>
      <p:sp>
        <p:nvSpPr>
          <p:cNvPr id="8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32CC5025-A511-F637-1F47-DC99185B7D65}"/>
              </a:ext>
            </a:extLst>
          </p:cNvPr>
          <p:cNvSpPr/>
          <p:nvPr/>
        </p:nvSpPr>
        <p:spPr>
          <a:xfrm>
            <a:off x="-53339" y="-355331"/>
            <a:ext cx="4087368" cy="416093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Security Alert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4B890-3962-2B57-3521-52BE05B9E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510" y="469822"/>
            <a:ext cx="3139785" cy="1009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C416B-0AF6-67E2-C28E-2ACBC9208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4054" y="-76809"/>
            <a:ext cx="1861025" cy="180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36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is it?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It's a critical vulnerability (CVE-2024-37051) in JetBrains IDEs that could compromise GitHub access tokens.</a:t>
            </a:r>
          </a:p>
          <a:p>
            <a:r>
              <a:rPr lang="en-US" sz="2200" dirty="0" err="1"/>
              <a:t>Github</a:t>
            </a:r>
            <a:r>
              <a:rPr lang="en-US" sz="2200" dirty="0"/>
              <a:t> plugin</a:t>
            </a:r>
          </a:p>
        </p:txBody>
      </p:sp>
    </p:spTree>
    <p:extLst>
      <p:ext uri="{BB962C8B-B14F-4D97-AF65-F5344CB8AC3E}">
        <p14:creationId xmlns:p14="http://schemas.microsoft.com/office/powerpoint/2010/main" val="32834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Should I be concerned about it?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Yes, if you use JetBrains IDEs with the GitHub plugin, your GitHub repositories could be at risk of unauthorized access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559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API Security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Apps communicate to each other in the backend to fulfil the request</a:t>
            </a:r>
          </a:p>
          <a:p>
            <a:r>
              <a:rPr lang="en-US" sz="2200" dirty="0"/>
              <a:t>Widely used in microservices architecture</a:t>
            </a:r>
          </a:p>
          <a:p>
            <a:r>
              <a:rPr lang="en-US" sz="2200" dirty="0"/>
              <a:t>More Integration more chance of attack</a:t>
            </a:r>
          </a:p>
          <a:p>
            <a:r>
              <a:rPr lang="en-US" sz="2200" dirty="0"/>
              <a:t>There is difference between web app and </a:t>
            </a:r>
            <a:r>
              <a:rPr lang="en-US" sz="2200" dirty="0" err="1"/>
              <a:t>api</a:t>
            </a:r>
            <a:r>
              <a:rPr lang="en-US" sz="2200" dirty="0"/>
              <a:t> attacks</a:t>
            </a:r>
          </a:p>
          <a:p>
            <a:pPr lvl="1"/>
            <a:r>
              <a:rPr lang="en-US" sz="1800" dirty="0"/>
              <a:t>Sources of attack</a:t>
            </a:r>
          </a:p>
          <a:p>
            <a:r>
              <a:rPr lang="en-US" sz="2200" dirty="0"/>
              <a:t>Frequently updated and deployed</a:t>
            </a:r>
          </a:p>
        </p:txBody>
      </p:sp>
    </p:spTree>
    <p:extLst>
      <p:ext uri="{BB962C8B-B14F-4D97-AF65-F5344CB8AC3E}">
        <p14:creationId xmlns:p14="http://schemas.microsoft.com/office/powerpoint/2010/main" val="81601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measures to mitigate the risk?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Update your JetBrains IDEs, revoke existing GitHub access tokens, and reset the GitHub plugin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6829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Reference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https://www.cve.org/</a:t>
            </a:r>
            <a:endParaRPr lang="en-US" sz="2200" dirty="0"/>
          </a:p>
          <a:p>
            <a:pPr lvl="1"/>
            <a:r>
              <a:rPr lang="en-US" sz="1800" dirty="0"/>
              <a:t>CVE (Common Vulnerabilities and Exposures) is a system that identifies and names publicly known security vulnerabilities.</a:t>
            </a:r>
          </a:p>
          <a:p>
            <a:r>
              <a:rPr lang="en-US" sz="2200" dirty="0">
                <a:hlinkClick r:id="rId3"/>
              </a:rPr>
              <a:t>https://www.cve.org/CVERecord?id=CVE-2024-37051</a:t>
            </a:r>
            <a:endParaRPr lang="en-US" sz="2200" dirty="0"/>
          </a:p>
          <a:p>
            <a:r>
              <a:rPr lang="en-US" sz="2200" dirty="0">
                <a:hlinkClick r:id="rId4"/>
              </a:rPr>
              <a:t>https://blog.jetbrains.com/security/2024/06/updates-for-security-issue-affecting-intellij-based-ides-2023-1-and-github-plugin/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823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Template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4589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Template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8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Why Business need security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Money loss</a:t>
            </a:r>
          </a:p>
          <a:p>
            <a:r>
              <a:rPr lang="en-US" sz="2200" dirty="0"/>
              <a:t>Trust among users</a:t>
            </a:r>
          </a:p>
          <a:p>
            <a:r>
              <a:rPr lang="en-US" sz="2200" dirty="0"/>
              <a:t>Many types of attacks</a:t>
            </a:r>
          </a:p>
          <a:p>
            <a:pPr lvl="1"/>
            <a:r>
              <a:rPr lang="en-US" sz="1800" dirty="0"/>
              <a:t>Bot Attacks</a:t>
            </a:r>
          </a:p>
          <a:p>
            <a:pPr lvl="1"/>
            <a:r>
              <a:rPr lang="en-US" sz="1800" dirty="0"/>
              <a:t>Client side attacks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743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Next..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Top Security threats</a:t>
            </a:r>
          </a:p>
          <a:p>
            <a:r>
              <a:rPr lang="en-US" sz="2200" dirty="0"/>
              <a:t>AppSec Tools</a:t>
            </a:r>
          </a:p>
          <a:p>
            <a:r>
              <a:rPr lang="en-US" sz="2200" dirty="0"/>
              <a:t>Third party tools for app security</a:t>
            </a:r>
          </a:p>
          <a:p>
            <a:r>
              <a:rPr lang="en-US" sz="2200" dirty="0"/>
              <a:t>OWASP</a:t>
            </a:r>
          </a:p>
          <a:p>
            <a:r>
              <a:rPr lang="en-US" sz="2200" dirty="0"/>
              <a:t>Security consideration Generative AI</a:t>
            </a:r>
          </a:p>
        </p:txBody>
      </p:sp>
    </p:spTree>
    <p:extLst>
      <p:ext uri="{BB962C8B-B14F-4D97-AF65-F5344CB8AC3E}">
        <p14:creationId xmlns:p14="http://schemas.microsoft.com/office/powerpoint/2010/main" val="42891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336E0-879C-54AB-DBA3-D1FC74F15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1987" y="320041"/>
            <a:ext cx="7739085" cy="4059936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FF0000"/>
                </a:solidFill>
              </a:rPr>
              <a:t>Bot Attacks</a:t>
            </a:r>
            <a:br>
              <a:rPr lang="en-US" sz="9600" dirty="0"/>
            </a:br>
            <a:r>
              <a:rPr lang="en-US" sz="8800" dirty="0">
                <a:solidFill>
                  <a:schemeClr val="accent3"/>
                </a:solidFill>
              </a:rPr>
              <a:t>Client-side Attacks</a:t>
            </a:r>
            <a:endParaRPr lang="en-US" sz="9600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8A196-D3C6-B308-7C48-DF53A5BD5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r>
              <a:rPr lang="en-US" dirty="0"/>
              <a:t>#</a:t>
            </a:r>
            <a:r>
              <a:rPr lang="en-US" dirty="0" err="1"/>
              <a:t>appsecurity</a:t>
            </a:r>
            <a:r>
              <a:rPr lang="en-US" dirty="0"/>
              <a:t> #cybersecurity </a:t>
            </a:r>
          </a:p>
        </p:txBody>
      </p:sp>
      <p:pic>
        <p:nvPicPr>
          <p:cNvPr id="71" name="Graphic 70" descr="Lock">
            <a:extLst>
              <a:ext uri="{FF2B5EF4-FFF2-40B4-BE49-F238E27FC236}">
                <a16:creationId xmlns:a16="http://schemas.microsoft.com/office/drawing/2014/main" id="{2D85F729-1164-98FB-FFEF-4673AAEB3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8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14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Bot Attacks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Web scrapping</a:t>
            </a:r>
          </a:p>
          <a:p>
            <a:r>
              <a:rPr lang="en-US" sz="2200" dirty="0"/>
              <a:t>Inventory hoarding</a:t>
            </a:r>
          </a:p>
          <a:p>
            <a:r>
              <a:rPr lang="en-US" sz="2200" dirty="0"/>
              <a:t>Carding</a:t>
            </a:r>
          </a:p>
          <a:p>
            <a:r>
              <a:rPr lang="en-US" sz="2200" dirty="0"/>
              <a:t>Account takeover</a:t>
            </a:r>
          </a:p>
          <a:p>
            <a:r>
              <a:rPr lang="en-US" sz="2200" dirty="0"/>
              <a:t>Credential stuffing</a:t>
            </a:r>
          </a:p>
        </p:txBody>
      </p:sp>
    </p:spTree>
    <p:extLst>
      <p:ext uri="{BB962C8B-B14F-4D97-AF65-F5344CB8AC3E}">
        <p14:creationId xmlns:p14="http://schemas.microsoft.com/office/powerpoint/2010/main" val="349268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34444-CC44-8383-278E-01FEB176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Client-side </a:t>
            </a:r>
            <a:r>
              <a:rPr lang="en-US" sz="5400" dirty="0"/>
              <a:t>Attacks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4180-9336-4594-75A7-2FD2BD3E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Supply chain attacks</a:t>
            </a:r>
          </a:p>
          <a:p>
            <a:r>
              <a:rPr lang="en-US" sz="2200" dirty="0"/>
              <a:t>PII harvesting </a:t>
            </a:r>
          </a:p>
          <a:p>
            <a:r>
              <a:rPr lang="en-US" sz="2200" dirty="0" err="1"/>
              <a:t>Formjacking</a:t>
            </a:r>
            <a:endParaRPr lang="en-US" sz="2200" dirty="0"/>
          </a:p>
          <a:p>
            <a:r>
              <a:rPr lang="en-US" sz="2200" dirty="0"/>
              <a:t>Digital skimming</a:t>
            </a:r>
          </a:p>
          <a:p>
            <a:r>
              <a:rPr lang="en-US" sz="2200" dirty="0" err="1"/>
              <a:t>Magecart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481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05E889-761B-48E3-9F70-33129CADF725}">
  <we:reference id="wa200005566" version="3.0.0.1" store="en-U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14499</TotalTime>
  <Words>1279</Words>
  <Application>Microsoft Office PowerPoint</Application>
  <PresentationFormat>Widescreen</PresentationFormat>
  <Paragraphs>249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Algerian</vt:lpstr>
      <vt:lpstr>Aptos</vt:lpstr>
      <vt:lpstr>Aptos Display</vt:lpstr>
      <vt:lpstr>Arial</vt:lpstr>
      <vt:lpstr>Calibri</vt:lpstr>
      <vt:lpstr>Office Theme</vt:lpstr>
      <vt:lpstr>What Is Application Security?</vt:lpstr>
      <vt:lpstr>Defining App Security</vt:lpstr>
      <vt:lpstr>Web App Security</vt:lpstr>
      <vt:lpstr>API Security</vt:lpstr>
      <vt:lpstr>Why Business need security</vt:lpstr>
      <vt:lpstr>Next..</vt:lpstr>
      <vt:lpstr>Bot Attacks Client-side Attacks</vt:lpstr>
      <vt:lpstr>Bot Attacks</vt:lpstr>
      <vt:lpstr>Client-side Attacks</vt:lpstr>
      <vt:lpstr>Top 10 OWASP Security Threats</vt:lpstr>
      <vt:lpstr>Top 10 OWASP Threats</vt:lpstr>
      <vt:lpstr>Impact  &amp;  Prevention Top 10 OWASP Security Threats</vt:lpstr>
      <vt:lpstr>1. Broken Access Control</vt:lpstr>
      <vt:lpstr>2. Cryptographic Failures</vt:lpstr>
      <vt:lpstr>3. Injection</vt:lpstr>
      <vt:lpstr>4. Insecure Design</vt:lpstr>
      <vt:lpstr>5. Security Misconfiguration</vt:lpstr>
      <vt:lpstr>6. Vulnerable and Outdated Components</vt:lpstr>
      <vt:lpstr>7. Identification and Authentication Failures</vt:lpstr>
      <vt:lpstr>8. Software and Data Integrity Failures</vt:lpstr>
      <vt:lpstr>9. Security Logging and Monitoring Failures</vt:lpstr>
      <vt:lpstr>10. Server-Side Request Forgery (SSRF</vt:lpstr>
      <vt:lpstr>What is BOT? Good Bot Bad Bot</vt:lpstr>
      <vt:lpstr>What is a Bot?</vt:lpstr>
      <vt:lpstr>How do Bots Work?</vt:lpstr>
      <vt:lpstr>Good vs Bad Bot</vt:lpstr>
      <vt:lpstr>Most common bot attacks</vt:lpstr>
      <vt:lpstr>Detecting Bad Bots</vt:lpstr>
      <vt:lpstr>Getting rid of Bad Bots</vt:lpstr>
      <vt:lpstr>What is CAPTCHA?</vt:lpstr>
      <vt:lpstr>What is CAPTCHA?</vt:lpstr>
      <vt:lpstr>How do they work?</vt:lpstr>
      <vt:lpstr>Why are they used?</vt:lpstr>
      <vt:lpstr>Challenges with CAPTCHA</vt:lpstr>
      <vt:lpstr>Better options </vt:lpstr>
      <vt:lpstr>PowerPoint Presentation</vt:lpstr>
      <vt:lpstr>CVE-2024-37051 JetBrains IDEs at risk of GitHub access token compromise</vt:lpstr>
      <vt:lpstr>What is it?</vt:lpstr>
      <vt:lpstr>Should I be concerned about it?</vt:lpstr>
      <vt:lpstr>What measures to mitigate the risk?</vt:lpstr>
      <vt:lpstr>Reference</vt:lpstr>
      <vt:lpstr>Template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Application Security?</dc:title>
  <dc:creator>Arvind Kumar</dc:creator>
  <cp:lastModifiedBy>Arvind Maurya</cp:lastModifiedBy>
  <cp:revision>40</cp:revision>
  <dcterms:created xsi:type="dcterms:W3CDTF">2024-06-03T11:33:53Z</dcterms:created>
  <dcterms:modified xsi:type="dcterms:W3CDTF">2024-06-15T19:26:29Z</dcterms:modified>
</cp:coreProperties>
</file>