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94" r:id="rId4"/>
    <p:sldId id="264" r:id="rId5"/>
    <p:sldId id="263" r:id="rId6"/>
    <p:sldId id="265" r:id="rId7"/>
    <p:sldId id="266" r:id="rId8"/>
    <p:sldId id="267" r:id="rId9"/>
    <p:sldId id="268" r:id="rId10"/>
    <p:sldId id="295" r:id="rId11"/>
    <p:sldId id="272" r:id="rId12"/>
    <p:sldId id="296" r:id="rId13"/>
    <p:sldId id="297" r:id="rId14"/>
    <p:sldId id="298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67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2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7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1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9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5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8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2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4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E021E-FE4D-4D12-96B1-71BC78A25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73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628E2-66F0-4DF7-8A08-040C04C97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33625"/>
            <a:ext cx="12192000" cy="2781300"/>
          </a:xfrm>
          <a:solidFill>
            <a:srgbClr val="333333"/>
          </a:solidFill>
        </p:spPr>
        <p:txBody>
          <a:bodyPr>
            <a:noAutofit/>
          </a:bodyPr>
          <a:lstStyle/>
          <a:p>
            <a:r>
              <a:rPr lang="en-IN" sz="7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LOG</a:t>
            </a:r>
            <a:r>
              <a:rPr lang="en-IN" sz="7200" b="1" dirty="0">
                <a:solidFill>
                  <a:srgbClr val="00B050"/>
                </a:solidFill>
                <a:latin typeface="Algerian" panose="04020705040A02060702" pitchFamily="82" charset="0"/>
              </a:rPr>
              <a:t> TRACING in </a:t>
            </a:r>
            <a:br>
              <a:rPr lang="en-IN" sz="6000" b="1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6000" b="1" dirty="0">
                <a:solidFill>
                  <a:srgbClr val="0070C0"/>
                </a:solidFill>
                <a:latin typeface="Algerian" panose="04020705040A02060702" pitchFamily="82" charset="0"/>
              </a:rPr>
              <a:t>microservices</a:t>
            </a:r>
            <a:r>
              <a:rPr lang="en-IN" sz="6000" b="1" dirty="0">
                <a:solidFill>
                  <a:srgbClr val="00B050"/>
                </a:solidFill>
                <a:latin typeface="Algerian" panose="04020705040A02060702" pitchFamily="82" charset="0"/>
              </a:rPr>
              <a:t> </a:t>
            </a:r>
            <a:br>
              <a:rPr lang="en-IN" sz="6000" b="1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6000" b="1" dirty="0">
                <a:solidFill>
                  <a:srgbClr val="00B050"/>
                </a:solidFill>
                <a:latin typeface="Algerian" panose="04020705040A02060702" pitchFamily="82" charset="0"/>
              </a:rPr>
              <a:t>architecture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F398C-BA77-4310-9D2F-907610D8E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 fontScale="92500" lnSpcReduction="20000"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Algerian" panose="04020705040A02060702" pitchFamily="82" charset="0"/>
              </a:rPr>
              <a:t>SPRING CLOUD SLEUTH AND ZIPKIN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0D357-BF57-4542-8498-C869EF83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398" y="192803"/>
            <a:ext cx="2257425" cy="2006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Image result for spring cloud sleuth logo">
            <a:extLst>
              <a:ext uri="{FF2B5EF4-FFF2-40B4-BE49-F238E27FC236}">
                <a16:creationId xmlns:a16="http://schemas.microsoft.com/office/drawing/2014/main" id="{9ADE1BC1-5F05-46F7-9ABA-2E578804B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021" y="195972"/>
            <a:ext cx="2333625" cy="1962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DCD38CAB-394E-4ACA-BE9B-75002552B2B5}"/>
              </a:ext>
            </a:extLst>
          </p:cNvPr>
          <p:cNvSpPr/>
          <p:nvPr/>
        </p:nvSpPr>
        <p:spPr>
          <a:xfrm>
            <a:off x="11296650" y="0"/>
            <a:ext cx="895350" cy="523875"/>
          </a:xfrm>
          <a:prstGeom prst="snip1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B224A8-DEE6-4280-ADA3-70989ED64719}"/>
              </a:ext>
            </a:extLst>
          </p:cNvPr>
          <p:cNvSpPr/>
          <p:nvPr/>
        </p:nvSpPr>
        <p:spPr>
          <a:xfrm>
            <a:off x="0" y="0"/>
            <a:ext cx="1095375" cy="385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1028" name="Picture 4" descr="Image result for merry christmas">
            <a:extLst>
              <a:ext uri="{FF2B5EF4-FFF2-40B4-BE49-F238E27FC236}">
                <a16:creationId xmlns:a16="http://schemas.microsoft.com/office/drawing/2014/main" id="{468F9A63-7EC6-4998-9104-E08536674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1216"/>
          <a:stretch/>
        </p:blipFill>
        <p:spPr bwMode="auto">
          <a:xfrm>
            <a:off x="7740651" y="2675760"/>
            <a:ext cx="4451350" cy="3054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merry christmas">
            <a:extLst>
              <a:ext uri="{FF2B5EF4-FFF2-40B4-BE49-F238E27FC236}">
                <a16:creationId xmlns:a16="http://schemas.microsoft.com/office/drawing/2014/main" id="{F421A6AE-CD8B-4191-8303-A78EF3009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2674" b="5833"/>
          <a:stretch/>
        </p:blipFill>
        <p:spPr bwMode="auto">
          <a:xfrm>
            <a:off x="7740652" y="5736266"/>
            <a:ext cx="4451350" cy="1116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817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>
                <a:latin typeface="Algerian" panose="04020705040A02060702" pitchFamily="82" charset="0"/>
              </a:rPr>
              <a:t>Microservices architecture &amp; Request tracing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3A079-4FFB-4BF0-9354-45CD2A8015D2}"/>
              </a:ext>
            </a:extLst>
          </p:cNvPr>
          <p:cNvSpPr/>
          <p:nvPr/>
        </p:nvSpPr>
        <p:spPr>
          <a:xfrm>
            <a:off x="19750" y="3197343"/>
            <a:ext cx="1647825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 Portal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2FAFC4-A173-4015-B1EC-CDBDDC935948}"/>
              </a:ext>
            </a:extLst>
          </p:cNvPr>
          <p:cNvSpPr/>
          <p:nvPr/>
        </p:nvSpPr>
        <p:spPr>
          <a:xfrm>
            <a:off x="5829299" y="1871660"/>
            <a:ext cx="1933575" cy="90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DoctorService</a:t>
            </a:r>
            <a:endParaRPr lang="en-IN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E4627F-A275-48E9-A32C-B9A7CC191A62}"/>
              </a:ext>
            </a:extLst>
          </p:cNvPr>
          <p:cNvSpPr/>
          <p:nvPr/>
        </p:nvSpPr>
        <p:spPr>
          <a:xfrm>
            <a:off x="5886450" y="3425427"/>
            <a:ext cx="1933575" cy="90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PatientService</a:t>
            </a:r>
            <a:endParaRPr lang="en-IN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66A03F-8D95-438D-8EC6-5D193C9575D3}"/>
              </a:ext>
            </a:extLst>
          </p:cNvPr>
          <p:cNvSpPr/>
          <p:nvPr/>
        </p:nvSpPr>
        <p:spPr>
          <a:xfrm>
            <a:off x="5955856" y="5435363"/>
            <a:ext cx="2016569" cy="90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DiseaseService</a:t>
            </a:r>
            <a:endParaRPr lang="en-IN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5602E0-5C28-44D3-814C-55DEEB55FDB6}"/>
              </a:ext>
            </a:extLst>
          </p:cNvPr>
          <p:cNvCxnSpPr/>
          <p:nvPr/>
        </p:nvCxnSpPr>
        <p:spPr>
          <a:xfrm flipV="1">
            <a:off x="1667575" y="2313760"/>
            <a:ext cx="4305300" cy="126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786581-C63A-4D4C-810C-54426955E8E3}"/>
              </a:ext>
            </a:extLst>
          </p:cNvPr>
          <p:cNvCxnSpPr>
            <a:cxnSpLocks/>
          </p:cNvCxnSpPr>
          <p:nvPr/>
        </p:nvCxnSpPr>
        <p:spPr>
          <a:xfrm>
            <a:off x="1665195" y="3821232"/>
            <a:ext cx="4310061" cy="70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BE2D8B-8C36-47D1-AD29-8A5E96AA36A6}"/>
              </a:ext>
            </a:extLst>
          </p:cNvPr>
          <p:cNvCxnSpPr>
            <a:cxnSpLocks/>
          </p:cNvCxnSpPr>
          <p:nvPr/>
        </p:nvCxnSpPr>
        <p:spPr>
          <a:xfrm>
            <a:off x="1665195" y="4117180"/>
            <a:ext cx="4360066" cy="1781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6A1DF5-F151-4803-9160-7A17E8E148DF}"/>
              </a:ext>
            </a:extLst>
          </p:cNvPr>
          <p:cNvSpPr/>
          <p:nvPr/>
        </p:nvSpPr>
        <p:spPr>
          <a:xfrm>
            <a:off x="9696449" y="3361648"/>
            <a:ext cx="1933575" cy="90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Notification</a:t>
            </a:r>
          </a:p>
          <a:p>
            <a:pPr algn="ctr"/>
            <a:r>
              <a:rPr lang="en-IN" sz="2000" dirty="0"/>
              <a:t>Service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F24F90-FF2E-4BB3-837E-F3CB7DD596A2}"/>
              </a:ext>
            </a:extLst>
          </p:cNvPr>
          <p:cNvCxnSpPr>
            <a:cxnSpLocks/>
          </p:cNvCxnSpPr>
          <p:nvPr/>
        </p:nvCxnSpPr>
        <p:spPr>
          <a:xfrm>
            <a:off x="7620700" y="2381784"/>
            <a:ext cx="2342450" cy="1292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1E9A28-F27D-4903-B9B6-961A36E26988}"/>
              </a:ext>
            </a:extLst>
          </p:cNvPr>
          <p:cNvCxnSpPr>
            <a:cxnSpLocks/>
          </p:cNvCxnSpPr>
          <p:nvPr/>
        </p:nvCxnSpPr>
        <p:spPr>
          <a:xfrm flipV="1">
            <a:off x="7820025" y="4025394"/>
            <a:ext cx="2143125" cy="187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013966-F889-4373-9A57-4FE5C8C52CCC}"/>
              </a:ext>
            </a:extLst>
          </p:cNvPr>
          <p:cNvCxnSpPr>
            <a:cxnSpLocks/>
          </p:cNvCxnSpPr>
          <p:nvPr/>
        </p:nvCxnSpPr>
        <p:spPr>
          <a:xfrm flipV="1">
            <a:off x="7670706" y="3875483"/>
            <a:ext cx="2206719" cy="49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04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2E021E-FE4D-4D12-96B1-71BC78A25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73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5628E2-66F0-4DF7-8A08-040C04C97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363" y="2352675"/>
            <a:ext cx="11149273" cy="4095750"/>
          </a:xfrm>
          <a:solidFill>
            <a:srgbClr val="333333"/>
          </a:solidFill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00B050"/>
                </a:solidFill>
                <a:latin typeface="Algerian" panose="04020705040A02060702" pitchFamily="82" charset="0"/>
              </a:rPr>
              <a:t>DISTRIBUTED </a:t>
            </a:r>
            <a:r>
              <a:rPr lang="en-IN" sz="4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LOG</a:t>
            </a:r>
            <a:r>
              <a:rPr lang="en-IN" sz="4800" b="1" dirty="0">
                <a:solidFill>
                  <a:srgbClr val="00B050"/>
                </a:solidFill>
                <a:latin typeface="Algerian" panose="04020705040A02060702" pitchFamily="82" charset="0"/>
              </a:rPr>
              <a:t> TRACING SYSTEM</a:t>
            </a:r>
            <a:br>
              <a:rPr lang="en-IN" sz="9600" b="1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b="1" u="sng" dirty="0">
                <a:solidFill>
                  <a:srgbClr val="92D050"/>
                </a:solidFill>
                <a:latin typeface="Algerian" panose="04020705040A02060702" pitchFamily="82" charset="0"/>
              </a:rPr>
              <a:t>spring cloud Sleuth</a:t>
            </a:r>
            <a:br>
              <a:rPr lang="en-IN" sz="9600" b="1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7200" b="1" dirty="0">
                <a:solidFill>
                  <a:srgbClr val="0070C0"/>
                </a:solidFill>
                <a:latin typeface="Algerian" panose="04020705040A02060702" pitchFamily="82" charset="0"/>
              </a:rPr>
              <a:t>demo with spring boot</a:t>
            </a:r>
            <a:br>
              <a:rPr lang="en-IN" sz="7200" b="1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IN" sz="7200" b="1" dirty="0">
                <a:solidFill>
                  <a:srgbClr val="00B050"/>
                </a:solidFill>
                <a:latin typeface="Algerian" panose="04020705040A02060702" pitchFamily="82" charset="0"/>
              </a:rPr>
              <a:t> </a:t>
            </a:r>
            <a:endParaRPr lang="en-IN" sz="9600" b="1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0D357-BF57-4542-8498-C869EF83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70" y="-109443"/>
            <a:ext cx="2207250" cy="196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Image result for spring cloud sleuth logo">
            <a:extLst>
              <a:ext uri="{FF2B5EF4-FFF2-40B4-BE49-F238E27FC236}">
                <a16:creationId xmlns:a16="http://schemas.microsoft.com/office/drawing/2014/main" id="{9ADE1BC1-5F05-46F7-9ABA-2E578804B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18" y="-54791"/>
            <a:ext cx="2333625" cy="1962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DCD38CAB-394E-4ACA-BE9B-75002552B2B5}"/>
              </a:ext>
            </a:extLst>
          </p:cNvPr>
          <p:cNvSpPr/>
          <p:nvPr/>
        </p:nvSpPr>
        <p:spPr>
          <a:xfrm>
            <a:off x="11296650" y="0"/>
            <a:ext cx="895350" cy="523875"/>
          </a:xfrm>
          <a:prstGeom prst="snip1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#3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B224A8-DEE6-4280-ADA3-70989ED64719}"/>
              </a:ext>
            </a:extLst>
          </p:cNvPr>
          <p:cNvSpPr/>
          <p:nvPr/>
        </p:nvSpPr>
        <p:spPr>
          <a:xfrm>
            <a:off x="0" y="0"/>
            <a:ext cx="1095375" cy="385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241767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>
                <a:latin typeface="Algerian" panose="04020705040A02060702" pitchFamily="82" charset="0"/>
              </a:rPr>
              <a:t>Microservices architecture &amp; Request tracing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461681-9ADD-4F35-9C13-4C05C540B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2324100"/>
            <a:ext cx="11553825" cy="40767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69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>
                <a:latin typeface="Algerian" panose="04020705040A02060702" pitchFamily="82" charset="0"/>
              </a:rPr>
              <a:t>Microservices architecture &amp; Request tracing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461681-9ADD-4F35-9C13-4C05C540B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2324100"/>
            <a:ext cx="11553825" cy="40767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9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>
                <a:latin typeface="Algerian" panose="04020705040A02060702" pitchFamily="82" charset="0"/>
              </a:rPr>
              <a:t>Microservices architecture &amp; Request tracing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461681-9ADD-4F35-9C13-4C05C540B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2324100"/>
            <a:ext cx="11553825" cy="40767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54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>
                <a:latin typeface="Algerian" panose="04020705040A02060702" pitchFamily="82" charset="0"/>
              </a:rPr>
              <a:t>Microservices architecture &amp; Request tracing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461681-9ADD-4F35-9C13-4C05C540B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2324100"/>
            <a:ext cx="11553825" cy="40767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95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F390-4EFB-42EF-A956-D83C9274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Real life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A8AF-F61A-4759-A62D-B5E91062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2324100"/>
            <a:ext cx="11553825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Issue on web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Support people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Maintenance team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QA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Developer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Application log for analysis</a:t>
            </a:r>
          </a:p>
        </p:txBody>
      </p:sp>
    </p:spTree>
    <p:extLst>
      <p:ext uri="{BB962C8B-B14F-4D97-AF65-F5344CB8AC3E}">
        <p14:creationId xmlns:p14="http://schemas.microsoft.com/office/powerpoint/2010/main" val="3091472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>
                <a:latin typeface="Algerian" panose="04020705040A02060702" pitchFamily="82" charset="0"/>
              </a:rPr>
              <a:t>Microservices architecture &amp; Request tracing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3A079-4FFB-4BF0-9354-45CD2A8015D2}"/>
              </a:ext>
            </a:extLst>
          </p:cNvPr>
          <p:cNvSpPr/>
          <p:nvPr/>
        </p:nvSpPr>
        <p:spPr>
          <a:xfrm>
            <a:off x="19750" y="3197343"/>
            <a:ext cx="1647825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 Portal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2FAFC4-A173-4015-B1EC-CDBDDC935948}"/>
              </a:ext>
            </a:extLst>
          </p:cNvPr>
          <p:cNvSpPr/>
          <p:nvPr/>
        </p:nvSpPr>
        <p:spPr>
          <a:xfrm>
            <a:off x="5829299" y="1871660"/>
            <a:ext cx="1933575" cy="90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DoctorService</a:t>
            </a:r>
            <a:endParaRPr lang="en-IN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E4627F-A275-48E9-A32C-B9A7CC191A62}"/>
              </a:ext>
            </a:extLst>
          </p:cNvPr>
          <p:cNvSpPr/>
          <p:nvPr/>
        </p:nvSpPr>
        <p:spPr>
          <a:xfrm>
            <a:off x="5886450" y="3425427"/>
            <a:ext cx="1933575" cy="90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PatientService</a:t>
            </a:r>
            <a:endParaRPr lang="en-IN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66A03F-8D95-438D-8EC6-5D193C9575D3}"/>
              </a:ext>
            </a:extLst>
          </p:cNvPr>
          <p:cNvSpPr/>
          <p:nvPr/>
        </p:nvSpPr>
        <p:spPr>
          <a:xfrm>
            <a:off x="5955856" y="5435363"/>
            <a:ext cx="2016569" cy="90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DiseaseService</a:t>
            </a:r>
            <a:endParaRPr lang="en-IN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5602E0-5C28-44D3-814C-55DEEB55FDB6}"/>
              </a:ext>
            </a:extLst>
          </p:cNvPr>
          <p:cNvCxnSpPr/>
          <p:nvPr/>
        </p:nvCxnSpPr>
        <p:spPr>
          <a:xfrm flipV="1">
            <a:off x="1667575" y="2313760"/>
            <a:ext cx="4305300" cy="126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786581-C63A-4D4C-810C-54426955E8E3}"/>
              </a:ext>
            </a:extLst>
          </p:cNvPr>
          <p:cNvCxnSpPr>
            <a:cxnSpLocks/>
          </p:cNvCxnSpPr>
          <p:nvPr/>
        </p:nvCxnSpPr>
        <p:spPr>
          <a:xfrm>
            <a:off x="1665195" y="3821232"/>
            <a:ext cx="4310061" cy="70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BE2D8B-8C36-47D1-AD29-8A5E96AA36A6}"/>
              </a:ext>
            </a:extLst>
          </p:cNvPr>
          <p:cNvCxnSpPr>
            <a:cxnSpLocks/>
          </p:cNvCxnSpPr>
          <p:nvPr/>
        </p:nvCxnSpPr>
        <p:spPr>
          <a:xfrm>
            <a:off x="1665195" y="4117180"/>
            <a:ext cx="4360066" cy="1781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6A1DF5-F151-4803-9160-7A17E8E148DF}"/>
              </a:ext>
            </a:extLst>
          </p:cNvPr>
          <p:cNvSpPr/>
          <p:nvPr/>
        </p:nvSpPr>
        <p:spPr>
          <a:xfrm>
            <a:off x="9696449" y="3361648"/>
            <a:ext cx="1933575" cy="90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Notification</a:t>
            </a:r>
          </a:p>
          <a:p>
            <a:pPr algn="ctr"/>
            <a:r>
              <a:rPr lang="en-IN" sz="2000" dirty="0"/>
              <a:t>Service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F24F90-FF2E-4BB3-837E-F3CB7DD596A2}"/>
              </a:ext>
            </a:extLst>
          </p:cNvPr>
          <p:cNvCxnSpPr>
            <a:cxnSpLocks/>
          </p:cNvCxnSpPr>
          <p:nvPr/>
        </p:nvCxnSpPr>
        <p:spPr>
          <a:xfrm>
            <a:off x="7620700" y="2381784"/>
            <a:ext cx="2342450" cy="1292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1E9A28-F27D-4903-B9B6-961A36E26988}"/>
              </a:ext>
            </a:extLst>
          </p:cNvPr>
          <p:cNvCxnSpPr>
            <a:cxnSpLocks/>
          </p:cNvCxnSpPr>
          <p:nvPr/>
        </p:nvCxnSpPr>
        <p:spPr>
          <a:xfrm flipV="1">
            <a:off x="7820025" y="4025394"/>
            <a:ext cx="2143125" cy="187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013966-F889-4373-9A57-4FE5C8C52CCC}"/>
              </a:ext>
            </a:extLst>
          </p:cNvPr>
          <p:cNvCxnSpPr>
            <a:cxnSpLocks/>
          </p:cNvCxnSpPr>
          <p:nvPr/>
        </p:nvCxnSpPr>
        <p:spPr>
          <a:xfrm flipV="1">
            <a:off x="7670706" y="3875483"/>
            <a:ext cx="2206719" cy="49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512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EC038CE5-AC1E-4187-B4B1-7C3EC73B6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4" y="1"/>
            <a:ext cx="122586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94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2E021E-FE4D-4D12-96B1-71BC78A25B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73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5628E2-66F0-4DF7-8A08-040C04C97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98" y="1852558"/>
            <a:ext cx="11149273" cy="3414768"/>
          </a:xfrm>
          <a:solidFill>
            <a:srgbClr val="333333"/>
          </a:solidFill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00B050"/>
                </a:solidFill>
                <a:latin typeface="Algerian" panose="04020705040A02060702" pitchFamily="82" charset="0"/>
              </a:rPr>
              <a:t>DISTRIBUTED </a:t>
            </a:r>
            <a:r>
              <a:rPr lang="en-IN" sz="4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LOG</a:t>
            </a:r>
            <a:r>
              <a:rPr lang="en-IN" sz="4800" b="1" dirty="0">
                <a:solidFill>
                  <a:srgbClr val="00B050"/>
                </a:solidFill>
                <a:latin typeface="Algerian" panose="04020705040A02060702" pitchFamily="82" charset="0"/>
              </a:rPr>
              <a:t> TRACING SYSTEM</a:t>
            </a:r>
            <a:br>
              <a:rPr lang="en-IN" sz="9600" b="1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7200" b="1" u="sng" dirty="0">
                <a:solidFill>
                  <a:srgbClr val="92D050"/>
                </a:solidFill>
                <a:latin typeface="Algerian" panose="04020705040A02060702" pitchFamily="82" charset="0"/>
              </a:rPr>
              <a:t>Spring cloud sleuth</a:t>
            </a:r>
            <a:br>
              <a:rPr lang="en-IN" sz="9600" b="1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9600" b="1" dirty="0">
                <a:solidFill>
                  <a:srgbClr val="0070C0"/>
                </a:solidFill>
                <a:latin typeface="Algerian" panose="04020705040A02060702" pitchFamily="82" charset="0"/>
              </a:rPr>
              <a:t>introduction</a:t>
            </a:r>
            <a:r>
              <a:rPr lang="en-IN" sz="9600" b="1" dirty="0">
                <a:solidFill>
                  <a:srgbClr val="00B050"/>
                </a:solidFill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0D357-BF57-4542-8498-C869EF830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670" y="-109443"/>
            <a:ext cx="2207250" cy="196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Image result for spring cloud sleuth logo">
            <a:extLst>
              <a:ext uri="{FF2B5EF4-FFF2-40B4-BE49-F238E27FC236}">
                <a16:creationId xmlns:a16="http://schemas.microsoft.com/office/drawing/2014/main" id="{9ADE1BC1-5F05-46F7-9ABA-2E578804B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18" y="-54791"/>
            <a:ext cx="2333625" cy="1962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DCD38CAB-394E-4ACA-BE9B-75002552B2B5}"/>
              </a:ext>
            </a:extLst>
          </p:cNvPr>
          <p:cNvSpPr/>
          <p:nvPr/>
        </p:nvSpPr>
        <p:spPr>
          <a:xfrm>
            <a:off x="11296650" y="0"/>
            <a:ext cx="895350" cy="523875"/>
          </a:xfrm>
          <a:prstGeom prst="snip1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#2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B224A8-DEE6-4280-ADA3-70989ED64719}"/>
              </a:ext>
            </a:extLst>
          </p:cNvPr>
          <p:cNvSpPr/>
          <p:nvPr/>
        </p:nvSpPr>
        <p:spPr>
          <a:xfrm>
            <a:off x="0" y="0"/>
            <a:ext cx="1095375" cy="385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717465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F390-4EFB-42EF-A956-D83C9274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What is it??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A8AF-F61A-4759-A62D-B5E91062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2324100"/>
            <a:ext cx="11553825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Spring Cloud Sleuth implements a distributed tracing solution for Spring Cloud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35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F390-4EFB-42EF-A956-D83C9274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/>
          </a:bodyPr>
          <a:lstStyle/>
          <a:p>
            <a:r>
              <a:rPr lang="en-IN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A8AF-F61A-4759-A62D-B5E91062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2324100"/>
            <a:ext cx="11553825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Span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basic unit of work. 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unique 64-bit ID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Also have metadata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Trace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set of spans forming a tree-like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04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F390-4EFB-42EF-A956-D83C9274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/>
          </a:bodyPr>
          <a:lstStyle/>
          <a:p>
            <a:r>
              <a:rPr lang="en-IN" dirty="0"/>
              <a:t>Diagram</a:t>
            </a:r>
          </a:p>
        </p:txBody>
      </p:sp>
      <p:pic>
        <p:nvPicPr>
          <p:cNvPr id="5122" name="Picture 2" descr="Trace Info propagation">
            <a:extLst>
              <a:ext uri="{FF2B5EF4-FFF2-40B4-BE49-F238E27FC236}">
                <a16:creationId xmlns:a16="http://schemas.microsoft.com/office/drawing/2014/main" id="{BE650FF4-454A-4C00-9DD0-96D748C91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209800"/>
            <a:ext cx="8477250" cy="453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49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F390-4EFB-42EF-A956-D83C9274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/>
          </a:bodyPr>
          <a:lstStyle/>
          <a:p>
            <a:r>
              <a:rPr lang="en-IN" dirty="0"/>
              <a:t>Diagram..</a:t>
            </a:r>
          </a:p>
        </p:txBody>
      </p:sp>
      <p:pic>
        <p:nvPicPr>
          <p:cNvPr id="6146" name="Picture 2" descr="Parent child relationship">
            <a:extLst>
              <a:ext uri="{FF2B5EF4-FFF2-40B4-BE49-F238E27FC236}">
                <a16:creationId xmlns:a16="http://schemas.microsoft.com/office/drawing/2014/main" id="{CA7FCAB3-C0B6-405D-956D-8EF087B63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" y="2819399"/>
            <a:ext cx="10168127" cy="32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24648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42441"/>
      </a:dk2>
      <a:lt2>
        <a:srgbClr val="E2E3E8"/>
      </a:lt2>
      <a:accent1>
        <a:srgbClr val="B79F48"/>
      </a:accent1>
      <a:accent2>
        <a:srgbClr val="B1663B"/>
      </a:accent2>
      <a:accent3>
        <a:srgbClr val="C34D53"/>
      </a:accent3>
      <a:accent4>
        <a:srgbClr val="B13B73"/>
      </a:accent4>
      <a:accent5>
        <a:srgbClr val="C34DB6"/>
      </a:accent5>
      <a:accent6>
        <a:srgbClr val="8D3BB1"/>
      </a:accent6>
      <a:hlink>
        <a:srgbClr val="566FC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Override1.xml><?xml version="1.0" encoding="utf-8"?>
<a:themeOverride xmlns:a="http://schemas.openxmlformats.org/drawingml/2006/main">
  <a:clrScheme name="Dividend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4D1434"/>
    </a:accent1>
    <a:accent2>
      <a:srgbClr val="903163"/>
    </a:accent2>
    <a:accent3>
      <a:srgbClr val="B2324B"/>
    </a:accent3>
    <a:accent4>
      <a:srgbClr val="969FA7"/>
    </a:accent4>
    <a:accent5>
      <a:srgbClr val="66B1CE"/>
    </a:accent5>
    <a:accent6>
      <a:srgbClr val="40619D"/>
    </a:accent6>
    <a:hlink>
      <a:srgbClr val="828282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342441"/>
    </a:dk2>
    <a:lt2>
      <a:srgbClr val="E2E3E8"/>
    </a:lt2>
    <a:accent1>
      <a:srgbClr val="B79F48"/>
    </a:accent1>
    <a:accent2>
      <a:srgbClr val="B1663B"/>
    </a:accent2>
    <a:accent3>
      <a:srgbClr val="C34D53"/>
    </a:accent3>
    <a:accent4>
      <a:srgbClr val="B13B73"/>
    </a:accent4>
    <a:accent5>
      <a:srgbClr val="C34DB6"/>
    </a:accent5>
    <a:accent6>
      <a:srgbClr val="8D3BB1"/>
    </a:accent6>
    <a:hlink>
      <a:srgbClr val="566FC6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342441"/>
    </a:dk2>
    <a:lt2>
      <a:srgbClr val="E2E3E8"/>
    </a:lt2>
    <a:accent1>
      <a:srgbClr val="B79F48"/>
    </a:accent1>
    <a:accent2>
      <a:srgbClr val="B1663B"/>
    </a:accent2>
    <a:accent3>
      <a:srgbClr val="C34D53"/>
    </a:accent3>
    <a:accent4>
      <a:srgbClr val="B13B73"/>
    </a:accent4>
    <a:accent5>
      <a:srgbClr val="C34DB6"/>
    </a:accent5>
    <a:accent6>
      <a:srgbClr val="8D3BB1"/>
    </a:accent6>
    <a:hlink>
      <a:srgbClr val="566FC6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2690</TotalTime>
  <Words>150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Avenir Next LT Pro</vt:lpstr>
      <vt:lpstr>Calibri</vt:lpstr>
      <vt:lpstr>Wingdings</vt:lpstr>
      <vt:lpstr>AccentBoxVTI</vt:lpstr>
      <vt:lpstr>LOG TRACING in  microservices  architecture</vt:lpstr>
      <vt:lpstr>Real life problem</vt:lpstr>
      <vt:lpstr>Microservices architecture &amp; Request tracing</vt:lpstr>
      <vt:lpstr>PowerPoint Presentation</vt:lpstr>
      <vt:lpstr>DISTRIBUTED LOG TRACING SYSTEM Spring cloud sleuth introduction </vt:lpstr>
      <vt:lpstr>What is it??</vt:lpstr>
      <vt:lpstr>Terminology</vt:lpstr>
      <vt:lpstr>Diagram</vt:lpstr>
      <vt:lpstr>Diagram..</vt:lpstr>
      <vt:lpstr>Microservices architecture &amp; Request tracing</vt:lpstr>
      <vt:lpstr>DISTRIBUTED LOG TRACING SYSTEM spring cloud Sleuth demo with spring boot  </vt:lpstr>
      <vt:lpstr>Microservices architecture &amp; Request tracing</vt:lpstr>
      <vt:lpstr>Microservices architecture &amp; Request tracing</vt:lpstr>
      <vt:lpstr>Microservices architecture &amp; Request tracing</vt:lpstr>
      <vt:lpstr>Microservices architecture &amp; Request tracing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TRACING SYSTEM Sleuth &amp; zipkin</dc:title>
  <dc:creator>Arvind Maurya</dc:creator>
  <cp:lastModifiedBy>Arvind Maurya</cp:lastModifiedBy>
  <cp:revision>78</cp:revision>
  <dcterms:created xsi:type="dcterms:W3CDTF">2019-12-23T18:27:04Z</dcterms:created>
  <dcterms:modified xsi:type="dcterms:W3CDTF">2019-12-25T15:17:26Z</dcterms:modified>
</cp:coreProperties>
</file>