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04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1" r:id="rId5"/>
    <p:sldLayoutId id="2147483697" r:id="rId6"/>
    <p:sldLayoutId id="2147483698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st,_worst_and_average_case" TargetMode="External"/><Relationship Id="rId2" Type="http://schemas.openxmlformats.org/officeDocument/2006/relationships/hyperlink" Target="https://en.wikipedia.org/wiki/Best,_worst_and_average_case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656D46ED-EEA1-4E74-B6F0-BADC840BE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094"/>
          <a:stretch/>
        </p:blipFill>
        <p:spPr>
          <a:xfrm>
            <a:off x="21" y="0"/>
            <a:ext cx="1219197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DC6D7-2B09-4568-B1FB-DCC5C1D46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411605"/>
            <a:ext cx="8831793" cy="3141162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endParaRPr lang="en-IN" sz="4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300" b="1" dirty="0">
                <a:latin typeface="Arial" panose="020B0604020202020204" pitchFamily="34" charset="0"/>
                <a:cs typeface="Arial" panose="020B0604020202020204" pitchFamily="34" charset="0"/>
              </a:rPr>
              <a:t> !! Bubble sort !!</a:t>
            </a:r>
            <a:br>
              <a:rPr lang="en-IN" sz="4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300" b="1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br>
              <a:rPr lang="en-IN" sz="4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3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br>
              <a:rPr lang="en-IN" sz="4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3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D3915-A733-4E1B-843E-73E9EF4C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150" y="4623127"/>
            <a:ext cx="5086350" cy="45720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-- #</a:t>
            </a:r>
            <a:r>
              <a:rPr lang="en-IN" dirty="0" err="1">
                <a:solidFill>
                  <a:srgbClr val="00B050"/>
                </a:solidFill>
              </a:rPr>
              <a:t>greenlearner</a:t>
            </a:r>
            <a:r>
              <a:rPr lang="en-IN" dirty="0">
                <a:solidFill>
                  <a:srgbClr val="00B050"/>
                </a:solidFill>
              </a:rPr>
              <a:t> --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966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Unsorted integer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Sorted integer array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A65C75-4EBE-45F7-9F5C-7B3CB570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8778-0072-42D3-BBE1-AAAACBF31005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8649DB-E40C-4354-B902-8536167A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5B2295-F579-46B0-8B8B-47B6553F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15954"/>
              </p:ext>
            </p:extLst>
          </p:nvPr>
        </p:nvGraphicFramePr>
        <p:xfrm>
          <a:off x="3027680" y="2132226"/>
          <a:ext cx="812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12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693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9962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30785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520366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904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2D9899-78E1-4847-BA1A-1315CF69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72527"/>
              </p:ext>
            </p:extLst>
          </p:nvPr>
        </p:nvGraphicFramePr>
        <p:xfrm>
          <a:off x="3027680" y="3644955"/>
          <a:ext cx="812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12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693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9962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30785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520366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9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9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Steps/Algorithm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Start from the first element(</a:t>
            </a:r>
            <a:r>
              <a:rPr lang="en-IN" dirty="0" err="1"/>
              <a:t>i</a:t>
            </a:r>
            <a:r>
              <a:rPr lang="en-IN" dirty="0"/>
              <a:t>=0,1,2..length-1)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Start from j=0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Compare </a:t>
            </a:r>
            <a:r>
              <a:rPr lang="en-IN" dirty="0" err="1"/>
              <a:t>j</a:t>
            </a:r>
            <a:r>
              <a:rPr lang="en-IN" baseline="30000" dirty="0" err="1"/>
              <a:t>th</a:t>
            </a:r>
            <a:r>
              <a:rPr lang="en-IN" dirty="0"/>
              <a:t> and (j+1)</a:t>
            </a:r>
            <a:r>
              <a:rPr lang="en-IN" baseline="30000" dirty="0" err="1"/>
              <a:t>th</a:t>
            </a:r>
            <a:r>
              <a:rPr lang="en-IN" dirty="0"/>
              <a:t> element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j</a:t>
            </a:r>
            <a:r>
              <a:rPr lang="en-IN" baseline="30000" dirty="0" err="1"/>
              <a:t>th</a:t>
            </a:r>
            <a:r>
              <a:rPr lang="en-IN" dirty="0"/>
              <a:t> &gt; (j+1)</a:t>
            </a:r>
            <a:r>
              <a:rPr lang="en-IN" baseline="30000" dirty="0" err="1"/>
              <a:t>th</a:t>
            </a:r>
            <a:r>
              <a:rPr lang="en-IN" dirty="0"/>
              <a:t> – swap these elements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dirty="0"/>
              <a:t>Else leave as it 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Now Move to next element and repeat above 2 steps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Start from the first element again and repeat above steps up to (length-i-1)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2A336-9873-4762-B644-18000145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45697"/>
              </p:ext>
            </p:extLst>
          </p:nvPr>
        </p:nvGraphicFramePr>
        <p:xfrm>
          <a:off x="5355770" y="1730730"/>
          <a:ext cx="564968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4023">
                  <a:extLst>
                    <a:ext uri="{9D8B030D-6E8A-4147-A177-3AD203B41FA5}">
                      <a16:colId xmlns:a16="http://schemas.microsoft.com/office/drawing/2014/main" val="1311264705"/>
                    </a:ext>
                  </a:extLst>
                </a:gridCol>
                <a:gridCol w="1184023">
                  <a:extLst>
                    <a:ext uri="{9D8B030D-6E8A-4147-A177-3AD203B41FA5}">
                      <a16:colId xmlns:a16="http://schemas.microsoft.com/office/drawing/2014/main" val="2849693199"/>
                    </a:ext>
                  </a:extLst>
                </a:gridCol>
                <a:gridCol w="1184023">
                  <a:extLst>
                    <a:ext uri="{9D8B030D-6E8A-4147-A177-3AD203B41FA5}">
                      <a16:colId xmlns:a16="http://schemas.microsoft.com/office/drawing/2014/main" val="3589962645"/>
                    </a:ext>
                  </a:extLst>
                </a:gridCol>
                <a:gridCol w="1184023">
                  <a:extLst>
                    <a:ext uri="{9D8B030D-6E8A-4147-A177-3AD203B41FA5}">
                      <a16:colId xmlns:a16="http://schemas.microsoft.com/office/drawing/2014/main" val="613078553"/>
                    </a:ext>
                  </a:extLst>
                </a:gridCol>
                <a:gridCol w="913595">
                  <a:extLst>
                    <a:ext uri="{9D8B030D-6E8A-4147-A177-3AD203B41FA5}">
                      <a16:colId xmlns:a16="http://schemas.microsoft.com/office/drawing/2014/main" val="290520366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9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4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DC7CFEF-2B00-4E63-A93F-AF65828E2F7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968829" y="2133600"/>
              <a:ext cx="5638800" cy="3690258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819400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27769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Worst-case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comparisons,</a:t>
                          </a: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 swaps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Best-case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O(1)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</a:t>
                          </a:r>
                          <a:r>
                            <a:rPr lang="en-IN" dirty="0">
                              <a:effectLst/>
                            </a:rPr>
                            <a:t> comparisons, </a:t>
                          </a:r>
                        </a:p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</a:t>
                          </a:r>
                          <a:r>
                            <a:rPr lang="en-IN" dirty="0">
                              <a:effectLst/>
                            </a:rPr>
                            <a:t>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505998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DC7CFEF-2B00-4E63-A93F-AF65828E2F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069994"/>
                  </p:ext>
                </p:extLst>
              </p:nvPr>
            </p:nvGraphicFramePr>
            <p:xfrm>
              <a:off x="968829" y="2133600"/>
              <a:ext cx="5638800" cy="3824340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819400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27769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Worst-case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16" t="-62759" r="-648" b="-28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Best-case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O(1)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16" t="-260959" r="-648" b="-82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7" name="AutoShape 2" descr="O(n^{2})">
            <a:extLst>
              <a:ext uri="{FF2B5EF4-FFF2-40B4-BE49-F238E27FC236}">
                <a16:creationId xmlns:a16="http://schemas.microsoft.com/office/drawing/2014/main" id="{D4E02323-E0F2-4D29-858F-D4C82B579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3" descr="O(n^{2})">
            <a:extLst>
              <a:ext uri="{FF2B5EF4-FFF2-40B4-BE49-F238E27FC236}">
                <a16:creationId xmlns:a16="http://schemas.microsoft.com/office/drawing/2014/main" id="{76055CDB-5AC0-46A7-ADB3-0A9F53EB8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O(n)">
            <a:extLst>
              <a:ext uri="{FF2B5EF4-FFF2-40B4-BE49-F238E27FC236}">
                <a16:creationId xmlns:a16="http://schemas.microsoft.com/office/drawing/2014/main" id="{7C7D36B5-0628-4C3A-BD57-858D20764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" descr="O(1)">
            <a:extLst>
              <a:ext uri="{FF2B5EF4-FFF2-40B4-BE49-F238E27FC236}">
                <a16:creationId xmlns:a16="http://schemas.microsoft.com/office/drawing/2014/main" id="{BE7B53D1-BEE9-453C-B17E-B460EFCF4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O(n^{2})">
            <a:extLst>
              <a:ext uri="{FF2B5EF4-FFF2-40B4-BE49-F238E27FC236}">
                <a16:creationId xmlns:a16="http://schemas.microsoft.com/office/drawing/2014/main" id="{8378B9B9-F44B-4AA5-883D-7A9E4DF92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7" descr="O(n^{2})">
            <a:extLst>
              <a:ext uri="{FF2B5EF4-FFF2-40B4-BE49-F238E27FC236}">
                <a16:creationId xmlns:a16="http://schemas.microsoft.com/office/drawing/2014/main" id="{3DF75380-4529-433B-8BE2-5A772749D2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Image result for time complexity O(n^2) graph">
            <a:extLst>
              <a:ext uri="{FF2B5EF4-FFF2-40B4-BE49-F238E27FC236}">
                <a16:creationId xmlns:a16="http://schemas.microsoft.com/office/drawing/2014/main" id="{6352EA2E-B6F3-4E14-9A6E-DD4D9344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00" y="2041200"/>
            <a:ext cx="5017589" cy="3824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Where and when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algorithm is simple, it is too slow and impractical for most problems even when compared to insertion sort.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Bubble sort can be practical if the input is in mostly sorted order with some out-of-order elements nearly in position.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https://en.wikipedia.org/wiki/Bubble_sort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5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en-IN" sz="4400" dirty="0"/>
          </a:p>
          <a:p>
            <a:pPr algn="ctr">
              <a:buFont typeface="Wingdings" panose="05000000000000000000" pitchFamily="2" charset="2"/>
              <a:buChar char="Ø"/>
            </a:pPr>
            <a:endParaRPr lang="en-IN" sz="44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4400" dirty="0"/>
              <a:t>Insertion Sort..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FBB7-F6EC-42B8-B6AF-034672BD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A54A-8878-4AA0-9B79-2999CA7D1E9E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47DF-E980-442F-8D7B-BA22647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37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D3822"/>
      </a:dk2>
      <a:lt2>
        <a:srgbClr val="E8E7E2"/>
      </a:lt2>
      <a:accent1>
        <a:srgbClr val="87A8BE"/>
      </a:accent1>
      <a:accent2>
        <a:srgbClr val="7F8ABA"/>
      </a:accent2>
      <a:accent3>
        <a:srgbClr val="A196C6"/>
      </a:accent3>
      <a:accent4>
        <a:srgbClr val="BA977F"/>
      </a:accent4>
      <a:accent5>
        <a:srgbClr val="ABA481"/>
      </a:accent5>
      <a:accent6>
        <a:srgbClr val="9CA974"/>
      </a:accent6>
      <a:hlink>
        <a:srgbClr val="8D8355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Garamond</vt:lpstr>
      <vt:lpstr>Wingdings</vt:lpstr>
      <vt:lpstr>SavonVTI</vt:lpstr>
      <vt:lpstr>  !! Bubble sort !!  algorithm &amp; implementation in java</vt:lpstr>
      <vt:lpstr>Input/output</vt:lpstr>
      <vt:lpstr>Steps/Algorithm</vt:lpstr>
      <vt:lpstr>Performance</vt:lpstr>
      <vt:lpstr>Where and when to use??</vt:lpstr>
      <vt:lpstr>References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!! insertion sort !!  algorithm &amp; implementation in java</dc:title>
  <dc:creator>Arvind Maurya</dc:creator>
  <cp:lastModifiedBy>Arvind Maurya</cp:lastModifiedBy>
  <cp:revision>19</cp:revision>
  <dcterms:created xsi:type="dcterms:W3CDTF">2019-08-01T17:08:43Z</dcterms:created>
  <dcterms:modified xsi:type="dcterms:W3CDTF">2019-08-01T18:15:29Z</dcterms:modified>
</cp:coreProperties>
</file>