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46129-BB11-4707-AA80-3FC366577CE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B035-2A23-4A3C-A64B-21CDABBBB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9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4AE4-1EF6-4CEC-A46D-DF8488305FA8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7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07A-F765-4BEC-B6C4-ABA2A697DF44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EFB-7C18-44EF-9438-89DFE0022685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1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3C08-FAA0-4D28-81A9-0DDF5394003E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1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ED2-9CB5-45AF-8BEC-EF9B49529E5C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1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F3F4-315C-47C2-A350-0E84AE00976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3C8A-44F1-4D3F-96B6-3B8AC49F0A78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2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4D71-09CE-4506-8E81-62466E7BC74E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8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3AF1-D451-4A62-AEC6-632A1FC78C7D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D40C8C9-354A-4626-B30E-B8144F2CF0C0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2C294-AF9F-40E0-9BAF-06F8465BA3F5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E975D611-CCE9-4B47-9255-F524C92FBCDB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st,_worst_and_average_case" TargetMode="External"/><Relationship Id="rId2" Type="http://schemas.openxmlformats.org/officeDocument/2006/relationships/hyperlink" Target="https://en.wikipedia.org/wiki/Best,_worst_and_average_case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7207B-D3EE-4685-AC17-FD215DE1B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8" b="332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0AB8-5124-4C16-AA94-E27A8538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endParaRPr lang="en-IN" sz="5400" dirty="0">
              <a:solidFill>
                <a:schemeClr val="tx1"/>
              </a:solidFill>
            </a:endParaRPr>
          </a:p>
          <a:p>
            <a:pPr algn="ctr"/>
            <a:r>
              <a:rPr lang="en-IN" dirty="0"/>
              <a:t>Bubble Sort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D68F6-9551-4C47-9BDD-3A25CD67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-- #</a:t>
            </a:r>
            <a:r>
              <a:rPr lang="en-IN" dirty="0" err="1">
                <a:solidFill>
                  <a:srgbClr val="00B050"/>
                </a:solidFill>
              </a:rPr>
              <a:t>greenlearner</a:t>
            </a:r>
            <a:r>
              <a:rPr lang="en-IN" dirty="0">
                <a:solidFill>
                  <a:srgbClr val="00B050"/>
                </a:solidFill>
              </a:rPr>
              <a:t> --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9466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Unsorted integer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Sorted integer array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A65C75-4EBE-45F7-9F5C-7B3CB570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8778-0072-42D3-BBE1-AAAACBF31005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8649DB-E40C-4354-B902-8536167A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5B2295-F579-46B0-8B8B-47B6553F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72479"/>
              </p:ext>
            </p:extLst>
          </p:nvPr>
        </p:nvGraphicFramePr>
        <p:xfrm>
          <a:off x="3027680" y="2132226"/>
          <a:ext cx="812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112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9693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9962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30785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520366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904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2D9899-78E1-4847-BA1A-1315CF69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19059"/>
              </p:ext>
            </p:extLst>
          </p:nvPr>
        </p:nvGraphicFramePr>
        <p:xfrm>
          <a:off x="3027680" y="3644955"/>
          <a:ext cx="812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112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9693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9962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30785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520366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9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9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Steps/Algorithm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Start from the first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Compare 1</a:t>
            </a:r>
            <a:r>
              <a:rPr lang="en-IN" baseline="30000" dirty="0"/>
              <a:t>st</a:t>
            </a:r>
            <a:r>
              <a:rPr lang="en-IN" dirty="0"/>
              <a:t> and 2</a:t>
            </a:r>
            <a:r>
              <a:rPr lang="en-IN" baseline="30000" dirty="0"/>
              <a:t>nd</a:t>
            </a:r>
            <a:r>
              <a:rPr lang="en-IN" dirty="0"/>
              <a:t> element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If 1</a:t>
            </a:r>
            <a:r>
              <a:rPr lang="en-IN" baseline="30000" dirty="0"/>
              <a:t>st</a:t>
            </a:r>
            <a:r>
              <a:rPr lang="en-IN" dirty="0"/>
              <a:t> &gt; 2</a:t>
            </a:r>
            <a:r>
              <a:rPr lang="en-IN" baseline="30000" dirty="0"/>
              <a:t>nd</a:t>
            </a:r>
            <a:r>
              <a:rPr lang="en-IN" dirty="0"/>
              <a:t> – swap these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Else leave as it 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Move to next element and repeat 1</a:t>
            </a:r>
            <a:r>
              <a:rPr lang="en-IN" baseline="30000" dirty="0"/>
              <a:t>st</a:t>
            </a:r>
            <a:r>
              <a:rPr lang="en-IN" dirty="0"/>
              <a:t> to 4</a:t>
            </a:r>
            <a:r>
              <a:rPr lang="en-IN" baseline="30000" dirty="0"/>
              <a:t>th</a:t>
            </a:r>
            <a:r>
              <a:rPr lang="en-IN" dirty="0"/>
              <a:t> step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Repeat 1</a:t>
            </a:r>
            <a:r>
              <a:rPr lang="en-IN" baseline="30000" dirty="0"/>
              <a:t>st</a:t>
            </a:r>
            <a:r>
              <a:rPr lang="en-IN" dirty="0"/>
              <a:t> to 5</a:t>
            </a:r>
            <a:r>
              <a:rPr lang="en-IN" baseline="30000" dirty="0"/>
              <a:t>th</a:t>
            </a:r>
            <a:r>
              <a:rPr lang="en-IN" dirty="0"/>
              <a:t> step till 2</a:t>
            </a:r>
            <a:r>
              <a:rPr lang="en-IN" baseline="30000" dirty="0"/>
              <a:t>nd</a:t>
            </a:r>
            <a:r>
              <a:rPr lang="en-IN" dirty="0"/>
              <a:t> last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Dry run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A9B15C2-041D-4198-90AA-60AE93183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06737"/>
              </p:ext>
            </p:extLst>
          </p:nvPr>
        </p:nvGraphicFramePr>
        <p:xfrm>
          <a:off x="1917664" y="2125980"/>
          <a:ext cx="8128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112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9693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9962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30785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520366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9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72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DC7CFEF-2B00-4E63-A93F-AF65828E2F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069994"/>
                  </p:ext>
                </p:extLst>
              </p:nvPr>
            </p:nvGraphicFramePr>
            <p:xfrm>
              <a:off x="968829" y="2133600"/>
              <a:ext cx="5638800" cy="3824340"/>
            </p:xfrm>
            <a:graphic>
              <a:graphicData uri="http://schemas.openxmlformats.org/drawingml/2006/table">
                <a:tbl>
                  <a:tblPr firstRow="1">
                    <a:tableStyleId>{284E427A-3D55-4303-BF80-6455036E1DE7}</a:tableStyleId>
                  </a:tblPr>
                  <a:tblGrid>
                    <a:gridCol w="2819400">
                      <a:extLst>
                        <a:ext uri="{9D8B030D-6E8A-4147-A177-3AD203B41FA5}">
                          <a16:colId xmlns:a16="http://schemas.microsoft.com/office/drawing/2014/main" val="2042156371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2657954518"/>
                        </a:ext>
                      </a:extLst>
                    </a:gridCol>
                  </a:tblGrid>
                  <a:tr h="527769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62599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Worst-case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comparisons,</a:t>
                          </a: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 swaps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8587381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Best-case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O(n)comparisons,</a:t>
                          </a:r>
                        </a:p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O(1)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865173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Average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</a:t>
                          </a:r>
                          <a:r>
                            <a:rPr lang="en-IN" dirty="0">
                              <a:effectLst/>
                            </a:rPr>
                            <a:t> comparisons, </a:t>
                          </a:r>
                        </a:p>
                        <a:p>
                          <a:pPr algn="l" fontAlgn="t"/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</a:t>
                          </a:r>
                          <a:r>
                            <a:rPr lang="en-IN" dirty="0">
                              <a:effectLst/>
                            </a:rPr>
                            <a:t>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864071"/>
                      </a:ext>
                    </a:extLst>
                  </a:tr>
                  <a:tr h="505998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Worst-case space complexity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O(1) Auxiliary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2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DC7CFEF-2B00-4E63-A93F-AF65828E2F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069994"/>
                  </p:ext>
                </p:extLst>
              </p:nvPr>
            </p:nvGraphicFramePr>
            <p:xfrm>
              <a:off x="968829" y="2133600"/>
              <a:ext cx="5638800" cy="3824340"/>
            </p:xfrm>
            <a:graphic>
              <a:graphicData uri="http://schemas.openxmlformats.org/drawingml/2006/table">
                <a:tbl>
                  <a:tblPr firstRow="1">
                    <a:tableStyleId>{284E427A-3D55-4303-BF80-6455036E1DE7}</a:tableStyleId>
                  </a:tblPr>
                  <a:tblGrid>
                    <a:gridCol w="2819400">
                      <a:extLst>
                        <a:ext uri="{9D8B030D-6E8A-4147-A177-3AD203B41FA5}">
                          <a16:colId xmlns:a16="http://schemas.microsoft.com/office/drawing/2014/main" val="2042156371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2657954518"/>
                        </a:ext>
                      </a:extLst>
                    </a:gridCol>
                  </a:tblGrid>
                  <a:tr h="527769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62599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3" tooltip="Best, worst and average case"/>
                            </a:rPr>
                            <a:t>Worst-case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16" t="-62759" r="-648" b="-28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587381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3" tooltip="Best, worst and average case"/>
                            </a:rPr>
                            <a:t>Best-case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O(n)comparisons,</a:t>
                          </a:r>
                        </a:p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O(1)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865173"/>
                      </a:ext>
                    </a:extLst>
                  </a:tr>
                  <a:tr h="885497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3" tooltip="Best, worst and average case"/>
                            </a:rPr>
                            <a:t>Average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16" t="-260959" r="-648" b="-82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8640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3" tooltip="Best, worst and average case"/>
                            </a:rPr>
                            <a:t>Worst-case space complexity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O(1) Auxiliary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22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  <p:sp>
        <p:nvSpPr>
          <p:cNvPr id="7" name="AutoShape 2" descr="O(n^{2})">
            <a:extLst>
              <a:ext uri="{FF2B5EF4-FFF2-40B4-BE49-F238E27FC236}">
                <a16:creationId xmlns:a16="http://schemas.microsoft.com/office/drawing/2014/main" id="{D4E02323-E0F2-4D29-858F-D4C82B579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3" descr="O(n^{2})">
            <a:extLst>
              <a:ext uri="{FF2B5EF4-FFF2-40B4-BE49-F238E27FC236}">
                <a16:creationId xmlns:a16="http://schemas.microsoft.com/office/drawing/2014/main" id="{76055CDB-5AC0-46A7-ADB3-0A9F53EB8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O(n)">
            <a:extLst>
              <a:ext uri="{FF2B5EF4-FFF2-40B4-BE49-F238E27FC236}">
                <a16:creationId xmlns:a16="http://schemas.microsoft.com/office/drawing/2014/main" id="{7C7D36B5-0628-4C3A-BD57-858D20764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5" descr="O(1)">
            <a:extLst>
              <a:ext uri="{FF2B5EF4-FFF2-40B4-BE49-F238E27FC236}">
                <a16:creationId xmlns:a16="http://schemas.microsoft.com/office/drawing/2014/main" id="{BE7B53D1-BEE9-453C-B17E-B460EFCF4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O(n^{2})">
            <a:extLst>
              <a:ext uri="{FF2B5EF4-FFF2-40B4-BE49-F238E27FC236}">
                <a16:creationId xmlns:a16="http://schemas.microsoft.com/office/drawing/2014/main" id="{8378B9B9-F44B-4AA5-883D-7A9E4DF92F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7" descr="O(n^{2})">
            <a:extLst>
              <a:ext uri="{FF2B5EF4-FFF2-40B4-BE49-F238E27FC236}">
                <a16:creationId xmlns:a16="http://schemas.microsoft.com/office/drawing/2014/main" id="{3DF75380-4529-433B-8BE2-5A772749D2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6963" y="2662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Image result for time complexity O(n^2) graph">
            <a:extLst>
              <a:ext uri="{FF2B5EF4-FFF2-40B4-BE49-F238E27FC236}">
                <a16:creationId xmlns:a16="http://schemas.microsoft.com/office/drawing/2014/main" id="{6352EA2E-B6F3-4E14-9A6E-DD4D9344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00" y="2041200"/>
            <a:ext cx="5017589" cy="3824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Where and when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algorithm is simple, it is too slow and impractical for most problems even when compared to insertion sort.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Bubble sort can be practical if the input is in mostly sorted order with some out-of-order elements nearly in position.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https://en.wikipedia.org/wiki/Bubble_sort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EC6D-C09F-4396-B37A-D9910AF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FDF-534E-4D66-BEC3-4F8DCADBB1F1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2E2B-9398-4B18-82FB-751F420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1E7F-9B68-4082-93A4-F9369BC955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C0C4-DECB-46E7-A9FC-76FD6925FE2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en-IN" sz="4400" dirty="0"/>
          </a:p>
          <a:p>
            <a:pPr algn="ctr">
              <a:buFont typeface="Wingdings" panose="05000000000000000000" pitchFamily="2" charset="2"/>
              <a:buChar char="Ø"/>
            </a:pPr>
            <a:endParaRPr lang="en-IN" sz="44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4400" dirty="0"/>
              <a:t>Insertion Sort..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FBB7-F6EC-42B8-B6AF-034672BD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A54A-8878-4AA0-9B79-2999CA7D1E9E}" type="datetime2">
              <a:rPr lang="en-US" smtClean="0"/>
              <a:t>Thursday, August 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47DF-E980-442F-8D7B-BA22647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Follows us on facebook - https://www.facebook.com/greenlearner/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37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F24"/>
      </a:dk2>
      <a:lt2>
        <a:srgbClr val="E2E8E5"/>
      </a:lt2>
      <a:accent1>
        <a:srgbClr val="C696AB"/>
      </a:accent1>
      <a:accent2>
        <a:srgbClr val="BA7F80"/>
      </a:accent2>
      <a:accent3>
        <a:srgbClr val="BE9D87"/>
      </a:accent3>
      <a:accent4>
        <a:srgbClr val="AEA477"/>
      </a:accent4>
      <a:accent5>
        <a:srgbClr val="9EA87F"/>
      </a:accent5>
      <a:accent6>
        <a:srgbClr val="8AAE77"/>
      </a:accent6>
      <a:hlink>
        <a:srgbClr val="578F77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Wingdings</vt:lpstr>
      <vt:lpstr>RetrospectVTI</vt:lpstr>
      <vt:lpstr> Bubble Sort </vt:lpstr>
      <vt:lpstr>Input/output</vt:lpstr>
      <vt:lpstr>Steps/Algorithm</vt:lpstr>
      <vt:lpstr>Dry run algorithm</vt:lpstr>
      <vt:lpstr>Performance</vt:lpstr>
      <vt:lpstr>Where and when to use??</vt:lpstr>
      <vt:lpstr>References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Bubble Sort</dc:title>
  <dc:creator>Arvind Maurya</dc:creator>
  <cp:lastModifiedBy>Arvind Maurya</cp:lastModifiedBy>
  <cp:revision>33</cp:revision>
  <dcterms:created xsi:type="dcterms:W3CDTF">2019-07-31T17:02:44Z</dcterms:created>
  <dcterms:modified xsi:type="dcterms:W3CDTF">2019-08-01T17:06:22Z</dcterms:modified>
</cp:coreProperties>
</file>