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2CBEA-DB18-4A9A-9E56-BD5580D07A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3C652C5-2780-4968-8D52-B14121D46C8E}">
      <dgm:prSet/>
      <dgm:spPr/>
      <dgm:t>
        <a:bodyPr/>
        <a:lstStyle/>
        <a:p>
          <a:r>
            <a:rPr lang="en-IN"/>
            <a:t>Thanks a lot for your time !!</a:t>
          </a:r>
        </a:p>
      </dgm:t>
    </dgm:pt>
    <dgm:pt modelId="{7AC5B600-2EE0-4CD6-9463-73CA7548C9A7}" type="parTrans" cxnId="{9355EC4B-3A21-4E6D-85A9-46983F6B2995}">
      <dgm:prSet/>
      <dgm:spPr/>
      <dgm:t>
        <a:bodyPr/>
        <a:lstStyle/>
        <a:p>
          <a:endParaRPr lang="en-IN"/>
        </a:p>
      </dgm:t>
    </dgm:pt>
    <dgm:pt modelId="{BEA7506E-5EC9-477A-976C-7B60F6B4D440}" type="sibTrans" cxnId="{9355EC4B-3A21-4E6D-85A9-46983F6B2995}">
      <dgm:prSet/>
      <dgm:spPr/>
      <dgm:t>
        <a:bodyPr/>
        <a:lstStyle/>
        <a:p>
          <a:endParaRPr lang="en-IN"/>
        </a:p>
      </dgm:t>
    </dgm:pt>
    <dgm:pt modelId="{ED20D2CC-1384-41A4-8CFA-465B94578E16}" type="pres">
      <dgm:prSet presAssocID="{0372CBEA-DB18-4A9A-9E56-BD5580D07AB8}" presName="CompostProcess" presStyleCnt="0">
        <dgm:presLayoutVars>
          <dgm:dir/>
          <dgm:resizeHandles val="exact"/>
        </dgm:presLayoutVars>
      </dgm:prSet>
      <dgm:spPr/>
    </dgm:pt>
    <dgm:pt modelId="{14C3CAA6-F8AC-4B2F-8712-09E1BF172279}" type="pres">
      <dgm:prSet presAssocID="{0372CBEA-DB18-4A9A-9E56-BD5580D07AB8}" presName="arrow" presStyleLbl="bgShp" presStyleIdx="0" presStyleCnt="1"/>
      <dgm:spPr/>
    </dgm:pt>
    <dgm:pt modelId="{272F52B7-ED12-40D2-999F-99B8776357A1}" type="pres">
      <dgm:prSet presAssocID="{0372CBEA-DB18-4A9A-9E56-BD5580D07AB8}" presName="linearProcess" presStyleCnt="0"/>
      <dgm:spPr/>
    </dgm:pt>
    <dgm:pt modelId="{008FA81E-542D-4522-83A4-EAEDD3626D05}" type="pres">
      <dgm:prSet presAssocID="{B3C652C5-2780-4968-8D52-B14121D46C8E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269D1936-3B44-42E5-B2E8-77F5EEC5D30B}" type="presOf" srcId="{0372CBEA-DB18-4A9A-9E56-BD5580D07AB8}" destId="{ED20D2CC-1384-41A4-8CFA-465B94578E16}" srcOrd="0" destOrd="0" presId="urn:microsoft.com/office/officeart/2005/8/layout/hProcess9"/>
    <dgm:cxn modelId="{9355EC4B-3A21-4E6D-85A9-46983F6B2995}" srcId="{0372CBEA-DB18-4A9A-9E56-BD5580D07AB8}" destId="{B3C652C5-2780-4968-8D52-B14121D46C8E}" srcOrd="0" destOrd="0" parTransId="{7AC5B600-2EE0-4CD6-9463-73CA7548C9A7}" sibTransId="{BEA7506E-5EC9-477A-976C-7B60F6B4D440}"/>
    <dgm:cxn modelId="{665076CF-124D-40B9-BF18-74593735D84A}" type="presOf" srcId="{B3C652C5-2780-4968-8D52-B14121D46C8E}" destId="{008FA81E-542D-4522-83A4-EAEDD3626D05}" srcOrd="0" destOrd="0" presId="urn:microsoft.com/office/officeart/2005/8/layout/hProcess9"/>
    <dgm:cxn modelId="{803BC39C-6725-432C-B15D-F881B3ECF8DF}" type="presParOf" srcId="{ED20D2CC-1384-41A4-8CFA-465B94578E16}" destId="{14C3CAA6-F8AC-4B2F-8712-09E1BF172279}" srcOrd="0" destOrd="0" presId="urn:microsoft.com/office/officeart/2005/8/layout/hProcess9"/>
    <dgm:cxn modelId="{01760CEB-3318-49BB-94EC-7FE4EE46E6BE}" type="presParOf" srcId="{ED20D2CC-1384-41A4-8CFA-465B94578E16}" destId="{272F52B7-ED12-40D2-999F-99B8776357A1}" srcOrd="1" destOrd="0" presId="urn:microsoft.com/office/officeart/2005/8/layout/hProcess9"/>
    <dgm:cxn modelId="{63B952CB-355E-4AF6-9AB6-D523EBAF3AC6}" type="presParOf" srcId="{272F52B7-ED12-40D2-999F-99B8776357A1}" destId="{008FA81E-542D-4522-83A4-EAEDD3626D0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CAA6-F8AC-4B2F-8712-09E1BF172279}">
      <dsp:nvSpPr>
        <dsp:cNvPr id="0" name=""/>
        <dsp:cNvSpPr/>
      </dsp:nvSpPr>
      <dsp:spPr>
        <a:xfrm>
          <a:off x="827221" y="0"/>
          <a:ext cx="9375172" cy="395060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FA81E-542D-4522-83A4-EAEDD3626D05}">
      <dsp:nvSpPr>
        <dsp:cNvPr id="0" name=""/>
        <dsp:cNvSpPr/>
      </dsp:nvSpPr>
      <dsp:spPr>
        <a:xfrm>
          <a:off x="361909" y="1185182"/>
          <a:ext cx="10305796" cy="1580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Thanks a lot for your time !!</a:t>
          </a:r>
        </a:p>
      </dsp:txBody>
      <dsp:txXfrm>
        <a:off x="439050" y="1262323"/>
        <a:ext cx="10151514" cy="142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321B9-10CF-45DD-A5BF-3D4C57B3C9BF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5B061-B16D-4298-93A9-41C604032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1A56-71BD-4EC6-848E-402FCEA19845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0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5ED-B71B-4325-ADFD-8C95EF1B7FBC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F44B-0E88-49E7-9C89-EA13A973687D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90D2-BD3C-453D-AFCF-B74991CAF1FA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9271-5F8A-4B9B-B003-F8FFE50BA665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4AAC-51A5-46A1-A1E0-AC25F603DB9B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F465-2737-4AF4-9BBC-A37BA44CF8A4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A43-8A20-44DE-A668-68E7B1FC6FE8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AE20-18B6-4077-A20D-058B48315578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93AA789-4076-4ED5-836B-D2E383F566C1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BA-3CA3-4FD2-9D12-8F6E5326928D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2E45A1-F296-445A-9D2D-5CC0195AE1FC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6D1C4-AF27-43DD-A94C-AA401606B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4" r="7863" b="2"/>
          <a:stretch/>
        </p:blipFill>
        <p:spPr>
          <a:xfrm>
            <a:off x="430043" y="607072"/>
            <a:ext cx="7498616" cy="57960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7FBFD-FB4D-4F36-A70E-D2817B68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752725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Binary search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F2AC-ABC8-4643-A7CF-41BAF82D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4551680"/>
            <a:ext cx="3081576" cy="6870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50">
                    <a:alpha val="75000"/>
                  </a:srgbClr>
                </a:solidFill>
              </a:rPr>
              <a:t>-- #</a:t>
            </a:r>
            <a:r>
              <a:rPr lang="en-IN" dirty="0" err="1">
                <a:solidFill>
                  <a:srgbClr val="00B050">
                    <a:alpha val="75000"/>
                  </a:srgbClr>
                </a:solidFill>
              </a:rPr>
              <a:t>greenlearner</a:t>
            </a:r>
            <a:r>
              <a:rPr lang="en-IN" dirty="0">
                <a:solidFill>
                  <a:srgbClr val="00B050">
                    <a:alpha val="75000"/>
                  </a:srgbClr>
                </a:solidFill>
              </a:rPr>
              <a:t> --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C9FE-C2D9-40C9-B9EE-6D7E2CE3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43E5-3A7E-45F1-A9C3-9A4E74DCF966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F0F3-4505-418D-B77F-AA7A716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7FB-3160-4E41-9FBF-3168AE0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84DC-52C5-42AC-B6C3-04026CD2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3999"/>
            <a:ext cx="11029615" cy="49856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Input</a:t>
            </a:r>
          </a:p>
          <a:p>
            <a:pPr lvl="1"/>
            <a:r>
              <a:rPr lang="en-IN" dirty="0"/>
              <a:t>Data set which should be in sorted order</a:t>
            </a:r>
          </a:p>
          <a:p>
            <a:pPr lvl="1"/>
            <a:r>
              <a:rPr lang="en-IN" dirty="0"/>
              <a:t>Target element to find in the data set - </a:t>
            </a:r>
          </a:p>
          <a:p>
            <a:r>
              <a:rPr lang="en-IN" dirty="0"/>
              <a:t>Steps to be performed to get the result</a:t>
            </a:r>
          </a:p>
          <a:p>
            <a:pPr lvl="1"/>
            <a:r>
              <a:rPr lang="en-IN" dirty="0"/>
              <a:t>Find the mid of the data set</a:t>
            </a:r>
          </a:p>
          <a:p>
            <a:pPr lvl="1"/>
            <a:r>
              <a:rPr lang="en-IN" dirty="0"/>
              <a:t>If target is equal to mid element return the index</a:t>
            </a:r>
          </a:p>
          <a:p>
            <a:pPr lvl="1"/>
            <a:r>
              <a:rPr lang="en-IN" dirty="0"/>
              <a:t>Else</a:t>
            </a:r>
          </a:p>
          <a:p>
            <a:pPr lvl="2"/>
            <a:r>
              <a:rPr lang="en-IN" sz="1600" dirty="0"/>
              <a:t>If target &lt; mid element then ignore the right hand side of the mid element of data set </a:t>
            </a:r>
          </a:p>
          <a:p>
            <a:pPr lvl="3"/>
            <a:r>
              <a:rPr lang="en-IN" sz="1400" dirty="0"/>
              <a:t>Repeat the first step with left side of data set</a:t>
            </a:r>
          </a:p>
          <a:p>
            <a:pPr lvl="2"/>
            <a:r>
              <a:rPr lang="en-IN" sz="1600" dirty="0"/>
              <a:t>Else ignore the left side of the data set</a:t>
            </a:r>
          </a:p>
          <a:p>
            <a:pPr lvl="3"/>
            <a:r>
              <a:rPr lang="en-IN" sz="1400" dirty="0"/>
              <a:t>Repeat the first step with right side of data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277015-9A9F-4B0D-A67D-BE7CD6D0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7528"/>
              </p:ext>
            </p:extLst>
          </p:nvPr>
        </p:nvGraphicFramePr>
        <p:xfrm>
          <a:off x="4841707" y="2364791"/>
          <a:ext cx="67691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6910">
                  <a:extLst>
                    <a:ext uri="{9D8B030D-6E8A-4147-A177-3AD203B41FA5}">
                      <a16:colId xmlns:a16="http://schemas.microsoft.com/office/drawing/2014/main" val="2060209620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3244099533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19897339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604461742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643166659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102888114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234123468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421094821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988262538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34377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44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D433C2-597A-4CD4-AA1E-76D9941F9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6953"/>
              </p:ext>
            </p:extLst>
          </p:nvPr>
        </p:nvGraphicFramePr>
        <p:xfrm>
          <a:off x="4608345" y="2821355"/>
          <a:ext cx="466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3666559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2636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9F19B-6055-42EE-946B-29142876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6602-3D41-47CE-80CF-8C9C2CD32AE6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DB3DCB-90F8-4DBD-8CC2-2279368C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7FB-3160-4E41-9FBF-3168AE0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84DC-52C5-42AC-B6C3-04026CD2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950"/>
            <a:ext cx="11029615" cy="4470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Time complexity</a:t>
            </a:r>
          </a:p>
          <a:p>
            <a:pPr lvl="1"/>
            <a:r>
              <a:rPr lang="en-IN" dirty="0"/>
              <a:t>Worst case - O(log n)</a:t>
            </a:r>
          </a:p>
          <a:p>
            <a:pPr lvl="1"/>
            <a:r>
              <a:rPr lang="en-IN" dirty="0"/>
              <a:t>Average case – O(1)</a:t>
            </a:r>
          </a:p>
          <a:p>
            <a:pPr lvl="1"/>
            <a:r>
              <a:rPr lang="en-IN" dirty="0"/>
              <a:t>Best case – O(log n)</a:t>
            </a:r>
          </a:p>
          <a:p>
            <a:r>
              <a:rPr lang="en-IN" dirty="0"/>
              <a:t>Space complexity</a:t>
            </a:r>
          </a:p>
          <a:p>
            <a:pPr lvl="1"/>
            <a:r>
              <a:rPr lang="en-IN" dirty="0"/>
              <a:t>Worst case – O(1)</a:t>
            </a: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BD781-A1EB-4CDB-97A3-9F8B3532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9" y="1896382"/>
            <a:ext cx="4505325" cy="3687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650FB-84F0-4E88-8CF2-76F5A307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C285-1EF0-4867-ABAD-35AA43736F2F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37538E-11A3-4FFD-9594-92B599B7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285D-4E2F-4F9E-80DA-E40CA05092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2274-E96C-412B-919C-54C09960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4743"/>
            <a:ext cx="11029615" cy="395060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	Sorting algorithms..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F4FB-7D65-42A4-9906-9D3EEED1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6BF-8A6C-4AED-A3F9-3094ED1FE7D4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AEEC-E578-4AC9-A009-AA9A8F6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285D-4E2F-4F9E-80DA-E40CA05092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3C5853-1AD2-41E2-8790-5477387FF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62652"/>
              </p:ext>
            </p:extLst>
          </p:nvPr>
        </p:nvGraphicFramePr>
        <p:xfrm>
          <a:off x="581192" y="2024743"/>
          <a:ext cx="11029615" cy="395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F4FB-7D65-42A4-9906-9D3EEED1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C6BF-8A6C-4AED-A3F9-3094ED1FE7D4}" type="datetime2">
              <a:rPr lang="en-IN" smtClean="0"/>
              <a:t>Tuesday, 30 July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AEEC-E578-4AC9-A009-AA9A8F6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63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E73A29"/>
      </a:accent1>
      <a:accent2>
        <a:srgbClr val="D57717"/>
      </a:accent2>
      <a:accent3>
        <a:srgbClr val="B0A51F"/>
      </a:accent3>
      <a:accent4>
        <a:srgbClr val="7CB213"/>
      </a:accent4>
      <a:accent5>
        <a:srgbClr val="46B921"/>
      </a:accent5>
      <a:accent6>
        <a:srgbClr val="14BC31"/>
      </a:accent6>
      <a:hlink>
        <a:srgbClr val="329098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DividendVTI</vt:lpstr>
      <vt:lpstr>Binary search algorithm</vt:lpstr>
      <vt:lpstr>Binary search</vt:lpstr>
      <vt:lpstr>Performance analysis</vt:lpstr>
      <vt:lpstr>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algorithm</dc:title>
  <dc:creator>Arvind Maurya</dc:creator>
  <cp:lastModifiedBy>Arvind Maurya</cp:lastModifiedBy>
  <cp:revision>21</cp:revision>
  <dcterms:created xsi:type="dcterms:W3CDTF">2019-07-30T02:40:04Z</dcterms:created>
  <dcterms:modified xsi:type="dcterms:W3CDTF">2019-07-30T05:05:47Z</dcterms:modified>
</cp:coreProperties>
</file>