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BD35-93DD-408A-AAF2-673E59B9D55F}" type="datetimeFigureOut">
              <a:rPr lang="en-IN" smtClean="0"/>
              <a:t>03-08-2019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BB835-70A6-46BC-B404-CADF1EB69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694889C-6CD1-47AD-B666-FB36E13F082E}" type="datetime2">
              <a:rPr lang="en-US" smtClean="0"/>
              <a:t>Saturday, August 3, 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facebook - https://fb.me/greenlearner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AE58-BFFA-4F62-AF2F-576CFFD97E80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FB7-D391-49A7-995C-973D3235372F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DB80-F14C-4A38-889F-731C83073C32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E0AF9A-3CC2-4A3C-9787-B81318B06A46}" type="datetime2">
              <a:rPr lang="en-US" smtClean="0"/>
              <a:t>Saturday, August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facebook - https://fb.me/greenlearner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34D-BFBF-4EA8-814E-1E0AD509A8E2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1A5D-236A-40B2-8C64-146EA4A9DDE1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D72C-D28E-4CD8-B5F9-2A852D3B83A5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9204-0A9A-4351-A09D-C33C1522EE51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7DCACB0-B088-470C-BAA6-AA33E5C46823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facebook - https://fb.me/greenlearner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1276AAC-640B-4A66-8F22-589454FF03AE}" type="datetime2">
              <a:rPr lang="en-US" smtClean="0"/>
              <a:t>Saturday, August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facebook - https://fb.me/greenlearner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04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AD7B6DB-5093-4BFA-A5F7-3DC24B3011CE}" type="datetime2">
              <a:rPr lang="en-US" smtClean="0"/>
              <a:t>Saturday, August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facebook - https://fb.me/greenlearner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Best,_worst_and_average_case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3965B-5D10-44B1-A35A-7FD1A5403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1527" b="4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06D83-CF73-47ED-93D5-C8CF9AA2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53" y="2051695"/>
            <a:ext cx="8936846" cy="288975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dirty="0"/>
              <a:t>Selection sort algorithm &amp;</a:t>
            </a:r>
            <a:br>
              <a:rPr lang="en-IN" dirty="0"/>
            </a:br>
            <a:r>
              <a:rPr lang="en-IN" dirty="0"/>
              <a:t>implementation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E7BA-2787-4A06-BE29-038C04FF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941453"/>
            <a:ext cx="8936846" cy="45720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71F-8263-4D1F-AF55-8A2FCF7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 err="1"/>
              <a:t>Input/Output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B22-0D11-4F3A-A438-D3DD6883EC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Unsorted integer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Sorted integer array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0D7F02-B799-4670-95CF-2282EA2F7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7254"/>
              </p:ext>
            </p:extLst>
          </p:nvPr>
        </p:nvGraphicFramePr>
        <p:xfrm>
          <a:off x="3765546" y="3326336"/>
          <a:ext cx="735965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6609">
                  <a:extLst>
                    <a:ext uri="{9D8B030D-6E8A-4147-A177-3AD203B41FA5}">
                      <a16:colId xmlns:a16="http://schemas.microsoft.com/office/drawing/2014/main" val="2171979313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4169914344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067338503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434994342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3522612804"/>
                    </a:ext>
                  </a:extLst>
                </a:gridCol>
                <a:gridCol w="1226609">
                  <a:extLst>
                    <a:ext uri="{9D8B030D-6E8A-4147-A177-3AD203B41FA5}">
                      <a16:colId xmlns:a16="http://schemas.microsoft.com/office/drawing/2014/main" val="925380678"/>
                    </a:ext>
                  </a:extLst>
                </a:gridCol>
              </a:tblGrid>
              <a:tr h="20465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766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74EE9A-F891-4D64-ACBE-F69D01F1F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76365"/>
              </p:ext>
            </p:extLst>
          </p:nvPr>
        </p:nvGraphicFramePr>
        <p:xfrm>
          <a:off x="3765546" y="2103120"/>
          <a:ext cx="7353300" cy="370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851FA-3487-4F86-8EE2-D2D64B61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27157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Steps/Algorithm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B22-0D11-4F3A-A438-D3DD688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103120"/>
            <a:ext cx="4626428" cy="4362994"/>
          </a:xfrm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IN" sz="2000" dirty="0"/>
              <a:t>Divide the input unsorted data set into two parts</a:t>
            </a:r>
          </a:p>
          <a:p>
            <a:pPr lvl="1"/>
            <a:r>
              <a:rPr lang="en-IN" sz="2000" dirty="0"/>
              <a:t>Left –sorted – mark it the front of the data set and point towards left</a:t>
            </a:r>
          </a:p>
          <a:p>
            <a:pPr lvl="1"/>
            <a:r>
              <a:rPr lang="en-IN" sz="2000" dirty="0"/>
              <a:t>Right – unsorted – mark it front of the data set and point towards right</a:t>
            </a:r>
          </a:p>
          <a:p>
            <a:r>
              <a:rPr lang="en-IN" sz="2000" dirty="0"/>
              <a:t>Now pick least element from the unsorted data set </a:t>
            </a:r>
          </a:p>
          <a:p>
            <a:r>
              <a:rPr lang="en-IN" sz="2000" dirty="0"/>
              <a:t>Swap the first position of sorted array with position of least element found in step2</a:t>
            </a:r>
          </a:p>
          <a:p>
            <a:r>
              <a:rPr lang="en-IN" sz="2000" dirty="0"/>
              <a:t>Repeat till all the elements from right data set are empty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79C86-347C-44EF-93E5-F3144CA8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88992"/>
              </p:ext>
            </p:extLst>
          </p:nvPr>
        </p:nvGraphicFramePr>
        <p:xfrm>
          <a:off x="5018314" y="2105297"/>
          <a:ext cx="690154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85326-FA3C-40DE-8A68-5950BE41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5096"/>
              </p:ext>
            </p:extLst>
          </p:nvPr>
        </p:nvGraphicFramePr>
        <p:xfrm>
          <a:off x="5018314" y="2720086"/>
          <a:ext cx="690154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1DAB55-A398-4FCF-877A-727E5D8B0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08403"/>
              </p:ext>
            </p:extLst>
          </p:nvPr>
        </p:nvGraphicFramePr>
        <p:xfrm>
          <a:off x="5018314" y="3394838"/>
          <a:ext cx="690154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5C29C3-30C5-4950-885C-B30B50F61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17231"/>
              </p:ext>
            </p:extLst>
          </p:nvPr>
        </p:nvGraphicFramePr>
        <p:xfrm>
          <a:off x="5018314" y="4069590"/>
          <a:ext cx="69015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2750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C223C4-0976-480F-8236-963D3C2F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2197"/>
              </p:ext>
            </p:extLst>
          </p:nvPr>
        </p:nvGraphicFramePr>
        <p:xfrm>
          <a:off x="5018314" y="4755930"/>
          <a:ext cx="69015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2750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B0FEE5-9185-4EAE-A770-0AC8C74D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52438"/>
              </p:ext>
            </p:extLst>
          </p:nvPr>
        </p:nvGraphicFramePr>
        <p:xfrm>
          <a:off x="5018314" y="5442270"/>
          <a:ext cx="69015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2750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526B00-84F1-4CB2-8189-AA796AF64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07583"/>
              </p:ext>
            </p:extLst>
          </p:nvPr>
        </p:nvGraphicFramePr>
        <p:xfrm>
          <a:off x="5018314" y="6039449"/>
          <a:ext cx="690154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258">
                  <a:extLst>
                    <a:ext uri="{9D8B030D-6E8A-4147-A177-3AD203B41FA5}">
                      <a16:colId xmlns:a16="http://schemas.microsoft.com/office/drawing/2014/main" val="1637551545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24839082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614626231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1834774099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2337798767"/>
                    </a:ext>
                  </a:extLst>
                </a:gridCol>
                <a:gridCol w="1150258">
                  <a:extLst>
                    <a:ext uri="{9D8B030D-6E8A-4147-A177-3AD203B41FA5}">
                      <a16:colId xmlns:a16="http://schemas.microsoft.com/office/drawing/2014/main" val="873675121"/>
                    </a:ext>
                  </a:extLst>
                </a:gridCol>
              </a:tblGrid>
              <a:tr h="2750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0519"/>
                  </a:ext>
                </a:extLst>
              </a:tr>
            </a:tbl>
          </a:graphicData>
        </a:graphic>
      </p:graphicFrame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85904F8-178D-45FD-8CCB-4F57E7CB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392076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Performance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5">
                <a:extLst>
                  <a:ext uri="{FF2B5EF4-FFF2-40B4-BE49-F238E27FC236}">
                    <a16:creationId xmlns:a16="http://schemas.microsoft.com/office/drawing/2014/main" id="{0D9C78D2-82BB-4AC5-9035-6A6EF89D19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232715"/>
                  </p:ext>
                </p:extLst>
              </p:nvPr>
            </p:nvGraphicFramePr>
            <p:xfrm>
              <a:off x="1066799" y="2227262"/>
              <a:ext cx="5426530" cy="3961909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713265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713265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5057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2" tooltip="Best, worst and average case"/>
                            </a:rPr>
                            <a:t>Worst-case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comparisons,</a:t>
                          </a: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 swaps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2" tooltip="Best, worst and average case"/>
                            </a:rPr>
                            <a:t>Best-case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>
                              <a:effectLst/>
                            </a:rPr>
                            <a:t>) </a:t>
                          </a:r>
                          <a:r>
                            <a:rPr lang="en-IN" dirty="0">
                              <a:effectLst/>
                            </a:rPr>
                            <a:t> comparisons, </a:t>
                          </a:r>
                        </a:p>
                        <a:p>
                          <a:pPr algn="l" fontAlgn="t"/>
                          <a:r>
                            <a:rPr lang="pt-BR" dirty="0">
                              <a:effectLst/>
                            </a:rPr>
                            <a:t>O(n) </a:t>
                          </a:r>
                          <a:r>
                            <a:rPr lang="en-IN" dirty="0">
                              <a:effectLst/>
                            </a:rPr>
                            <a:t>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527858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5">
                <a:extLst>
                  <a:ext uri="{FF2B5EF4-FFF2-40B4-BE49-F238E27FC236}">
                    <a16:creationId xmlns:a16="http://schemas.microsoft.com/office/drawing/2014/main" id="{0D9C78D2-82BB-4AC5-9035-6A6EF89D19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232715"/>
                  </p:ext>
                </p:extLst>
              </p:nvPr>
            </p:nvGraphicFramePr>
            <p:xfrm>
              <a:off x="1066799" y="2227262"/>
              <a:ext cx="5426530" cy="3961909"/>
            </p:xfrm>
            <a:graphic>
              <a:graphicData uri="http://schemas.openxmlformats.org/drawingml/2006/table">
                <a:tbl>
                  <a:tblPr firstRow="1">
                    <a:tableStyleId>{284E427A-3D55-4303-BF80-6455036E1DE7}</a:tableStyleId>
                  </a:tblPr>
                  <a:tblGrid>
                    <a:gridCol w="2713265">
                      <a:extLst>
                        <a:ext uri="{9D8B030D-6E8A-4147-A177-3AD203B41FA5}">
                          <a16:colId xmlns:a16="http://schemas.microsoft.com/office/drawing/2014/main" val="2042156371"/>
                        </a:ext>
                      </a:extLst>
                    </a:gridCol>
                    <a:gridCol w="2713265">
                      <a:extLst>
                        <a:ext uri="{9D8B030D-6E8A-4147-A177-3AD203B41FA5}">
                          <a16:colId xmlns:a16="http://schemas.microsoft.com/office/drawing/2014/main" val="2657954518"/>
                        </a:ext>
                      </a:extLst>
                    </a:gridCol>
                  </a:tblGrid>
                  <a:tr h="55057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262599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2" tooltip="Best, worst and average case"/>
                            </a:rPr>
                            <a:t>Worst-case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842" r="-224" b="-279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8587381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 dirty="0">
                              <a:effectLst/>
                              <a:hlinkClick r:id="rId2" tooltip="Best, worst and average case"/>
                            </a:rPr>
                            <a:t>Best-case performance</a:t>
                          </a:r>
                          <a:endParaRPr lang="en-IN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O(n)comparisons,</a:t>
                          </a:r>
                        </a:p>
                        <a:p>
                          <a:pPr algn="l" fontAlgn="t"/>
                          <a:r>
                            <a:rPr lang="en-IN" dirty="0">
                              <a:effectLst/>
                            </a:rPr>
                            <a:t>O(n) swaps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865173"/>
                      </a:ext>
                    </a:extLst>
                  </a:tr>
                  <a:tr h="9237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Average performance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61842" r="-224" b="-79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8640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IN" u="none" strike="noStrike">
                              <a:effectLst/>
                              <a:hlinkClick r:id="rId2" tooltip="Best, worst and average case"/>
                            </a:rPr>
                            <a:t>Worst-case space complexity</a:t>
                          </a:r>
                          <a:endParaRPr lang="en-IN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O(1) Auxiliary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822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9" descr="Image result for time complexity O(n^2) graph">
            <a:extLst>
              <a:ext uri="{FF2B5EF4-FFF2-40B4-BE49-F238E27FC236}">
                <a16:creationId xmlns:a16="http://schemas.microsoft.com/office/drawing/2014/main" id="{EC13654A-125C-471D-BCB1-E8DCA693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45" y="2227262"/>
            <a:ext cx="4713287" cy="3961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8BEA42-EC98-4C82-8BB5-C1FC998E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105794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Where and when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B22-0D11-4F3A-A438-D3DD6883EC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Selection sort is noted for its simplicity.</a:t>
            </a:r>
          </a:p>
          <a:p>
            <a:r>
              <a:rPr lang="en-US" dirty="0"/>
              <a:t>has performance advantages over more complicated algorithms in certain situations, particularly where auxiliary memory is limited.</a:t>
            </a:r>
          </a:p>
          <a:p>
            <a:r>
              <a:rPr lang="en-IN" dirty="0"/>
              <a:t>Inefficient on large lists.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E91E-C965-475A-A99B-F9E2D4B0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/>
          <a:lstStyle/>
          <a:p>
            <a:r>
              <a:rPr lang="en-US" dirty="0"/>
              <a:t>Follow us on </a:t>
            </a:r>
            <a:r>
              <a:rPr lang="en-US" dirty="0" err="1"/>
              <a:t>facebook</a:t>
            </a:r>
            <a:r>
              <a:rPr lang="en-US" dirty="0"/>
              <a:t>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41150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References..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B22-0D11-4F3A-A438-D3DD6883EC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>
                <a:hlinkClick r:id="rId2"/>
              </a:rPr>
              <a:t>https://en.wikipedia.org/wiki/Selection_sort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E7C-AC77-4156-A3EA-2C741041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13884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EA82-4AEC-47FD-BC83-CECDDB070B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BB22-0D11-4F3A-A438-D3DD6883EC4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2CAC-2E19-41FA-853F-1FA5AC8D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facebook - https://fb.me/greenlearner</a:t>
            </a:r>
          </a:p>
        </p:txBody>
      </p:sp>
    </p:spTree>
    <p:extLst>
      <p:ext uri="{BB962C8B-B14F-4D97-AF65-F5344CB8AC3E}">
        <p14:creationId xmlns:p14="http://schemas.microsoft.com/office/powerpoint/2010/main" val="19053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C24"/>
      </a:dk2>
      <a:lt2>
        <a:srgbClr val="E8E2E8"/>
      </a:lt2>
      <a:accent1>
        <a:srgbClr val="4EB748"/>
      </a:accent1>
      <a:accent2>
        <a:srgbClr val="73B13B"/>
      </a:accent2>
      <a:accent3>
        <a:srgbClr val="9CA742"/>
      </a:accent3>
      <a:accent4>
        <a:srgbClr val="B18D3B"/>
      </a:accent4>
      <a:accent5>
        <a:srgbClr val="C36D4D"/>
      </a:accent5>
      <a:accent6>
        <a:srgbClr val="B13B4C"/>
      </a:accent6>
      <a:hlink>
        <a:srgbClr val="B6723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332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 Math</vt:lpstr>
      <vt:lpstr>Garamond</vt:lpstr>
      <vt:lpstr>Wingdings</vt:lpstr>
      <vt:lpstr>SavonVTI</vt:lpstr>
      <vt:lpstr>Selection sort algorithm &amp; implementation in java</vt:lpstr>
      <vt:lpstr>Input/Output</vt:lpstr>
      <vt:lpstr>Steps/Algorithm</vt:lpstr>
      <vt:lpstr>Performance Analysis</vt:lpstr>
      <vt:lpstr>Where and when to use??</vt:lpstr>
      <vt:lpstr>References..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 algorithm &amp; implementation in java</dc:title>
  <dc:creator>Arvind Maurya</dc:creator>
  <cp:lastModifiedBy>Arvind Maurya</cp:lastModifiedBy>
  <cp:revision>30</cp:revision>
  <dcterms:created xsi:type="dcterms:W3CDTF">2019-08-02T18:16:12Z</dcterms:created>
  <dcterms:modified xsi:type="dcterms:W3CDTF">2019-08-03T05:55:13Z</dcterms:modified>
</cp:coreProperties>
</file>