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3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6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8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9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5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624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6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04" r:id="rId5"/>
    <p:sldLayoutId id="2147483710" r:id="rId6"/>
    <p:sldLayoutId id="2147483711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Best,_worst_and_average_case" TargetMode="External"/><Relationship Id="rId4" Type="http://schemas.openxmlformats.org/officeDocument/2006/relationships/hyperlink" Target="https://en.wikipedia.org/wiki/Best,_worst_and_average_cas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ABF16F-08FD-4AE7-874A-EB75ED64B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42DB0-3964-4452-AF7E-64F5B0775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Autofit/>
          </a:bodyPr>
          <a:lstStyle/>
          <a:p>
            <a:r>
              <a:rPr lang="en-IN" sz="4800" dirty="0"/>
              <a:t>insertion sort</a:t>
            </a:r>
            <a:br>
              <a:rPr lang="en-IN" sz="4800" dirty="0"/>
            </a:br>
            <a:r>
              <a:rPr lang="en-IN" sz="4800" dirty="0"/>
              <a:t>algorithm</a:t>
            </a:r>
            <a:br>
              <a:rPr lang="en-IN" sz="4800" dirty="0"/>
            </a:br>
            <a:r>
              <a:rPr lang="en-IN" sz="4800" dirty="0"/>
              <a:t>&amp; </a:t>
            </a:r>
            <a:br>
              <a:rPr lang="en-IN" sz="4800" dirty="0"/>
            </a:br>
            <a:r>
              <a:rPr lang="en-IN" sz="4800" dirty="0"/>
              <a:t>implementation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3A241-D403-48FA-9C76-E5C8F8A22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-- #</a:t>
            </a:r>
            <a:r>
              <a:rPr lang="en-IN" dirty="0" err="1">
                <a:solidFill>
                  <a:srgbClr val="00B050"/>
                </a:solidFill>
              </a:rPr>
              <a:t>greenlearner</a:t>
            </a:r>
            <a:r>
              <a:rPr lang="en-IN" dirty="0">
                <a:solidFill>
                  <a:srgbClr val="00B050"/>
                </a:solidFill>
              </a:rPr>
              <a:t> --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50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1DCE-BDAF-4C44-B1D2-E83FB7A539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IN" dirty="0"/>
              <a:t>Input/output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11F3-E88A-410C-A3BE-D4A79ABF269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Unsorted integer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Sorted integer array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DFE046-AC13-4EE4-AA08-4B8B45BC7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01098"/>
              </p:ext>
            </p:extLst>
          </p:nvPr>
        </p:nvGraphicFramePr>
        <p:xfrm>
          <a:off x="3184525" y="2103120"/>
          <a:ext cx="735964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6608">
                  <a:extLst>
                    <a:ext uri="{9D8B030D-6E8A-4147-A177-3AD203B41FA5}">
                      <a16:colId xmlns:a16="http://schemas.microsoft.com/office/drawing/2014/main" val="2171979313"/>
                    </a:ext>
                  </a:extLst>
                </a:gridCol>
                <a:gridCol w="1226608">
                  <a:extLst>
                    <a:ext uri="{9D8B030D-6E8A-4147-A177-3AD203B41FA5}">
                      <a16:colId xmlns:a16="http://schemas.microsoft.com/office/drawing/2014/main" val="4169914344"/>
                    </a:ext>
                  </a:extLst>
                </a:gridCol>
                <a:gridCol w="1226608">
                  <a:extLst>
                    <a:ext uri="{9D8B030D-6E8A-4147-A177-3AD203B41FA5}">
                      <a16:colId xmlns:a16="http://schemas.microsoft.com/office/drawing/2014/main" val="3067338503"/>
                    </a:ext>
                  </a:extLst>
                </a:gridCol>
                <a:gridCol w="1226608">
                  <a:extLst>
                    <a:ext uri="{9D8B030D-6E8A-4147-A177-3AD203B41FA5}">
                      <a16:colId xmlns:a16="http://schemas.microsoft.com/office/drawing/2014/main" val="3434994342"/>
                    </a:ext>
                  </a:extLst>
                </a:gridCol>
                <a:gridCol w="1226608">
                  <a:extLst>
                    <a:ext uri="{9D8B030D-6E8A-4147-A177-3AD203B41FA5}">
                      <a16:colId xmlns:a16="http://schemas.microsoft.com/office/drawing/2014/main" val="3522612804"/>
                    </a:ext>
                  </a:extLst>
                </a:gridCol>
                <a:gridCol w="1226608">
                  <a:extLst>
                    <a:ext uri="{9D8B030D-6E8A-4147-A177-3AD203B41FA5}">
                      <a16:colId xmlns:a16="http://schemas.microsoft.com/office/drawing/2014/main" val="92538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766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3A353F-F43E-47FD-B838-81FE138F9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2482"/>
              </p:ext>
            </p:extLst>
          </p:nvPr>
        </p:nvGraphicFramePr>
        <p:xfrm>
          <a:off x="3184524" y="3469640"/>
          <a:ext cx="735965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6609">
                  <a:extLst>
                    <a:ext uri="{9D8B030D-6E8A-4147-A177-3AD203B41FA5}">
                      <a16:colId xmlns:a16="http://schemas.microsoft.com/office/drawing/2014/main" val="2171979313"/>
                    </a:ext>
                  </a:extLst>
                </a:gridCol>
                <a:gridCol w="1226609">
                  <a:extLst>
                    <a:ext uri="{9D8B030D-6E8A-4147-A177-3AD203B41FA5}">
                      <a16:colId xmlns:a16="http://schemas.microsoft.com/office/drawing/2014/main" val="4169914344"/>
                    </a:ext>
                  </a:extLst>
                </a:gridCol>
                <a:gridCol w="1226609">
                  <a:extLst>
                    <a:ext uri="{9D8B030D-6E8A-4147-A177-3AD203B41FA5}">
                      <a16:colId xmlns:a16="http://schemas.microsoft.com/office/drawing/2014/main" val="3067338503"/>
                    </a:ext>
                  </a:extLst>
                </a:gridCol>
                <a:gridCol w="1226609">
                  <a:extLst>
                    <a:ext uri="{9D8B030D-6E8A-4147-A177-3AD203B41FA5}">
                      <a16:colId xmlns:a16="http://schemas.microsoft.com/office/drawing/2014/main" val="3434994342"/>
                    </a:ext>
                  </a:extLst>
                </a:gridCol>
                <a:gridCol w="1226609">
                  <a:extLst>
                    <a:ext uri="{9D8B030D-6E8A-4147-A177-3AD203B41FA5}">
                      <a16:colId xmlns:a16="http://schemas.microsoft.com/office/drawing/2014/main" val="3522612804"/>
                    </a:ext>
                  </a:extLst>
                </a:gridCol>
                <a:gridCol w="1226609">
                  <a:extLst>
                    <a:ext uri="{9D8B030D-6E8A-4147-A177-3AD203B41FA5}">
                      <a16:colId xmlns:a16="http://schemas.microsoft.com/office/drawing/2014/main" val="92538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7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4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1DCE-BDAF-4C44-B1D2-E83FB7A539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IN" dirty="0"/>
              <a:t>Steps/Algorithm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11F3-E88A-410C-A3BE-D4A79ABF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450771" cy="384962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Start from the first element in for loop </a:t>
            </a:r>
            <a:r>
              <a:rPr lang="en-IN" dirty="0" err="1"/>
              <a:t>i</a:t>
            </a:r>
            <a:r>
              <a:rPr lang="en-IN" dirty="0"/>
              <a:t>=0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/>
              <a:t>Pick the element at index j+1(j=0,1,2..i) and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/>
              <a:t>compare it with it’s left side and put at sorted position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/>
              <a:t>Move pointer right by 1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Move pointer to the right by 1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Repeat till the last element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B2A476-3AB9-4E52-AE56-3F01F1D8A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59622"/>
              </p:ext>
            </p:extLst>
          </p:nvPr>
        </p:nvGraphicFramePr>
        <p:xfrm>
          <a:off x="4690836" y="2114343"/>
          <a:ext cx="643436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2394">
                  <a:extLst>
                    <a:ext uri="{9D8B030D-6E8A-4147-A177-3AD203B41FA5}">
                      <a16:colId xmlns:a16="http://schemas.microsoft.com/office/drawing/2014/main" val="2171979313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4169914344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067338503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434994342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522612804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92538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766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19E096-1AF8-4F5D-B5D6-7E4927400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34539"/>
              </p:ext>
            </p:extLst>
          </p:nvPr>
        </p:nvGraphicFramePr>
        <p:xfrm>
          <a:off x="4690836" y="2798883"/>
          <a:ext cx="570995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171979313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4169914344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067338503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434994342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522612804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92538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766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81C255-8F4D-46C5-B429-55E71CC55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85309"/>
              </p:ext>
            </p:extLst>
          </p:nvPr>
        </p:nvGraphicFramePr>
        <p:xfrm>
          <a:off x="4690836" y="3412373"/>
          <a:ext cx="643436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2394">
                  <a:extLst>
                    <a:ext uri="{9D8B030D-6E8A-4147-A177-3AD203B41FA5}">
                      <a16:colId xmlns:a16="http://schemas.microsoft.com/office/drawing/2014/main" val="2171979313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4169914344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067338503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434994342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522612804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92538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766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696BD2-0CC2-4900-A315-10DC64A8D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95407"/>
              </p:ext>
            </p:extLst>
          </p:nvPr>
        </p:nvGraphicFramePr>
        <p:xfrm>
          <a:off x="4690836" y="3954413"/>
          <a:ext cx="643436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2394">
                  <a:extLst>
                    <a:ext uri="{9D8B030D-6E8A-4147-A177-3AD203B41FA5}">
                      <a16:colId xmlns:a16="http://schemas.microsoft.com/office/drawing/2014/main" val="2171979313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4169914344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067338503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434994342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522612804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92538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766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2F8887-49A7-4360-B91A-90E32A7EE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62312"/>
              </p:ext>
            </p:extLst>
          </p:nvPr>
        </p:nvGraphicFramePr>
        <p:xfrm>
          <a:off x="4690836" y="4463527"/>
          <a:ext cx="643436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2394">
                  <a:extLst>
                    <a:ext uri="{9D8B030D-6E8A-4147-A177-3AD203B41FA5}">
                      <a16:colId xmlns:a16="http://schemas.microsoft.com/office/drawing/2014/main" val="2171979313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4169914344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067338503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434994342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522612804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92538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766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09E1E9-6994-4F6C-8724-F76FCA4C9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69498"/>
              </p:ext>
            </p:extLst>
          </p:nvPr>
        </p:nvGraphicFramePr>
        <p:xfrm>
          <a:off x="4690836" y="5061904"/>
          <a:ext cx="643436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2394">
                  <a:extLst>
                    <a:ext uri="{9D8B030D-6E8A-4147-A177-3AD203B41FA5}">
                      <a16:colId xmlns:a16="http://schemas.microsoft.com/office/drawing/2014/main" val="2171979313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4169914344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067338503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434994342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3522612804"/>
                    </a:ext>
                  </a:extLst>
                </a:gridCol>
                <a:gridCol w="1072394">
                  <a:extLst>
                    <a:ext uri="{9D8B030D-6E8A-4147-A177-3AD203B41FA5}">
                      <a16:colId xmlns:a16="http://schemas.microsoft.com/office/drawing/2014/main" val="92538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57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01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1DCE-BDAF-4C44-B1D2-E83FB7A539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IN" dirty="0"/>
              <a:t>Performance</a:t>
            </a:r>
          </a:p>
        </p:txBody>
      </p:sp>
      <p:pic>
        <p:nvPicPr>
          <p:cNvPr id="4" name="Picture 9" descr="Image result for time complexity O(n^2) graph">
            <a:extLst>
              <a:ext uri="{FF2B5EF4-FFF2-40B4-BE49-F238E27FC236}">
                <a16:creationId xmlns:a16="http://schemas.microsoft.com/office/drawing/2014/main" id="{94FB6889-D20B-49EF-8612-915AE2879B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4" y="2227263"/>
            <a:ext cx="4713287" cy="384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FD8E2B32-4D3D-44EE-954A-B287F33C9E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3062774"/>
                  </p:ext>
                </p:extLst>
              </p:nvPr>
            </p:nvGraphicFramePr>
            <p:xfrm>
              <a:off x="1066799" y="2227262"/>
              <a:ext cx="5426530" cy="3961909"/>
            </p:xfrm>
            <a:graphic>
              <a:graphicData uri="http://schemas.openxmlformats.org/drawingml/2006/table">
                <a:tbl>
                  <a:tblPr firstRow="1">
                    <a:tableStyleId>{284E427A-3D55-4303-BF80-6455036E1DE7}</a:tableStyleId>
                  </a:tblPr>
                  <a:tblGrid>
                    <a:gridCol w="2713265">
                      <a:extLst>
                        <a:ext uri="{9D8B030D-6E8A-4147-A177-3AD203B41FA5}">
                          <a16:colId xmlns:a16="http://schemas.microsoft.com/office/drawing/2014/main" val="2042156371"/>
                        </a:ext>
                      </a:extLst>
                    </a:gridCol>
                    <a:gridCol w="2713265">
                      <a:extLst>
                        <a:ext uri="{9D8B030D-6E8A-4147-A177-3AD203B41FA5}">
                          <a16:colId xmlns:a16="http://schemas.microsoft.com/office/drawing/2014/main" val="2657954518"/>
                        </a:ext>
                      </a:extLst>
                    </a:gridCol>
                  </a:tblGrid>
                  <a:tr h="55057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performance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262599"/>
                      </a:ext>
                    </a:extLst>
                  </a:tr>
                  <a:tr h="9237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4" tooltip="Best, worst and average case"/>
                            </a:rPr>
                            <a:t>Worst-case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comparisons,</a:t>
                          </a:r>
                        </a:p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 swaps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8587381"/>
                      </a:ext>
                    </a:extLst>
                  </a:tr>
                  <a:tr h="9237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 dirty="0">
                              <a:effectLst/>
                              <a:hlinkClick r:id="rId4" tooltip="Best, worst and average case"/>
                            </a:rPr>
                            <a:t>Best-case performance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O(n)comparisons,</a:t>
                          </a:r>
                        </a:p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O(1) swaps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865173"/>
                      </a:ext>
                    </a:extLst>
                  </a:tr>
                  <a:tr h="9237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4" tooltip="Best, worst and average case"/>
                            </a:rPr>
                            <a:t>Average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</a:t>
                          </a:r>
                          <a:r>
                            <a:rPr lang="en-IN" dirty="0">
                              <a:effectLst/>
                            </a:rPr>
                            <a:t> comparisons, </a:t>
                          </a:r>
                        </a:p>
                        <a:p>
                          <a:pPr algn="l" fontAlgn="t"/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</a:t>
                          </a:r>
                          <a:r>
                            <a:rPr lang="en-IN" dirty="0">
                              <a:effectLst/>
                            </a:rPr>
                            <a:t> swaps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864071"/>
                      </a:ext>
                    </a:extLst>
                  </a:tr>
                  <a:tr h="527858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4" tooltip="Best, worst and average case"/>
                            </a:rPr>
                            <a:t>Worst-case space complexity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O(n) total and O(1) Auxiliary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822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FD8E2B32-4D3D-44EE-954A-B287F33C9E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3062774"/>
                  </p:ext>
                </p:extLst>
              </p:nvPr>
            </p:nvGraphicFramePr>
            <p:xfrm>
              <a:off x="1066799" y="2227262"/>
              <a:ext cx="5426530" cy="3961909"/>
            </p:xfrm>
            <a:graphic>
              <a:graphicData uri="http://schemas.openxmlformats.org/drawingml/2006/table">
                <a:tbl>
                  <a:tblPr firstRow="1">
                    <a:tableStyleId>{284E427A-3D55-4303-BF80-6455036E1DE7}</a:tableStyleId>
                  </a:tblPr>
                  <a:tblGrid>
                    <a:gridCol w="2713265">
                      <a:extLst>
                        <a:ext uri="{9D8B030D-6E8A-4147-A177-3AD203B41FA5}">
                          <a16:colId xmlns:a16="http://schemas.microsoft.com/office/drawing/2014/main" val="2042156371"/>
                        </a:ext>
                      </a:extLst>
                    </a:gridCol>
                    <a:gridCol w="2713265">
                      <a:extLst>
                        <a:ext uri="{9D8B030D-6E8A-4147-A177-3AD203B41FA5}">
                          <a16:colId xmlns:a16="http://schemas.microsoft.com/office/drawing/2014/main" val="2657954518"/>
                        </a:ext>
                      </a:extLst>
                    </a:gridCol>
                  </a:tblGrid>
                  <a:tr h="55057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performance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262599"/>
                      </a:ext>
                    </a:extLst>
                  </a:tr>
                  <a:tr h="9237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5" tooltip="Best, worst and average case"/>
                            </a:rPr>
                            <a:t>Worst-case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61842" r="-224" b="-279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587381"/>
                      </a:ext>
                    </a:extLst>
                  </a:tr>
                  <a:tr h="9237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 dirty="0">
                              <a:effectLst/>
                              <a:hlinkClick r:id="rId5" tooltip="Best, worst and average case"/>
                            </a:rPr>
                            <a:t>Best-case performance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O(n)comparisons,</a:t>
                          </a:r>
                        </a:p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O(1) swaps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865173"/>
                      </a:ext>
                    </a:extLst>
                  </a:tr>
                  <a:tr h="9237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5" tooltip="Best, worst and average case"/>
                            </a:rPr>
                            <a:t>Average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61842" r="-224" b="-79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08640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5" tooltip="Best, worst and average case"/>
                            </a:rPr>
                            <a:t>Worst-case space complexity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O(n) total and O(1) Auxiliary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822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143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1DCE-BDAF-4C44-B1D2-E83FB7A539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IN" dirty="0"/>
              <a:t>Where and when to use??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11F3-E88A-410C-A3BE-D4A79ABF269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 Efficient for data sets that are already substantially sorted</a:t>
            </a:r>
          </a:p>
          <a:p>
            <a:r>
              <a:rPr lang="en-US" dirty="0"/>
              <a:t>Does not change the relative order of elements with equal keys</a:t>
            </a:r>
          </a:p>
          <a:p>
            <a:r>
              <a:rPr lang="en-US" dirty="0"/>
              <a:t>When people manually sort cards in a bridge hand, most use a method that is similar to insertion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9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1DCE-BDAF-4C44-B1D2-E83FB7A539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11F3-E88A-410C-A3BE-D4A79ABF269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IN" dirty="0">
                <a:hlinkClick r:id="rId2"/>
              </a:rPr>
              <a:t>https://en.wikipedia.org/wiki/Insertion_sort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1DCE-BDAF-4C44-B1D2-E83FB7A539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IN" dirty="0"/>
              <a:t>Next..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11F3-E88A-410C-A3BE-D4A79ABF269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endParaRPr lang="en-IN" sz="4000" dirty="0"/>
          </a:p>
          <a:p>
            <a:pPr algn="ctr"/>
            <a:endParaRPr lang="en-IN" sz="4000" dirty="0"/>
          </a:p>
          <a:p>
            <a:pPr algn="ctr"/>
            <a:r>
              <a:rPr lang="en-IN" sz="4000" dirty="0"/>
              <a:t>Selection sorting algorithm..</a:t>
            </a:r>
          </a:p>
        </p:txBody>
      </p:sp>
    </p:spTree>
    <p:extLst>
      <p:ext uri="{BB962C8B-B14F-4D97-AF65-F5344CB8AC3E}">
        <p14:creationId xmlns:p14="http://schemas.microsoft.com/office/powerpoint/2010/main" val="2682032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242B41"/>
    </a:dk2>
    <a:lt2>
      <a:srgbClr val="E2E8E4"/>
    </a:lt2>
    <a:accent1>
      <a:srgbClr val="DE7EB9"/>
    </a:accent1>
    <a:accent2>
      <a:srgbClr val="D462D7"/>
    </a:accent2>
    <a:accent3>
      <a:srgbClr val="B47EDE"/>
    </a:accent3>
    <a:accent4>
      <a:srgbClr val="7262D7"/>
    </a:accent4>
    <a:accent5>
      <a:srgbClr val="7E99DE"/>
    </a:accent5>
    <a:accent6>
      <a:srgbClr val="56ADD4"/>
    </a:accent6>
    <a:hlink>
      <a:srgbClr val="558D6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198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Cambria Math</vt:lpstr>
      <vt:lpstr>Garamond</vt:lpstr>
      <vt:lpstr>Wingdings</vt:lpstr>
      <vt:lpstr>SavonVTI</vt:lpstr>
      <vt:lpstr>insertion sort algorithm &amp;  implementation in java</vt:lpstr>
      <vt:lpstr>Input/output</vt:lpstr>
      <vt:lpstr>Steps/Algorithm</vt:lpstr>
      <vt:lpstr>Performance</vt:lpstr>
      <vt:lpstr>Where and when to use??</vt:lpstr>
      <vt:lpstr>References</vt:lpstr>
      <vt:lpstr>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 algorithm &amp;  implementation in java</dc:title>
  <dc:creator>Arvind Maurya</dc:creator>
  <cp:lastModifiedBy>Arvind Maurya</cp:lastModifiedBy>
  <cp:revision>27</cp:revision>
  <dcterms:created xsi:type="dcterms:W3CDTF">2019-08-02T05:05:49Z</dcterms:created>
  <dcterms:modified xsi:type="dcterms:W3CDTF">2019-08-02T06:39:25Z</dcterms:modified>
</cp:coreProperties>
</file>