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  <p:sldMasterId id="2147483758" r:id="rId2"/>
  </p:sldMasterIdLst>
  <p:sldIdLst>
    <p:sldId id="256" r:id="rId3"/>
    <p:sldId id="278" r:id="rId4"/>
    <p:sldId id="277" r:id="rId5"/>
    <p:sldId id="279" r:id="rId6"/>
    <p:sldId id="258" r:id="rId7"/>
    <p:sldId id="291" r:id="rId8"/>
    <p:sldId id="292" r:id="rId9"/>
    <p:sldId id="294" r:id="rId10"/>
    <p:sldId id="290" r:id="rId11"/>
    <p:sldId id="295" r:id="rId12"/>
    <p:sldId id="296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6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12/22/2019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38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12/22/2019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505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12/22/2019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84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12/22/2019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679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12/22/2019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581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858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619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238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92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12/22/2019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36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057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3019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1144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12/22/2019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44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27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12/22/2019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32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12/22/2019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0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12/22/2019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80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91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16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39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02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6" r:id="rId5"/>
    <p:sldLayoutId id="2147483750" r:id="rId6"/>
    <p:sldLayoutId id="2147483751" r:id="rId7"/>
    <p:sldLayoutId id="2147483752" r:id="rId8"/>
    <p:sldLayoutId id="2147483755" r:id="rId9"/>
    <p:sldLayoutId id="2147483753" r:id="rId10"/>
    <p:sldLayoutId id="214748375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969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rvind-kumar-108a4b2b/" TargetMode="External"/><Relationship Id="rId2" Type="http://schemas.openxmlformats.org/officeDocument/2006/relationships/hyperlink" Target="https://www.facebook.com/greenlearn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5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44BB53-8607-46CB-8BED-E29299FAC1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43" r="-1" b="35652"/>
          <a:stretch/>
        </p:blipFill>
        <p:spPr>
          <a:xfrm>
            <a:off x="19751" y="0"/>
            <a:ext cx="1217224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DD0F69-A02B-48E7-B5F8-0FBE5A457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1" y="523875"/>
            <a:ext cx="11869982" cy="4432593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pPr algn="ctr"/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>SERVICE </a:t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solidFill>
                  <a:srgbClr val="FF0000"/>
                </a:solidFill>
                <a:latin typeface="Algerian" panose="04020705040A02060702" pitchFamily="82" charset="0"/>
              </a:rPr>
              <a:t>REGISTRY</a:t>
            </a:r>
            <a:r>
              <a:rPr lang="en-IN" b="1" dirty="0">
                <a:latin typeface="Algerian" panose="04020705040A02060702" pitchFamily="82" charset="0"/>
              </a:rPr>
              <a:t> &amp; </a:t>
            </a:r>
            <a:r>
              <a:rPr lang="en-IN" b="1" dirty="0">
                <a:solidFill>
                  <a:srgbClr val="0070C0"/>
                </a:solidFill>
                <a:latin typeface="Algerian" panose="04020705040A02060702" pitchFamily="82" charset="0"/>
              </a:rPr>
              <a:t>DISCOVERY</a:t>
            </a:r>
            <a:br>
              <a:rPr lang="en-IN" b="1" dirty="0">
                <a:latin typeface="Algerian" panose="04020705040A02060702" pitchFamily="82" charset="0"/>
              </a:rPr>
            </a:br>
            <a:endParaRPr lang="en-IN" sz="6600" b="1" dirty="0">
              <a:solidFill>
                <a:srgbClr val="FFFFFF"/>
              </a:solidFill>
              <a:latin typeface="Algerian" panose="04020705040A02060702" pitchFamily="82" charset="0"/>
            </a:endParaRPr>
          </a:p>
        </p:txBody>
      </p:sp>
      <p:cxnSp>
        <p:nvCxnSpPr>
          <p:cNvPr id="23" name="Straight Connector 17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19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75C16A-1982-4F7C-8FF2-094A2A219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108" y="4276725"/>
            <a:ext cx="2714625" cy="2124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Image result for spring boot">
            <a:extLst>
              <a:ext uri="{FF2B5EF4-FFF2-40B4-BE49-F238E27FC236}">
                <a16:creationId xmlns:a16="http://schemas.microsoft.com/office/drawing/2014/main" id="{6E10FFE0-DA50-425D-AB9C-5F0C2DE7E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261" y="0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C30B904-A1B2-4F4D-89D8-1369DBF66F2C}"/>
              </a:ext>
            </a:extLst>
          </p:cNvPr>
          <p:cNvSpPr/>
          <p:nvPr/>
        </p:nvSpPr>
        <p:spPr>
          <a:xfrm>
            <a:off x="721086" y="4276725"/>
            <a:ext cx="3803289" cy="20574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Algerian" panose="04020705040A02060702" pitchFamily="82" charset="0"/>
              </a:rPr>
              <a:t>MICROSERVICES ARCHITECTURE</a:t>
            </a:r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6058CC45-6533-4434-BCC1-400430658E70}"/>
              </a:ext>
            </a:extLst>
          </p:cNvPr>
          <p:cNvSpPr/>
          <p:nvPr/>
        </p:nvSpPr>
        <p:spPr>
          <a:xfrm>
            <a:off x="10944225" y="0"/>
            <a:ext cx="1211508" cy="733425"/>
          </a:xfrm>
          <a:prstGeom prst="snip1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dirty="0"/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63215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44BB53-8607-46CB-8BED-E29299FAC1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43" r="-1" b="35652"/>
          <a:stretch/>
        </p:blipFill>
        <p:spPr>
          <a:xfrm>
            <a:off x="19751" y="0"/>
            <a:ext cx="1217224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DD0F69-A02B-48E7-B5F8-0FBE5A457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1" y="523875"/>
            <a:ext cx="11869982" cy="4432593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pPr algn="ctr"/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r>
              <a:rPr lang="en-IN" sz="6700" b="1" dirty="0">
                <a:latin typeface="Algerian" panose="04020705040A02060702" pitchFamily="82" charset="0"/>
              </a:rPr>
              <a:t>SERVICE </a:t>
            </a:r>
            <a:br>
              <a:rPr lang="en-IN" sz="6700" b="1" dirty="0">
                <a:latin typeface="Algerian" panose="04020705040A02060702" pitchFamily="82" charset="0"/>
              </a:rPr>
            </a:br>
            <a:r>
              <a:rPr lang="en-IN" sz="6700" b="1" dirty="0">
                <a:solidFill>
                  <a:srgbClr val="FF0000"/>
                </a:solidFill>
                <a:latin typeface="Algerian" panose="04020705040A02060702" pitchFamily="82" charset="0"/>
              </a:rPr>
              <a:t>REGISTRY</a:t>
            </a:r>
            <a:r>
              <a:rPr lang="en-IN" sz="6700" b="1" dirty="0">
                <a:latin typeface="Algerian" panose="04020705040A02060702" pitchFamily="82" charset="0"/>
              </a:rPr>
              <a:t> &amp; </a:t>
            </a:r>
            <a:r>
              <a:rPr lang="en-IN" sz="6700" b="1" dirty="0">
                <a:solidFill>
                  <a:srgbClr val="0070C0"/>
                </a:solidFill>
                <a:latin typeface="Algerian" panose="04020705040A02060702" pitchFamily="82" charset="0"/>
              </a:rPr>
              <a:t>DISCOVERY</a:t>
            </a:r>
            <a:br>
              <a:rPr lang="en-IN" b="1" dirty="0">
                <a:solidFill>
                  <a:srgbClr val="0070C0"/>
                </a:solidFill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endParaRPr lang="en-IN" sz="6600" b="1" dirty="0">
              <a:solidFill>
                <a:srgbClr val="FFFFFF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75C16A-1982-4F7C-8FF2-094A2A219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6720" y="4188063"/>
            <a:ext cx="3889014" cy="2212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Image result for spring boot">
            <a:extLst>
              <a:ext uri="{FF2B5EF4-FFF2-40B4-BE49-F238E27FC236}">
                <a16:creationId xmlns:a16="http://schemas.microsoft.com/office/drawing/2014/main" id="{6E10FFE0-DA50-425D-AB9C-5F0C2DE7E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523875"/>
            <a:ext cx="3324224" cy="134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C30B904-A1B2-4F4D-89D8-1369DBF66F2C}"/>
              </a:ext>
            </a:extLst>
          </p:cNvPr>
          <p:cNvSpPr/>
          <p:nvPr/>
        </p:nvSpPr>
        <p:spPr>
          <a:xfrm>
            <a:off x="721086" y="4724400"/>
            <a:ext cx="3889014" cy="160972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Algerian" panose="04020705040A02060702" pitchFamily="82" charset="0"/>
              </a:rPr>
              <a:t>MICROSERVICES ARCHITECTURE</a:t>
            </a:r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6058CC45-6533-4434-BCC1-400430658E70}"/>
              </a:ext>
            </a:extLst>
          </p:cNvPr>
          <p:cNvSpPr/>
          <p:nvPr/>
        </p:nvSpPr>
        <p:spPr>
          <a:xfrm>
            <a:off x="10944225" y="0"/>
            <a:ext cx="1211508" cy="733425"/>
          </a:xfrm>
          <a:prstGeom prst="snip1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dirty="0"/>
              <a:t>#4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297861-54CD-422C-9093-DAEC8063F235}"/>
              </a:ext>
            </a:extLst>
          </p:cNvPr>
          <p:cNvSpPr/>
          <p:nvPr/>
        </p:nvSpPr>
        <p:spPr>
          <a:xfrm>
            <a:off x="19750" y="6400800"/>
            <a:ext cx="12172249" cy="457200"/>
          </a:xfrm>
          <a:prstGeom prst="rect">
            <a:avLst/>
          </a:prstGeom>
          <a:solidFill>
            <a:srgbClr val="4D4D4D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0A8CB7-AF1E-4589-AB4E-E2E4FB410DA0}"/>
              </a:ext>
            </a:extLst>
          </p:cNvPr>
          <p:cNvSpPr/>
          <p:nvPr/>
        </p:nvSpPr>
        <p:spPr>
          <a:xfrm>
            <a:off x="366713" y="3357066"/>
            <a:ext cx="11708057" cy="830997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lgerian" panose="04020705040A02060702" pitchFamily="82" charset="0"/>
              </a:rPr>
              <a:t>Demo – spring boot + eureka CLIENT</a:t>
            </a:r>
            <a:endParaRPr lang="en-IN" sz="48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21015C-1805-43EE-BF33-5150F39B3234}"/>
              </a:ext>
            </a:extLst>
          </p:cNvPr>
          <p:cNvSpPr/>
          <p:nvPr/>
        </p:nvSpPr>
        <p:spPr>
          <a:xfrm>
            <a:off x="0" y="-76201"/>
            <a:ext cx="1211508" cy="314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u="sng" dirty="0"/>
              <a:t>ARVIND</a:t>
            </a:r>
          </a:p>
        </p:txBody>
      </p:sp>
      <p:pic>
        <p:nvPicPr>
          <p:cNvPr id="8" name="Picture 2" descr="Image result for netflix eureka">
            <a:extLst>
              <a:ext uri="{FF2B5EF4-FFF2-40B4-BE49-F238E27FC236}">
                <a16:creationId xmlns:a16="http://schemas.microsoft.com/office/drawing/2014/main" id="{4F187C15-4107-4934-A4D7-5DED55C08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27" y="270965"/>
            <a:ext cx="230505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094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44BB53-8607-46CB-8BED-E29299FAC1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43" r="-1" b="35652"/>
          <a:stretch/>
        </p:blipFill>
        <p:spPr>
          <a:xfrm>
            <a:off x="19751" y="0"/>
            <a:ext cx="1217224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DD0F69-A02B-48E7-B5F8-0FBE5A457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1" y="523875"/>
            <a:ext cx="11869982" cy="4432593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pPr algn="ctr"/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r>
              <a:rPr lang="en-IN" sz="6700" b="1" dirty="0">
                <a:latin typeface="Algerian" panose="04020705040A02060702" pitchFamily="82" charset="0"/>
              </a:rPr>
              <a:t>SERVICE </a:t>
            </a:r>
            <a:br>
              <a:rPr lang="en-IN" sz="6700" b="1" dirty="0">
                <a:latin typeface="Algerian" panose="04020705040A02060702" pitchFamily="82" charset="0"/>
              </a:rPr>
            </a:br>
            <a:r>
              <a:rPr lang="en-IN" sz="6700" b="1" dirty="0">
                <a:solidFill>
                  <a:srgbClr val="FF0000"/>
                </a:solidFill>
                <a:latin typeface="Algerian" panose="04020705040A02060702" pitchFamily="82" charset="0"/>
              </a:rPr>
              <a:t>REGISTRY</a:t>
            </a:r>
            <a:r>
              <a:rPr lang="en-IN" sz="6700" b="1" dirty="0">
                <a:latin typeface="Algerian" panose="04020705040A02060702" pitchFamily="82" charset="0"/>
              </a:rPr>
              <a:t> &amp; </a:t>
            </a:r>
            <a:r>
              <a:rPr lang="en-IN" sz="6700" b="1" dirty="0">
                <a:solidFill>
                  <a:srgbClr val="0070C0"/>
                </a:solidFill>
                <a:latin typeface="Algerian" panose="04020705040A02060702" pitchFamily="82" charset="0"/>
              </a:rPr>
              <a:t>DISCOVERY</a:t>
            </a:r>
            <a:br>
              <a:rPr lang="en-IN" b="1" dirty="0">
                <a:solidFill>
                  <a:srgbClr val="0070C0"/>
                </a:solidFill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endParaRPr lang="en-IN" sz="6600" b="1" dirty="0">
              <a:solidFill>
                <a:srgbClr val="FFFFFF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75C16A-1982-4F7C-8FF2-094A2A219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6720" y="4188063"/>
            <a:ext cx="3889014" cy="2212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Image result for spring boot">
            <a:extLst>
              <a:ext uri="{FF2B5EF4-FFF2-40B4-BE49-F238E27FC236}">
                <a16:creationId xmlns:a16="http://schemas.microsoft.com/office/drawing/2014/main" id="{6E10FFE0-DA50-425D-AB9C-5F0C2DE7E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523875"/>
            <a:ext cx="3324224" cy="134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C30B904-A1B2-4F4D-89D8-1369DBF66F2C}"/>
              </a:ext>
            </a:extLst>
          </p:cNvPr>
          <p:cNvSpPr/>
          <p:nvPr/>
        </p:nvSpPr>
        <p:spPr>
          <a:xfrm>
            <a:off x="721086" y="4724400"/>
            <a:ext cx="3889014" cy="160972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Algerian" panose="04020705040A02060702" pitchFamily="82" charset="0"/>
              </a:rPr>
              <a:t>MICROSERVICES ARCHITECTURE</a:t>
            </a:r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6058CC45-6533-4434-BCC1-400430658E70}"/>
              </a:ext>
            </a:extLst>
          </p:cNvPr>
          <p:cNvSpPr/>
          <p:nvPr/>
        </p:nvSpPr>
        <p:spPr>
          <a:xfrm>
            <a:off x="10944225" y="0"/>
            <a:ext cx="1211508" cy="733425"/>
          </a:xfrm>
          <a:prstGeom prst="snip1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dirty="0"/>
              <a:t>#5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297861-54CD-422C-9093-DAEC8063F235}"/>
              </a:ext>
            </a:extLst>
          </p:cNvPr>
          <p:cNvSpPr/>
          <p:nvPr/>
        </p:nvSpPr>
        <p:spPr>
          <a:xfrm>
            <a:off x="19750" y="6400800"/>
            <a:ext cx="12172249" cy="457200"/>
          </a:xfrm>
          <a:prstGeom prst="rect">
            <a:avLst/>
          </a:prstGeom>
          <a:solidFill>
            <a:srgbClr val="4D4D4D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0A8CB7-AF1E-4589-AB4E-E2E4FB410DA0}"/>
              </a:ext>
            </a:extLst>
          </p:cNvPr>
          <p:cNvSpPr/>
          <p:nvPr/>
        </p:nvSpPr>
        <p:spPr>
          <a:xfrm>
            <a:off x="366713" y="3357066"/>
            <a:ext cx="11708057" cy="1569660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lgerian" panose="04020705040A02060702" pitchFamily="82" charset="0"/>
              </a:rPr>
              <a:t>Demo – spring boot + </a:t>
            </a:r>
            <a:r>
              <a:rPr lang="en-IN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lgerian" panose="04020705040A02060702" pitchFamily="82" charset="0"/>
              </a:rPr>
              <a:t>eureka discovery CLIENT</a:t>
            </a:r>
            <a:endParaRPr lang="en-IN" sz="4800" b="1" cap="none" spc="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21015C-1805-43EE-BF33-5150F39B3234}"/>
              </a:ext>
            </a:extLst>
          </p:cNvPr>
          <p:cNvSpPr/>
          <p:nvPr/>
        </p:nvSpPr>
        <p:spPr>
          <a:xfrm>
            <a:off x="0" y="-76201"/>
            <a:ext cx="1211508" cy="314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u="sng" dirty="0"/>
              <a:t>ARVIND</a:t>
            </a:r>
          </a:p>
        </p:txBody>
      </p:sp>
      <p:pic>
        <p:nvPicPr>
          <p:cNvPr id="8" name="Picture 2" descr="Image result for netflix eureka">
            <a:extLst>
              <a:ext uri="{FF2B5EF4-FFF2-40B4-BE49-F238E27FC236}">
                <a16:creationId xmlns:a16="http://schemas.microsoft.com/office/drawing/2014/main" id="{4F187C15-4107-4934-A4D7-5DED55C08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27" y="270965"/>
            <a:ext cx="230505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763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7DF9-5121-449E-BE9E-D21B2DCC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0" y="702156"/>
            <a:ext cx="12152499" cy="1002819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/>
              <a:t>Application design for demo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B1AFED-B356-4EB9-B3F2-40D431051EDF}"/>
              </a:ext>
            </a:extLst>
          </p:cNvPr>
          <p:cNvSpPr/>
          <p:nvPr/>
        </p:nvSpPr>
        <p:spPr>
          <a:xfrm>
            <a:off x="0" y="6419850"/>
            <a:ext cx="12191999" cy="457200"/>
          </a:xfrm>
          <a:prstGeom prst="rect">
            <a:avLst/>
          </a:prstGeom>
          <a:solidFill>
            <a:srgbClr val="4D4D4D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13A079-4FFB-4BF0-9354-45CD2A8015D2}"/>
              </a:ext>
            </a:extLst>
          </p:cNvPr>
          <p:cNvSpPr/>
          <p:nvPr/>
        </p:nvSpPr>
        <p:spPr>
          <a:xfrm>
            <a:off x="790575" y="3181350"/>
            <a:ext cx="1647825" cy="1228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Doctor Portal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2FAFC4-A173-4015-B1EC-CDBDDC935948}"/>
              </a:ext>
            </a:extLst>
          </p:cNvPr>
          <p:cNvSpPr/>
          <p:nvPr/>
        </p:nvSpPr>
        <p:spPr>
          <a:xfrm>
            <a:off x="6743700" y="1776412"/>
            <a:ext cx="1933575" cy="900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DoctorService</a:t>
            </a:r>
            <a:endParaRPr lang="en-IN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7E4627F-A275-48E9-A32C-B9A7CC191A62}"/>
              </a:ext>
            </a:extLst>
          </p:cNvPr>
          <p:cNvSpPr/>
          <p:nvPr/>
        </p:nvSpPr>
        <p:spPr>
          <a:xfrm>
            <a:off x="6777039" y="3576637"/>
            <a:ext cx="1933575" cy="900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PatientService</a:t>
            </a:r>
            <a:endParaRPr lang="en-IN" sz="2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E66A03F-8D95-438D-8EC6-5D193C9575D3}"/>
              </a:ext>
            </a:extLst>
          </p:cNvPr>
          <p:cNvSpPr/>
          <p:nvPr/>
        </p:nvSpPr>
        <p:spPr>
          <a:xfrm>
            <a:off x="6796087" y="5448300"/>
            <a:ext cx="1933575" cy="900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DiseaseService</a:t>
            </a:r>
            <a:endParaRPr lang="en-IN" sz="2000" dirty="0"/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89A37D21-8735-4EAC-9F0D-6C1787FA855F}"/>
              </a:ext>
            </a:extLst>
          </p:cNvPr>
          <p:cNvSpPr/>
          <p:nvPr/>
        </p:nvSpPr>
        <p:spPr>
          <a:xfrm>
            <a:off x="8729662" y="1771650"/>
            <a:ext cx="1528763" cy="285750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Eureka client</a:t>
            </a:r>
          </a:p>
        </p:txBody>
      </p: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F8023C27-5E3C-4DAD-8DCF-EEA5928E3D7B}"/>
              </a:ext>
            </a:extLst>
          </p:cNvPr>
          <p:cNvSpPr/>
          <p:nvPr/>
        </p:nvSpPr>
        <p:spPr>
          <a:xfrm>
            <a:off x="8796336" y="5486399"/>
            <a:ext cx="1528763" cy="285750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Eureka client</a:t>
            </a:r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9BF5407D-63C1-49AA-A755-FCF1DC2AE7E3}"/>
              </a:ext>
            </a:extLst>
          </p:cNvPr>
          <p:cNvSpPr/>
          <p:nvPr/>
        </p:nvSpPr>
        <p:spPr>
          <a:xfrm>
            <a:off x="8796337" y="3633787"/>
            <a:ext cx="1528763" cy="285750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Eureka client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5602E0-5C28-44D3-814C-55DEEB55FDB6}"/>
              </a:ext>
            </a:extLst>
          </p:cNvPr>
          <p:cNvCxnSpPr/>
          <p:nvPr/>
        </p:nvCxnSpPr>
        <p:spPr>
          <a:xfrm flipV="1">
            <a:off x="2438400" y="2124074"/>
            <a:ext cx="4305300" cy="1260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786581-C63A-4D4C-810C-54426955E8E3}"/>
              </a:ext>
            </a:extLst>
          </p:cNvPr>
          <p:cNvCxnSpPr>
            <a:cxnSpLocks/>
          </p:cNvCxnSpPr>
          <p:nvPr/>
        </p:nvCxnSpPr>
        <p:spPr>
          <a:xfrm>
            <a:off x="2466978" y="3811706"/>
            <a:ext cx="4310061" cy="70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BE2D8B-8C36-47D1-AD29-8A5E96AA36A6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436021" y="4117181"/>
            <a:ext cx="4360066" cy="17811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A71D51C-FBE2-443E-8D66-CDA1D4BE64C2}"/>
              </a:ext>
            </a:extLst>
          </p:cNvPr>
          <p:cNvSpPr/>
          <p:nvPr/>
        </p:nvSpPr>
        <p:spPr>
          <a:xfrm>
            <a:off x="3810000" y="1704975"/>
            <a:ext cx="857250" cy="464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</a:p>
          <a:p>
            <a:pPr algn="ctr"/>
            <a:r>
              <a:rPr lang="en-IN" dirty="0"/>
              <a:t>U</a:t>
            </a:r>
          </a:p>
          <a:p>
            <a:pPr algn="ctr"/>
            <a:r>
              <a:rPr lang="en-IN" dirty="0"/>
              <a:t>R</a:t>
            </a:r>
          </a:p>
          <a:p>
            <a:pPr algn="ctr"/>
            <a:r>
              <a:rPr lang="en-IN" dirty="0"/>
              <a:t>E</a:t>
            </a:r>
          </a:p>
          <a:p>
            <a:pPr algn="ctr"/>
            <a:r>
              <a:rPr lang="en-IN" dirty="0"/>
              <a:t>K</a:t>
            </a:r>
          </a:p>
          <a:p>
            <a:pPr algn="ctr"/>
            <a:r>
              <a:rPr lang="en-IN" dirty="0"/>
              <a:t>A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S</a:t>
            </a:r>
          </a:p>
          <a:p>
            <a:pPr algn="ctr"/>
            <a:r>
              <a:rPr lang="en-IN" dirty="0"/>
              <a:t>E</a:t>
            </a:r>
          </a:p>
          <a:p>
            <a:pPr algn="ctr"/>
            <a:r>
              <a:rPr lang="en-IN" dirty="0"/>
              <a:t>R</a:t>
            </a:r>
          </a:p>
          <a:p>
            <a:pPr algn="ctr"/>
            <a:r>
              <a:rPr lang="en-IN" dirty="0"/>
              <a:t>V</a:t>
            </a:r>
          </a:p>
          <a:p>
            <a:pPr algn="ctr"/>
            <a:r>
              <a:rPr lang="en-IN" dirty="0"/>
              <a:t>E</a:t>
            </a:r>
          </a:p>
          <a:p>
            <a:pPr algn="ctr"/>
            <a:r>
              <a:rPr lang="en-IN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478666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7DF9-5121-449E-BE9E-D21B2DCC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0" y="702156"/>
            <a:ext cx="12152499" cy="1002819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/>
              <a:t>Introduction to service registry &amp;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DD19B-0598-4B4D-BF8A-02BE9B5CF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0" y="2133600"/>
            <a:ext cx="12152500" cy="4610100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endParaRPr lang="en-IN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B1AFED-B356-4EB9-B3F2-40D431051EDF}"/>
              </a:ext>
            </a:extLst>
          </p:cNvPr>
          <p:cNvSpPr/>
          <p:nvPr/>
        </p:nvSpPr>
        <p:spPr>
          <a:xfrm>
            <a:off x="0" y="6419850"/>
            <a:ext cx="12191999" cy="457200"/>
          </a:xfrm>
          <a:prstGeom prst="rect">
            <a:avLst/>
          </a:prstGeom>
          <a:solidFill>
            <a:srgbClr val="4D4D4D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47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7DF9-5121-449E-BE9E-D21B2DCC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0" y="702156"/>
            <a:ext cx="12152499" cy="1002819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/>
              <a:t>Introduction to service registry &amp;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DD19B-0598-4B4D-BF8A-02BE9B5CF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0" y="2133600"/>
            <a:ext cx="12152500" cy="4610100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endParaRPr lang="en-IN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B1AFED-B356-4EB9-B3F2-40D431051EDF}"/>
              </a:ext>
            </a:extLst>
          </p:cNvPr>
          <p:cNvSpPr/>
          <p:nvPr/>
        </p:nvSpPr>
        <p:spPr>
          <a:xfrm>
            <a:off x="0" y="6419850"/>
            <a:ext cx="12191999" cy="457200"/>
          </a:xfrm>
          <a:prstGeom prst="rect">
            <a:avLst/>
          </a:prstGeom>
          <a:solidFill>
            <a:srgbClr val="4D4D4D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83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7DF9-5121-449E-BE9E-D21B2DCC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0" y="702156"/>
            <a:ext cx="12152499" cy="1002819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/>
              <a:t>Introduction to service registry &amp;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DD19B-0598-4B4D-BF8A-02BE9B5CF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0" y="2133600"/>
            <a:ext cx="12152500" cy="4610100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endParaRPr lang="en-IN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B1AFED-B356-4EB9-B3F2-40D431051EDF}"/>
              </a:ext>
            </a:extLst>
          </p:cNvPr>
          <p:cNvSpPr/>
          <p:nvPr/>
        </p:nvSpPr>
        <p:spPr>
          <a:xfrm>
            <a:off x="0" y="6419850"/>
            <a:ext cx="12191999" cy="457200"/>
          </a:xfrm>
          <a:prstGeom prst="rect">
            <a:avLst/>
          </a:prstGeom>
          <a:solidFill>
            <a:srgbClr val="4D4D4D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8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7DF9-5121-449E-BE9E-D21B2DCC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0" y="702156"/>
            <a:ext cx="12152499" cy="1002819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/>
              <a:t>Introduction to service registry &amp;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DD19B-0598-4B4D-BF8A-02BE9B5CF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0" y="2133600"/>
            <a:ext cx="12152500" cy="4610100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endParaRPr lang="en-IN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B1AFED-B356-4EB9-B3F2-40D431051EDF}"/>
              </a:ext>
            </a:extLst>
          </p:cNvPr>
          <p:cNvSpPr/>
          <p:nvPr/>
        </p:nvSpPr>
        <p:spPr>
          <a:xfrm>
            <a:off x="0" y="6419850"/>
            <a:ext cx="12191999" cy="457200"/>
          </a:xfrm>
          <a:prstGeom prst="rect">
            <a:avLst/>
          </a:prstGeom>
          <a:solidFill>
            <a:srgbClr val="4D4D4D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96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7DF9-5121-449E-BE9E-D21B2DCC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0" y="702156"/>
            <a:ext cx="12152499" cy="1002819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/>
              <a:t>Introduction to service registry &amp;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DD19B-0598-4B4D-BF8A-02BE9B5CF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0" y="2133600"/>
            <a:ext cx="12152500" cy="4610100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endParaRPr lang="en-IN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B1AFED-B356-4EB9-B3F2-40D431051EDF}"/>
              </a:ext>
            </a:extLst>
          </p:cNvPr>
          <p:cNvSpPr/>
          <p:nvPr/>
        </p:nvSpPr>
        <p:spPr>
          <a:xfrm>
            <a:off x="0" y="6419850"/>
            <a:ext cx="12191999" cy="457200"/>
          </a:xfrm>
          <a:prstGeom prst="rect">
            <a:avLst/>
          </a:prstGeom>
          <a:solidFill>
            <a:srgbClr val="4D4D4D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85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7DF9-5121-449E-BE9E-D21B2DCC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0" y="702156"/>
            <a:ext cx="12152499" cy="1002819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/>
              <a:t>Introduction to service registry &amp;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DD19B-0598-4B4D-BF8A-02BE9B5CF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0" y="2133600"/>
            <a:ext cx="12152500" cy="4610100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endParaRPr lang="en-IN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B1AFED-B356-4EB9-B3F2-40D431051EDF}"/>
              </a:ext>
            </a:extLst>
          </p:cNvPr>
          <p:cNvSpPr/>
          <p:nvPr/>
        </p:nvSpPr>
        <p:spPr>
          <a:xfrm>
            <a:off x="0" y="6419850"/>
            <a:ext cx="12191999" cy="457200"/>
          </a:xfrm>
          <a:prstGeom prst="rect">
            <a:avLst/>
          </a:prstGeom>
          <a:solidFill>
            <a:srgbClr val="4D4D4D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14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7DF9-5121-449E-BE9E-D21B2DCC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0" y="702156"/>
            <a:ext cx="12152499" cy="1002819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/>
              <a:t>Introduction to service registry &amp;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DD19B-0598-4B4D-BF8A-02BE9B5CF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0" y="2133600"/>
            <a:ext cx="12152500" cy="4610100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endParaRPr lang="en-IN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B1AFED-B356-4EB9-B3F2-40D431051EDF}"/>
              </a:ext>
            </a:extLst>
          </p:cNvPr>
          <p:cNvSpPr/>
          <p:nvPr/>
        </p:nvSpPr>
        <p:spPr>
          <a:xfrm>
            <a:off x="0" y="6419850"/>
            <a:ext cx="12191999" cy="457200"/>
          </a:xfrm>
          <a:prstGeom prst="rect">
            <a:avLst/>
          </a:prstGeom>
          <a:solidFill>
            <a:srgbClr val="4D4D4D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4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078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7DF9-5121-449E-BE9E-D21B2DCC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286603"/>
            <a:ext cx="11029615" cy="1450757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DD19B-0598-4B4D-BF8A-02BE9B5CF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Senior software developer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7+ years of experience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Polyglot programmer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Passion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Facebook – </a:t>
            </a:r>
            <a:r>
              <a:rPr lang="en-IN" dirty="0">
                <a:hlinkClick r:id="rId2"/>
              </a:rPr>
              <a:t>https://www.facebook.com/greenlearner</a:t>
            </a: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LinkedIn - </a:t>
            </a:r>
            <a:r>
              <a:rPr lang="en-IN" dirty="0">
                <a:hlinkClick r:id="rId3"/>
              </a:rPr>
              <a:t>https://www.linkedin.com/in/arvind-kumar-108a4b2b/</a:t>
            </a: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C17F0E-0A25-4D7A-8757-FB1D46FA9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500" y="2340864"/>
            <a:ext cx="4562307" cy="36344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4208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44BB53-8607-46CB-8BED-E29299FAC1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43" r="-1" b="35652"/>
          <a:stretch/>
        </p:blipFill>
        <p:spPr>
          <a:xfrm>
            <a:off x="19751" y="0"/>
            <a:ext cx="1217224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DD0F69-A02B-48E7-B5F8-0FBE5A457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1" y="523875"/>
            <a:ext cx="11869982" cy="4432593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pPr algn="ctr"/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r>
              <a:rPr lang="en-IN" sz="6700" b="1" dirty="0">
                <a:latin typeface="Algerian" panose="04020705040A02060702" pitchFamily="82" charset="0"/>
              </a:rPr>
              <a:t>SERVICE </a:t>
            </a:r>
            <a:br>
              <a:rPr lang="en-IN" sz="6700" b="1" dirty="0">
                <a:latin typeface="Algerian" panose="04020705040A02060702" pitchFamily="82" charset="0"/>
              </a:rPr>
            </a:br>
            <a:r>
              <a:rPr lang="en-IN" sz="6700" b="1" dirty="0">
                <a:solidFill>
                  <a:srgbClr val="FF0000"/>
                </a:solidFill>
                <a:latin typeface="Algerian" panose="04020705040A02060702" pitchFamily="82" charset="0"/>
              </a:rPr>
              <a:t>REGISTRY</a:t>
            </a:r>
            <a:r>
              <a:rPr lang="en-IN" sz="6700" b="1" dirty="0">
                <a:latin typeface="Algerian" panose="04020705040A02060702" pitchFamily="82" charset="0"/>
              </a:rPr>
              <a:t> &amp; </a:t>
            </a:r>
            <a:r>
              <a:rPr lang="en-IN" sz="6700" b="1" dirty="0">
                <a:solidFill>
                  <a:srgbClr val="0070C0"/>
                </a:solidFill>
                <a:latin typeface="Algerian" panose="04020705040A02060702" pitchFamily="82" charset="0"/>
              </a:rPr>
              <a:t>DISCOVERY</a:t>
            </a:r>
            <a:br>
              <a:rPr lang="en-IN" b="1" dirty="0">
                <a:solidFill>
                  <a:srgbClr val="0070C0"/>
                </a:solidFill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endParaRPr lang="en-IN" sz="6600" b="1" dirty="0">
              <a:solidFill>
                <a:srgbClr val="FFFFFF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75C16A-1982-4F7C-8FF2-094A2A219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1108" y="4571999"/>
            <a:ext cx="2714625" cy="1828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Image result for spring boot">
            <a:extLst>
              <a:ext uri="{FF2B5EF4-FFF2-40B4-BE49-F238E27FC236}">
                <a16:creationId xmlns:a16="http://schemas.microsoft.com/office/drawing/2014/main" id="{6E10FFE0-DA50-425D-AB9C-5F0C2DE7E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6" y="523875"/>
            <a:ext cx="3324224" cy="134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C30B904-A1B2-4F4D-89D8-1369DBF66F2C}"/>
              </a:ext>
            </a:extLst>
          </p:cNvPr>
          <p:cNvSpPr/>
          <p:nvPr/>
        </p:nvSpPr>
        <p:spPr>
          <a:xfrm>
            <a:off x="721086" y="4724400"/>
            <a:ext cx="3889014" cy="160972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Algerian" panose="04020705040A02060702" pitchFamily="82" charset="0"/>
              </a:rPr>
              <a:t>MICROSERVICES ARCHITECTURE</a:t>
            </a:r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6058CC45-6533-4434-BCC1-400430658E70}"/>
              </a:ext>
            </a:extLst>
          </p:cNvPr>
          <p:cNvSpPr/>
          <p:nvPr/>
        </p:nvSpPr>
        <p:spPr>
          <a:xfrm>
            <a:off x="10944225" y="0"/>
            <a:ext cx="1211508" cy="733425"/>
          </a:xfrm>
          <a:prstGeom prst="snip1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dirty="0"/>
              <a:t>#2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297861-54CD-422C-9093-DAEC8063F235}"/>
              </a:ext>
            </a:extLst>
          </p:cNvPr>
          <p:cNvSpPr/>
          <p:nvPr/>
        </p:nvSpPr>
        <p:spPr>
          <a:xfrm>
            <a:off x="19750" y="6400800"/>
            <a:ext cx="12172249" cy="457200"/>
          </a:xfrm>
          <a:prstGeom prst="rect">
            <a:avLst/>
          </a:prstGeom>
          <a:solidFill>
            <a:srgbClr val="4D4D4D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0A8CB7-AF1E-4589-AB4E-E2E4FB410DA0}"/>
              </a:ext>
            </a:extLst>
          </p:cNvPr>
          <p:cNvSpPr/>
          <p:nvPr/>
        </p:nvSpPr>
        <p:spPr>
          <a:xfrm>
            <a:off x="2876550" y="3364743"/>
            <a:ext cx="6924675" cy="1015663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6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3D3E52-501A-47E3-AFA9-58D336F83142}"/>
              </a:ext>
            </a:extLst>
          </p:cNvPr>
          <p:cNvSpPr/>
          <p:nvPr/>
        </p:nvSpPr>
        <p:spPr>
          <a:xfrm>
            <a:off x="0" y="-76201"/>
            <a:ext cx="1211508" cy="314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u="sng" dirty="0"/>
              <a:t>ARVIND</a:t>
            </a:r>
          </a:p>
        </p:txBody>
      </p:sp>
    </p:spTree>
    <p:extLst>
      <p:ext uri="{BB962C8B-B14F-4D97-AF65-F5344CB8AC3E}">
        <p14:creationId xmlns:p14="http://schemas.microsoft.com/office/powerpoint/2010/main" val="215939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7DF9-5121-449E-BE9E-D21B2DCC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0" y="702156"/>
            <a:ext cx="12152499" cy="1002819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/>
              <a:t>Introduction to service registry &amp;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DD19B-0598-4B4D-BF8A-02BE9B5CF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0" y="2038350"/>
            <a:ext cx="4409375" cy="4705350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b="1" dirty="0"/>
              <a:t>Important for microservices architecture</a:t>
            </a:r>
          </a:p>
          <a:p>
            <a:r>
              <a:rPr lang="en-IN" b="1" dirty="0"/>
              <a:t>Client Side service discovery</a:t>
            </a:r>
          </a:p>
          <a:p>
            <a:r>
              <a:rPr lang="en-IN" b="1" dirty="0"/>
              <a:t>Server side servicer discovery</a:t>
            </a:r>
          </a:p>
          <a:p>
            <a:endParaRPr lang="en-IN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B1AFED-B356-4EB9-B3F2-40D431051EDF}"/>
              </a:ext>
            </a:extLst>
          </p:cNvPr>
          <p:cNvSpPr/>
          <p:nvPr/>
        </p:nvSpPr>
        <p:spPr>
          <a:xfrm>
            <a:off x="0" y="6419850"/>
            <a:ext cx="12191999" cy="457200"/>
          </a:xfrm>
          <a:prstGeom prst="rect">
            <a:avLst/>
          </a:prstGeom>
          <a:solidFill>
            <a:srgbClr val="4D4D4D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72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7DF9-5121-449E-BE9E-D21B2DCC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0" y="702156"/>
            <a:ext cx="12152499" cy="1002819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b="1" dirty="0"/>
              <a:t>Client Side service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DD19B-0598-4B4D-BF8A-02BE9B5CF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0" y="2066925"/>
            <a:ext cx="5161850" cy="4676775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Netflix Eureka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B1AFED-B356-4EB9-B3F2-40D431051EDF}"/>
              </a:ext>
            </a:extLst>
          </p:cNvPr>
          <p:cNvSpPr/>
          <p:nvPr/>
        </p:nvSpPr>
        <p:spPr>
          <a:xfrm>
            <a:off x="0" y="6419850"/>
            <a:ext cx="12191999" cy="457200"/>
          </a:xfrm>
          <a:prstGeom prst="rect">
            <a:avLst/>
          </a:prstGeom>
          <a:solidFill>
            <a:srgbClr val="4D4D4D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9A3416-399B-49A6-9E16-58C64F132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5" y="1824038"/>
            <a:ext cx="6105525" cy="450445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91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7DF9-5121-449E-BE9E-D21B2DCC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0" y="702156"/>
            <a:ext cx="12152499" cy="1002819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b="1" dirty="0"/>
              <a:t>Server side service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DD19B-0598-4B4D-BF8A-02BE9B5CF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350" y="2038350"/>
            <a:ext cx="3761675" cy="4610100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AWS Elastic Load Balancer (ELB)</a:t>
            </a:r>
            <a:endParaRPr lang="en-IN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B1AFED-B356-4EB9-B3F2-40D431051EDF}"/>
              </a:ext>
            </a:extLst>
          </p:cNvPr>
          <p:cNvSpPr/>
          <p:nvPr/>
        </p:nvSpPr>
        <p:spPr>
          <a:xfrm>
            <a:off x="0" y="6419850"/>
            <a:ext cx="12191999" cy="457200"/>
          </a:xfrm>
          <a:prstGeom prst="rect">
            <a:avLst/>
          </a:prstGeom>
          <a:solidFill>
            <a:srgbClr val="4D4D4D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6C7F140-AC38-40F0-ACA2-3A6877578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24" y="1747621"/>
            <a:ext cx="5991225" cy="462958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28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7DF9-5121-449E-BE9E-D21B2DCC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0" y="702156"/>
            <a:ext cx="12152499" cy="1002819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/>
              <a:t>Application design for demo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B1AFED-B356-4EB9-B3F2-40D431051EDF}"/>
              </a:ext>
            </a:extLst>
          </p:cNvPr>
          <p:cNvSpPr/>
          <p:nvPr/>
        </p:nvSpPr>
        <p:spPr>
          <a:xfrm>
            <a:off x="0" y="6419850"/>
            <a:ext cx="12191999" cy="457200"/>
          </a:xfrm>
          <a:prstGeom prst="rect">
            <a:avLst/>
          </a:prstGeom>
          <a:solidFill>
            <a:srgbClr val="4D4D4D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13A079-4FFB-4BF0-9354-45CD2A8015D2}"/>
              </a:ext>
            </a:extLst>
          </p:cNvPr>
          <p:cNvSpPr/>
          <p:nvPr/>
        </p:nvSpPr>
        <p:spPr>
          <a:xfrm>
            <a:off x="790575" y="3181350"/>
            <a:ext cx="1647825" cy="1228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Doctor Portal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2FAFC4-A173-4015-B1EC-CDBDDC935948}"/>
              </a:ext>
            </a:extLst>
          </p:cNvPr>
          <p:cNvSpPr/>
          <p:nvPr/>
        </p:nvSpPr>
        <p:spPr>
          <a:xfrm>
            <a:off x="6743700" y="1776412"/>
            <a:ext cx="1933575" cy="900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DoctorService</a:t>
            </a:r>
            <a:endParaRPr lang="en-IN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7E4627F-A275-48E9-A32C-B9A7CC191A62}"/>
              </a:ext>
            </a:extLst>
          </p:cNvPr>
          <p:cNvSpPr/>
          <p:nvPr/>
        </p:nvSpPr>
        <p:spPr>
          <a:xfrm>
            <a:off x="6777039" y="3576637"/>
            <a:ext cx="1933575" cy="900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PatientService</a:t>
            </a:r>
            <a:endParaRPr lang="en-IN" sz="2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E66A03F-8D95-438D-8EC6-5D193C9575D3}"/>
              </a:ext>
            </a:extLst>
          </p:cNvPr>
          <p:cNvSpPr/>
          <p:nvPr/>
        </p:nvSpPr>
        <p:spPr>
          <a:xfrm>
            <a:off x="6796087" y="5448300"/>
            <a:ext cx="1933575" cy="900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DiseaseService</a:t>
            </a:r>
            <a:endParaRPr lang="en-IN" sz="2000" dirty="0"/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89A37D21-8735-4EAC-9F0D-6C1787FA855F}"/>
              </a:ext>
            </a:extLst>
          </p:cNvPr>
          <p:cNvSpPr/>
          <p:nvPr/>
        </p:nvSpPr>
        <p:spPr>
          <a:xfrm>
            <a:off x="8729662" y="1771650"/>
            <a:ext cx="1528763" cy="285750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Eureka client</a:t>
            </a:r>
          </a:p>
        </p:txBody>
      </p: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F8023C27-5E3C-4DAD-8DCF-EEA5928E3D7B}"/>
              </a:ext>
            </a:extLst>
          </p:cNvPr>
          <p:cNvSpPr/>
          <p:nvPr/>
        </p:nvSpPr>
        <p:spPr>
          <a:xfrm>
            <a:off x="8796336" y="5486399"/>
            <a:ext cx="1528763" cy="285750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Eureka client</a:t>
            </a:r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9BF5407D-63C1-49AA-A755-FCF1DC2AE7E3}"/>
              </a:ext>
            </a:extLst>
          </p:cNvPr>
          <p:cNvSpPr/>
          <p:nvPr/>
        </p:nvSpPr>
        <p:spPr>
          <a:xfrm>
            <a:off x="8796337" y="3633787"/>
            <a:ext cx="1528763" cy="285750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Eureka client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5602E0-5C28-44D3-814C-55DEEB55FDB6}"/>
              </a:ext>
            </a:extLst>
          </p:cNvPr>
          <p:cNvCxnSpPr/>
          <p:nvPr/>
        </p:nvCxnSpPr>
        <p:spPr>
          <a:xfrm flipV="1">
            <a:off x="2438400" y="2124074"/>
            <a:ext cx="4305300" cy="1260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786581-C63A-4D4C-810C-54426955E8E3}"/>
              </a:ext>
            </a:extLst>
          </p:cNvPr>
          <p:cNvCxnSpPr>
            <a:cxnSpLocks/>
          </p:cNvCxnSpPr>
          <p:nvPr/>
        </p:nvCxnSpPr>
        <p:spPr>
          <a:xfrm>
            <a:off x="2466978" y="3811706"/>
            <a:ext cx="4310061" cy="70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BE2D8B-8C36-47D1-AD29-8A5E96AA36A6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436021" y="4117181"/>
            <a:ext cx="4360066" cy="17811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A71D51C-FBE2-443E-8D66-CDA1D4BE64C2}"/>
              </a:ext>
            </a:extLst>
          </p:cNvPr>
          <p:cNvSpPr/>
          <p:nvPr/>
        </p:nvSpPr>
        <p:spPr>
          <a:xfrm>
            <a:off x="3810000" y="1704975"/>
            <a:ext cx="857250" cy="464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</a:p>
          <a:p>
            <a:pPr algn="ctr"/>
            <a:r>
              <a:rPr lang="en-IN" dirty="0"/>
              <a:t>U</a:t>
            </a:r>
          </a:p>
          <a:p>
            <a:pPr algn="ctr"/>
            <a:r>
              <a:rPr lang="en-IN" dirty="0"/>
              <a:t>R</a:t>
            </a:r>
          </a:p>
          <a:p>
            <a:pPr algn="ctr"/>
            <a:r>
              <a:rPr lang="en-IN" dirty="0"/>
              <a:t>E</a:t>
            </a:r>
          </a:p>
          <a:p>
            <a:pPr algn="ctr"/>
            <a:r>
              <a:rPr lang="en-IN" dirty="0"/>
              <a:t>K</a:t>
            </a:r>
          </a:p>
          <a:p>
            <a:pPr algn="ctr"/>
            <a:r>
              <a:rPr lang="en-IN" dirty="0"/>
              <a:t>A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S</a:t>
            </a:r>
          </a:p>
          <a:p>
            <a:pPr algn="ctr"/>
            <a:r>
              <a:rPr lang="en-IN" dirty="0"/>
              <a:t>E</a:t>
            </a:r>
          </a:p>
          <a:p>
            <a:pPr algn="ctr"/>
            <a:r>
              <a:rPr lang="en-IN" dirty="0"/>
              <a:t>R</a:t>
            </a:r>
          </a:p>
          <a:p>
            <a:pPr algn="ctr"/>
            <a:r>
              <a:rPr lang="en-IN" dirty="0"/>
              <a:t>V</a:t>
            </a:r>
          </a:p>
          <a:p>
            <a:pPr algn="ctr"/>
            <a:r>
              <a:rPr lang="en-IN" dirty="0"/>
              <a:t>E</a:t>
            </a:r>
          </a:p>
          <a:p>
            <a:pPr algn="ctr"/>
            <a:r>
              <a:rPr lang="en-IN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454512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44BB53-8607-46CB-8BED-E29299FAC1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43" r="-1" b="35652"/>
          <a:stretch/>
        </p:blipFill>
        <p:spPr>
          <a:xfrm>
            <a:off x="19751" y="0"/>
            <a:ext cx="1217224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DD0F69-A02B-48E7-B5F8-0FBE5A457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1" y="523875"/>
            <a:ext cx="11869982" cy="4432593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pPr algn="ctr"/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r>
              <a:rPr lang="en-IN" sz="6700" b="1" dirty="0">
                <a:latin typeface="Algerian" panose="04020705040A02060702" pitchFamily="82" charset="0"/>
              </a:rPr>
              <a:t>SERVICE </a:t>
            </a:r>
            <a:br>
              <a:rPr lang="en-IN" sz="6700" b="1" dirty="0">
                <a:latin typeface="Algerian" panose="04020705040A02060702" pitchFamily="82" charset="0"/>
              </a:rPr>
            </a:br>
            <a:r>
              <a:rPr lang="en-IN" sz="6700" b="1" dirty="0">
                <a:solidFill>
                  <a:srgbClr val="FF0000"/>
                </a:solidFill>
                <a:latin typeface="Algerian" panose="04020705040A02060702" pitchFamily="82" charset="0"/>
              </a:rPr>
              <a:t>REGISTRY</a:t>
            </a:r>
            <a:r>
              <a:rPr lang="en-IN" sz="6700" b="1" dirty="0">
                <a:latin typeface="Algerian" panose="04020705040A02060702" pitchFamily="82" charset="0"/>
              </a:rPr>
              <a:t> &amp; </a:t>
            </a:r>
            <a:r>
              <a:rPr lang="en-IN" sz="6700" b="1" dirty="0">
                <a:solidFill>
                  <a:srgbClr val="0070C0"/>
                </a:solidFill>
                <a:latin typeface="Algerian" panose="04020705040A02060702" pitchFamily="82" charset="0"/>
              </a:rPr>
              <a:t>DISCOVERY</a:t>
            </a:r>
            <a:br>
              <a:rPr lang="en-IN" b="1" dirty="0">
                <a:solidFill>
                  <a:srgbClr val="0070C0"/>
                </a:solidFill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endParaRPr lang="en-IN" sz="6600" b="1" dirty="0">
              <a:solidFill>
                <a:srgbClr val="FFFFFF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75C16A-1982-4F7C-8FF2-094A2A219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6720" y="4188063"/>
            <a:ext cx="3889014" cy="2212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Image result for spring boot">
            <a:extLst>
              <a:ext uri="{FF2B5EF4-FFF2-40B4-BE49-F238E27FC236}">
                <a16:creationId xmlns:a16="http://schemas.microsoft.com/office/drawing/2014/main" id="{6E10FFE0-DA50-425D-AB9C-5F0C2DE7E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523875"/>
            <a:ext cx="3324224" cy="134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C30B904-A1B2-4F4D-89D8-1369DBF66F2C}"/>
              </a:ext>
            </a:extLst>
          </p:cNvPr>
          <p:cNvSpPr/>
          <p:nvPr/>
        </p:nvSpPr>
        <p:spPr>
          <a:xfrm>
            <a:off x="721086" y="4724400"/>
            <a:ext cx="3889014" cy="160972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Algerian" panose="04020705040A02060702" pitchFamily="82" charset="0"/>
              </a:rPr>
              <a:t>MICROSERVICES ARCHITECTURE</a:t>
            </a:r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6058CC45-6533-4434-BCC1-400430658E70}"/>
              </a:ext>
            </a:extLst>
          </p:cNvPr>
          <p:cNvSpPr/>
          <p:nvPr/>
        </p:nvSpPr>
        <p:spPr>
          <a:xfrm>
            <a:off x="10944225" y="0"/>
            <a:ext cx="1211508" cy="733425"/>
          </a:xfrm>
          <a:prstGeom prst="snip1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dirty="0"/>
              <a:t>#3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297861-54CD-422C-9093-DAEC8063F235}"/>
              </a:ext>
            </a:extLst>
          </p:cNvPr>
          <p:cNvSpPr/>
          <p:nvPr/>
        </p:nvSpPr>
        <p:spPr>
          <a:xfrm>
            <a:off x="19750" y="6400800"/>
            <a:ext cx="12172249" cy="457200"/>
          </a:xfrm>
          <a:prstGeom prst="rect">
            <a:avLst/>
          </a:prstGeom>
          <a:solidFill>
            <a:srgbClr val="4D4D4D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0A8CB7-AF1E-4589-AB4E-E2E4FB410DA0}"/>
              </a:ext>
            </a:extLst>
          </p:cNvPr>
          <p:cNvSpPr/>
          <p:nvPr/>
        </p:nvSpPr>
        <p:spPr>
          <a:xfrm>
            <a:off x="366713" y="3357066"/>
            <a:ext cx="11708057" cy="830997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lgerian" panose="04020705040A02060702" pitchFamily="82" charset="0"/>
              </a:rPr>
              <a:t>Demo – spring boot + eureka Server</a:t>
            </a:r>
            <a:endParaRPr lang="en-IN" sz="48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21015C-1805-43EE-BF33-5150F39B3234}"/>
              </a:ext>
            </a:extLst>
          </p:cNvPr>
          <p:cNvSpPr/>
          <p:nvPr/>
        </p:nvSpPr>
        <p:spPr>
          <a:xfrm>
            <a:off x="0" y="-76201"/>
            <a:ext cx="1211508" cy="314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u="sng" dirty="0"/>
              <a:t>ARVIND</a:t>
            </a:r>
          </a:p>
        </p:txBody>
      </p:sp>
      <p:pic>
        <p:nvPicPr>
          <p:cNvPr id="8" name="Picture 2" descr="Image result for netflix eureka">
            <a:extLst>
              <a:ext uri="{FF2B5EF4-FFF2-40B4-BE49-F238E27FC236}">
                <a16:creationId xmlns:a16="http://schemas.microsoft.com/office/drawing/2014/main" id="{4F187C15-4107-4934-A4D7-5DED55C08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27" y="270965"/>
            <a:ext cx="230505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7184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2C4124"/>
      </a:dk2>
      <a:lt2>
        <a:srgbClr val="F0ECEC"/>
      </a:lt2>
      <a:accent1>
        <a:srgbClr val="41B0B0"/>
      </a:accent1>
      <a:accent2>
        <a:srgbClr val="3BB381"/>
      </a:accent2>
      <a:accent3>
        <a:srgbClr val="36B64B"/>
      </a:accent3>
      <a:accent4>
        <a:srgbClr val="5CB43E"/>
      </a:accent4>
      <a:accent5>
        <a:srgbClr val="8DAA52"/>
      </a:accent5>
      <a:accent6>
        <a:srgbClr val="ACA33D"/>
      </a:accent6>
      <a:hlink>
        <a:srgbClr val="B47474"/>
      </a:hlink>
      <a:folHlink>
        <a:srgbClr val="878787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Override1.xml><?xml version="1.0" encoding="utf-8"?>
<a:themeOverride xmlns:a="http://schemas.openxmlformats.org/drawingml/2006/main">
  <a:clrScheme name="AnalogousFromLightSeedLeftStep">
    <a:dk1>
      <a:srgbClr val="000000"/>
    </a:dk1>
    <a:lt1>
      <a:srgbClr val="FFFFFF"/>
    </a:lt1>
    <a:dk2>
      <a:srgbClr val="2C4124"/>
    </a:dk2>
    <a:lt2>
      <a:srgbClr val="F0ECEC"/>
    </a:lt2>
    <a:accent1>
      <a:srgbClr val="41B0B0"/>
    </a:accent1>
    <a:accent2>
      <a:srgbClr val="3BB381"/>
    </a:accent2>
    <a:accent3>
      <a:srgbClr val="36B64B"/>
    </a:accent3>
    <a:accent4>
      <a:srgbClr val="5CB43E"/>
    </a:accent4>
    <a:accent5>
      <a:srgbClr val="8DAA52"/>
    </a:accent5>
    <a:accent6>
      <a:srgbClr val="ACA33D"/>
    </a:accent6>
    <a:hlink>
      <a:srgbClr val="B47474"/>
    </a:hlink>
    <a:folHlink>
      <a:srgbClr val="878787"/>
    </a:folHlink>
  </a:clrScheme>
</a:themeOverride>
</file>

<file path=ppt/theme/themeOverride2.xml><?xml version="1.0" encoding="utf-8"?>
<a:themeOverride xmlns:a="http://schemas.openxmlformats.org/drawingml/2006/main">
  <a:clrScheme name="AnalogousFromLightSeedLeftStep">
    <a:dk1>
      <a:srgbClr val="000000"/>
    </a:dk1>
    <a:lt1>
      <a:srgbClr val="FFFFFF"/>
    </a:lt1>
    <a:dk2>
      <a:srgbClr val="2C4124"/>
    </a:dk2>
    <a:lt2>
      <a:srgbClr val="F0ECEC"/>
    </a:lt2>
    <a:accent1>
      <a:srgbClr val="41B0B0"/>
    </a:accent1>
    <a:accent2>
      <a:srgbClr val="3BB381"/>
    </a:accent2>
    <a:accent3>
      <a:srgbClr val="36B64B"/>
    </a:accent3>
    <a:accent4>
      <a:srgbClr val="5CB43E"/>
    </a:accent4>
    <a:accent5>
      <a:srgbClr val="8DAA52"/>
    </a:accent5>
    <a:accent6>
      <a:srgbClr val="ACA33D"/>
    </a:accent6>
    <a:hlink>
      <a:srgbClr val="B47474"/>
    </a:hlink>
    <a:folHlink>
      <a:srgbClr val="87878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340</Words>
  <Application>Microsoft Office PowerPoint</Application>
  <PresentationFormat>Widescreen</PresentationFormat>
  <Paragraphs>87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Algerian</vt:lpstr>
      <vt:lpstr>Arial</vt:lpstr>
      <vt:lpstr>Avenir Next LT Pro</vt:lpstr>
      <vt:lpstr>Avenir Next LT Pro Light</vt:lpstr>
      <vt:lpstr>Calibri</vt:lpstr>
      <vt:lpstr>Franklin Gothic Book</vt:lpstr>
      <vt:lpstr>Franklin Gothic Demi</vt:lpstr>
      <vt:lpstr>Wingdings</vt:lpstr>
      <vt:lpstr>Wingdings 2</vt:lpstr>
      <vt:lpstr>RetrospectVTI</vt:lpstr>
      <vt:lpstr>DividendVTI</vt:lpstr>
      <vt:lpstr>                  SERVICE  REGISTRY &amp; DISCOVERY </vt:lpstr>
      <vt:lpstr>PowerPoint Presentation</vt:lpstr>
      <vt:lpstr>About me</vt:lpstr>
      <vt:lpstr>                  SERVICE  REGISTRY &amp; DISCOVERY  </vt:lpstr>
      <vt:lpstr>Introduction to service registry &amp; discovery</vt:lpstr>
      <vt:lpstr>Client Side service discovery</vt:lpstr>
      <vt:lpstr>Server side service discovery</vt:lpstr>
      <vt:lpstr>Application design for demo</vt:lpstr>
      <vt:lpstr>                  SERVICE  REGISTRY &amp; DISCOVERY  </vt:lpstr>
      <vt:lpstr>                  SERVICE  REGISTRY &amp; DISCOVERY  </vt:lpstr>
      <vt:lpstr>                  SERVICE  REGISTRY &amp; DISCOVERY  </vt:lpstr>
      <vt:lpstr>Application design for demo</vt:lpstr>
      <vt:lpstr>Introduction to service registry &amp; discovery</vt:lpstr>
      <vt:lpstr>Introduction to service registry &amp; discovery</vt:lpstr>
      <vt:lpstr>Introduction to service registry &amp; discovery</vt:lpstr>
      <vt:lpstr>Introduction to service registry &amp; discovery</vt:lpstr>
      <vt:lpstr>Introduction to service registry &amp; discovery</vt:lpstr>
      <vt:lpstr>Introduction to service registry &amp; discovery</vt:lpstr>
      <vt:lpstr>Introduction to service registry &amp; discovery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 DISCOVERY AND REGISTRY AND DISCOVERY</dc:title>
  <dc:creator>Arvind Maurya</dc:creator>
  <cp:lastModifiedBy>Arvind Maurya</cp:lastModifiedBy>
  <cp:revision>79</cp:revision>
  <dcterms:created xsi:type="dcterms:W3CDTF">2019-12-19T05:06:18Z</dcterms:created>
  <dcterms:modified xsi:type="dcterms:W3CDTF">2019-12-22T18:02:09Z</dcterms:modified>
</cp:coreProperties>
</file>