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27" r:id="rId2"/>
  </p:sldMasterIdLst>
  <p:sldIdLst>
    <p:sldId id="256" r:id="rId3"/>
    <p:sldId id="321" r:id="rId4"/>
    <p:sldId id="322" r:id="rId5"/>
    <p:sldId id="329" r:id="rId6"/>
    <p:sldId id="330" r:id="rId7"/>
    <p:sldId id="331" r:id="rId8"/>
    <p:sldId id="332" r:id="rId9"/>
    <p:sldId id="333" r:id="rId10"/>
    <p:sldId id="334" r:id="rId11"/>
    <p:sldId id="337" r:id="rId12"/>
    <p:sldId id="335" r:id="rId13"/>
    <p:sldId id="339" r:id="rId14"/>
    <p:sldId id="336" r:id="rId15"/>
    <p:sldId id="3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January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6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45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77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86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7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550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41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11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27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94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952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23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33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5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4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January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7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January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02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9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spc="1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1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kyong.com/java/java-password-hashing-with-argon2/" TargetMode="External"/><Relationship Id="rId2" Type="http://schemas.openxmlformats.org/officeDocument/2006/relationships/hyperlink" Target="https://cheatsheetseries.owasp.org/cheatsheets/Password_Storage_Cheat_Sheet.htm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nyk.io/learn/password-storage-best-practices/" TargetMode="External"/><Relationship Id="rId4" Type="http://schemas.openxmlformats.org/officeDocument/2006/relationships/hyperlink" Target="https://crypto.stackexchange.com/questions/45377/why-cant-we-reverse-hash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40C2C144-DA24-46DF-9480-0F96AE360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2" b="995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654C4-4F73-490B-87B2-2CF441B4C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428625"/>
            <a:ext cx="11991955" cy="4551370"/>
          </a:xfrm>
          <a:solidFill>
            <a:schemeClr val="bg1">
              <a:alpha val="73000"/>
            </a:schemeClr>
          </a:solidFill>
        </p:spPr>
        <p:txBody>
          <a:bodyPr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8800" i="0" strike="noStrike" kern="1200" cap="none" spc="6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Password storage</a:t>
            </a:r>
            <a:br>
              <a:rPr kumimoji="0" lang="en-IN" sz="8800" i="0" strike="noStrike" kern="1200" cap="none" spc="6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</a:br>
            <a:r>
              <a:rPr lang="en-IN" sz="88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Mechanism</a:t>
            </a:r>
            <a:br>
              <a:rPr lang="en-IN" sz="88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kumimoji="0" lang="en-IN" sz="8800" i="0" strike="noStrike" kern="1200" cap="none" spc="6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&amp; </a:t>
            </a:r>
            <a:br>
              <a:rPr kumimoji="0" lang="en-IN" sz="8800" i="0" strike="noStrike" kern="1200" cap="none" spc="60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</a:br>
            <a:r>
              <a:rPr lang="en-IN" sz="8800" spc="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Best practices</a:t>
            </a:r>
            <a:endParaRPr kumimoji="0" lang="en-IN" sz="8000" i="0" strike="noStrike" kern="1200" cap="none" spc="60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491E5-69A3-4249-9C4B-051B62FDD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7087" y="4979996"/>
            <a:ext cx="5962650" cy="447675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dirty="0">
                <a:solidFill>
                  <a:srgbClr val="00B050">
                    <a:alpha val="60000"/>
                  </a:srgbClr>
                </a:solidFill>
                <a:latin typeface="Arial Black" panose="020B0A04020102020204" pitchFamily="34" charset="0"/>
              </a:rPr>
              <a:t>#TechTalkByArvind</a:t>
            </a:r>
          </a:p>
        </p:txBody>
      </p:sp>
    </p:spTree>
    <p:extLst>
      <p:ext uri="{BB962C8B-B14F-4D97-AF65-F5344CB8AC3E}">
        <p14:creationId xmlns:p14="http://schemas.microsoft.com/office/powerpoint/2010/main" val="122025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3B83-48FC-44EE-B25F-DFB380FF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secure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7BB4-74C4-40F3-BD03-F5189B6B7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Argon2</a:t>
            </a:r>
          </a:p>
          <a:p>
            <a:pPr lvl="1"/>
            <a:r>
              <a:rPr lang="en-US" dirty="0"/>
              <a:t>Argon2d - cryptocurrencies</a:t>
            </a:r>
          </a:p>
          <a:p>
            <a:pPr lvl="1"/>
            <a:r>
              <a:rPr lang="en-US" dirty="0"/>
              <a:t>Argon2i - password</a:t>
            </a:r>
          </a:p>
          <a:p>
            <a:pPr lvl="1"/>
            <a:r>
              <a:rPr lang="en-US" dirty="0"/>
              <a:t>Argon2id - hybrid</a:t>
            </a:r>
          </a:p>
          <a:p>
            <a:r>
              <a:rPr lang="en-US" dirty="0" err="1"/>
              <a:t>Bcrypt</a:t>
            </a:r>
            <a:endParaRPr lang="en-US" dirty="0"/>
          </a:p>
          <a:p>
            <a:r>
              <a:rPr lang="en-US" dirty="0" err="1"/>
              <a:t>Scrypt</a:t>
            </a:r>
            <a:endParaRPr lang="en-US" dirty="0"/>
          </a:p>
          <a:p>
            <a:r>
              <a:rPr lang="en-US" dirty="0"/>
              <a:t>PBKDF2</a:t>
            </a:r>
          </a:p>
          <a:p>
            <a:r>
              <a:rPr lang="en-US" dirty="0"/>
              <a:t>SHA-*</a:t>
            </a:r>
          </a:p>
          <a:p>
            <a:r>
              <a:rPr lang="en-US" dirty="0"/>
              <a:t>MD5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85B8-4F53-43A6-8B5D-C9EA97B2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523331"/>
            <a:ext cx="10515600" cy="1325563"/>
          </a:xfrm>
        </p:spPr>
        <p:txBody>
          <a:bodyPr/>
          <a:lstStyle/>
          <a:p>
            <a:pPr algn="ctr"/>
            <a:r>
              <a:rPr lang="en-US" sz="8000" dirty="0"/>
              <a:t>Code Example</a:t>
            </a:r>
          </a:p>
        </p:txBody>
      </p:sp>
    </p:spTree>
    <p:extLst>
      <p:ext uri="{BB962C8B-B14F-4D97-AF65-F5344CB8AC3E}">
        <p14:creationId xmlns:p14="http://schemas.microsoft.com/office/powerpoint/2010/main" val="125808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85B8-4F53-43A6-8B5D-C9EA97B2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523331"/>
            <a:ext cx="10515600" cy="1325563"/>
          </a:xfrm>
        </p:spPr>
        <p:txBody>
          <a:bodyPr/>
          <a:lstStyle/>
          <a:p>
            <a:pPr algn="l"/>
            <a:r>
              <a:rPr lang="en-US" sz="4000" b="0" i="0" dirty="0">
                <a:effectLst/>
                <a:latin typeface="Roboto" panose="020B0604020202020204" pitchFamily="2" charset="0"/>
              </a:rPr>
              <a:t>How Attackers Crack Password Hashes</a:t>
            </a:r>
          </a:p>
        </p:txBody>
      </p:sp>
    </p:spTree>
    <p:extLst>
      <p:ext uri="{BB962C8B-B14F-4D97-AF65-F5344CB8AC3E}">
        <p14:creationId xmlns:p14="http://schemas.microsoft.com/office/powerpoint/2010/main" val="145165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4DA4-2BF4-4E7D-9DCB-FFF5BA41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D644-D28B-401C-BDFD-D2E0885AC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Protect databases where the secrets are stored</a:t>
            </a:r>
          </a:p>
          <a:p>
            <a:r>
              <a:rPr lang="en-US" sz="2000" dirty="0"/>
              <a:t>Hash all the password and use strongest hash function possible</a:t>
            </a:r>
          </a:p>
          <a:p>
            <a:r>
              <a:rPr lang="en-US" sz="2000" dirty="0"/>
              <a:t>Salt your password(If you are using modern hashed it's automatically done but in case you are on legacy one then make sure to add it)</a:t>
            </a:r>
          </a:p>
          <a:p>
            <a:r>
              <a:rPr lang="en-US" sz="2000" dirty="0"/>
              <a:t>Pepper the password</a:t>
            </a:r>
          </a:p>
          <a:p>
            <a:r>
              <a:rPr lang="en-US" sz="2000" dirty="0"/>
              <a:t>Check passwords against dictionary list and common one which are easy to guess</a:t>
            </a:r>
          </a:p>
          <a:p>
            <a:r>
              <a:rPr lang="en-US" sz="2000" dirty="0"/>
              <a:t>Password length is more important than complexity - details here</a:t>
            </a:r>
          </a:p>
          <a:p>
            <a:r>
              <a:rPr lang="en-US" sz="2000" dirty="0"/>
              <a:t>Put validation/restriction at every layer, allow only specified attempts after that lock the user.</a:t>
            </a:r>
          </a:p>
        </p:txBody>
      </p:sp>
    </p:spTree>
    <p:extLst>
      <p:ext uri="{BB962C8B-B14F-4D97-AF65-F5344CB8AC3E}">
        <p14:creationId xmlns:p14="http://schemas.microsoft.com/office/powerpoint/2010/main" val="203240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4868-27B2-49A3-9838-9F310A9B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BB87-A8B8-4C38-AEE0-BD78B8F4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https://cheatsheetseries.owasp.org/cheatsheets/Password_Storage_Cheat_Sheet.html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https://mkyong.com/java/java-password-hashing-with-argon2/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https://crypto.stackexchange.com/questions/45377/why-cant-we-reverse-hashes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https://snyk.io/learn/password-storage-best-practices/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273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E1A0-2462-471E-8DA4-68208910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225F-256E-4E95-9EFC-DC287FE08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user must know the password</a:t>
            </a:r>
          </a:p>
          <a:p>
            <a:r>
              <a:rPr lang="en-US" dirty="0"/>
              <a:t>No internal system should expose the password in plain text</a:t>
            </a:r>
          </a:p>
          <a:p>
            <a:pPr lvl="1"/>
            <a:r>
              <a:rPr lang="en-US" dirty="0"/>
              <a:t>Huge risk of DB hacking and putting all passwords on internet</a:t>
            </a:r>
          </a:p>
          <a:p>
            <a:r>
              <a:rPr lang="en-US" dirty="0"/>
              <a:t>Difficult to guess</a:t>
            </a:r>
          </a:p>
          <a:p>
            <a:r>
              <a:rPr lang="en-US" dirty="0"/>
              <a:t>Hard to crack</a:t>
            </a:r>
          </a:p>
          <a:p>
            <a:r>
              <a:rPr lang="en-US" dirty="0"/>
              <a:t>Hard to reverse engineer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4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85B8-4F53-43A6-8B5D-C9EA97B2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523331"/>
            <a:ext cx="10515600" cy="1325563"/>
          </a:xfrm>
        </p:spPr>
        <p:txBody>
          <a:bodyPr/>
          <a:lstStyle/>
          <a:p>
            <a:pPr algn="ctr"/>
            <a:r>
              <a:rPr lang="en-US" sz="8000" dirty="0"/>
              <a:t>Available options</a:t>
            </a:r>
          </a:p>
        </p:txBody>
      </p:sp>
    </p:spTree>
    <p:extLst>
      <p:ext uri="{BB962C8B-B14F-4D97-AF65-F5344CB8AC3E}">
        <p14:creationId xmlns:p14="http://schemas.microsoft.com/office/powerpoint/2010/main" val="361466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85B8-4F53-43A6-8B5D-C9EA97B2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523331"/>
            <a:ext cx="10515600" cy="1325563"/>
          </a:xfrm>
        </p:spPr>
        <p:txBody>
          <a:bodyPr/>
          <a:lstStyle/>
          <a:p>
            <a:pPr algn="ctr"/>
            <a:r>
              <a:rPr lang="en-US" sz="8000" dirty="0"/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2935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85B8-4F53-43A6-8B5D-C9EA97B2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523331"/>
            <a:ext cx="10515600" cy="1325563"/>
          </a:xfrm>
        </p:spPr>
        <p:txBody>
          <a:bodyPr/>
          <a:lstStyle/>
          <a:p>
            <a:pPr algn="ctr"/>
            <a:r>
              <a:rPr lang="en-US" sz="8000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324460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85B8-4F53-43A6-8B5D-C9EA97B2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523331"/>
            <a:ext cx="10515600" cy="1325563"/>
          </a:xfrm>
        </p:spPr>
        <p:txBody>
          <a:bodyPr/>
          <a:lstStyle/>
          <a:p>
            <a:pPr algn="ctr"/>
            <a:r>
              <a:rPr lang="en-US" sz="8000" dirty="0"/>
              <a:t>Few Terms related to Secure Hashing</a:t>
            </a:r>
          </a:p>
        </p:txBody>
      </p:sp>
    </p:spTree>
    <p:extLst>
      <p:ext uri="{BB962C8B-B14F-4D97-AF65-F5344CB8AC3E}">
        <p14:creationId xmlns:p14="http://schemas.microsoft.com/office/powerpoint/2010/main" val="253395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85B8-4F53-43A6-8B5D-C9EA97B2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523331"/>
            <a:ext cx="10515600" cy="1325563"/>
          </a:xfrm>
        </p:spPr>
        <p:txBody>
          <a:bodyPr/>
          <a:lstStyle/>
          <a:p>
            <a:pPr algn="ctr"/>
            <a:r>
              <a:rPr lang="en-US" sz="8000" dirty="0"/>
              <a:t>Salting</a:t>
            </a:r>
          </a:p>
        </p:txBody>
      </p:sp>
    </p:spTree>
    <p:extLst>
      <p:ext uri="{BB962C8B-B14F-4D97-AF65-F5344CB8AC3E}">
        <p14:creationId xmlns:p14="http://schemas.microsoft.com/office/powerpoint/2010/main" val="358934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85B8-4F53-43A6-8B5D-C9EA97B2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523331"/>
            <a:ext cx="10515600" cy="1325563"/>
          </a:xfrm>
        </p:spPr>
        <p:txBody>
          <a:bodyPr/>
          <a:lstStyle/>
          <a:p>
            <a:pPr algn="ctr"/>
            <a:r>
              <a:rPr lang="en-US" sz="8000" dirty="0"/>
              <a:t>Peppering</a:t>
            </a:r>
          </a:p>
        </p:txBody>
      </p:sp>
    </p:spTree>
    <p:extLst>
      <p:ext uri="{BB962C8B-B14F-4D97-AF65-F5344CB8AC3E}">
        <p14:creationId xmlns:p14="http://schemas.microsoft.com/office/powerpoint/2010/main" val="379525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85B8-4F53-43A6-8B5D-C9EA97B2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523331"/>
            <a:ext cx="10515600" cy="1325563"/>
          </a:xfrm>
        </p:spPr>
        <p:txBody>
          <a:bodyPr/>
          <a:lstStyle/>
          <a:p>
            <a:pPr algn="ctr"/>
            <a:r>
              <a:rPr lang="en-US" sz="8000" dirty="0" err="1"/>
              <a:t>Workfactor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95410435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413124"/>
      </a:dk2>
      <a:lt2>
        <a:srgbClr val="E6E2E8"/>
      </a:lt2>
      <a:accent1>
        <a:srgbClr val="63B32C"/>
      </a:accent1>
      <a:accent2>
        <a:srgbClr val="92AA1F"/>
      </a:accent2>
      <a:accent3>
        <a:srgbClr val="BE9C2F"/>
      </a:accent3>
      <a:accent4>
        <a:srgbClr val="C85C24"/>
      </a:accent4>
      <a:accent5>
        <a:srgbClr val="DA3642"/>
      </a:accent5>
      <a:accent6>
        <a:srgbClr val="C82475"/>
      </a:accent6>
      <a:hlink>
        <a:srgbClr val="C55D52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232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Arial</vt:lpstr>
      <vt:lpstr>Arial Black</vt:lpstr>
      <vt:lpstr>Gill Sans MT</vt:lpstr>
      <vt:lpstr>Roboto</vt:lpstr>
      <vt:lpstr>Univers</vt:lpstr>
      <vt:lpstr>Walbaum Display</vt:lpstr>
      <vt:lpstr>3DFloatVTI</vt:lpstr>
      <vt:lpstr>GradientVTI</vt:lpstr>
      <vt:lpstr>Password storage Mechanism &amp;  Best practices</vt:lpstr>
      <vt:lpstr>Requirements</vt:lpstr>
      <vt:lpstr>Available options</vt:lpstr>
      <vt:lpstr>Encryption</vt:lpstr>
      <vt:lpstr>Hashing</vt:lpstr>
      <vt:lpstr>Few Terms related to Secure Hashing</vt:lpstr>
      <vt:lpstr>Salting</vt:lpstr>
      <vt:lpstr>Peppering</vt:lpstr>
      <vt:lpstr>Workfactor</vt:lpstr>
      <vt:lpstr>Cryptographic secure algorithms</vt:lpstr>
      <vt:lpstr>Code Example</vt:lpstr>
      <vt:lpstr>How Attackers Crack Password Hashes</vt:lpstr>
      <vt:lpstr>Best Practices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 : Antipatterns</dc:title>
  <dc:creator>Arvind Maurya</dc:creator>
  <cp:lastModifiedBy>Arvind Maurya</cp:lastModifiedBy>
  <cp:revision>56</cp:revision>
  <dcterms:created xsi:type="dcterms:W3CDTF">2020-07-05T17:53:54Z</dcterms:created>
  <dcterms:modified xsi:type="dcterms:W3CDTF">2022-01-08T13:30:23Z</dcterms:modified>
</cp:coreProperties>
</file>