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30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3" r:id="rId28"/>
    <p:sldId id="284" r:id="rId29"/>
    <p:sldId id="282" r:id="rId30"/>
    <p:sldId id="285" r:id="rId31"/>
    <p:sldId id="288" r:id="rId32"/>
    <p:sldId id="295" r:id="rId33"/>
    <p:sldId id="297" r:id="rId34"/>
    <p:sldId id="298" r:id="rId35"/>
    <p:sldId id="299" r:id="rId36"/>
    <p:sldId id="301" r:id="rId37"/>
    <p:sldId id="290" r:id="rId38"/>
    <p:sldId id="291" r:id="rId39"/>
    <p:sldId id="292" r:id="rId40"/>
    <p:sldId id="293" r:id="rId41"/>
    <p:sldId id="294" r:id="rId42"/>
    <p:sldId id="289" r:id="rId43"/>
    <p:sldId id="28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69"/>
  </p:normalViewPr>
  <p:slideViewPr>
    <p:cSldViewPr snapToGrid="0">
      <p:cViewPr varScale="1">
        <p:scale>
          <a:sx n="62" d="100"/>
          <a:sy n="62" d="100"/>
        </p:scale>
        <p:origin x="6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7978C-2F1F-411F-9AE2-8E9AB911447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3E420-222C-4680-B5D1-5F3DA5ED7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0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3E420-222C-4680-B5D1-5F3DA5ED7F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0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2244-AA48-5DDB-2412-C94C2B26B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E96A9-B1AC-8E0D-DA8F-A20990CC6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67D3F-4FE6-9653-E7B2-CF5EBFA2D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9010B-3BED-53C6-682E-57223A87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1C0AF-905A-DC58-D1C4-BE01F559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3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FAD6-4E7D-AA7A-B34E-C05EEDCE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7FF3E-1195-A741-5854-4DA458FCB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0A938-44DB-6A2C-583A-B12BF0DF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8ED8E-7F6C-DAF0-0F70-052F0B3B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36479-AF2B-9B4D-EFE8-B86A8CB2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1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470E4-A210-EB67-C6D2-45E8A1251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DA777-04E4-8949-A839-1D8C7D15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D617C-FABC-B3F5-BD6D-E9697D91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719F2-BB74-5E28-C8FA-D756A001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BCECC-8A43-48F8-3A4F-C4A6F30F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C70A-E72D-3436-7AC2-43A2EAEF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A252-C8DC-3ED9-A732-FC3F0CF23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FBEE1-77D7-2DD2-4BB0-AE23967C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58122-5E9F-9388-2B9D-514A61C7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9A554-FD9D-6B25-121D-FBC8DFBA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8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E5F6-582F-22FE-59F9-BBA3A27E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A5496-41D0-E169-D33C-6060F8743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F3A00-20AF-C603-05AC-7AC9E0CE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5E7CB-54C7-1974-F071-7CAB0113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ECBE9-6256-D901-088E-9784D2FA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4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10D9-A6FF-0847-7676-F188E9C7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5F711-E055-5312-690A-30A0D3B6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8F6F4-841B-8BE2-482D-285DD11F8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90E79-57B9-494A-27D1-010615F9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280D5-2199-9E2E-8EC7-D48FCACA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35BC1-4D3E-B59F-DAD6-75E5D53E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0D09-5F01-E00B-ED91-0A816956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B128F-2A52-4666-DC2A-42A17A971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FF5BF-9A6F-C1C0-AFE2-CCEE87637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24FA8-1B42-C9FA-8842-9E15C2DD0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75E39-8F8B-0BA4-0B42-943802D45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9BDB4-19FF-AB1D-8BC5-7BACEFF1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9D624-AEE9-3F4D-493F-261D1B21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82AC2-026F-96EF-B12F-5DF04C5B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2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D898-1AEB-4A10-50AE-99FF0DEA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E483A-A85B-0779-C884-557EDDD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F9550-5645-F7D7-F68F-D34C0ADC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D50A3-395F-9C2B-A2AC-AAD21B40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6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82A77-96B7-8260-102E-9E41450D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1E389-7A9A-2AD1-8745-B736B059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EEBCE-B6C3-42BB-3ADE-79AFAAE9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2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9255-38BA-E282-A680-3052F139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D28B0-9C64-E5B5-9CAC-378EB3FAC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32A17-F49A-3DD9-6B1F-218BF2276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E7EF1-F92D-E2EE-5827-977FF0E1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66FB3-5E94-6EE9-CA6F-CBEEF408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88995-3409-D8AC-FB8B-F4B37BD1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7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002F-82CD-C6CE-2050-E2571BC6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B01A7-D6E7-C32E-2DD1-3EBAC2232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485FC-F8CB-238C-E02F-03DCAE5EC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BDC7F-E8ED-F58F-206D-1AA5E993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F852C-8D89-2075-6F33-EBD2663F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CFBB7-B9B2-A2D9-291C-C5553D44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8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F6434-98BD-6FD8-0063-ACA69EDD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BF81B-F9C2-3304-CB54-C01853C52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2586A-9CE5-D639-29E2-684FDEEF6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4C4D3C-8AE3-D941-9FD4-187EDDC090CB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06A7-03B9-4B71-952E-8A41F03A7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1854-B121-4212-0FFE-13BE567F2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3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C3E5-C9E6-990B-B65F-09822EF34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791" y="0"/>
            <a:ext cx="11688418" cy="2387600"/>
          </a:xfrm>
        </p:spPr>
        <p:txBody>
          <a:bodyPr>
            <a:normAutofit fontScale="90000"/>
          </a:bodyPr>
          <a:lstStyle/>
          <a:p>
            <a:r>
              <a:rPr lang="en-US" sz="7200" i="0" kern="1200" dirty="0">
                <a:solidFill>
                  <a:srgbClr val="00B050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Java Backend Developer</a:t>
            </a:r>
            <a:r>
              <a:rPr lang="en-US" sz="7200" i="0" kern="1200" dirty="0">
                <a:solidFill>
                  <a:schemeClr val="tx1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 </a:t>
            </a:r>
            <a:br>
              <a:rPr lang="en-US" sz="7200" i="0" kern="1200" dirty="0">
                <a:solidFill>
                  <a:schemeClr val="tx1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</a:br>
            <a:r>
              <a:rPr lang="en-US" sz="7200" i="0" kern="1200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Mock Interview Series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5F9DC-398A-70A2-4A98-7316C3F15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7687" y="2864334"/>
            <a:ext cx="9144000" cy="2913613"/>
          </a:xfrm>
        </p:spPr>
        <p:txBody>
          <a:bodyPr>
            <a:normAutofit fontScale="92500" lnSpcReduction="10000"/>
          </a:bodyPr>
          <a:lstStyle/>
          <a:p>
            <a:r>
              <a:rPr lang="en-US" sz="11500" i="0" kern="12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Mock1 </a:t>
            </a:r>
          </a:p>
          <a:p>
            <a:r>
              <a:rPr lang="en-US" sz="11500" i="0" kern="1200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Round1</a:t>
            </a:r>
            <a:r>
              <a:rPr lang="en-US" sz="4800" i="0" kern="1200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/3</a:t>
            </a:r>
            <a:endParaRPr lang="en-US" sz="11500" dirty="0">
              <a:solidFill>
                <a:srgbClr val="FF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CC348A-C384-F55A-AE6F-CE0F22F51599}"/>
              </a:ext>
            </a:extLst>
          </p:cNvPr>
          <p:cNvGrpSpPr/>
          <p:nvPr/>
        </p:nvGrpSpPr>
        <p:grpSpPr>
          <a:xfrm>
            <a:off x="8196805" y="5962293"/>
            <a:ext cx="3743404" cy="584775"/>
            <a:chOff x="7857590" y="5240518"/>
            <a:chExt cx="1713098" cy="2977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9EF1B2-1DA9-904B-02DB-0F065B4DE47A}"/>
                </a:ext>
              </a:extLst>
            </p:cNvPr>
            <p:cNvSpPr txBox="1"/>
            <p:nvPr/>
          </p:nvSpPr>
          <p:spPr>
            <a:xfrm>
              <a:off x="8070850" y="5240518"/>
              <a:ext cx="1499838" cy="2977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3383280">
                <a:spcAft>
                  <a:spcPts val="600"/>
                </a:spcAft>
              </a:pPr>
              <a:r>
                <a:rPr lang="en-US" sz="3200" kern="1200" dirty="0">
                  <a:solidFill>
                    <a:schemeClr val="tx1"/>
                  </a:solidFill>
                  <a:highlight>
                    <a:srgbClr val="FFFF00"/>
                  </a:highlight>
                  <a:latin typeface="+mn-lt"/>
                  <a:ea typeface="+mn-ea"/>
                  <a:cs typeface="+mn-cs"/>
                </a:rPr>
                <a:t>arvind4gl</a:t>
              </a:r>
              <a:endParaRPr lang="en-US" sz="1400" dirty="0">
                <a:highlight>
                  <a:srgbClr val="FFFF00"/>
                </a:highlight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3D3C9E-3950-8486-6AB3-61F10899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7590" y="5296947"/>
              <a:ext cx="213260" cy="203988"/>
            </a:xfrm>
            <a:prstGeom prst="rect">
              <a:avLst/>
            </a:prstGeom>
          </p:spPr>
        </p:pic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3E429848-E5E4-CD86-5BA4-326AA8B07B9F}"/>
              </a:ext>
            </a:extLst>
          </p:cNvPr>
          <p:cNvSpPr txBox="1">
            <a:spLocks/>
          </p:cNvSpPr>
          <p:nvPr/>
        </p:nvSpPr>
        <p:spPr>
          <a:xfrm>
            <a:off x="1244685" y="6322832"/>
            <a:ext cx="6858000" cy="892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#interviews #java #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springboot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 #microservices #database</a:t>
            </a:r>
          </a:p>
        </p:txBody>
      </p:sp>
    </p:spTree>
    <p:extLst>
      <p:ext uri="{BB962C8B-B14F-4D97-AF65-F5344CB8AC3E}">
        <p14:creationId xmlns:p14="http://schemas.microsoft.com/office/powerpoint/2010/main" val="37191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Write a Java method to check if a given string is a palindrome.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7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How would you reverse a linked list in Java?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2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What is dependency injection and how is it implemented in Spring?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Explain the difference between @Component, @Repository, @Service, and @Controller annotations in Spring.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How does Spring Boot simplify application development compared to Spring Framework?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Explain the difference between SQL and NoSQL databases.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6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What is an ORM and how does JPA/Hibernate work in a Spring application?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5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Write a basic SQL query to find all employees whose salary is greater than a certain amount.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4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What are the main principles of microservices architecture?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How do you handle versioning in RESTful web services?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0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C3E5-C9E6-990B-B65F-09822EF34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791" y="0"/>
            <a:ext cx="11688418" cy="2387600"/>
          </a:xfrm>
        </p:spPr>
        <p:txBody>
          <a:bodyPr>
            <a:normAutofit fontScale="90000"/>
          </a:bodyPr>
          <a:lstStyle/>
          <a:p>
            <a:r>
              <a:rPr lang="en-US" sz="7200" i="0" kern="1200" dirty="0">
                <a:solidFill>
                  <a:srgbClr val="00B050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Java Backend Developer</a:t>
            </a:r>
            <a:r>
              <a:rPr lang="en-US" sz="7200" i="0" kern="1200" dirty="0">
                <a:solidFill>
                  <a:schemeClr val="tx1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 </a:t>
            </a:r>
            <a:br>
              <a:rPr lang="en-US" sz="7200" i="0" kern="1200" dirty="0">
                <a:solidFill>
                  <a:schemeClr val="tx1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</a:br>
            <a:r>
              <a:rPr lang="en-US" sz="7200" i="0" kern="1200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Interview guidance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5F9DC-398A-70A2-4A98-7316C3F15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7687" y="2864334"/>
            <a:ext cx="9144000" cy="2913613"/>
          </a:xfrm>
        </p:spPr>
        <p:txBody>
          <a:bodyPr>
            <a:normAutofit fontScale="92500" lnSpcReduction="10000"/>
          </a:bodyPr>
          <a:lstStyle/>
          <a:p>
            <a:r>
              <a:rPr lang="en-US" sz="11500" i="0" kern="12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Mock1 </a:t>
            </a:r>
          </a:p>
          <a:p>
            <a:r>
              <a:rPr lang="en-US" sz="11500" i="0" kern="1200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Round1</a:t>
            </a:r>
            <a:r>
              <a:rPr lang="en-US" sz="4800" i="0" kern="1200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/3</a:t>
            </a:r>
            <a:endParaRPr lang="en-US" sz="11500" dirty="0">
              <a:solidFill>
                <a:srgbClr val="FF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CC348A-C384-F55A-AE6F-CE0F22F51599}"/>
              </a:ext>
            </a:extLst>
          </p:cNvPr>
          <p:cNvGrpSpPr/>
          <p:nvPr/>
        </p:nvGrpSpPr>
        <p:grpSpPr>
          <a:xfrm>
            <a:off x="8196805" y="5962293"/>
            <a:ext cx="3743404" cy="584775"/>
            <a:chOff x="7857590" y="5240518"/>
            <a:chExt cx="1713098" cy="2977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9EF1B2-1DA9-904B-02DB-0F065B4DE47A}"/>
                </a:ext>
              </a:extLst>
            </p:cNvPr>
            <p:cNvSpPr txBox="1"/>
            <p:nvPr/>
          </p:nvSpPr>
          <p:spPr>
            <a:xfrm>
              <a:off x="8070850" y="5240518"/>
              <a:ext cx="1499838" cy="2977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3383280">
                <a:spcAft>
                  <a:spcPts val="600"/>
                </a:spcAft>
              </a:pPr>
              <a:r>
                <a:rPr lang="en-US" sz="3200" kern="1200" dirty="0">
                  <a:solidFill>
                    <a:schemeClr val="tx1"/>
                  </a:solidFill>
                  <a:highlight>
                    <a:srgbClr val="FFFF00"/>
                  </a:highlight>
                  <a:latin typeface="+mn-lt"/>
                  <a:ea typeface="+mn-ea"/>
                  <a:cs typeface="+mn-cs"/>
                </a:rPr>
                <a:t>arvind4gl</a:t>
              </a:r>
              <a:endParaRPr lang="en-US" sz="1400" dirty="0">
                <a:highlight>
                  <a:srgbClr val="FFFF00"/>
                </a:highlight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3D3C9E-3950-8486-6AB3-61F10899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7590" y="5296947"/>
              <a:ext cx="213260" cy="203988"/>
            </a:xfrm>
            <a:prstGeom prst="rect">
              <a:avLst/>
            </a:prstGeom>
          </p:spPr>
        </p:pic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3E429848-E5E4-CD86-5BA4-326AA8B07B9F}"/>
              </a:ext>
            </a:extLst>
          </p:cNvPr>
          <p:cNvSpPr txBox="1">
            <a:spLocks/>
          </p:cNvSpPr>
          <p:nvPr/>
        </p:nvSpPr>
        <p:spPr>
          <a:xfrm>
            <a:off x="1244685" y="6322832"/>
            <a:ext cx="6858000" cy="892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#interviews #java #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springboot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 #microservices #database</a:t>
            </a:r>
          </a:p>
        </p:txBody>
      </p:sp>
    </p:spTree>
    <p:extLst>
      <p:ext uri="{BB962C8B-B14F-4D97-AF65-F5344CB8AC3E}">
        <p14:creationId xmlns:p14="http://schemas.microsoft.com/office/powerpoint/2010/main" val="413173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Explain how you can secure a REST API in Spring Boot.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0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What is Apache Kafka and what are its main use cases?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6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 How would you implement a simple producer-consumer model using Kafka in a Spring Boot application?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2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 What are the differences between unit testing, integration testing, and system testing?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8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 Explain how you would set up a CI/CD pipeline for a Java Spring Boot application.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42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C3E5-C9E6-990B-B65F-09822EF34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791" y="0"/>
            <a:ext cx="11688418" cy="2387600"/>
          </a:xfrm>
        </p:spPr>
        <p:txBody>
          <a:bodyPr>
            <a:normAutofit fontScale="90000"/>
          </a:bodyPr>
          <a:lstStyle/>
          <a:p>
            <a:r>
              <a:rPr lang="en-US" sz="7200" i="0" kern="1200" dirty="0">
                <a:solidFill>
                  <a:srgbClr val="00B050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Java Backend Developer</a:t>
            </a:r>
            <a:r>
              <a:rPr lang="en-US" sz="7200" i="0" kern="1200" dirty="0">
                <a:solidFill>
                  <a:schemeClr val="tx1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 </a:t>
            </a:r>
            <a:br>
              <a:rPr lang="en-US" sz="7200" i="0" kern="1200" dirty="0">
                <a:solidFill>
                  <a:schemeClr val="tx1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</a:br>
            <a:r>
              <a:rPr lang="en-US" sz="7200" i="0" kern="1200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Mock Interview Series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5F9DC-398A-70A2-4A98-7316C3F15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7687" y="2864334"/>
            <a:ext cx="9144000" cy="2913613"/>
          </a:xfrm>
        </p:spPr>
        <p:txBody>
          <a:bodyPr>
            <a:normAutofit fontScale="92500" lnSpcReduction="10000"/>
          </a:bodyPr>
          <a:lstStyle/>
          <a:p>
            <a:r>
              <a:rPr lang="en-US" sz="11500" i="0" kern="12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Mock1 </a:t>
            </a:r>
          </a:p>
          <a:p>
            <a:r>
              <a:rPr lang="en-US" sz="11500" i="0" kern="1200" dirty="0">
                <a:solidFill>
                  <a:srgbClr val="7030A0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Round 2 </a:t>
            </a:r>
            <a:endParaRPr lang="en-US" sz="11500" dirty="0">
              <a:solidFill>
                <a:srgbClr val="7030A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CC348A-C384-F55A-AE6F-CE0F22F51599}"/>
              </a:ext>
            </a:extLst>
          </p:cNvPr>
          <p:cNvGrpSpPr/>
          <p:nvPr/>
        </p:nvGrpSpPr>
        <p:grpSpPr>
          <a:xfrm>
            <a:off x="8196805" y="5962293"/>
            <a:ext cx="3743404" cy="584775"/>
            <a:chOff x="7857590" y="5240518"/>
            <a:chExt cx="1713098" cy="2977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9EF1B2-1DA9-904B-02DB-0F065B4DE47A}"/>
                </a:ext>
              </a:extLst>
            </p:cNvPr>
            <p:cNvSpPr txBox="1"/>
            <p:nvPr/>
          </p:nvSpPr>
          <p:spPr>
            <a:xfrm>
              <a:off x="8070850" y="5240518"/>
              <a:ext cx="1499838" cy="2977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3383280">
                <a:spcAft>
                  <a:spcPts val="600"/>
                </a:spcAft>
              </a:pPr>
              <a:r>
                <a:rPr lang="en-US" sz="3200" kern="1200" dirty="0">
                  <a:solidFill>
                    <a:schemeClr val="tx1"/>
                  </a:solidFill>
                  <a:highlight>
                    <a:srgbClr val="FFFF00"/>
                  </a:highlight>
                  <a:latin typeface="+mn-lt"/>
                  <a:ea typeface="+mn-ea"/>
                  <a:cs typeface="+mn-cs"/>
                </a:rPr>
                <a:t>arvind4gl</a:t>
              </a:r>
              <a:endParaRPr lang="en-US" sz="1400" dirty="0">
                <a:highlight>
                  <a:srgbClr val="FFFF00"/>
                </a:highlight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3D3C9E-3950-8486-6AB3-61F10899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7590" y="5296947"/>
              <a:ext cx="213260" cy="203988"/>
            </a:xfrm>
            <a:prstGeom prst="rect">
              <a:avLst/>
            </a:prstGeom>
          </p:spPr>
        </p:pic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3E429848-E5E4-CD86-5BA4-326AA8B07B9F}"/>
              </a:ext>
            </a:extLst>
          </p:cNvPr>
          <p:cNvSpPr txBox="1">
            <a:spLocks/>
          </p:cNvSpPr>
          <p:nvPr/>
        </p:nvSpPr>
        <p:spPr>
          <a:xfrm>
            <a:off x="1244685" y="6322832"/>
            <a:ext cx="6858000" cy="892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#interviews #java #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springboot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 #microservices #database</a:t>
            </a:r>
          </a:p>
        </p:txBody>
      </p:sp>
    </p:spTree>
    <p:extLst>
      <p:ext uri="{BB962C8B-B14F-4D97-AF65-F5344CB8AC3E}">
        <p14:creationId xmlns:p14="http://schemas.microsoft.com/office/powerpoint/2010/main" val="238016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CDC0-56AF-8343-9FB6-B3FC9926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Explain the concepts of immutability and mutability in Java. Why are Strings immutable?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E941-8672-FFCE-504A-AE940BE9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4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CDC0-56AF-8343-9FB6-B3FC9926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35114" cy="1877561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What are lambda expressions and functional interfaces in Java? </a:t>
            </a:r>
            <a:b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 example.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E941-8672-FFCE-504A-AE940BE9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3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CDC0-56AF-8343-9FB6-B3FC9926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What is the difference between synchronized and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ReentrantLock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When would you use each?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E941-8672-FFCE-504A-AE940BE9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8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CDC0-56AF-8343-9FB6-B3FC9926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What is AOP (Aspect-Oriented Programming) and how is it used in Spring?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E941-8672-FFCE-504A-AE940BE9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77B2-5894-0BA5-A295-57724DE1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371D9-BBA1-6EA8-6F78-B50F006C1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7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CDC0-56AF-8343-9FB6-B3FC9926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Explain the lifecycle of a Spring bean.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E941-8672-FFCE-504A-AE940BE9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8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CDC0-56AF-8343-9FB6-B3FC9926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How do you handle transactions in Spring? Explain the use of @Transactional annotation.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E941-8672-FFCE-504A-AE940BE9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253F-C66D-0A3C-DB25-267C5397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100" b="1" i="0" u="sng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7.How do you configure Spring Boot for </a:t>
            </a:r>
            <a:r>
              <a:rPr lang="en-US" sz="2000" b="1" i="0" u="sng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sz="3100" b="1" i="0" u="sng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environments (e.g., development, testing, production)?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783F3-2B15-F979-5195-4390BADB3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1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B747-7407-E1DA-0812-AE776C6E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What are ACID properties in database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CDDB-D9E4-0DCD-1C1E-301331CE8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6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9439-EEA0-0C06-3D12-D1898FE6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i="0" u="sng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9. Explain the concept of lazy loading and eager loading in Hibernate.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5E3D3-0653-8B9F-66B6-B671A077D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A9E7-BD14-1B40-676D-E010CAA1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i="0" u="sng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10. How would you optimize a slow-performing SQL query?</a:t>
            </a:r>
            <a:br>
              <a:rPr lang="en-US" sz="3200" b="1" i="0" u="sng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27D57-8BC6-3BBD-8210-F3114671D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7326-4F5F-3723-7CE0-6E268FDE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C152-B806-CF1B-0976-1C156AB01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2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CDC0-56AF-8343-9FB6-B3FC9926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E941-8672-FFCE-504A-AE940BE9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CDC0-56AF-8343-9FB6-B3FC9926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E941-8672-FFCE-504A-AE940BE9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6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CDC0-56AF-8343-9FB6-B3FC9926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E941-8672-FFCE-504A-AE940BE9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i="0" u="sng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Explain the difference between == and equals() in Java.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7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CDC0-56AF-8343-9FB6-B3FC9926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E941-8672-FFCE-504A-AE940BE9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4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CDC0-56AF-8343-9FB6-B3FC9926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E941-8672-FFCE-504A-AE940BE9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9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CDC0-56AF-8343-9FB6-B3FC9926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E941-8672-FFCE-504A-AE940BE9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8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CDC0-56AF-8343-9FB6-B3FC9926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E941-8672-FFCE-504A-AE940BE9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2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What are the main principles of Object-Oriented Programming (OOP)?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0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Describe how Java handles memory management and garbage collection.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Can you explain the final, finally, and finalize keywords in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8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Describe how a HashMap works internally in Java.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8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What is the difference between an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LinkedList?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545</Words>
  <Application>Microsoft Office PowerPoint</Application>
  <PresentationFormat>Widescreen</PresentationFormat>
  <Paragraphs>48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Algerian</vt:lpstr>
      <vt:lpstr>Aptos</vt:lpstr>
      <vt:lpstr>Aptos Display</vt:lpstr>
      <vt:lpstr>Arial</vt:lpstr>
      <vt:lpstr>Calibri</vt:lpstr>
      <vt:lpstr>Times New Roman</vt:lpstr>
      <vt:lpstr>Office Theme</vt:lpstr>
      <vt:lpstr>Java Backend Developer  Mock Interview Series</vt:lpstr>
      <vt:lpstr>Java Backend Developer  Interview guidance</vt:lpstr>
      <vt:lpstr>1. Introduction</vt:lpstr>
      <vt:lpstr>Explain the difference between == and equals() in Java.</vt:lpstr>
      <vt:lpstr>2. What are the main principles of Object-Oriented Programming (OOP)?</vt:lpstr>
      <vt:lpstr>3. Describe how Java handles memory management and garbage collection.</vt:lpstr>
      <vt:lpstr>4. Can you explain the final, finally, and finalize keywords in Java?</vt:lpstr>
      <vt:lpstr>5. Describe how a HashMap works internally in Java.</vt:lpstr>
      <vt:lpstr>6. What is the difference between an ArrayList and a LinkedList? </vt:lpstr>
      <vt:lpstr>7. Write a Java method to check if a given string is a palindrome. </vt:lpstr>
      <vt:lpstr>8. How would you reverse a linked list in Java? </vt:lpstr>
      <vt:lpstr>9. What is dependency injection and how is it implemented in Spring? </vt:lpstr>
      <vt:lpstr>10. Explain the difference between @Component, @Repository, @Service, and @Controller annotations in Spring. </vt:lpstr>
      <vt:lpstr>11. How does Spring Boot simplify application development compared to Spring Framework? </vt:lpstr>
      <vt:lpstr>12. Explain the difference between SQL and NoSQL databases. </vt:lpstr>
      <vt:lpstr>13. What is an ORM and how does JPA/Hibernate work in a Spring application? </vt:lpstr>
      <vt:lpstr>14. Write a basic SQL query to find all employees whose salary is greater than a certain amount. </vt:lpstr>
      <vt:lpstr>15. What are the main principles of microservices architecture? </vt:lpstr>
      <vt:lpstr>16. How do you handle versioning in RESTful web services? </vt:lpstr>
      <vt:lpstr>17. Explain how you can secure a REST API in Spring Boot. </vt:lpstr>
      <vt:lpstr>18. What is Apache Kafka and what are its main use cases? </vt:lpstr>
      <vt:lpstr>19. How would you implement a simple producer-consumer model using Kafka in a Spring Boot application?   </vt:lpstr>
      <vt:lpstr>20. What are the differences between unit testing, integration testing, and system testing? </vt:lpstr>
      <vt:lpstr>21. Explain how you would set up a CI/CD pipeline for a Java Spring Boot application. </vt:lpstr>
      <vt:lpstr>Java Backend Developer  Mock Interview Series</vt:lpstr>
      <vt:lpstr>1. Explain the concepts of immutability and mutability in Java. Why are Strings immutable?</vt:lpstr>
      <vt:lpstr>2. What are lambda expressions and functional interfaces in Java?  Provide an example.</vt:lpstr>
      <vt:lpstr>3. What is the difference between synchronized and ReentrantLock? When would you use each?</vt:lpstr>
      <vt:lpstr>4. What is AOP (Aspect-Oriented Programming) and how is it used in Spring?</vt:lpstr>
      <vt:lpstr>5. Explain the lifecycle of a Spring bean.</vt:lpstr>
      <vt:lpstr>6. How do you handle transactions in Spring? Explain the use of @Transactional annotation.</vt:lpstr>
      <vt:lpstr>7.How do you configure Spring Boot for different environments (e.g., development, testing, production)?</vt:lpstr>
      <vt:lpstr>8. What are ACID properties in database systems?</vt:lpstr>
      <vt:lpstr>9. Explain the concept of lazy loading and eager loading in Hibernate.</vt:lpstr>
      <vt:lpstr>10. How would you optimize a slow-performing SQL query?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Arvind Kumar</dc:creator>
  <cp:lastModifiedBy>Arvind Maurya</cp:lastModifiedBy>
  <cp:revision>10</cp:revision>
  <dcterms:created xsi:type="dcterms:W3CDTF">2024-07-20T05:17:42Z</dcterms:created>
  <dcterms:modified xsi:type="dcterms:W3CDTF">2024-07-21T15:36:46Z</dcterms:modified>
</cp:coreProperties>
</file>