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5" r:id="rId11"/>
    <p:sldId id="274" r:id="rId12"/>
    <p:sldId id="277" r:id="rId13"/>
    <p:sldId id="279" r:id="rId14"/>
    <p:sldId id="280" r:id="rId15"/>
    <p:sldId id="284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C40C5-DB6E-8B4D-8968-90E2C2E577DB}" v="500" dt="2024-08-13T02:09:18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62" d="100"/>
          <a:sy n="62" d="100"/>
        </p:scale>
        <p:origin x="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F976B-9587-4DF8-885C-7B935B1CCD2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CECB6-7D62-4ACC-8B75-C4B4FF6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CECB6-7D62-4ACC-8B75-C4B4FF6F30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4FD-DD82-8D45-9BD9-3E765866C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6B123-E9EB-3696-23B2-F8E6E0713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413F-B5D7-34DC-3658-44BE8421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9A5F-B993-D856-0FE5-C18A767D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E00E-2929-4B44-3786-3070CB5F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7273-ED59-B264-FF7A-E42EC25C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D6D05-1E41-0684-A689-6800775DF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8C38-D320-DC3A-49E9-D5410C22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2662-F870-7D42-97EB-EB8AA81D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56D7-45C7-3F3D-FDF8-069818BC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4EF8C-A379-AE58-B455-54905BE0B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862EF-3BC8-AA54-1DF8-0FC72E0E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D915-CE3A-3C62-1E98-C806DB4A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45D6-31C0-31CA-E9B3-4A05E3E5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AB58-0E7B-4697-B385-A530F422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3664-6F3B-BF08-1465-9A74D006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398F-1316-317C-E56A-EACD0326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4294-2251-2E93-738B-494F3EBD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F55E-5CCB-3911-2A71-E2E6F31B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E1AB-7CC4-E915-7B22-7E309B68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8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63EA-2793-BDB6-F0CD-E709B030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39D2-D74C-6D3D-8DC9-731B1AE2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9577-61C7-E9B9-48C2-6958AE29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36C5-B2FB-775D-D0E7-09F5DF5A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D112-FCF3-903A-37F2-FF45F23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F26-0B96-93E3-6429-84B6D311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6687-9A82-D0F8-F140-8B277323B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45FC5-4657-F9F3-3EB8-1AC4AD5F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8C5F-A227-E0F8-35DB-3BC3A924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988F-2F6D-2362-1FC1-73038519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10670-2678-3A49-A26E-0468F019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58D9-9D68-ACE3-16F2-DBA5E8EF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30E8-D59D-F59A-277E-76155069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A9153-E082-C7B0-2AA5-4B2C6B443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EF898-346F-8A87-72FA-EFBB18F90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AA067-A049-08E4-59F2-C389114A6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3B100-CD99-0A1F-FFE8-E2505C8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58D08-5493-4379-C3EF-62F63696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30FF4-DD83-1337-0411-E640B0D2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9080-45AF-E1F1-B5FB-7179A36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E5C50-E529-1C57-EBD1-812602BA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D22A3-0FFD-8D73-9FF4-E7FF6F9E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C26B1-A544-AB20-1FFF-69CC1FF0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6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D89B6-CA9B-E052-A6A2-458DD3DD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01625-0C33-D227-1614-68CCBDAB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CEED9-E250-F6B1-BE76-5FA939CA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9E6C-A4C5-1D0A-FDE3-14B74AF6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181F-F54F-2E05-4CB7-4522795E4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BC1E-8860-C1CE-80D4-095D38A5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BDC17-157E-808E-C1A1-563D2B7A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51B57-6B74-33BC-5C8C-94116FCF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B6EAC-9D6D-63C0-5635-FAF593FD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0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E1E-6FD2-8792-EA01-3F4F52F0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03EAF-8CC6-AEBC-026B-C1031F40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A4AA-6414-1EF2-E82C-388973DC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D6F1-132A-D198-32D5-7197BAE9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B8FFD-1618-5425-0BAF-73EA1185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1202-AF08-FC56-889C-A5A1979C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2711B-D04B-62BF-A3FD-A2D50072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2B0E-5D7E-64BC-175D-7F6B8A00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CE1D-B087-DE0B-40E5-C67623CF7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3B25A-0B7F-764A-9C04-BE0ED23BF88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7516-DF41-AD97-4977-08BB466C4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C24D-89CE-643E-33C4-F634B4EC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8AD69-4ECA-D745-A185-8E1C5A69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235D9-FBBC-5DCD-2C26-7826E7C1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Database Interview </a:t>
            </a:r>
            <a:r>
              <a:rPr lang="en-US" dirty="0" err="1">
                <a:highlight>
                  <a:srgbClr val="FFFF00"/>
                </a:highlight>
              </a:rPr>
              <a:t>QnA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618C-9499-0335-BD5D-3246ACE2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/>
              <a:t>#databaseInterview #codefarm</a:t>
            </a:r>
          </a:p>
        </p:txBody>
      </p:sp>
      <p:sp>
        <p:nvSpPr>
          <p:cNvPr id="56" name="Freeform: Shape 4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38D9F81-1C73-18EE-AD6F-210A014C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5871" y="1185381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092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</a:p>
          <a:p>
            <a:pPr lvl="1"/>
            <a:r>
              <a:rPr lang="en-US" dirty="0"/>
              <a:t>MySQL, PostgreSQL, Oracle, Microsoft SQL Server.</a:t>
            </a:r>
          </a:p>
          <a:p>
            <a:r>
              <a:rPr lang="en-US" b="1" dirty="0"/>
              <a:t>NoSQL Databases</a:t>
            </a:r>
          </a:p>
          <a:p>
            <a:pPr lvl="1"/>
            <a:r>
              <a:rPr lang="en-US" dirty="0"/>
              <a:t>MongoDB (document), Cassandra (wide-column), Redis (key-value), Neo4j (graph).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26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CC1FA5-4224-5EED-E04D-7939874464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77672"/>
          <a:ext cx="10608933" cy="476183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536311">
                  <a:extLst>
                    <a:ext uri="{9D8B030D-6E8A-4147-A177-3AD203B41FA5}">
                      <a16:colId xmlns:a16="http://schemas.microsoft.com/office/drawing/2014/main" val="2354594834"/>
                    </a:ext>
                  </a:extLst>
                </a:gridCol>
                <a:gridCol w="3536311">
                  <a:extLst>
                    <a:ext uri="{9D8B030D-6E8A-4147-A177-3AD203B41FA5}">
                      <a16:colId xmlns:a16="http://schemas.microsoft.com/office/drawing/2014/main" val="3164222196"/>
                    </a:ext>
                  </a:extLst>
                </a:gridCol>
                <a:gridCol w="3536311">
                  <a:extLst>
                    <a:ext uri="{9D8B030D-6E8A-4147-A177-3AD203B41FA5}">
                      <a16:colId xmlns:a16="http://schemas.microsoft.com/office/drawing/2014/main" val="2332501867"/>
                    </a:ext>
                  </a:extLst>
                </a:gridCol>
              </a:tblGrid>
              <a:tr h="320019">
                <a:tc>
                  <a:txBody>
                    <a:bodyPr/>
                    <a:lstStyle/>
                    <a:p>
                      <a:r>
                        <a:rPr lang="en-US" sz="1400" b="1" dirty="0"/>
                        <a:t>Feature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SQL Databases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NoSQL Databases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4156242366"/>
                  </a:ext>
                </a:extLst>
              </a:tr>
              <a:tr h="825426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Model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Relational (Tables)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fr-FR" sz="1400"/>
                    </a:p>
                    <a:p>
                      <a:r>
                        <a:rPr lang="fr-FR" sz="1400" b="1"/>
                        <a:t>Non-relational (Document, Key-Value, Graph, etc.)</a:t>
                      </a:r>
                      <a:endParaRPr lang="fr-FR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3973054761"/>
                  </a:ext>
                </a:extLst>
              </a:tr>
              <a:tr h="572723">
                <a:tc>
                  <a:txBody>
                    <a:bodyPr/>
                    <a:lstStyle/>
                    <a:p>
                      <a:r>
                        <a:rPr lang="en-US" sz="1400" b="1" dirty="0"/>
                        <a:t>Schema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Fixed Schema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Dynamic Schema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1804955056"/>
                  </a:ext>
                </a:extLst>
              </a:tr>
              <a:tr h="572723">
                <a:tc>
                  <a:txBody>
                    <a:bodyPr/>
                    <a:lstStyle/>
                    <a:p>
                      <a:r>
                        <a:rPr lang="en-US" sz="1400" b="1"/>
                        <a:t>Scalability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Vertical Scaling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Horizontal Scaling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1504524407"/>
                  </a:ext>
                </a:extLst>
              </a:tr>
              <a:tr h="499443">
                <a:tc>
                  <a:txBody>
                    <a:bodyPr/>
                    <a:lstStyle/>
                    <a:p>
                      <a:r>
                        <a:rPr lang="en-US" sz="1400" b="1" dirty="0"/>
                        <a:t>Transaction Support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ACID Compliance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BASE Model (Eventual Consistency)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3557988377"/>
                  </a:ext>
                </a:extLst>
              </a:tr>
              <a:tr h="572999">
                <a:tc>
                  <a:txBody>
                    <a:bodyPr/>
                    <a:lstStyle/>
                    <a:p>
                      <a:r>
                        <a:rPr lang="en-US" sz="1400" b="1"/>
                        <a:t>Query Language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SQL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Varied (e.g., JSON-based for MongoDB)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230996818"/>
                  </a:ext>
                </a:extLst>
              </a:tr>
              <a:tr h="572723">
                <a:tc>
                  <a:txBody>
                    <a:bodyPr/>
                    <a:lstStyle/>
                    <a:p>
                      <a:r>
                        <a:rPr lang="en-US" sz="1400" b="1"/>
                        <a:t>Data Integrity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High (Strong Consistency)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Varied (Eventual Consistency)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2142839897"/>
                  </a:ext>
                </a:extLst>
              </a:tr>
              <a:tr h="825426">
                <a:tc>
                  <a:txBody>
                    <a:bodyPr/>
                    <a:lstStyle/>
                    <a:p>
                      <a:r>
                        <a:rPr lang="en-US" sz="1400" b="1"/>
                        <a:t>Use Cases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Structured Data, Complex Queries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Big Data, Real-time Analytics, Unstructured Data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23139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80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235D9-FBBC-5DCD-2C26-7826E7C1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9871"/>
            <a:ext cx="9783390" cy="4386022"/>
          </a:xfrm>
          <a:solidFill>
            <a:schemeClr val="tx1"/>
          </a:solidFill>
        </p:spPr>
        <p:txBody>
          <a:bodyPr anchor="b"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What is an </a:t>
            </a:r>
            <a:r>
              <a:rPr lang="en-US" sz="6600" dirty="0">
                <a:solidFill>
                  <a:srgbClr val="00B050"/>
                </a:solidFill>
                <a:latin typeface="Algerian" panose="04020705040A02060702" pitchFamily="82" charset="0"/>
              </a:rPr>
              <a:t>ORM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and how does </a:t>
            </a:r>
            <a:r>
              <a:rPr lang="en-US" sz="6600" dirty="0">
                <a:solidFill>
                  <a:srgbClr val="00B050"/>
                </a:solidFill>
                <a:latin typeface="Algerian" panose="04020705040A02060702" pitchFamily="82" charset="0"/>
              </a:rPr>
              <a:t>JPA/Hibernate 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work </a:t>
            </a:r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in a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6600" dirty="0">
                <a:solidFill>
                  <a:srgbClr val="00B050"/>
                </a:solidFill>
                <a:latin typeface="Algerian" panose="04020705040A02060702" pitchFamily="82" charset="0"/>
              </a:rPr>
              <a:t>Spring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application?</a:t>
            </a:r>
            <a:endParaRPr lang="en-US" sz="6600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618C-9499-0335-BD5D-3246ACE2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059" y="4784596"/>
            <a:ext cx="5221185" cy="599245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t">
            <a:normAutofit/>
          </a:bodyPr>
          <a:lstStyle/>
          <a:p>
            <a:r>
              <a:rPr lang="en-US" dirty="0"/>
              <a:t>#DatabaseInterview #codefarm</a:t>
            </a:r>
          </a:p>
        </p:txBody>
      </p:sp>
      <p:sp>
        <p:nvSpPr>
          <p:cNvPr id="56" name="Freeform: Shape 4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60571-2B5F-1EB1-EFB4-79555A5A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7505"/>
            <a:ext cx="3143893" cy="136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E78EE-A06E-7552-93D9-979C755C12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04750" y="5613450"/>
            <a:ext cx="2633430" cy="12146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793496-E425-63EB-CEAE-A6B1C9CE1E44}"/>
              </a:ext>
            </a:extLst>
          </p:cNvPr>
          <p:cNvGrpSpPr/>
          <p:nvPr/>
        </p:nvGrpSpPr>
        <p:grpSpPr>
          <a:xfrm>
            <a:off x="5638083" y="5437505"/>
            <a:ext cx="1372477" cy="880632"/>
            <a:chOff x="5557227" y="4534051"/>
            <a:chExt cx="1372477" cy="8806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673E97-C900-9E1E-143A-632A9F7A8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B2104C-E0BE-B90E-23FE-59633CCC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A0DC98F-8545-1748-D89E-2B1FBD3C0AC9}"/>
              </a:ext>
            </a:extLst>
          </p:cNvPr>
          <p:cNvSpPr/>
          <p:nvPr/>
        </p:nvSpPr>
        <p:spPr>
          <a:xfrm>
            <a:off x="8589195" y="0"/>
            <a:ext cx="3553779" cy="2568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Database Interview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QnA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B992A6-C0A1-BC66-70A8-6F85493592D5}"/>
              </a:ext>
            </a:extLst>
          </p:cNvPr>
          <p:cNvSpPr/>
          <p:nvPr/>
        </p:nvSpPr>
        <p:spPr>
          <a:xfrm>
            <a:off x="-1" y="1"/>
            <a:ext cx="1089061" cy="2568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#2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38D9F81-1C73-18EE-AD6F-210A014CD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0049" y="1255161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515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4D185-52B0-51EE-2130-80B5B710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69"/>
            <a:ext cx="10515600" cy="45741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Object-Relational Mapping</a:t>
            </a:r>
          </a:p>
          <a:p>
            <a:r>
              <a:rPr lang="en-US" dirty="0"/>
              <a:t>It is a programming technique that facilitates the conversion of data between incompatible systems (object-oriented programming languages and relational databases). </a:t>
            </a:r>
          </a:p>
          <a:p>
            <a:r>
              <a:rPr lang="en-US" dirty="0"/>
              <a:t>It allows developers to work with database records as if they were objects in the programming language, abstracting the underlying SQL queries.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Simplified data manipulation</a:t>
            </a:r>
          </a:p>
          <a:p>
            <a:pPr lvl="1"/>
            <a:r>
              <a:rPr lang="en-US" dirty="0"/>
              <a:t>Automated CRUD operations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Database independence</a:t>
            </a:r>
          </a:p>
        </p:txBody>
      </p:sp>
    </p:spTree>
    <p:extLst>
      <p:ext uri="{BB962C8B-B14F-4D97-AF65-F5344CB8AC3E}">
        <p14:creationId xmlns:p14="http://schemas.microsoft.com/office/powerpoint/2010/main" val="41553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JPA - Java Persistence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4D185-52B0-51EE-2130-80B5B710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881"/>
            <a:ext cx="10247616" cy="4574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provides guidelines for mapping Java objects to relational database tables.</a:t>
            </a:r>
          </a:p>
          <a:p>
            <a:r>
              <a:rPr lang="en-US" b="1" dirty="0"/>
              <a:t>Core Concepts</a:t>
            </a:r>
          </a:p>
          <a:p>
            <a:pPr lvl="1"/>
            <a:r>
              <a:rPr lang="en-US" b="1" dirty="0"/>
              <a:t>Entities</a:t>
            </a:r>
          </a:p>
          <a:p>
            <a:pPr lvl="2"/>
            <a:r>
              <a:rPr lang="en-US" dirty="0"/>
              <a:t> Java classes that represent tables in a database.</a:t>
            </a:r>
          </a:p>
          <a:p>
            <a:pPr lvl="1"/>
            <a:r>
              <a:rPr lang="en-US" b="1" dirty="0" err="1"/>
              <a:t>EntityManager</a:t>
            </a:r>
            <a:endParaRPr lang="en-US" b="1" dirty="0"/>
          </a:p>
          <a:p>
            <a:pPr lvl="2"/>
            <a:r>
              <a:rPr lang="en-US" dirty="0"/>
              <a:t>The interface used for interacting with the persistence context (which manages entity instances).</a:t>
            </a:r>
          </a:p>
          <a:p>
            <a:pPr lvl="1"/>
            <a:r>
              <a:rPr lang="en-US" b="1" dirty="0"/>
              <a:t>Persistence Context</a:t>
            </a:r>
          </a:p>
          <a:p>
            <a:pPr lvl="2"/>
            <a:r>
              <a:rPr lang="en-US" dirty="0"/>
              <a:t>A cache of entity instances, which ensures that within a transaction, each entity is unique.</a:t>
            </a:r>
          </a:p>
          <a:p>
            <a:pPr lvl="1"/>
            <a:r>
              <a:rPr lang="en-US" b="1" dirty="0"/>
              <a:t>Persistence Unit</a:t>
            </a:r>
          </a:p>
          <a:p>
            <a:pPr lvl="2"/>
            <a:r>
              <a:rPr lang="en-US" dirty="0"/>
              <a:t>A configuration that defines entity classes and connection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JPA - Java Persistence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89AB3-F581-E356-92DF-9A4B0FB7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6" y="1517597"/>
            <a:ext cx="6004353" cy="5340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B60274-6188-5103-2240-B9D2ADBF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89" y="1616976"/>
            <a:ext cx="5734850" cy="1533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7AF04-010D-69B4-C7A0-933AEC2B1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150" y="3354406"/>
            <a:ext cx="5748589" cy="36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Hibernate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4D185-52B0-51EE-2130-80B5B710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6"/>
            <a:ext cx="10515600" cy="4574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 popular ORM framework that implements the JPA specification. </a:t>
            </a:r>
          </a:p>
          <a:p>
            <a:r>
              <a:rPr lang="en-US" dirty="0"/>
              <a:t>It provides additional features beyond the standard JPA</a:t>
            </a:r>
          </a:p>
          <a:p>
            <a:pPr lvl="1"/>
            <a:r>
              <a:rPr lang="en-US" dirty="0"/>
              <a:t>Lazy/Eager Loading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Criteria API</a:t>
            </a:r>
          </a:p>
          <a:p>
            <a:pPr lvl="1"/>
            <a:r>
              <a:rPr lang="en-US" dirty="0"/>
              <a:t>Custom Types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Transaction</a:t>
            </a:r>
          </a:p>
          <a:p>
            <a:pPr lvl="1"/>
            <a:r>
              <a:rPr lang="en-US" dirty="0"/>
              <a:t>Query</a:t>
            </a:r>
          </a:p>
        </p:txBody>
      </p:sp>
      <p:pic>
        <p:nvPicPr>
          <p:cNvPr id="1027" name="Picture 3" descr="Hibernate - Architecture">
            <a:extLst>
              <a:ext uri="{FF2B5EF4-FFF2-40B4-BE49-F238E27FC236}">
                <a16:creationId xmlns:a16="http://schemas.microsoft.com/office/drawing/2014/main" id="{C557043F-B2D8-12E4-FA09-8E86AA42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4" y="2693577"/>
            <a:ext cx="43815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5300" dirty="0"/>
              <a:t>JPA/Hibernate in a Spring Application</a:t>
            </a:r>
            <a:endParaRPr lang="en-US" sz="6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4D185-52B0-51EE-2130-80B5B710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69"/>
            <a:ext cx="10515600" cy="4574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Spring Data JPA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Entity Classes</a:t>
            </a:r>
          </a:p>
          <a:p>
            <a:pPr lvl="1"/>
            <a:r>
              <a:rPr lang="en-US" dirty="0"/>
              <a:t>Repositories</a:t>
            </a:r>
          </a:p>
          <a:p>
            <a:pPr lvl="1"/>
            <a:r>
              <a:rPr lang="en-US" dirty="0"/>
              <a:t>Transactions</a:t>
            </a:r>
          </a:p>
          <a:p>
            <a:r>
              <a:rPr lang="en-US" dirty="0"/>
              <a:t>Workflow in a Spring Application</a:t>
            </a:r>
          </a:p>
          <a:p>
            <a:pPr lvl="1"/>
            <a:r>
              <a:rPr lang="en-US" dirty="0"/>
              <a:t>Entity Creation</a:t>
            </a:r>
          </a:p>
          <a:p>
            <a:pPr lvl="1"/>
            <a:r>
              <a:rPr lang="en-US" dirty="0"/>
              <a:t>Repository Interface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Database Operations</a:t>
            </a:r>
          </a:p>
          <a:p>
            <a:pPr lvl="1"/>
            <a:r>
              <a:rPr lang="en-US" dirty="0"/>
              <a:t>Transaction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300" dirty="0" err="1"/>
              <a:t>Follw</a:t>
            </a:r>
            <a:r>
              <a:rPr lang="en-US" sz="5300" dirty="0"/>
              <a:t>-up Questions</a:t>
            </a:r>
            <a:endParaRPr lang="en-US" sz="6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4D185-52B0-51EE-2130-80B5B710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39" y="1602769"/>
            <a:ext cx="10614061" cy="4574194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Why use JPA over JDBC?</a:t>
            </a:r>
          </a:p>
          <a:p>
            <a:pPr lvl="1"/>
            <a:r>
              <a:rPr lang="en-US" dirty="0"/>
              <a:t>What are the differences between Lazy and Eager loading?</a:t>
            </a:r>
          </a:p>
          <a:p>
            <a:pPr lvl="1"/>
            <a:r>
              <a:rPr lang="en-US" dirty="0"/>
              <a:t>How does Hibernate handle caching?</a:t>
            </a:r>
          </a:p>
          <a:p>
            <a:pPr lvl="1"/>
            <a:r>
              <a:rPr lang="en-US" dirty="0"/>
              <a:t>What are the different types of mappings in JPA?</a:t>
            </a:r>
          </a:p>
          <a:p>
            <a:pPr lvl="1"/>
            <a:r>
              <a:rPr lang="en-US" dirty="0"/>
              <a:t>What is the N+1 Select problem?</a:t>
            </a:r>
          </a:p>
          <a:p>
            <a:pPr lvl="1"/>
            <a:r>
              <a:rPr lang="en-US" dirty="0"/>
              <a:t>How do you handle transactions in a Spring application using JPA/Hibernate?</a:t>
            </a:r>
          </a:p>
          <a:p>
            <a:pPr lvl="1"/>
            <a:r>
              <a:rPr lang="en-US" dirty="0"/>
              <a:t>What is the role of the </a:t>
            </a:r>
            <a:r>
              <a:rPr lang="en-US" b="1" dirty="0" err="1"/>
              <a:t>EntityManager</a:t>
            </a:r>
            <a:r>
              <a:rPr lang="en-US" dirty="0"/>
              <a:t> in JPA?</a:t>
            </a:r>
          </a:p>
          <a:p>
            <a:pPr lvl="1"/>
            <a:r>
              <a:rPr lang="en-US" dirty="0"/>
              <a:t>How do you optimize performance in Hibernate?</a:t>
            </a:r>
          </a:p>
          <a:p>
            <a:pPr lvl="1"/>
            <a:r>
              <a:rPr lang="en-US" dirty="0"/>
              <a:t>How does Hibernate manage the lifecycle of an entity?</a:t>
            </a:r>
          </a:p>
          <a:p>
            <a:pPr lvl="1"/>
            <a:r>
              <a:rPr lang="en-US" dirty="0"/>
              <a:t>What is JPQL, and how is it different from SQL?</a:t>
            </a:r>
          </a:p>
          <a:p>
            <a:pPr lvl="1"/>
            <a:r>
              <a:rPr lang="en-US" dirty="0"/>
              <a:t>How do you perform batch processing in Hibernate?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235D9-FBBC-5DCD-2C26-7826E7C1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9871"/>
            <a:ext cx="10161142" cy="4386022"/>
          </a:xfrm>
          <a:solidFill>
            <a:schemeClr val="tx1"/>
          </a:solidFill>
        </p:spPr>
        <p:txBody>
          <a:bodyPr anchor="b"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Explain the </a:t>
            </a:r>
            <a:r>
              <a:rPr lang="en-US" sz="6600" dirty="0">
                <a:solidFill>
                  <a:srgbClr val="00B050"/>
                </a:solidFill>
                <a:latin typeface="Algerian" panose="04020705040A02060702" pitchFamily="82" charset="0"/>
              </a:rPr>
              <a:t>difference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between </a:t>
            </a:r>
            <a:r>
              <a:rPr lang="en-US" sz="8800" u="sng" dirty="0">
                <a:solidFill>
                  <a:schemeClr val="bg1"/>
                </a:solidFill>
                <a:latin typeface="Algerian" panose="04020705040A02060702" pitchFamily="82" charset="0"/>
              </a:rPr>
              <a:t>SQL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4000" dirty="0">
                <a:solidFill>
                  <a:srgbClr val="7D3C00"/>
                </a:solidFill>
                <a:latin typeface="Algerian" panose="04020705040A02060702" pitchFamily="82" charset="0"/>
              </a:rPr>
              <a:t>and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9600" u="sng" dirty="0">
                <a:solidFill>
                  <a:schemeClr val="bg1"/>
                </a:solidFill>
                <a:latin typeface="Algerian" panose="04020705040A02060702" pitchFamily="82" charset="0"/>
              </a:rPr>
              <a:t>NoSQL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  <a:t>databases</a:t>
            </a:r>
            <a:endParaRPr lang="en-US" sz="6600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618C-9499-0335-BD5D-3246ACE2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059" y="4784596"/>
            <a:ext cx="5221185" cy="599245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t">
            <a:normAutofit/>
          </a:bodyPr>
          <a:lstStyle/>
          <a:p>
            <a:r>
              <a:rPr lang="en-US" dirty="0"/>
              <a:t>#DatabaseInterview #codefarm</a:t>
            </a:r>
          </a:p>
        </p:txBody>
      </p:sp>
      <p:sp>
        <p:nvSpPr>
          <p:cNvPr id="56" name="Freeform: Shape 4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38D9F81-1C73-18EE-AD6F-210A014C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5871" y="1185381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60571-2B5F-1EB1-EFB4-79555A5A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37505"/>
            <a:ext cx="3143893" cy="136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E78EE-A06E-7552-93D9-979C755C122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04750" y="5613450"/>
            <a:ext cx="2633430" cy="12146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793496-E425-63EB-CEAE-A6B1C9CE1E44}"/>
              </a:ext>
            </a:extLst>
          </p:cNvPr>
          <p:cNvGrpSpPr/>
          <p:nvPr/>
        </p:nvGrpSpPr>
        <p:grpSpPr>
          <a:xfrm>
            <a:off x="5638083" y="5437505"/>
            <a:ext cx="1372477" cy="880632"/>
            <a:chOff x="5557227" y="4534051"/>
            <a:chExt cx="1372477" cy="8806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673E97-C900-9E1E-143A-632A9F7A8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B2104C-E0BE-B90E-23FE-59633CCC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A0DC98F-8545-1748-D89E-2B1FBD3C0AC9}"/>
              </a:ext>
            </a:extLst>
          </p:cNvPr>
          <p:cNvSpPr/>
          <p:nvPr/>
        </p:nvSpPr>
        <p:spPr>
          <a:xfrm>
            <a:off x="8589195" y="0"/>
            <a:ext cx="3553779" cy="2568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Database Interview </a:t>
            </a:r>
            <a:r>
              <a:rPr lang="en-US" dirty="0" err="1">
                <a:latin typeface="Algerian" panose="04020705040A02060702" pitchFamily="82" charset="0"/>
              </a:rPr>
              <a:t>QnA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B992A6-C0A1-BC66-70A8-6F85493592D5}"/>
              </a:ext>
            </a:extLst>
          </p:cNvPr>
          <p:cNvSpPr/>
          <p:nvPr/>
        </p:nvSpPr>
        <p:spPr>
          <a:xfrm>
            <a:off x="-1" y="1"/>
            <a:ext cx="1089061" cy="2568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623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825625"/>
            <a:ext cx="9154273" cy="4749836"/>
          </a:xfrm>
        </p:spPr>
        <p:txBody>
          <a:bodyPr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Schema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Transaction Support</a:t>
            </a:r>
          </a:p>
          <a:p>
            <a:r>
              <a:rPr lang="en-US" dirty="0"/>
              <a:t>Query Language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2904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/>
              <a:t>Data Model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825625"/>
            <a:ext cx="7263829" cy="47498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SQL Databases</a:t>
            </a:r>
            <a:endParaRPr lang="en-US" dirty="0"/>
          </a:p>
          <a:p>
            <a:pPr lvl="1"/>
            <a:r>
              <a:rPr lang="en-US" dirty="0"/>
              <a:t>SQL (Structured Query Language) databases are relational. </a:t>
            </a:r>
          </a:p>
          <a:p>
            <a:pPr lvl="1"/>
            <a:r>
              <a:rPr lang="en-US" dirty="0"/>
              <a:t>They use a structured schema with tables, rows, and columns, where each table has a fixed schema defined by a set of fields. </a:t>
            </a:r>
          </a:p>
          <a:p>
            <a:pPr lvl="1"/>
            <a:r>
              <a:rPr lang="en-US" dirty="0"/>
              <a:t>The relationships between tables are established using foreign keys.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NoSQL (Not Only SQL) databases are non-relational. </a:t>
            </a:r>
          </a:p>
          <a:p>
            <a:pPr lvl="1"/>
            <a:r>
              <a:rPr lang="en-US" dirty="0"/>
              <a:t>They can store unstructured, semi-structured, or structured data and often use flexible schemas. </a:t>
            </a:r>
          </a:p>
          <a:p>
            <a:pPr lvl="1"/>
            <a:r>
              <a:rPr lang="en-US" dirty="0"/>
              <a:t>Data can be stored in various formats, such as key-value pairs, documents, wide-columns, or graphs.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87CEF-90B4-C5EB-84CE-F0BC0394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50" y="1447434"/>
            <a:ext cx="4682449" cy="275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FC044-ACC1-653F-72C5-6D81FEB1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057" y="4335480"/>
            <a:ext cx="429051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000" dirty="0"/>
              <a:t>Schema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7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</a:p>
          <a:p>
            <a:pPr lvl="1"/>
            <a:r>
              <a:rPr lang="en-US" dirty="0"/>
              <a:t>They require a predefined schema before data can be inserted.</a:t>
            </a:r>
          </a:p>
          <a:p>
            <a:pPr lvl="1"/>
            <a:r>
              <a:rPr lang="en-US" dirty="0"/>
              <a:t> Any changes to the schema (e.g., adding a new column) can be complex and require careful planning.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NoSQL databases typically have dynamic schemas, meaning fields can be added without affecting the existing data. </a:t>
            </a:r>
          </a:p>
          <a:p>
            <a:pPr lvl="1"/>
            <a:r>
              <a:rPr lang="en-US" dirty="0"/>
              <a:t>This allows for more flexibility and easier adaptation to changing data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2116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Scalability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825625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</a:p>
          <a:p>
            <a:pPr lvl="1"/>
            <a:r>
              <a:rPr lang="en-US" dirty="0"/>
              <a:t>SQL databases are generally vertically scalable, which means increasing the power of a single server (e.g., adding more RAM or CPU). </a:t>
            </a:r>
          </a:p>
          <a:p>
            <a:pPr lvl="1"/>
            <a:r>
              <a:rPr lang="en-US" dirty="0"/>
              <a:t>Horizontal scaling (adding more servers) can be challenging and complex.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 NoSQL databases are designed for horizontal scalability. </a:t>
            </a:r>
          </a:p>
          <a:p>
            <a:pPr lvl="1"/>
            <a:r>
              <a:rPr lang="en-US" dirty="0"/>
              <a:t>They can easily scale out by adding more servers to distribute the data and load, making them well-suited for handling large volumes of data and high-traffic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214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Transaction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721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</a:p>
          <a:p>
            <a:pPr lvl="1"/>
            <a:r>
              <a:rPr lang="en-US" dirty="0"/>
              <a:t> SQL databases are known for their strong ACID (Atomicity, Consistency, Isolation, Durability) compliance, ensuring reliable transactions and data integrity.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 Many NoSQL databases sacrifice full ACID compliance for </a:t>
            </a:r>
            <a:r>
              <a:rPr lang="en-US" i="1" dirty="0"/>
              <a:t>flexibility</a:t>
            </a:r>
            <a:r>
              <a:rPr lang="en-US" dirty="0"/>
              <a:t> and </a:t>
            </a:r>
            <a:r>
              <a:rPr lang="en-US" i="1" dirty="0"/>
              <a:t>performance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often follow the BASE model (Basically Available, Soft state, Eventually consistent), which is more suitable for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40865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They use SQL as the standard query language, which is powerful for complex queries, joins, and aggregations.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NoSQL databases often use query languages specific to their data model (e.g., MongoDB uses a JSON-like query language). </a:t>
            </a:r>
          </a:p>
          <a:p>
            <a:pPr lvl="1"/>
            <a:r>
              <a:rPr lang="en-US" dirty="0"/>
              <a:t>These are typically less standardized but can be more intuitive for specific data operations.</a:t>
            </a:r>
          </a:p>
        </p:txBody>
      </p:sp>
    </p:spTree>
    <p:extLst>
      <p:ext uri="{BB962C8B-B14F-4D97-AF65-F5344CB8AC3E}">
        <p14:creationId xmlns:p14="http://schemas.microsoft.com/office/powerpoint/2010/main" val="21258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Use Cases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  <a:endParaRPr lang="en-US" dirty="0"/>
          </a:p>
          <a:p>
            <a:pPr lvl="1"/>
            <a:r>
              <a:rPr lang="en-US" dirty="0"/>
              <a:t>Best suited for structured data and applications requiring complex queries, transactions, and data integrity. </a:t>
            </a:r>
          </a:p>
          <a:p>
            <a:pPr lvl="1"/>
            <a:r>
              <a:rPr lang="en-US" dirty="0"/>
              <a:t>Example -  financial systems, traditional business applications.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 Ideal for unstructured or semi-structured data, large-scale applications, real-time analytics, and scenarios where flexibility, speed, and scalability are prioritized.</a:t>
            </a:r>
          </a:p>
          <a:p>
            <a:pPr lvl="1"/>
            <a:r>
              <a:rPr lang="en-US" dirty="0"/>
              <a:t>Example - social networks, IoT, big data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675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945</Words>
  <Application>Microsoft Office PowerPoint</Application>
  <PresentationFormat>Widescreen</PresentationFormat>
  <Paragraphs>162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Aptos</vt:lpstr>
      <vt:lpstr>Aptos Display</vt:lpstr>
      <vt:lpstr>Arial</vt:lpstr>
      <vt:lpstr>Calibri</vt:lpstr>
      <vt:lpstr>Office Theme</vt:lpstr>
      <vt:lpstr>Database Interview QnA</vt:lpstr>
      <vt:lpstr>Explain the difference between SQL and NoSQL databases</vt:lpstr>
      <vt:lpstr>Differences</vt:lpstr>
      <vt:lpstr>Data Model</vt:lpstr>
      <vt:lpstr>Schema</vt:lpstr>
      <vt:lpstr>Scalability</vt:lpstr>
      <vt:lpstr>Transaction Support</vt:lpstr>
      <vt:lpstr>Query Language</vt:lpstr>
      <vt:lpstr>Use Cases</vt:lpstr>
      <vt:lpstr>Examples</vt:lpstr>
      <vt:lpstr>Summary</vt:lpstr>
      <vt:lpstr>What is an ORM and how does JPA/Hibernate work in a Spring application?</vt:lpstr>
      <vt:lpstr>ORM</vt:lpstr>
      <vt:lpstr>JPA - Java Persistence API</vt:lpstr>
      <vt:lpstr>JPA - Java Persistence API</vt:lpstr>
      <vt:lpstr>Hibernate</vt:lpstr>
      <vt:lpstr>JPA/Hibernate in a Spring Application</vt:lpstr>
      <vt:lpstr>Follw-up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Kumar</dc:creator>
  <cp:lastModifiedBy>Arvind Maurya</cp:lastModifiedBy>
  <cp:revision>26</cp:revision>
  <dcterms:created xsi:type="dcterms:W3CDTF">2024-08-13T01:40:23Z</dcterms:created>
  <dcterms:modified xsi:type="dcterms:W3CDTF">2024-08-13T13:10:46Z</dcterms:modified>
</cp:coreProperties>
</file>