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4"/>
  </p:sldMasterIdLst>
  <p:notesMasterIdLst>
    <p:notesMasterId r:id="rId93"/>
  </p:notesMasterIdLst>
  <p:sldIdLst>
    <p:sldId id="278" r:id="rId5"/>
    <p:sldId id="292" r:id="rId6"/>
    <p:sldId id="291" r:id="rId7"/>
    <p:sldId id="290" r:id="rId8"/>
    <p:sldId id="288" r:id="rId9"/>
    <p:sldId id="287" r:id="rId10"/>
    <p:sldId id="354" r:id="rId11"/>
    <p:sldId id="281" r:id="rId12"/>
    <p:sldId id="355" r:id="rId13"/>
    <p:sldId id="285" r:id="rId14"/>
    <p:sldId id="356" r:id="rId15"/>
    <p:sldId id="357" r:id="rId16"/>
    <p:sldId id="286" r:id="rId17"/>
    <p:sldId id="358" r:id="rId18"/>
    <p:sldId id="293" r:id="rId19"/>
    <p:sldId id="296" r:id="rId20"/>
    <p:sldId id="302" r:id="rId21"/>
    <p:sldId id="304" r:id="rId22"/>
    <p:sldId id="303" r:id="rId23"/>
    <p:sldId id="305" r:id="rId24"/>
    <p:sldId id="315" r:id="rId25"/>
    <p:sldId id="298" r:id="rId26"/>
    <p:sldId id="297" r:id="rId27"/>
    <p:sldId id="299" r:id="rId28"/>
    <p:sldId id="300" r:id="rId29"/>
    <p:sldId id="301" r:id="rId30"/>
    <p:sldId id="289" r:id="rId31"/>
    <p:sldId id="294" r:id="rId32"/>
    <p:sldId id="307" r:id="rId33"/>
    <p:sldId id="308" r:id="rId34"/>
    <p:sldId id="314" r:id="rId35"/>
    <p:sldId id="309" r:id="rId36"/>
    <p:sldId id="310" r:id="rId37"/>
    <p:sldId id="311" r:id="rId38"/>
    <p:sldId id="312" r:id="rId39"/>
    <p:sldId id="295" r:id="rId40"/>
    <p:sldId id="338" r:id="rId41"/>
    <p:sldId id="317" r:id="rId42"/>
    <p:sldId id="324" r:id="rId43"/>
    <p:sldId id="319" r:id="rId44"/>
    <p:sldId id="325" r:id="rId45"/>
    <p:sldId id="326" r:id="rId46"/>
    <p:sldId id="327" r:id="rId47"/>
    <p:sldId id="320" r:id="rId48"/>
    <p:sldId id="323" r:id="rId49"/>
    <p:sldId id="321" r:id="rId50"/>
    <p:sldId id="322" r:id="rId51"/>
    <p:sldId id="313" r:id="rId52"/>
    <p:sldId id="316" r:id="rId53"/>
    <p:sldId id="339" r:id="rId54"/>
    <p:sldId id="329" r:id="rId55"/>
    <p:sldId id="330" r:id="rId56"/>
    <p:sldId id="340" r:id="rId57"/>
    <p:sldId id="341" r:id="rId58"/>
    <p:sldId id="342" r:id="rId59"/>
    <p:sldId id="343" r:id="rId60"/>
    <p:sldId id="331" r:id="rId61"/>
    <p:sldId id="332" r:id="rId62"/>
    <p:sldId id="337" r:id="rId63"/>
    <p:sldId id="333" r:id="rId64"/>
    <p:sldId id="344" r:id="rId65"/>
    <p:sldId id="360" r:id="rId66"/>
    <p:sldId id="361" r:id="rId67"/>
    <p:sldId id="362" r:id="rId68"/>
    <p:sldId id="363" r:id="rId69"/>
    <p:sldId id="364" r:id="rId70"/>
    <p:sldId id="365" r:id="rId71"/>
    <p:sldId id="366" r:id="rId72"/>
    <p:sldId id="367" r:id="rId73"/>
    <p:sldId id="368" r:id="rId74"/>
    <p:sldId id="369" r:id="rId75"/>
    <p:sldId id="370" r:id="rId76"/>
    <p:sldId id="371" r:id="rId77"/>
    <p:sldId id="359" r:id="rId78"/>
    <p:sldId id="334" r:id="rId79"/>
    <p:sldId id="335" r:id="rId80"/>
    <p:sldId id="336" r:id="rId81"/>
    <p:sldId id="353" r:id="rId82"/>
    <p:sldId id="345" r:id="rId83"/>
    <p:sldId id="346" r:id="rId84"/>
    <p:sldId id="347" r:id="rId85"/>
    <p:sldId id="348" r:id="rId86"/>
    <p:sldId id="349" r:id="rId87"/>
    <p:sldId id="350" r:id="rId88"/>
    <p:sldId id="351" r:id="rId89"/>
    <p:sldId id="352" r:id="rId90"/>
    <p:sldId id="328" r:id="rId91"/>
    <p:sldId id="30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D751F-9F41-4EEA-B364-EAFF93867C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A36C576-F4B9-4C01-A675-726A09F7B728}">
      <dgm:prSet/>
      <dgm:spPr/>
      <dgm:t>
        <a:bodyPr/>
        <a:lstStyle/>
        <a:p>
          <a:r>
            <a:rPr lang="en-US" dirty="0"/>
            <a:t>Load balancer vs API gateway</a:t>
          </a:r>
        </a:p>
      </dgm:t>
    </dgm:pt>
    <dgm:pt modelId="{DE4195B8-FBB2-4D45-8D5F-67CB3D477E5E}" type="parTrans" cxnId="{B791BFAA-FD68-4C4F-837D-6BB54A50203A}">
      <dgm:prSet/>
      <dgm:spPr/>
      <dgm:t>
        <a:bodyPr/>
        <a:lstStyle/>
        <a:p>
          <a:endParaRPr lang="en-US"/>
        </a:p>
      </dgm:t>
    </dgm:pt>
    <dgm:pt modelId="{FC71FDBB-577A-497D-B241-73875D1FBD43}" type="sibTrans" cxnId="{B791BFAA-FD68-4C4F-837D-6BB54A50203A}">
      <dgm:prSet/>
      <dgm:spPr/>
      <dgm:t>
        <a:bodyPr/>
        <a:lstStyle/>
        <a:p>
          <a:endParaRPr lang="en-US"/>
        </a:p>
      </dgm:t>
    </dgm:pt>
    <dgm:pt modelId="{F855DD24-848E-4EFB-BE3B-982A14863679}" type="pres">
      <dgm:prSet presAssocID="{613D751F-9F41-4EEA-B364-EAFF93867CEB}" presName="linear" presStyleCnt="0">
        <dgm:presLayoutVars>
          <dgm:animLvl val="lvl"/>
          <dgm:resizeHandles val="exact"/>
        </dgm:presLayoutVars>
      </dgm:prSet>
      <dgm:spPr/>
    </dgm:pt>
    <dgm:pt modelId="{23AB572F-FE7D-47C5-9332-493B1F071EFF}" type="pres">
      <dgm:prSet presAssocID="{BA36C576-F4B9-4C01-A675-726A09F7B728}" presName="parentText" presStyleLbl="node1" presStyleIdx="0" presStyleCnt="1">
        <dgm:presLayoutVars>
          <dgm:chMax val="0"/>
          <dgm:bulletEnabled val="1"/>
        </dgm:presLayoutVars>
      </dgm:prSet>
      <dgm:spPr/>
    </dgm:pt>
  </dgm:ptLst>
  <dgm:cxnLst>
    <dgm:cxn modelId="{99DBE191-6DEA-4CF7-A677-D5C72A959007}" type="presOf" srcId="{BA36C576-F4B9-4C01-A675-726A09F7B728}" destId="{23AB572F-FE7D-47C5-9332-493B1F071EFF}" srcOrd="0" destOrd="0" presId="urn:microsoft.com/office/officeart/2005/8/layout/vList2"/>
    <dgm:cxn modelId="{5D146D96-CCDE-45DE-87DC-F806FE224E3F}" type="presOf" srcId="{613D751F-9F41-4EEA-B364-EAFF93867CEB}" destId="{F855DD24-848E-4EFB-BE3B-982A14863679}" srcOrd="0" destOrd="0" presId="urn:microsoft.com/office/officeart/2005/8/layout/vList2"/>
    <dgm:cxn modelId="{B791BFAA-FD68-4C4F-837D-6BB54A50203A}" srcId="{613D751F-9F41-4EEA-B364-EAFF93867CEB}" destId="{BA36C576-F4B9-4C01-A675-726A09F7B728}" srcOrd="0" destOrd="0" parTransId="{DE4195B8-FBB2-4D45-8D5F-67CB3D477E5E}" sibTransId="{FC71FDBB-577A-497D-B241-73875D1FBD43}"/>
    <dgm:cxn modelId="{089D25DD-D3C9-43B1-AE41-20EE618D7B84}" type="presParOf" srcId="{F855DD24-848E-4EFB-BE3B-982A14863679}" destId="{23AB572F-FE7D-47C5-9332-493B1F071E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D751F-9F41-4EEA-B364-EAFF93867C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A36C576-F4B9-4C01-A675-726A09F7B728}">
      <dgm:prSet/>
      <dgm:spPr/>
      <dgm:t>
        <a:bodyPr/>
        <a:lstStyle/>
        <a:p>
          <a:r>
            <a:rPr lang="en-US"/>
            <a:t>Third party providers</a:t>
          </a:r>
        </a:p>
      </dgm:t>
    </dgm:pt>
    <dgm:pt modelId="{DE4195B8-FBB2-4D45-8D5F-67CB3D477E5E}" type="parTrans" cxnId="{B791BFAA-FD68-4C4F-837D-6BB54A50203A}">
      <dgm:prSet/>
      <dgm:spPr/>
      <dgm:t>
        <a:bodyPr/>
        <a:lstStyle/>
        <a:p>
          <a:endParaRPr lang="en-US"/>
        </a:p>
      </dgm:t>
    </dgm:pt>
    <dgm:pt modelId="{FC71FDBB-577A-497D-B241-73875D1FBD43}" type="sibTrans" cxnId="{B791BFAA-FD68-4C4F-837D-6BB54A50203A}">
      <dgm:prSet/>
      <dgm:spPr/>
      <dgm:t>
        <a:bodyPr/>
        <a:lstStyle/>
        <a:p>
          <a:endParaRPr lang="en-US"/>
        </a:p>
      </dgm:t>
    </dgm:pt>
    <dgm:pt modelId="{F855DD24-848E-4EFB-BE3B-982A14863679}" type="pres">
      <dgm:prSet presAssocID="{613D751F-9F41-4EEA-B364-EAFF93867CEB}" presName="linear" presStyleCnt="0">
        <dgm:presLayoutVars>
          <dgm:animLvl val="lvl"/>
          <dgm:resizeHandles val="exact"/>
        </dgm:presLayoutVars>
      </dgm:prSet>
      <dgm:spPr/>
    </dgm:pt>
    <dgm:pt modelId="{23AB572F-FE7D-47C5-9332-493B1F071EFF}" type="pres">
      <dgm:prSet presAssocID="{BA36C576-F4B9-4C01-A675-726A09F7B728}" presName="parentText" presStyleLbl="node1" presStyleIdx="0" presStyleCnt="1">
        <dgm:presLayoutVars>
          <dgm:chMax val="0"/>
          <dgm:bulletEnabled val="1"/>
        </dgm:presLayoutVars>
      </dgm:prSet>
      <dgm:spPr/>
    </dgm:pt>
  </dgm:ptLst>
  <dgm:cxnLst>
    <dgm:cxn modelId="{99DBE191-6DEA-4CF7-A677-D5C72A959007}" type="presOf" srcId="{BA36C576-F4B9-4C01-A675-726A09F7B728}" destId="{23AB572F-FE7D-47C5-9332-493B1F071EFF}" srcOrd="0" destOrd="0" presId="urn:microsoft.com/office/officeart/2005/8/layout/vList2"/>
    <dgm:cxn modelId="{5D146D96-CCDE-45DE-87DC-F806FE224E3F}" type="presOf" srcId="{613D751F-9F41-4EEA-B364-EAFF93867CEB}" destId="{F855DD24-848E-4EFB-BE3B-982A14863679}" srcOrd="0" destOrd="0" presId="urn:microsoft.com/office/officeart/2005/8/layout/vList2"/>
    <dgm:cxn modelId="{B791BFAA-FD68-4C4F-837D-6BB54A50203A}" srcId="{613D751F-9F41-4EEA-B364-EAFF93867CEB}" destId="{BA36C576-F4B9-4C01-A675-726A09F7B728}" srcOrd="0" destOrd="0" parTransId="{DE4195B8-FBB2-4D45-8D5F-67CB3D477E5E}" sibTransId="{FC71FDBB-577A-497D-B241-73875D1FBD43}"/>
    <dgm:cxn modelId="{089D25DD-D3C9-43B1-AE41-20EE618D7B84}" type="presParOf" srcId="{F855DD24-848E-4EFB-BE3B-982A14863679}" destId="{23AB572F-FE7D-47C5-9332-493B1F071E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751E44-D07C-45DA-82C9-468B866151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100E90-C5E2-42AF-B003-DBFCF3B1831C}">
      <dgm:prSet/>
      <dgm:spPr/>
      <dgm:t>
        <a:bodyPr/>
        <a:lstStyle/>
        <a:p>
          <a:r>
            <a:rPr lang="en-US"/>
            <a:t>Synchronous</a:t>
          </a:r>
        </a:p>
      </dgm:t>
    </dgm:pt>
    <dgm:pt modelId="{03DDFA6D-EE93-4548-9888-266D534E3F6E}" type="parTrans" cxnId="{5C1E66DE-5494-41E5-988A-77B025846012}">
      <dgm:prSet/>
      <dgm:spPr/>
      <dgm:t>
        <a:bodyPr/>
        <a:lstStyle/>
        <a:p>
          <a:endParaRPr lang="en-US"/>
        </a:p>
      </dgm:t>
    </dgm:pt>
    <dgm:pt modelId="{BFCB6424-2B3D-4FC6-B48B-04CBC9F5B3B0}" type="sibTrans" cxnId="{5C1E66DE-5494-41E5-988A-77B025846012}">
      <dgm:prSet/>
      <dgm:spPr/>
      <dgm:t>
        <a:bodyPr/>
        <a:lstStyle/>
        <a:p>
          <a:endParaRPr lang="en-US"/>
        </a:p>
      </dgm:t>
    </dgm:pt>
    <dgm:pt modelId="{F2066663-9CCA-409C-8C93-3D3BC78DCE76}">
      <dgm:prSet/>
      <dgm:spPr/>
      <dgm:t>
        <a:bodyPr/>
        <a:lstStyle/>
        <a:p>
          <a:r>
            <a:rPr lang="en-US" dirty="0"/>
            <a:t>REST(Representational State Transfer)</a:t>
          </a:r>
        </a:p>
      </dgm:t>
    </dgm:pt>
    <dgm:pt modelId="{90B594A1-3187-4114-8036-0B94F79CB9EE}" type="parTrans" cxnId="{3FC7D80A-61B2-4A50-951D-75E767EFC9CD}">
      <dgm:prSet/>
      <dgm:spPr/>
      <dgm:t>
        <a:bodyPr/>
        <a:lstStyle/>
        <a:p>
          <a:endParaRPr lang="en-US"/>
        </a:p>
      </dgm:t>
    </dgm:pt>
    <dgm:pt modelId="{4C44E9CF-A5BA-4E22-9926-BE8507F7EC04}" type="sibTrans" cxnId="{3FC7D80A-61B2-4A50-951D-75E767EFC9CD}">
      <dgm:prSet/>
      <dgm:spPr/>
      <dgm:t>
        <a:bodyPr/>
        <a:lstStyle/>
        <a:p>
          <a:endParaRPr lang="en-US"/>
        </a:p>
      </dgm:t>
    </dgm:pt>
    <dgm:pt modelId="{02D50A65-8FDD-42D8-BD7E-D8E919959191}">
      <dgm:prSet/>
      <dgm:spPr/>
      <dgm:t>
        <a:bodyPr/>
        <a:lstStyle/>
        <a:p>
          <a:r>
            <a:rPr lang="en-US" dirty="0" err="1"/>
            <a:t>GraphQL</a:t>
          </a:r>
          <a:endParaRPr lang="en-US" dirty="0"/>
        </a:p>
      </dgm:t>
    </dgm:pt>
    <dgm:pt modelId="{28831EA5-CBEE-41CF-A3A6-CD380A897C84}" type="parTrans" cxnId="{C9D8D9CB-46D4-438B-A1DF-7E40B21A1AA5}">
      <dgm:prSet/>
      <dgm:spPr/>
      <dgm:t>
        <a:bodyPr/>
        <a:lstStyle/>
        <a:p>
          <a:endParaRPr lang="en-US"/>
        </a:p>
      </dgm:t>
    </dgm:pt>
    <dgm:pt modelId="{A2CC5775-DFE6-486B-9BF4-F39D8C6050B3}" type="sibTrans" cxnId="{C9D8D9CB-46D4-438B-A1DF-7E40B21A1AA5}">
      <dgm:prSet/>
      <dgm:spPr/>
      <dgm:t>
        <a:bodyPr/>
        <a:lstStyle/>
        <a:p>
          <a:endParaRPr lang="en-US"/>
        </a:p>
      </dgm:t>
    </dgm:pt>
    <dgm:pt modelId="{9EE0AC6E-11D3-41DC-86F2-3B5348CD851B}">
      <dgm:prSet/>
      <dgm:spPr/>
      <dgm:t>
        <a:bodyPr/>
        <a:lstStyle/>
        <a:p>
          <a:r>
            <a:rPr lang="en-US" dirty="0"/>
            <a:t>RPC(Remote Procedure Call)</a:t>
          </a:r>
        </a:p>
      </dgm:t>
    </dgm:pt>
    <dgm:pt modelId="{98227C66-04D7-42FC-A13C-D9448D09774D}" type="parTrans" cxnId="{DE528845-BD4A-4602-8021-F56CFFD5BA37}">
      <dgm:prSet/>
      <dgm:spPr/>
      <dgm:t>
        <a:bodyPr/>
        <a:lstStyle/>
        <a:p>
          <a:endParaRPr lang="en-US"/>
        </a:p>
      </dgm:t>
    </dgm:pt>
    <dgm:pt modelId="{B5C7789A-FCFF-424E-9B09-3224ACE6CB0A}" type="sibTrans" cxnId="{DE528845-BD4A-4602-8021-F56CFFD5BA37}">
      <dgm:prSet/>
      <dgm:spPr/>
      <dgm:t>
        <a:bodyPr/>
        <a:lstStyle/>
        <a:p>
          <a:endParaRPr lang="en-US"/>
        </a:p>
      </dgm:t>
    </dgm:pt>
    <dgm:pt modelId="{388EA036-1410-47CA-A22F-6F6779CC71FD}">
      <dgm:prSet/>
      <dgm:spPr/>
      <dgm:t>
        <a:bodyPr/>
        <a:lstStyle/>
        <a:p>
          <a:r>
            <a:rPr lang="en-US"/>
            <a:t>Asynchronous</a:t>
          </a:r>
        </a:p>
      </dgm:t>
    </dgm:pt>
    <dgm:pt modelId="{BBDEFD15-0270-4C52-A722-7F50DB722AC3}" type="parTrans" cxnId="{6919EE76-5C85-4C2B-89AC-6542918E71E5}">
      <dgm:prSet/>
      <dgm:spPr/>
      <dgm:t>
        <a:bodyPr/>
        <a:lstStyle/>
        <a:p>
          <a:endParaRPr lang="en-US"/>
        </a:p>
      </dgm:t>
    </dgm:pt>
    <dgm:pt modelId="{00A4C66C-6828-45F7-895C-10D5BD7F831F}" type="sibTrans" cxnId="{6919EE76-5C85-4C2B-89AC-6542918E71E5}">
      <dgm:prSet/>
      <dgm:spPr/>
      <dgm:t>
        <a:bodyPr/>
        <a:lstStyle/>
        <a:p>
          <a:endParaRPr lang="en-US"/>
        </a:p>
      </dgm:t>
    </dgm:pt>
    <dgm:pt modelId="{A178FC9F-F49F-4EC1-A165-5D4710B28982}">
      <dgm:prSet/>
      <dgm:spPr/>
      <dgm:t>
        <a:bodyPr/>
        <a:lstStyle/>
        <a:p>
          <a:r>
            <a:rPr lang="en-US"/>
            <a:t>Message Queues</a:t>
          </a:r>
        </a:p>
      </dgm:t>
    </dgm:pt>
    <dgm:pt modelId="{BAFAE132-FE02-4216-9375-B489752CB9F6}" type="parTrans" cxnId="{B2D0DCE1-F287-4EF3-B22E-0D82E425649E}">
      <dgm:prSet/>
      <dgm:spPr/>
      <dgm:t>
        <a:bodyPr/>
        <a:lstStyle/>
        <a:p>
          <a:endParaRPr lang="en-US"/>
        </a:p>
      </dgm:t>
    </dgm:pt>
    <dgm:pt modelId="{00DB0EAF-1753-4953-9DF4-DD40DA8AE10A}" type="sibTrans" cxnId="{B2D0DCE1-F287-4EF3-B22E-0D82E425649E}">
      <dgm:prSet/>
      <dgm:spPr/>
      <dgm:t>
        <a:bodyPr/>
        <a:lstStyle/>
        <a:p>
          <a:endParaRPr lang="en-US"/>
        </a:p>
      </dgm:t>
    </dgm:pt>
    <dgm:pt modelId="{A9C674E3-B7C4-477D-8B13-3C327E20145D}">
      <dgm:prSet/>
      <dgm:spPr/>
      <dgm:t>
        <a:bodyPr/>
        <a:lstStyle/>
        <a:p>
          <a:r>
            <a:rPr lang="en-US" dirty="0"/>
            <a:t>SOAP</a:t>
          </a:r>
        </a:p>
      </dgm:t>
    </dgm:pt>
    <dgm:pt modelId="{24F6A904-C65A-470E-8F62-F9B426997EBD}" type="parTrans" cxnId="{42C29740-BE59-45B5-B0AD-D3CD9E696BB3}">
      <dgm:prSet/>
      <dgm:spPr/>
    </dgm:pt>
    <dgm:pt modelId="{FB30713E-3B18-4432-B2DD-D6C4AB67FBE1}" type="sibTrans" cxnId="{42C29740-BE59-45B5-B0AD-D3CD9E696BB3}">
      <dgm:prSet/>
      <dgm:spPr/>
    </dgm:pt>
    <dgm:pt modelId="{10DFEB63-FBC2-4417-8DD2-66C643B6993A}" type="pres">
      <dgm:prSet presAssocID="{44751E44-D07C-45DA-82C9-468B86615125}" presName="linear" presStyleCnt="0">
        <dgm:presLayoutVars>
          <dgm:animLvl val="lvl"/>
          <dgm:resizeHandles val="exact"/>
        </dgm:presLayoutVars>
      </dgm:prSet>
      <dgm:spPr/>
    </dgm:pt>
    <dgm:pt modelId="{BBC76CA4-348F-4F60-BD25-69DBDFE7FEC1}" type="pres">
      <dgm:prSet presAssocID="{FC100E90-C5E2-42AF-B003-DBFCF3B1831C}" presName="parentText" presStyleLbl="node1" presStyleIdx="0" presStyleCnt="2">
        <dgm:presLayoutVars>
          <dgm:chMax val="0"/>
          <dgm:bulletEnabled val="1"/>
        </dgm:presLayoutVars>
      </dgm:prSet>
      <dgm:spPr/>
    </dgm:pt>
    <dgm:pt modelId="{B6526B30-9322-4236-869A-C38ADD938551}" type="pres">
      <dgm:prSet presAssocID="{FC100E90-C5E2-42AF-B003-DBFCF3B1831C}" presName="childText" presStyleLbl="revTx" presStyleIdx="0" presStyleCnt="2">
        <dgm:presLayoutVars>
          <dgm:bulletEnabled val="1"/>
        </dgm:presLayoutVars>
      </dgm:prSet>
      <dgm:spPr/>
    </dgm:pt>
    <dgm:pt modelId="{E4921238-2E79-4E86-BAFB-ADC39C09802B}" type="pres">
      <dgm:prSet presAssocID="{388EA036-1410-47CA-A22F-6F6779CC71FD}" presName="parentText" presStyleLbl="node1" presStyleIdx="1" presStyleCnt="2">
        <dgm:presLayoutVars>
          <dgm:chMax val="0"/>
          <dgm:bulletEnabled val="1"/>
        </dgm:presLayoutVars>
      </dgm:prSet>
      <dgm:spPr/>
    </dgm:pt>
    <dgm:pt modelId="{A98246C4-FD63-479B-9A3B-21A7B25CEE47}" type="pres">
      <dgm:prSet presAssocID="{388EA036-1410-47CA-A22F-6F6779CC71FD}" presName="childText" presStyleLbl="revTx" presStyleIdx="1" presStyleCnt="2">
        <dgm:presLayoutVars>
          <dgm:bulletEnabled val="1"/>
        </dgm:presLayoutVars>
      </dgm:prSet>
      <dgm:spPr/>
    </dgm:pt>
  </dgm:ptLst>
  <dgm:cxnLst>
    <dgm:cxn modelId="{06022D03-1204-4B09-AF2C-2747D32034B1}" type="presOf" srcId="{02D50A65-8FDD-42D8-BD7E-D8E919959191}" destId="{B6526B30-9322-4236-869A-C38ADD938551}" srcOrd="0" destOrd="1" presId="urn:microsoft.com/office/officeart/2005/8/layout/vList2"/>
    <dgm:cxn modelId="{7B30090A-4C23-427A-AE50-0773A2C0B0DC}" type="presOf" srcId="{388EA036-1410-47CA-A22F-6F6779CC71FD}" destId="{E4921238-2E79-4E86-BAFB-ADC39C09802B}" srcOrd="0" destOrd="0" presId="urn:microsoft.com/office/officeart/2005/8/layout/vList2"/>
    <dgm:cxn modelId="{3FC7D80A-61B2-4A50-951D-75E767EFC9CD}" srcId="{FC100E90-C5E2-42AF-B003-DBFCF3B1831C}" destId="{F2066663-9CCA-409C-8C93-3D3BC78DCE76}" srcOrd="0" destOrd="0" parTransId="{90B594A1-3187-4114-8036-0B94F79CB9EE}" sibTransId="{4C44E9CF-A5BA-4E22-9926-BE8507F7EC04}"/>
    <dgm:cxn modelId="{CDC8C22E-A127-46E2-A99E-413FE669A2C3}" type="presOf" srcId="{9EE0AC6E-11D3-41DC-86F2-3B5348CD851B}" destId="{B6526B30-9322-4236-869A-C38ADD938551}" srcOrd="0" destOrd="2" presId="urn:microsoft.com/office/officeart/2005/8/layout/vList2"/>
    <dgm:cxn modelId="{77076A3B-B44A-4D88-9C35-33246C1F1A45}" type="presOf" srcId="{F2066663-9CCA-409C-8C93-3D3BC78DCE76}" destId="{B6526B30-9322-4236-869A-C38ADD938551}" srcOrd="0" destOrd="0" presId="urn:microsoft.com/office/officeart/2005/8/layout/vList2"/>
    <dgm:cxn modelId="{42C29740-BE59-45B5-B0AD-D3CD9E696BB3}" srcId="{FC100E90-C5E2-42AF-B003-DBFCF3B1831C}" destId="{A9C674E3-B7C4-477D-8B13-3C327E20145D}" srcOrd="3" destOrd="0" parTransId="{24F6A904-C65A-470E-8F62-F9B426997EBD}" sibTransId="{FB30713E-3B18-4432-B2DD-D6C4AB67FBE1}"/>
    <dgm:cxn modelId="{DE528845-BD4A-4602-8021-F56CFFD5BA37}" srcId="{FC100E90-C5E2-42AF-B003-DBFCF3B1831C}" destId="{9EE0AC6E-11D3-41DC-86F2-3B5348CD851B}" srcOrd="2" destOrd="0" parTransId="{98227C66-04D7-42FC-A13C-D9448D09774D}" sibTransId="{B5C7789A-FCFF-424E-9B09-3224ACE6CB0A}"/>
    <dgm:cxn modelId="{6919EE76-5C85-4C2B-89AC-6542918E71E5}" srcId="{44751E44-D07C-45DA-82C9-468B86615125}" destId="{388EA036-1410-47CA-A22F-6F6779CC71FD}" srcOrd="1" destOrd="0" parTransId="{BBDEFD15-0270-4C52-A722-7F50DB722AC3}" sibTransId="{00A4C66C-6828-45F7-895C-10D5BD7F831F}"/>
    <dgm:cxn modelId="{287864BE-219D-4F53-A223-9BE363ACCCAD}" type="presOf" srcId="{A178FC9F-F49F-4EC1-A165-5D4710B28982}" destId="{A98246C4-FD63-479B-9A3B-21A7B25CEE47}" srcOrd="0" destOrd="0" presId="urn:microsoft.com/office/officeart/2005/8/layout/vList2"/>
    <dgm:cxn modelId="{074441C2-008A-4C27-AFC6-701BA640389C}" type="presOf" srcId="{FC100E90-C5E2-42AF-B003-DBFCF3B1831C}" destId="{BBC76CA4-348F-4F60-BD25-69DBDFE7FEC1}" srcOrd="0" destOrd="0" presId="urn:microsoft.com/office/officeart/2005/8/layout/vList2"/>
    <dgm:cxn modelId="{C9D8D9CB-46D4-438B-A1DF-7E40B21A1AA5}" srcId="{FC100E90-C5E2-42AF-B003-DBFCF3B1831C}" destId="{02D50A65-8FDD-42D8-BD7E-D8E919959191}" srcOrd="1" destOrd="0" parTransId="{28831EA5-CBEE-41CF-A3A6-CD380A897C84}" sibTransId="{A2CC5775-DFE6-486B-9BF4-F39D8C6050B3}"/>
    <dgm:cxn modelId="{5C1E66DE-5494-41E5-988A-77B025846012}" srcId="{44751E44-D07C-45DA-82C9-468B86615125}" destId="{FC100E90-C5E2-42AF-B003-DBFCF3B1831C}" srcOrd="0" destOrd="0" parTransId="{03DDFA6D-EE93-4548-9888-266D534E3F6E}" sibTransId="{BFCB6424-2B3D-4FC6-B48B-04CBC9F5B3B0}"/>
    <dgm:cxn modelId="{B2D0DCE1-F287-4EF3-B22E-0D82E425649E}" srcId="{388EA036-1410-47CA-A22F-6F6779CC71FD}" destId="{A178FC9F-F49F-4EC1-A165-5D4710B28982}" srcOrd="0" destOrd="0" parTransId="{BAFAE132-FE02-4216-9375-B489752CB9F6}" sibTransId="{00DB0EAF-1753-4953-9DF4-DD40DA8AE10A}"/>
    <dgm:cxn modelId="{679CDEE6-ADF0-49B2-AA18-BA1F6FCC9CC8}" type="presOf" srcId="{44751E44-D07C-45DA-82C9-468B86615125}" destId="{10DFEB63-FBC2-4417-8DD2-66C643B6993A}" srcOrd="0" destOrd="0" presId="urn:microsoft.com/office/officeart/2005/8/layout/vList2"/>
    <dgm:cxn modelId="{0F3F51F1-AF62-48FA-9798-90D7EB6AD39E}" type="presOf" srcId="{A9C674E3-B7C4-477D-8B13-3C327E20145D}" destId="{B6526B30-9322-4236-869A-C38ADD938551}" srcOrd="0" destOrd="3" presId="urn:microsoft.com/office/officeart/2005/8/layout/vList2"/>
    <dgm:cxn modelId="{71540E1A-1D12-4ED9-82CD-AEC5394D8077}" type="presParOf" srcId="{10DFEB63-FBC2-4417-8DD2-66C643B6993A}" destId="{BBC76CA4-348F-4F60-BD25-69DBDFE7FEC1}" srcOrd="0" destOrd="0" presId="urn:microsoft.com/office/officeart/2005/8/layout/vList2"/>
    <dgm:cxn modelId="{D6F84CE3-D30A-49F4-87AE-82034DB932D6}" type="presParOf" srcId="{10DFEB63-FBC2-4417-8DD2-66C643B6993A}" destId="{B6526B30-9322-4236-869A-C38ADD938551}" srcOrd="1" destOrd="0" presId="urn:microsoft.com/office/officeart/2005/8/layout/vList2"/>
    <dgm:cxn modelId="{2C030FA3-2258-4FB8-AEAC-DB7E4DC57A05}" type="presParOf" srcId="{10DFEB63-FBC2-4417-8DD2-66C643B6993A}" destId="{E4921238-2E79-4E86-BAFB-ADC39C09802B}" srcOrd="2" destOrd="0" presId="urn:microsoft.com/office/officeart/2005/8/layout/vList2"/>
    <dgm:cxn modelId="{243FBC97-C8F5-4452-9325-529EA248965B}" type="presParOf" srcId="{10DFEB63-FBC2-4417-8DD2-66C643B6993A}" destId="{A98246C4-FD63-479B-9A3B-21A7B25CEE4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3D751F-9F41-4EEA-B364-EAFF93867CE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BA36C576-F4B9-4C01-A675-726A09F7B728}">
      <dgm:prSet/>
      <dgm:spPr/>
      <dgm:t>
        <a:bodyPr/>
        <a:lstStyle/>
        <a:p>
          <a:pPr algn="ctr"/>
          <a:r>
            <a:rPr lang="en-US" dirty="0"/>
            <a:t>Thank you for your time </a:t>
          </a:r>
          <a:r>
            <a:rPr lang="en-US" dirty="0">
              <a:sym typeface="Wingdings" panose="05000000000000000000" pitchFamily="2" charset="2"/>
            </a:rPr>
            <a:t> </a:t>
          </a:r>
          <a:endParaRPr lang="en-US" dirty="0"/>
        </a:p>
      </dgm:t>
    </dgm:pt>
    <dgm:pt modelId="{DE4195B8-FBB2-4D45-8D5F-67CB3D477E5E}" type="parTrans" cxnId="{B791BFAA-FD68-4C4F-837D-6BB54A50203A}">
      <dgm:prSet/>
      <dgm:spPr/>
      <dgm:t>
        <a:bodyPr/>
        <a:lstStyle/>
        <a:p>
          <a:endParaRPr lang="en-US"/>
        </a:p>
      </dgm:t>
    </dgm:pt>
    <dgm:pt modelId="{FC71FDBB-577A-497D-B241-73875D1FBD43}" type="sibTrans" cxnId="{B791BFAA-FD68-4C4F-837D-6BB54A50203A}">
      <dgm:prSet/>
      <dgm:spPr/>
      <dgm:t>
        <a:bodyPr/>
        <a:lstStyle/>
        <a:p>
          <a:endParaRPr lang="en-US"/>
        </a:p>
      </dgm:t>
    </dgm:pt>
    <dgm:pt modelId="{F855DD24-848E-4EFB-BE3B-982A14863679}" type="pres">
      <dgm:prSet presAssocID="{613D751F-9F41-4EEA-B364-EAFF93867CEB}" presName="linear" presStyleCnt="0">
        <dgm:presLayoutVars>
          <dgm:animLvl val="lvl"/>
          <dgm:resizeHandles val="exact"/>
        </dgm:presLayoutVars>
      </dgm:prSet>
      <dgm:spPr/>
    </dgm:pt>
    <dgm:pt modelId="{23AB572F-FE7D-47C5-9332-493B1F071EFF}" type="pres">
      <dgm:prSet presAssocID="{BA36C576-F4B9-4C01-A675-726A09F7B728}" presName="parentText" presStyleLbl="node1" presStyleIdx="0" presStyleCnt="1">
        <dgm:presLayoutVars>
          <dgm:chMax val="0"/>
          <dgm:bulletEnabled val="1"/>
        </dgm:presLayoutVars>
      </dgm:prSet>
      <dgm:spPr/>
    </dgm:pt>
  </dgm:ptLst>
  <dgm:cxnLst>
    <dgm:cxn modelId="{99DBE191-6DEA-4CF7-A677-D5C72A959007}" type="presOf" srcId="{BA36C576-F4B9-4C01-A675-726A09F7B728}" destId="{23AB572F-FE7D-47C5-9332-493B1F071EFF}" srcOrd="0" destOrd="0" presId="urn:microsoft.com/office/officeart/2005/8/layout/vList2"/>
    <dgm:cxn modelId="{5D146D96-CCDE-45DE-87DC-F806FE224E3F}" type="presOf" srcId="{613D751F-9F41-4EEA-B364-EAFF93867CEB}" destId="{F855DD24-848E-4EFB-BE3B-982A14863679}" srcOrd="0" destOrd="0" presId="urn:microsoft.com/office/officeart/2005/8/layout/vList2"/>
    <dgm:cxn modelId="{B791BFAA-FD68-4C4F-837D-6BB54A50203A}" srcId="{613D751F-9F41-4EEA-B364-EAFF93867CEB}" destId="{BA36C576-F4B9-4C01-A675-726A09F7B728}" srcOrd="0" destOrd="0" parTransId="{DE4195B8-FBB2-4D45-8D5F-67CB3D477E5E}" sibTransId="{FC71FDBB-577A-497D-B241-73875D1FBD43}"/>
    <dgm:cxn modelId="{089D25DD-D3C9-43B1-AE41-20EE618D7B84}" type="presParOf" srcId="{F855DD24-848E-4EFB-BE3B-982A14863679}" destId="{23AB572F-FE7D-47C5-9332-493B1F071E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3D751F-9F41-4EEA-B364-EAFF93867CEB}"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BA36C576-F4B9-4C01-A675-726A09F7B728}">
      <dgm:prSet/>
      <dgm:spPr/>
      <dgm:t>
        <a:bodyPr/>
        <a:lstStyle/>
        <a:p>
          <a:pPr algn="ctr"/>
          <a:r>
            <a:rPr lang="en-US" dirty="0"/>
            <a:t>Thank you for your time </a:t>
          </a:r>
          <a:r>
            <a:rPr lang="en-US" dirty="0">
              <a:sym typeface="Wingdings" panose="05000000000000000000" pitchFamily="2" charset="2"/>
            </a:rPr>
            <a:t> </a:t>
          </a:r>
          <a:endParaRPr lang="en-US" dirty="0"/>
        </a:p>
      </dgm:t>
    </dgm:pt>
    <dgm:pt modelId="{DE4195B8-FBB2-4D45-8D5F-67CB3D477E5E}" type="parTrans" cxnId="{B791BFAA-FD68-4C4F-837D-6BB54A50203A}">
      <dgm:prSet/>
      <dgm:spPr/>
      <dgm:t>
        <a:bodyPr/>
        <a:lstStyle/>
        <a:p>
          <a:endParaRPr lang="en-US"/>
        </a:p>
      </dgm:t>
    </dgm:pt>
    <dgm:pt modelId="{FC71FDBB-577A-497D-B241-73875D1FBD43}" type="sibTrans" cxnId="{B791BFAA-FD68-4C4F-837D-6BB54A50203A}">
      <dgm:prSet/>
      <dgm:spPr/>
      <dgm:t>
        <a:bodyPr/>
        <a:lstStyle/>
        <a:p>
          <a:endParaRPr lang="en-US"/>
        </a:p>
      </dgm:t>
    </dgm:pt>
    <dgm:pt modelId="{F855DD24-848E-4EFB-BE3B-982A14863679}" type="pres">
      <dgm:prSet presAssocID="{613D751F-9F41-4EEA-B364-EAFF93867CEB}" presName="linear" presStyleCnt="0">
        <dgm:presLayoutVars>
          <dgm:animLvl val="lvl"/>
          <dgm:resizeHandles val="exact"/>
        </dgm:presLayoutVars>
      </dgm:prSet>
      <dgm:spPr/>
    </dgm:pt>
    <dgm:pt modelId="{23AB572F-FE7D-47C5-9332-493B1F071EFF}" type="pres">
      <dgm:prSet presAssocID="{BA36C576-F4B9-4C01-A675-726A09F7B728}" presName="parentText" presStyleLbl="node1" presStyleIdx="0" presStyleCnt="1">
        <dgm:presLayoutVars>
          <dgm:chMax val="0"/>
          <dgm:bulletEnabled val="1"/>
        </dgm:presLayoutVars>
      </dgm:prSet>
      <dgm:spPr/>
    </dgm:pt>
  </dgm:ptLst>
  <dgm:cxnLst>
    <dgm:cxn modelId="{99DBE191-6DEA-4CF7-A677-D5C72A959007}" type="presOf" srcId="{BA36C576-F4B9-4C01-A675-726A09F7B728}" destId="{23AB572F-FE7D-47C5-9332-493B1F071EFF}" srcOrd="0" destOrd="0" presId="urn:microsoft.com/office/officeart/2005/8/layout/vList2"/>
    <dgm:cxn modelId="{5D146D96-CCDE-45DE-87DC-F806FE224E3F}" type="presOf" srcId="{613D751F-9F41-4EEA-B364-EAFF93867CEB}" destId="{F855DD24-848E-4EFB-BE3B-982A14863679}" srcOrd="0" destOrd="0" presId="urn:microsoft.com/office/officeart/2005/8/layout/vList2"/>
    <dgm:cxn modelId="{B791BFAA-FD68-4C4F-837D-6BB54A50203A}" srcId="{613D751F-9F41-4EEA-B364-EAFF93867CEB}" destId="{BA36C576-F4B9-4C01-A675-726A09F7B728}" srcOrd="0" destOrd="0" parTransId="{DE4195B8-FBB2-4D45-8D5F-67CB3D477E5E}" sibTransId="{FC71FDBB-577A-497D-B241-73875D1FBD43}"/>
    <dgm:cxn modelId="{089D25DD-D3C9-43B1-AE41-20EE618D7B84}" type="presParOf" srcId="{F855DD24-848E-4EFB-BE3B-982A14863679}" destId="{23AB572F-FE7D-47C5-9332-493B1F071E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98AB81-2EBF-440A-AB95-6C5DFD900B6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8A55C66-525A-4F97-8ED8-43C15139AF67}">
      <dgm:prSet/>
      <dgm:spPr/>
      <dgm:t>
        <a:bodyPr/>
        <a:lstStyle/>
        <a:p>
          <a:r>
            <a:rPr lang="en-US" dirty="0"/>
            <a:t>Single Responsibility Principle (SRP)</a:t>
          </a:r>
        </a:p>
      </dgm:t>
    </dgm:pt>
    <dgm:pt modelId="{B14D3B33-F691-423D-BBDA-B4690B2E5841}" type="parTrans" cxnId="{F3F7C0BA-3579-4B6E-AA9C-DD5290E74631}">
      <dgm:prSet/>
      <dgm:spPr/>
      <dgm:t>
        <a:bodyPr/>
        <a:lstStyle/>
        <a:p>
          <a:endParaRPr lang="en-US"/>
        </a:p>
      </dgm:t>
    </dgm:pt>
    <dgm:pt modelId="{D4C46E78-B3DC-4F1F-BA25-D6F93560727E}" type="sibTrans" cxnId="{F3F7C0BA-3579-4B6E-AA9C-DD5290E74631}">
      <dgm:prSet/>
      <dgm:spPr/>
      <dgm:t>
        <a:bodyPr/>
        <a:lstStyle/>
        <a:p>
          <a:endParaRPr lang="en-US"/>
        </a:p>
      </dgm:t>
    </dgm:pt>
    <dgm:pt modelId="{3204C5F6-4986-4A00-97F3-09B1D8F945AE}">
      <dgm:prSet/>
      <dgm:spPr/>
      <dgm:t>
        <a:bodyPr/>
        <a:lstStyle/>
        <a:p>
          <a:r>
            <a:rPr lang="en-US"/>
            <a:t>Independence and Decentralization</a:t>
          </a:r>
        </a:p>
      </dgm:t>
    </dgm:pt>
    <dgm:pt modelId="{5573884A-0F56-4D7A-9474-8C0357738373}" type="parTrans" cxnId="{B2CC79D8-4FAB-4CE3-9924-0CB49267970B}">
      <dgm:prSet/>
      <dgm:spPr/>
      <dgm:t>
        <a:bodyPr/>
        <a:lstStyle/>
        <a:p>
          <a:endParaRPr lang="en-US"/>
        </a:p>
      </dgm:t>
    </dgm:pt>
    <dgm:pt modelId="{1A796E5E-5DCB-48EA-AF9C-8A523F7ED78B}" type="sibTrans" cxnId="{B2CC79D8-4FAB-4CE3-9924-0CB49267970B}">
      <dgm:prSet/>
      <dgm:spPr/>
      <dgm:t>
        <a:bodyPr/>
        <a:lstStyle/>
        <a:p>
          <a:endParaRPr lang="en-US"/>
        </a:p>
      </dgm:t>
    </dgm:pt>
    <dgm:pt modelId="{37A0DC65-C7A0-48EA-80A7-B2DEE326CC34}">
      <dgm:prSet/>
      <dgm:spPr/>
      <dgm:t>
        <a:bodyPr/>
        <a:lstStyle/>
        <a:p>
          <a:r>
            <a:rPr lang="en-US"/>
            <a:t>API-Based Communication</a:t>
          </a:r>
        </a:p>
      </dgm:t>
    </dgm:pt>
    <dgm:pt modelId="{72249DD9-A666-4BCC-B433-30FBFCD7C2A3}" type="parTrans" cxnId="{7410787C-EAD8-43AC-99A5-3C2DBCC6B1BA}">
      <dgm:prSet/>
      <dgm:spPr/>
      <dgm:t>
        <a:bodyPr/>
        <a:lstStyle/>
        <a:p>
          <a:endParaRPr lang="en-US"/>
        </a:p>
      </dgm:t>
    </dgm:pt>
    <dgm:pt modelId="{FCF910C6-F01E-497D-A70F-340ABBC0715C}" type="sibTrans" cxnId="{7410787C-EAD8-43AC-99A5-3C2DBCC6B1BA}">
      <dgm:prSet/>
      <dgm:spPr/>
      <dgm:t>
        <a:bodyPr/>
        <a:lstStyle/>
        <a:p>
          <a:endParaRPr lang="en-US"/>
        </a:p>
      </dgm:t>
    </dgm:pt>
    <dgm:pt modelId="{6E5272F4-443B-4053-979D-B6484B59D03F}">
      <dgm:prSet/>
      <dgm:spPr/>
      <dgm:t>
        <a:bodyPr/>
        <a:lstStyle/>
        <a:p>
          <a:r>
            <a:rPr lang="en-US"/>
            <a:t>Decentralized Data Management</a:t>
          </a:r>
        </a:p>
      </dgm:t>
    </dgm:pt>
    <dgm:pt modelId="{9B456E42-64EF-4F0C-BC48-54EC69EE354A}" type="parTrans" cxnId="{7F99ADAC-9759-4F24-B29D-55B9FE6976E2}">
      <dgm:prSet/>
      <dgm:spPr/>
      <dgm:t>
        <a:bodyPr/>
        <a:lstStyle/>
        <a:p>
          <a:endParaRPr lang="en-US"/>
        </a:p>
      </dgm:t>
    </dgm:pt>
    <dgm:pt modelId="{AE8D4FFA-9CE2-45BF-8C6B-07A2B2C3A69F}" type="sibTrans" cxnId="{7F99ADAC-9759-4F24-B29D-55B9FE6976E2}">
      <dgm:prSet/>
      <dgm:spPr/>
      <dgm:t>
        <a:bodyPr/>
        <a:lstStyle/>
        <a:p>
          <a:endParaRPr lang="en-US"/>
        </a:p>
      </dgm:t>
    </dgm:pt>
    <dgm:pt modelId="{C943659F-9DB8-4AA1-BCAC-A6792B36909D}">
      <dgm:prSet/>
      <dgm:spPr/>
      <dgm:t>
        <a:bodyPr/>
        <a:lstStyle/>
        <a:p>
          <a:r>
            <a:rPr lang="en-US"/>
            <a:t>Fault Tolerance and Resilience</a:t>
          </a:r>
        </a:p>
      </dgm:t>
    </dgm:pt>
    <dgm:pt modelId="{C4652898-DC94-447F-829A-1BF5D215B4B8}" type="parTrans" cxnId="{F3CA10EC-5926-446C-A05E-357407443B8C}">
      <dgm:prSet/>
      <dgm:spPr/>
      <dgm:t>
        <a:bodyPr/>
        <a:lstStyle/>
        <a:p>
          <a:endParaRPr lang="en-US"/>
        </a:p>
      </dgm:t>
    </dgm:pt>
    <dgm:pt modelId="{CF60E1A8-5CCB-4A19-9040-3907AA2A62A5}" type="sibTrans" cxnId="{F3CA10EC-5926-446C-A05E-357407443B8C}">
      <dgm:prSet/>
      <dgm:spPr/>
      <dgm:t>
        <a:bodyPr/>
        <a:lstStyle/>
        <a:p>
          <a:endParaRPr lang="en-US"/>
        </a:p>
      </dgm:t>
    </dgm:pt>
    <dgm:pt modelId="{23E04B92-1FDF-4C4B-8EA5-7B3F486D5943}">
      <dgm:prSet/>
      <dgm:spPr/>
      <dgm:t>
        <a:bodyPr/>
        <a:lstStyle/>
        <a:p>
          <a:r>
            <a:rPr lang="en-US"/>
            <a:t>Continuous Delivery and Deployment</a:t>
          </a:r>
        </a:p>
      </dgm:t>
    </dgm:pt>
    <dgm:pt modelId="{5FE16F39-9F5B-4B77-94CF-D4BDB997BD77}" type="parTrans" cxnId="{92A9E248-CBD2-4187-84CF-AB8EDA13F968}">
      <dgm:prSet/>
      <dgm:spPr/>
      <dgm:t>
        <a:bodyPr/>
        <a:lstStyle/>
        <a:p>
          <a:endParaRPr lang="en-US"/>
        </a:p>
      </dgm:t>
    </dgm:pt>
    <dgm:pt modelId="{E8230EA3-A752-4A39-8F1A-AA34DDC41DB1}" type="sibTrans" cxnId="{92A9E248-CBD2-4187-84CF-AB8EDA13F968}">
      <dgm:prSet/>
      <dgm:spPr/>
      <dgm:t>
        <a:bodyPr/>
        <a:lstStyle/>
        <a:p>
          <a:endParaRPr lang="en-US"/>
        </a:p>
      </dgm:t>
    </dgm:pt>
    <dgm:pt modelId="{AFED19B8-398A-4686-BCBF-1AB7F5083F82}">
      <dgm:prSet/>
      <dgm:spPr/>
      <dgm:t>
        <a:bodyPr/>
        <a:lstStyle/>
        <a:p>
          <a:r>
            <a:rPr lang="en-US"/>
            <a:t>DevOps Culture</a:t>
          </a:r>
        </a:p>
      </dgm:t>
    </dgm:pt>
    <dgm:pt modelId="{4C8F3C40-2914-406E-8428-FC6D831A7E2E}" type="parTrans" cxnId="{C91CB9E4-5C95-4CD2-893E-EEA0B264C23B}">
      <dgm:prSet/>
      <dgm:spPr/>
      <dgm:t>
        <a:bodyPr/>
        <a:lstStyle/>
        <a:p>
          <a:endParaRPr lang="en-US"/>
        </a:p>
      </dgm:t>
    </dgm:pt>
    <dgm:pt modelId="{3C61C59B-FDC8-40BD-BC64-B1CB42F1326A}" type="sibTrans" cxnId="{C91CB9E4-5C95-4CD2-893E-EEA0B264C23B}">
      <dgm:prSet/>
      <dgm:spPr/>
      <dgm:t>
        <a:bodyPr/>
        <a:lstStyle/>
        <a:p>
          <a:endParaRPr lang="en-US"/>
        </a:p>
      </dgm:t>
    </dgm:pt>
    <dgm:pt modelId="{A8FA975C-E428-4F7C-8F60-E00C41BEBDCF}">
      <dgm:prSet/>
      <dgm:spPr/>
      <dgm:t>
        <a:bodyPr/>
        <a:lstStyle/>
        <a:p>
          <a:r>
            <a:rPr lang="en-US"/>
            <a:t>Service Discovery and Load Balancing</a:t>
          </a:r>
        </a:p>
      </dgm:t>
    </dgm:pt>
    <dgm:pt modelId="{AC1DDCAC-9D2A-413A-B2F7-02A0EECCF8E7}" type="parTrans" cxnId="{E81B7DE2-DCE4-44AD-8779-FA16C2BF6BC4}">
      <dgm:prSet/>
      <dgm:spPr/>
      <dgm:t>
        <a:bodyPr/>
        <a:lstStyle/>
        <a:p>
          <a:endParaRPr lang="en-US"/>
        </a:p>
      </dgm:t>
    </dgm:pt>
    <dgm:pt modelId="{55E774CA-C5F8-4711-942B-A9BBB59D7239}" type="sibTrans" cxnId="{E81B7DE2-DCE4-44AD-8779-FA16C2BF6BC4}">
      <dgm:prSet/>
      <dgm:spPr/>
      <dgm:t>
        <a:bodyPr/>
        <a:lstStyle/>
        <a:p>
          <a:endParaRPr lang="en-US"/>
        </a:p>
      </dgm:t>
    </dgm:pt>
    <dgm:pt modelId="{7BD1D88F-2117-4CFD-AA85-C466F3273229}">
      <dgm:prSet/>
      <dgm:spPr/>
      <dgm:t>
        <a:bodyPr/>
        <a:lstStyle/>
        <a:p>
          <a:r>
            <a:rPr lang="en-US"/>
            <a:t>Polyglot Persistence</a:t>
          </a:r>
        </a:p>
      </dgm:t>
    </dgm:pt>
    <dgm:pt modelId="{5298AF62-4A78-46EC-A152-B3D171355B9E}" type="parTrans" cxnId="{ED2AA154-271E-46D4-BCF9-D42EB3F924CE}">
      <dgm:prSet/>
      <dgm:spPr/>
      <dgm:t>
        <a:bodyPr/>
        <a:lstStyle/>
        <a:p>
          <a:endParaRPr lang="en-US"/>
        </a:p>
      </dgm:t>
    </dgm:pt>
    <dgm:pt modelId="{C7D180EE-11FF-4BA0-BA38-7CB93EEFA54D}" type="sibTrans" cxnId="{ED2AA154-271E-46D4-BCF9-D42EB3F924CE}">
      <dgm:prSet/>
      <dgm:spPr/>
      <dgm:t>
        <a:bodyPr/>
        <a:lstStyle/>
        <a:p>
          <a:endParaRPr lang="en-US"/>
        </a:p>
      </dgm:t>
    </dgm:pt>
    <dgm:pt modelId="{3F3BFFE7-5B5C-4FB8-AD53-C95E781F9BC5}">
      <dgm:prSet/>
      <dgm:spPr/>
      <dgm:t>
        <a:bodyPr/>
        <a:lstStyle/>
        <a:p>
          <a:r>
            <a:rPr lang="en-US"/>
            <a:t>Observability and Monitoring</a:t>
          </a:r>
        </a:p>
      </dgm:t>
    </dgm:pt>
    <dgm:pt modelId="{1F2396E7-E873-4E2B-8129-ABB7AFA49F33}" type="parTrans" cxnId="{B8B13DD8-5D05-4CA5-8E99-571DB8FA4356}">
      <dgm:prSet/>
      <dgm:spPr/>
      <dgm:t>
        <a:bodyPr/>
        <a:lstStyle/>
        <a:p>
          <a:endParaRPr lang="en-US"/>
        </a:p>
      </dgm:t>
    </dgm:pt>
    <dgm:pt modelId="{8ABE6714-E3FB-440B-B92F-1F774A5E8A09}" type="sibTrans" cxnId="{B8B13DD8-5D05-4CA5-8E99-571DB8FA4356}">
      <dgm:prSet/>
      <dgm:spPr/>
      <dgm:t>
        <a:bodyPr/>
        <a:lstStyle/>
        <a:p>
          <a:endParaRPr lang="en-US"/>
        </a:p>
      </dgm:t>
    </dgm:pt>
    <dgm:pt modelId="{9393C3C3-5C01-45C1-804E-5EADD5A44AEA}" type="pres">
      <dgm:prSet presAssocID="{0298AB81-2EBF-440A-AB95-6C5DFD900B6D}" presName="diagram" presStyleCnt="0">
        <dgm:presLayoutVars>
          <dgm:dir/>
          <dgm:resizeHandles val="exact"/>
        </dgm:presLayoutVars>
      </dgm:prSet>
      <dgm:spPr/>
    </dgm:pt>
    <dgm:pt modelId="{25B98335-39CD-4A22-990C-AB3D4F8FC987}" type="pres">
      <dgm:prSet presAssocID="{88A55C66-525A-4F97-8ED8-43C15139AF67}" presName="node" presStyleLbl="node1" presStyleIdx="0" presStyleCnt="10">
        <dgm:presLayoutVars>
          <dgm:bulletEnabled val="1"/>
        </dgm:presLayoutVars>
      </dgm:prSet>
      <dgm:spPr/>
    </dgm:pt>
    <dgm:pt modelId="{FC1D30D0-F5B4-487E-A6EB-7C851A21D0CD}" type="pres">
      <dgm:prSet presAssocID="{D4C46E78-B3DC-4F1F-BA25-D6F93560727E}" presName="sibTrans" presStyleCnt="0"/>
      <dgm:spPr/>
    </dgm:pt>
    <dgm:pt modelId="{90332C85-E28A-4509-9115-924AF79D10DB}" type="pres">
      <dgm:prSet presAssocID="{3204C5F6-4986-4A00-97F3-09B1D8F945AE}" presName="node" presStyleLbl="node1" presStyleIdx="1" presStyleCnt="10">
        <dgm:presLayoutVars>
          <dgm:bulletEnabled val="1"/>
        </dgm:presLayoutVars>
      </dgm:prSet>
      <dgm:spPr/>
    </dgm:pt>
    <dgm:pt modelId="{0DA65CA3-C320-4E6B-8129-0C553248664E}" type="pres">
      <dgm:prSet presAssocID="{1A796E5E-5DCB-48EA-AF9C-8A523F7ED78B}" presName="sibTrans" presStyleCnt="0"/>
      <dgm:spPr/>
    </dgm:pt>
    <dgm:pt modelId="{EF8E0C4E-CF88-4002-B6B6-E8DFF59D7CBD}" type="pres">
      <dgm:prSet presAssocID="{37A0DC65-C7A0-48EA-80A7-B2DEE326CC34}" presName="node" presStyleLbl="node1" presStyleIdx="2" presStyleCnt="10">
        <dgm:presLayoutVars>
          <dgm:bulletEnabled val="1"/>
        </dgm:presLayoutVars>
      </dgm:prSet>
      <dgm:spPr/>
    </dgm:pt>
    <dgm:pt modelId="{05006FDD-A5F6-4559-A3F9-6A3D357EE711}" type="pres">
      <dgm:prSet presAssocID="{FCF910C6-F01E-497D-A70F-340ABBC0715C}" presName="sibTrans" presStyleCnt="0"/>
      <dgm:spPr/>
    </dgm:pt>
    <dgm:pt modelId="{0E7FE55A-9A90-4530-B3D3-AC4BE9660DB3}" type="pres">
      <dgm:prSet presAssocID="{6E5272F4-443B-4053-979D-B6484B59D03F}" presName="node" presStyleLbl="node1" presStyleIdx="3" presStyleCnt="10">
        <dgm:presLayoutVars>
          <dgm:bulletEnabled val="1"/>
        </dgm:presLayoutVars>
      </dgm:prSet>
      <dgm:spPr/>
    </dgm:pt>
    <dgm:pt modelId="{9608922E-41B2-411D-8858-C67923D15C31}" type="pres">
      <dgm:prSet presAssocID="{AE8D4FFA-9CE2-45BF-8C6B-07A2B2C3A69F}" presName="sibTrans" presStyleCnt="0"/>
      <dgm:spPr/>
    </dgm:pt>
    <dgm:pt modelId="{DD642792-05FE-40E6-9DEB-6F9915B268F2}" type="pres">
      <dgm:prSet presAssocID="{C943659F-9DB8-4AA1-BCAC-A6792B36909D}" presName="node" presStyleLbl="node1" presStyleIdx="4" presStyleCnt="10">
        <dgm:presLayoutVars>
          <dgm:bulletEnabled val="1"/>
        </dgm:presLayoutVars>
      </dgm:prSet>
      <dgm:spPr/>
    </dgm:pt>
    <dgm:pt modelId="{AF53780C-3B76-44E2-8EEE-16A9E1148B21}" type="pres">
      <dgm:prSet presAssocID="{CF60E1A8-5CCB-4A19-9040-3907AA2A62A5}" presName="sibTrans" presStyleCnt="0"/>
      <dgm:spPr/>
    </dgm:pt>
    <dgm:pt modelId="{1C215425-2D28-4FA3-8D10-32092AFA36EB}" type="pres">
      <dgm:prSet presAssocID="{23E04B92-1FDF-4C4B-8EA5-7B3F486D5943}" presName="node" presStyleLbl="node1" presStyleIdx="5" presStyleCnt="10">
        <dgm:presLayoutVars>
          <dgm:bulletEnabled val="1"/>
        </dgm:presLayoutVars>
      </dgm:prSet>
      <dgm:spPr/>
    </dgm:pt>
    <dgm:pt modelId="{AE784712-2BBC-4642-B384-6C1B2ED9B289}" type="pres">
      <dgm:prSet presAssocID="{E8230EA3-A752-4A39-8F1A-AA34DDC41DB1}" presName="sibTrans" presStyleCnt="0"/>
      <dgm:spPr/>
    </dgm:pt>
    <dgm:pt modelId="{487D5DDE-5BD9-42D3-96FE-4F81BB60A6FF}" type="pres">
      <dgm:prSet presAssocID="{AFED19B8-398A-4686-BCBF-1AB7F5083F82}" presName="node" presStyleLbl="node1" presStyleIdx="6" presStyleCnt="10">
        <dgm:presLayoutVars>
          <dgm:bulletEnabled val="1"/>
        </dgm:presLayoutVars>
      </dgm:prSet>
      <dgm:spPr/>
    </dgm:pt>
    <dgm:pt modelId="{E89AA958-DDD0-4F9F-9CCC-5353899F2A63}" type="pres">
      <dgm:prSet presAssocID="{3C61C59B-FDC8-40BD-BC64-B1CB42F1326A}" presName="sibTrans" presStyleCnt="0"/>
      <dgm:spPr/>
    </dgm:pt>
    <dgm:pt modelId="{BFDCE2ED-A6ED-4684-9BC3-9AC5F59C1A99}" type="pres">
      <dgm:prSet presAssocID="{A8FA975C-E428-4F7C-8F60-E00C41BEBDCF}" presName="node" presStyleLbl="node1" presStyleIdx="7" presStyleCnt="10">
        <dgm:presLayoutVars>
          <dgm:bulletEnabled val="1"/>
        </dgm:presLayoutVars>
      </dgm:prSet>
      <dgm:spPr/>
    </dgm:pt>
    <dgm:pt modelId="{4742E8A7-1479-4754-A39A-600ADE21C733}" type="pres">
      <dgm:prSet presAssocID="{55E774CA-C5F8-4711-942B-A9BBB59D7239}" presName="sibTrans" presStyleCnt="0"/>
      <dgm:spPr/>
    </dgm:pt>
    <dgm:pt modelId="{B8EAEF95-B2EB-4443-A4FB-03D7A8DA13D4}" type="pres">
      <dgm:prSet presAssocID="{7BD1D88F-2117-4CFD-AA85-C466F3273229}" presName="node" presStyleLbl="node1" presStyleIdx="8" presStyleCnt="10">
        <dgm:presLayoutVars>
          <dgm:bulletEnabled val="1"/>
        </dgm:presLayoutVars>
      </dgm:prSet>
      <dgm:spPr/>
    </dgm:pt>
    <dgm:pt modelId="{FE2360A9-56EB-4DA3-B38F-DF1998D996BA}" type="pres">
      <dgm:prSet presAssocID="{C7D180EE-11FF-4BA0-BA38-7CB93EEFA54D}" presName="sibTrans" presStyleCnt="0"/>
      <dgm:spPr/>
    </dgm:pt>
    <dgm:pt modelId="{DB51BCC5-FFA8-44FB-AE16-1FA452C929E1}" type="pres">
      <dgm:prSet presAssocID="{3F3BFFE7-5B5C-4FB8-AD53-C95E781F9BC5}" presName="node" presStyleLbl="node1" presStyleIdx="9" presStyleCnt="10">
        <dgm:presLayoutVars>
          <dgm:bulletEnabled val="1"/>
        </dgm:presLayoutVars>
      </dgm:prSet>
      <dgm:spPr/>
    </dgm:pt>
  </dgm:ptLst>
  <dgm:cxnLst>
    <dgm:cxn modelId="{6DA7B909-CD8F-4F94-A207-EEB717DA2F9E}" type="presOf" srcId="{6E5272F4-443B-4053-979D-B6484B59D03F}" destId="{0E7FE55A-9A90-4530-B3D3-AC4BE9660DB3}" srcOrd="0" destOrd="0" presId="urn:microsoft.com/office/officeart/2005/8/layout/default"/>
    <dgm:cxn modelId="{66A2FD19-4B53-4DD9-AEB5-ED0CA6FB6612}" type="presOf" srcId="{7BD1D88F-2117-4CFD-AA85-C466F3273229}" destId="{B8EAEF95-B2EB-4443-A4FB-03D7A8DA13D4}" srcOrd="0" destOrd="0" presId="urn:microsoft.com/office/officeart/2005/8/layout/default"/>
    <dgm:cxn modelId="{D6067A39-BE4B-4E0B-9EA1-4C4EC96EEDC9}" type="presOf" srcId="{0298AB81-2EBF-440A-AB95-6C5DFD900B6D}" destId="{9393C3C3-5C01-45C1-804E-5EADD5A44AEA}" srcOrd="0" destOrd="0" presId="urn:microsoft.com/office/officeart/2005/8/layout/default"/>
    <dgm:cxn modelId="{08BFE53E-4541-488A-8D41-E29AA9FA66D5}" type="presOf" srcId="{C943659F-9DB8-4AA1-BCAC-A6792B36909D}" destId="{DD642792-05FE-40E6-9DEB-6F9915B268F2}" srcOrd="0" destOrd="0" presId="urn:microsoft.com/office/officeart/2005/8/layout/default"/>
    <dgm:cxn modelId="{F0B11767-CE00-4C38-83DE-3A473A760757}" type="presOf" srcId="{A8FA975C-E428-4F7C-8F60-E00C41BEBDCF}" destId="{BFDCE2ED-A6ED-4684-9BC3-9AC5F59C1A99}" srcOrd="0" destOrd="0" presId="urn:microsoft.com/office/officeart/2005/8/layout/default"/>
    <dgm:cxn modelId="{92A9E248-CBD2-4187-84CF-AB8EDA13F968}" srcId="{0298AB81-2EBF-440A-AB95-6C5DFD900B6D}" destId="{23E04B92-1FDF-4C4B-8EA5-7B3F486D5943}" srcOrd="5" destOrd="0" parTransId="{5FE16F39-9F5B-4B77-94CF-D4BDB997BD77}" sibTransId="{E8230EA3-A752-4A39-8F1A-AA34DDC41DB1}"/>
    <dgm:cxn modelId="{1E4F2E53-B31E-4C50-9A45-890AE94B9512}" type="presOf" srcId="{23E04B92-1FDF-4C4B-8EA5-7B3F486D5943}" destId="{1C215425-2D28-4FA3-8D10-32092AFA36EB}" srcOrd="0" destOrd="0" presId="urn:microsoft.com/office/officeart/2005/8/layout/default"/>
    <dgm:cxn modelId="{A338DA73-43ED-4A89-8E28-9CE7529B2B14}" type="presOf" srcId="{3F3BFFE7-5B5C-4FB8-AD53-C95E781F9BC5}" destId="{DB51BCC5-FFA8-44FB-AE16-1FA452C929E1}" srcOrd="0" destOrd="0" presId="urn:microsoft.com/office/officeart/2005/8/layout/default"/>
    <dgm:cxn modelId="{ED2AA154-271E-46D4-BCF9-D42EB3F924CE}" srcId="{0298AB81-2EBF-440A-AB95-6C5DFD900B6D}" destId="{7BD1D88F-2117-4CFD-AA85-C466F3273229}" srcOrd="8" destOrd="0" parTransId="{5298AF62-4A78-46EC-A152-B3D171355B9E}" sibTransId="{C7D180EE-11FF-4BA0-BA38-7CB93EEFA54D}"/>
    <dgm:cxn modelId="{7410787C-EAD8-43AC-99A5-3C2DBCC6B1BA}" srcId="{0298AB81-2EBF-440A-AB95-6C5DFD900B6D}" destId="{37A0DC65-C7A0-48EA-80A7-B2DEE326CC34}" srcOrd="2" destOrd="0" parTransId="{72249DD9-A666-4BCC-B433-30FBFCD7C2A3}" sibTransId="{FCF910C6-F01E-497D-A70F-340ABBC0715C}"/>
    <dgm:cxn modelId="{7ED6E583-62A3-4858-A2AA-EE32B9840964}" type="presOf" srcId="{88A55C66-525A-4F97-8ED8-43C15139AF67}" destId="{25B98335-39CD-4A22-990C-AB3D4F8FC987}" srcOrd="0" destOrd="0" presId="urn:microsoft.com/office/officeart/2005/8/layout/default"/>
    <dgm:cxn modelId="{7F99ADAC-9759-4F24-B29D-55B9FE6976E2}" srcId="{0298AB81-2EBF-440A-AB95-6C5DFD900B6D}" destId="{6E5272F4-443B-4053-979D-B6484B59D03F}" srcOrd="3" destOrd="0" parTransId="{9B456E42-64EF-4F0C-BC48-54EC69EE354A}" sibTransId="{AE8D4FFA-9CE2-45BF-8C6B-07A2B2C3A69F}"/>
    <dgm:cxn modelId="{E45427BA-9DF3-42F4-9F69-8AAF534AD255}" type="presOf" srcId="{3204C5F6-4986-4A00-97F3-09B1D8F945AE}" destId="{90332C85-E28A-4509-9115-924AF79D10DB}" srcOrd="0" destOrd="0" presId="urn:microsoft.com/office/officeart/2005/8/layout/default"/>
    <dgm:cxn modelId="{F3F7C0BA-3579-4B6E-AA9C-DD5290E74631}" srcId="{0298AB81-2EBF-440A-AB95-6C5DFD900B6D}" destId="{88A55C66-525A-4F97-8ED8-43C15139AF67}" srcOrd="0" destOrd="0" parTransId="{B14D3B33-F691-423D-BBDA-B4690B2E5841}" sibTransId="{D4C46E78-B3DC-4F1F-BA25-D6F93560727E}"/>
    <dgm:cxn modelId="{B8B13DD8-5D05-4CA5-8E99-571DB8FA4356}" srcId="{0298AB81-2EBF-440A-AB95-6C5DFD900B6D}" destId="{3F3BFFE7-5B5C-4FB8-AD53-C95E781F9BC5}" srcOrd="9" destOrd="0" parTransId="{1F2396E7-E873-4E2B-8129-ABB7AFA49F33}" sibTransId="{8ABE6714-E3FB-440B-B92F-1F774A5E8A09}"/>
    <dgm:cxn modelId="{B2CC79D8-4FAB-4CE3-9924-0CB49267970B}" srcId="{0298AB81-2EBF-440A-AB95-6C5DFD900B6D}" destId="{3204C5F6-4986-4A00-97F3-09B1D8F945AE}" srcOrd="1" destOrd="0" parTransId="{5573884A-0F56-4D7A-9474-8C0357738373}" sibTransId="{1A796E5E-5DCB-48EA-AF9C-8A523F7ED78B}"/>
    <dgm:cxn modelId="{781D19E1-A3C0-4CEC-9742-FAB023430AA8}" type="presOf" srcId="{AFED19B8-398A-4686-BCBF-1AB7F5083F82}" destId="{487D5DDE-5BD9-42D3-96FE-4F81BB60A6FF}" srcOrd="0" destOrd="0" presId="urn:microsoft.com/office/officeart/2005/8/layout/default"/>
    <dgm:cxn modelId="{E81B7DE2-DCE4-44AD-8779-FA16C2BF6BC4}" srcId="{0298AB81-2EBF-440A-AB95-6C5DFD900B6D}" destId="{A8FA975C-E428-4F7C-8F60-E00C41BEBDCF}" srcOrd="7" destOrd="0" parTransId="{AC1DDCAC-9D2A-413A-B2F7-02A0EECCF8E7}" sibTransId="{55E774CA-C5F8-4711-942B-A9BBB59D7239}"/>
    <dgm:cxn modelId="{C91CB9E4-5C95-4CD2-893E-EEA0B264C23B}" srcId="{0298AB81-2EBF-440A-AB95-6C5DFD900B6D}" destId="{AFED19B8-398A-4686-BCBF-1AB7F5083F82}" srcOrd="6" destOrd="0" parTransId="{4C8F3C40-2914-406E-8428-FC6D831A7E2E}" sibTransId="{3C61C59B-FDC8-40BD-BC64-B1CB42F1326A}"/>
    <dgm:cxn modelId="{F3CA10EC-5926-446C-A05E-357407443B8C}" srcId="{0298AB81-2EBF-440A-AB95-6C5DFD900B6D}" destId="{C943659F-9DB8-4AA1-BCAC-A6792B36909D}" srcOrd="4" destOrd="0" parTransId="{C4652898-DC94-447F-829A-1BF5D215B4B8}" sibTransId="{CF60E1A8-5CCB-4A19-9040-3907AA2A62A5}"/>
    <dgm:cxn modelId="{058222F7-7DC5-4823-8E0A-770AE4A519D7}" type="presOf" srcId="{37A0DC65-C7A0-48EA-80A7-B2DEE326CC34}" destId="{EF8E0C4E-CF88-4002-B6B6-E8DFF59D7CBD}" srcOrd="0" destOrd="0" presId="urn:microsoft.com/office/officeart/2005/8/layout/default"/>
    <dgm:cxn modelId="{FDCA4CFB-6C08-4D88-B16C-22807C1F7325}" type="presParOf" srcId="{9393C3C3-5C01-45C1-804E-5EADD5A44AEA}" destId="{25B98335-39CD-4A22-990C-AB3D4F8FC987}" srcOrd="0" destOrd="0" presId="urn:microsoft.com/office/officeart/2005/8/layout/default"/>
    <dgm:cxn modelId="{1245349F-7085-4F1B-9BB4-DFB1E1757F04}" type="presParOf" srcId="{9393C3C3-5C01-45C1-804E-5EADD5A44AEA}" destId="{FC1D30D0-F5B4-487E-A6EB-7C851A21D0CD}" srcOrd="1" destOrd="0" presId="urn:microsoft.com/office/officeart/2005/8/layout/default"/>
    <dgm:cxn modelId="{46081F0B-0582-4E0C-8699-447559AFC558}" type="presParOf" srcId="{9393C3C3-5C01-45C1-804E-5EADD5A44AEA}" destId="{90332C85-E28A-4509-9115-924AF79D10DB}" srcOrd="2" destOrd="0" presId="urn:microsoft.com/office/officeart/2005/8/layout/default"/>
    <dgm:cxn modelId="{A2D684D1-EC4B-4DCA-A7B9-46780D133878}" type="presParOf" srcId="{9393C3C3-5C01-45C1-804E-5EADD5A44AEA}" destId="{0DA65CA3-C320-4E6B-8129-0C553248664E}" srcOrd="3" destOrd="0" presId="urn:microsoft.com/office/officeart/2005/8/layout/default"/>
    <dgm:cxn modelId="{C104F712-4704-4762-AC62-FDBE9AF823D8}" type="presParOf" srcId="{9393C3C3-5C01-45C1-804E-5EADD5A44AEA}" destId="{EF8E0C4E-CF88-4002-B6B6-E8DFF59D7CBD}" srcOrd="4" destOrd="0" presId="urn:microsoft.com/office/officeart/2005/8/layout/default"/>
    <dgm:cxn modelId="{60A0B5D3-48B2-4D93-92CB-ECDFF2C3F857}" type="presParOf" srcId="{9393C3C3-5C01-45C1-804E-5EADD5A44AEA}" destId="{05006FDD-A5F6-4559-A3F9-6A3D357EE711}" srcOrd="5" destOrd="0" presId="urn:microsoft.com/office/officeart/2005/8/layout/default"/>
    <dgm:cxn modelId="{85BF3560-9570-4299-914E-261DBB8EF123}" type="presParOf" srcId="{9393C3C3-5C01-45C1-804E-5EADD5A44AEA}" destId="{0E7FE55A-9A90-4530-B3D3-AC4BE9660DB3}" srcOrd="6" destOrd="0" presId="urn:microsoft.com/office/officeart/2005/8/layout/default"/>
    <dgm:cxn modelId="{FE565EDD-4A03-40E2-AEB5-896BAF9E4586}" type="presParOf" srcId="{9393C3C3-5C01-45C1-804E-5EADD5A44AEA}" destId="{9608922E-41B2-411D-8858-C67923D15C31}" srcOrd="7" destOrd="0" presId="urn:microsoft.com/office/officeart/2005/8/layout/default"/>
    <dgm:cxn modelId="{6DB23CA9-0C81-433D-A726-9354AD4A5EEA}" type="presParOf" srcId="{9393C3C3-5C01-45C1-804E-5EADD5A44AEA}" destId="{DD642792-05FE-40E6-9DEB-6F9915B268F2}" srcOrd="8" destOrd="0" presId="urn:microsoft.com/office/officeart/2005/8/layout/default"/>
    <dgm:cxn modelId="{84F87B49-B187-4771-932B-E40B7DC4AC2A}" type="presParOf" srcId="{9393C3C3-5C01-45C1-804E-5EADD5A44AEA}" destId="{AF53780C-3B76-44E2-8EEE-16A9E1148B21}" srcOrd="9" destOrd="0" presId="urn:microsoft.com/office/officeart/2005/8/layout/default"/>
    <dgm:cxn modelId="{654BAE0C-D323-42A2-998C-03C7807E2FDF}" type="presParOf" srcId="{9393C3C3-5C01-45C1-804E-5EADD5A44AEA}" destId="{1C215425-2D28-4FA3-8D10-32092AFA36EB}" srcOrd="10" destOrd="0" presId="urn:microsoft.com/office/officeart/2005/8/layout/default"/>
    <dgm:cxn modelId="{2BD6BB94-0DC4-468F-B39B-3C1495827EC2}" type="presParOf" srcId="{9393C3C3-5C01-45C1-804E-5EADD5A44AEA}" destId="{AE784712-2BBC-4642-B384-6C1B2ED9B289}" srcOrd="11" destOrd="0" presId="urn:microsoft.com/office/officeart/2005/8/layout/default"/>
    <dgm:cxn modelId="{A70E7201-11C6-4000-801D-BB0C37C6A458}" type="presParOf" srcId="{9393C3C3-5C01-45C1-804E-5EADD5A44AEA}" destId="{487D5DDE-5BD9-42D3-96FE-4F81BB60A6FF}" srcOrd="12" destOrd="0" presId="urn:microsoft.com/office/officeart/2005/8/layout/default"/>
    <dgm:cxn modelId="{FE36C097-382E-4CD1-83B5-D663481A5428}" type="presParOf" srcId="{9393C3C3-5C01-45C1-804E-5EADD5A44AEA}" destId="{E89AA958-DDD0-4F9F-9CCC-5353899F2A63}" srcOrd="13" destOrd="0" presId="urn:microsoft.com/office/officeart/2005/8/layout/default"/>
    <dgm:cxn modelId="{1DD19444-F58C-4704-94DB-89D2F9DB226D}" type="presParOf" srcId="{9393C3C3-5C01-45C1-804E-5EADD5A44AEA}" destId="{BFDCE2ED-A6ED-4684-9BC3-9AC5F59C1A99}" srcOrd="14" destOrd="0" presId="urn:microsoft.com/office/officeart/2005/8/layout/default"/>
    <dgm:cxn modelId="{1BFE2767-AA90-4376-B374-127683475E01}" type="presParOf" srcId="{9393C3C3-5C01-45C1-804E-5EADD5A44AEA}" destId="{4742E8A7-1479-4754-A39A-600ADE21C733}" srcOrd="15" destOrd="0" presId="urn:microsoft.com/office/officeart/2005/8/layout/default"/>
    <dgm:cxn modelId="{2496750C-D59F-4E08-9BC2-36734E684544}" type="presParOf" srcId="{9393C3C3-5C01-45C1-804E-5EADD5A44AEA}" destId="{B8EAEF95-B2EB-4443-A4FB-03D7A8DA13D4}" srcOrd="16" destOrd="0" presId="urn:microsoft.com/office/officeart/2005/8/layout/default"/>
    <dgm:cxn modelId="{E0ADFDAD-F704-477D-8A6C-331B1B64790B}" type="presParOf" srcId="{9393C3C3-5C01-45C1-804E-5EADD5A44AEA}" destId="{FE2360A9-56EB-4DA3-B38F-DF1998D996BA}" srcOrd="17" destOrd="0" presId="urn:microsoft.com/office/officeart/2005/8/layout/default"/>
    <dgm:cxn modelId="{9C62004E-D63A-4731-89D9-72932D2F8DFC}" type="presParOf" srcId="{9393C3C3-5C01-45C1-804E-5EADD5A44AEA}" destId="{DB51BCC5-FFA8-44FB-AE16-1FA452C929E1}"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B572F-FE7D-47C5-9332-493B1F071EFF}">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Load balancer vs API gateway</a:t>
          </a:r>
        </a:p>
      </dsp:txBody>
      <dsp:txXfrm>
        <a:off x="64397" y="67590"/>
        <a:ext cx="10386806"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B572F-FE7D-47C5-9332-493B1F071EFF}">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Third party providers</a:t>
          </a:r>
        </a:p>
      </dsp:txBody>
      <dsp:txXfrm>
        <a:off x="64397" y="67590"/>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76CA4-348F-4F60-BD25-69DBDFE7FEC1}">
      <dsp:nvSpPr>
        <dsp:cNvPr id="0" name=""/>
        <dsp:cNvSpPr/>
      </dsp:nvSpPr>
      <dsp:spPr>
        <a:xfrm>
          <a:off x="0" y="45368"/>
          <a:ext cx="105156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Synchronous</a:t>
          </a:r>
        </a:p>
      </dsp:txBody>
      <dsp:txXfrm>
        <a:off x="42151" y="87519"/>
        <a:ext cx="10431298" cy="779158"/>
      </dsp:txXfrm>
    </dsp:sp>
    <dsp:sp modelId="{B6526B30-9322-4236-869A-C38ADD938551}">
      <dsp:nvSpPr>
        <dsp:cNvPr id="0" name=""/>
        <dsp:cNvSpPr/>
      </dsp:nvSpPr>
      <dsp:spPr>
        <a:xfrm>
          <a:off x="0" y="908829"/>
          <a:ext cx="10515600"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REST(Representational State Transfer)</a:t>
          </a:r>
        </a:p>
        <a:p>
          <a:pPr marL="285750" lvl="1" indent="-285750" algn="l" defTabSz="1244600">
            <a:lnSpc>
              <a:spcPct val="90000"/>
            </a:lnSpc>
            <a:spcBef>
              <a:spcPct val="0"/>
            </a:spcBef>
            <a:spcAft>
              <a:spcPct val="20000"/>
            </a:spcAft>
            <a:buChar char="•"/>
          </a:pPr>
          <a:r>
            <a:rPr lang="en-US" sz="2800" kern="1200" dirty="0" err="1"/>
            <a:t>GraphQL</a:t>
          </a:r>
          <a:endParaRPr lang="en-US" sz="2800" kern="1200" dirty="0"/>
        </a:p>
        <a:p>
          <a:pPr marL="285750" lvl="1" indent="-285750" algn="l" defTabSz="1244600">
            <a:lnSpc>
              <a:spcPct val="90000"/>
            </a:lnSpc>
            <a:spcBef>
              <a:spcPct val="0"/>
            </a:spcBef>
            <a:spcAft>
              <a:spcPct val="20000"/>
            </a:spcAft>
            <a:buChar char="•"/>
          </a:pPr>
          <a:r>
            <a:rPr lang="en-US" sz="2800" kern="1200" dirty="0"/>
            <a:t>RPC(Remote Procedure Call)</a:t>
          </a:r>
        </a:p>
        <a:p>
          <a:pPr marL="285750" lvl="1" indent="-285750" algn="l" defTabSz="1244600">
            <a:lnSpc>
              <a:spcPct val="90000"/>
            </a:lnSpc>
            <a:spcBef>
              <a:spcPct val="0"/>
            </a:spcBef>
            <a:spcAft>
              <a:spcPct val="20000"/>
            </a:spcAft>
            <a:buChar char="•"/>
          </a:pPr>
          <a:r>
            <a:rPr lang="en-US" sz="2800" kern="1200" dirty="0"/>
            <a:t>SOAP</a:t>
          </a:r>
        </a:p>
      </dsp:txBody>
      <dsp:txXfrm>
        <a:off x="0" y="908829"/>
        <a:ext cx="10515600" cy="1937520"/>
      </dsp:txXfrm>
    </dsp:sp>
    <dsp:sp modelId="{E4921238-2E79-4E86-BAFB-ADC39C09802B}">
      <dsp:nvSpPr>
        <dsp:cNvPr id="0" name=""/>
        <dsp:cNvSpPr/>
      </dsp:nvSpPr>
      <dsp:spPr>
        <a:xfrm>
          <a:off x="0" y="2846349"/>
          <a:ext cx="105156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Asynchronous</a:t>
          </a:r>
        </a:p>
      </dsp:txBody>
      <dsp:txXfrm>
        <a:off x="42151" y="2888500"/>
        <a:ext cx="10431298" cy="779158"/>
      </dsp:txXfrm>
    </dsp:sp>
    <dsp:sp modelId="{A98246C4-FD63-479B-9A3B-21A7B25CEE47}">
      <dsp:nvSpPr>
        <dsp:cNvPr id="0" name=""/>
        <dsp:cNvSpPr/>
      </dsp:nvSpPr>
      <dsp:spPr>
        <a:xfrm>
          <a:off x="0" y="3709809"/>
          <a:ext cx="10515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Message Queues</a:t>
          </a:r>
        </a:p>
      </dsp:txBody>
      <dsp:txXfrm>
        <a:off x="0" y="3709809"/>
        <a:ext cx="10515600" cy="596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B572F-FE7D-47C5-9332-493B1F071EFF}">
      <dsp:nvSpPr>
        <dsp:cNvPr id="0" name=""/>
        <dsp:cNvSpPr/>
      </dsp:nvSpPr>
      <dsp:spPr>
        <a:xfrm>
          <a:off x="0" y="3193"/>
          <a:ext cx="10515600" cy="131917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Thank you for your time </a:t>
          </a:r>
          <a:r>
            <a:rPr lang="en-US" sz="5500" kern="1200" dirty="0">
              <a:sym typeface="Wingdings" panose="05000000000000000000" pitchFamily="2" charset="2"/>
            </a:rPr>
            <a:t> </a:t>
          </a:r>
          <a:endParaRPr lang="en-US" sz="5500" kern="1200" dirty="0"/>
        </a:p>
      </dsp:txBody>
      <dsp:txXfrm>
        <a:off x="64397" y="67590"/>
        <a:ext cx="10386806" cy="1190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B572F-FE7D-47C5-9332-493B1F071EFF}">
      <dsp:nvSpPr>
        <dsp:cNvPr id="0" name=""/>
        <dsp:cNvSpPr/>
      </dsp:nvSpPr>
      <dsp:spPr>
        <a:xfrm>
          <a:off x="0" y="3193"/>
          <a:ext cx="10515600" cy="131917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Thank you for your time </a:t>
          </a:r>
          <a:r>
            <a:rPr lang="en-US" sz="5500" kern="1200" dirty="0">
              <a:sym typeface="Wingdings" panose="05000000000000000000" pitchFamily="2" charset="2"/>
            </a:rPr>
            <a:t> </a:t>
          </a:r>
          <a:endParaRPr lang="en-US" sz="5500" kern="1200" dirty="0"/>
        </a:p>
      </dsp:txBody>
      <dsp:txXfrm>
        <a:off x="64397" y="67590"/>
        <a:ext cx="10386806" cy="1190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98335-39CD-4A22-990C-AB3D4F8FC987}">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Single Responsibility Principle (SRP)</a:t>
          </a:r>
        </a:p>
      </dsp:txBody>
      <dsp:txXfrm>
        <a:off x="582645" y="1178"/>
        <a:ext cx="2174490" cy="1304694"/>
      </dsp:txXfrm>
    </dsp:sp>
    <dsp:sp modelId="{90332C85-E28A-4509-9115-924AF79D10DB}">
      <dsp:nvSpPr>
        <dsp:cNvPr id="0" name=""/>
        <dsp:cNvSpPr/>
      </dsp:nvSpPr>
      <dsp:spPr>
        <a:xfrm>
          <a:off x="2974584" y="1178"/>
          <a:ext cx="2174490" cy="1304694"/>
        </a:xfrm>
        <a:prstGeom prst="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Independence and Decentralization</a:t>
          </a:r>
        </a:p>
      </dsp:txBody>
      <dsp:txXfrm>
        <a:off x="2974584" y="1178"/>
        <a:ext cx="2174490" cy="1304694"/>
      </dsp:txXfrm>
    </dsp:sp>
    <dsp:sp modelId="{EF8E0C4E-CF88-4002-B6B6-E8DFF59D7CBD}">
      <dsp:nvSpPr>
        <dsp:cNvPr id="0" name=""/>
        <dsp:cNvSpPr/>
      </dsp:nvSpPr>
      <dsp:spPr>
        <a:xfrm>
          <a:off x="5366524" y="1178"/>
          <a:ext cx="2174490" cy="1304694"/>
        </a:xfrm>
        <a:prstGeom prst="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API-Based Communication</a:t>
          </a:r>
        </a:p>
      </dsp:txBody>
      <dsp:txXfrm>
        <a:off x="5366524" y="1178"/>
        <a:ext cx="2174490" cy="1304694"/>
      </dsp:txXfrm>
    </dsp:sp>
    <dsp:sp modelId="{0E7FE55A-9A90-4530-B3D3-AC4BE9660DB3}">
      <dsp:nvSpPr>
        <dsp:cNvPr id="0" name=""/>
        <dsp:cNvSpPr/>
      </dsp:nvSpPr>
      <dsp:spPr>
        <a:xfrm>
          <a:off x="7758464" y="1178"/>
          <a:ext cx="2174490" cy="130469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Decentralized Data Management</a:t>
          </a:r>
        </a:p>
      </dsp:txBody>
      <dsp:txXfrm>
        <a:off x="7758464" y="1178"/>
        <a:ext cx="2174490" cy="1304694"/>
      </dsp:txXfrm>
    </dsp:sp>
    <dsp:sp modelId="{DD642792-05FE-40E6-9DEB-6F9915B268F2}">
      <dsp:nvSpPr>
        <dsp:cNvPr id="0" name=""/>
        <dsp:cNvSpPr/>
      </dsp:nvSpPr>
      <dsp:spPr>
        <a:xfrm>
          <a:off x="582645" y="1523321"/>
          <a:ext cx="2174490" cy="1304694"/>
        </a:xfrm>
        <a:prstGeom prst="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Fault Tolerance and Resilience</a:t>
          </a:r>
        </a:p>
      </dsp:txBody>
      <dsp:txXfrm>
        <a:off x="582645" y="1523321"/>
        <a:ext cx="2174490" cy="1304694"/>
      </dsp:txXfrm>
    </dsp:sp>
    <dsp:sp modelId="{1C215425-2D28-4FA3-8D10-32092AFA36EB}">
      <dsp:nvSpPr>
        <dsp:cNvPr id="0" name=""/>
        <dsp:cNvSpPr/>
      </dsp:nvSpPr>
      <dsp:spPr>
        <a:xfrm>
          <a:off x="2974584" y="1523321"/>
          <a:ext cx="2174490" cy="1304694"/>
        </a:xfrm>
        <a:prstGeom prst="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Continuous Delivery and Deployment</a:t>
          </a:r>
        </a:p>
      </dsp:txBody>
      <dsp:txXfrm>
        <a:off x="2974584" y="1523321"/>
        <a:ext cx="2174490" cy="1304694"/>
      </dsp:txXfrm>
    </dsp:sp>
    <dsp:sp modelId="{487D5DDE-5BD9-42D3-96FE-4F81BB60A6FF}">
      <dsp:nvSpPr>
        <dsp:cNvPr id="0" name=""/>
        <dsp:cNvSpPr/>
      </dsp:nvSpPr>
      <dsp:spPr>
        <a:xfrm>
          <a:off x="5366524" y="1523321"/>
          <a:ext cx="2174490" cy="130469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DevOps Culture</a:t>
          </a:r>
        </a:p>
      </dsp:txBody>
      <dsp:txXfrm>
        <a:off x="5366524" y="1523321"/>
        <a:ext cx="2174490" cy="1304694"/>
      </dsp:txXfrm>
    </dsp:sp>
    <dsp:sp modelId="{BFDCE2ED-A6ED-4684-9BC3-9AC5F59C1A99}">
      <dsp:nvSpPr>
        <dsp:cNvPr id="0" name=""/>
        <dsp:cNvSpPr/>
      </dsp:nvSpPr>
      <dsp:spPr>
        <a:xfrm>
          <a:off x="7758464" y="1523321"/>
          <a:ext cx="2174490" cy="1304694"/>
        </a:xfrm>
        <a:prstGeom prst="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Service Discovery and Load Balancing</a:t>
          </a:r>
        </a:p>
      </dsp:txBody>
      <dsp:txXfrm>
        <a:off x="7758464" y="1523321"/>
        <a:ext cx="2174490" cy="1304694"/>
      </dsp:txXfrm>
    </dsp:sp>
    <dsp:sp modelId="{B8EAEF95-B2EB-4443-A4FB-03D7A8DA13D4}">
      <dsp:nvSpPr>
        <dsp:cNvPr id="0" name=""/>
        <dsp:cNvSpPr/>
      </dsp:nvSpPr>
      <dsp:spPr>
        <a:xfrm>
          <a:off x="2974584" y="3045465"/>
          <a:ext cx="2174490" cy="1304694"/>
        </a:xfrm>
        <a:prstGeom prst="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Polyglot Persistence</a:t>
          </a:r>
        </a:p>
      </dsp:txBody>
      <dsp:txXfrm>
        <a:off x="2974584" y="3045465"/>
        <a:ext cx="2174490" cy="1304694"/>
      </dsp:txXfrm>
    </dsp:sp>
    <dsp:sp modelId="{DB51BCC5-FFA8-44FB-AE16-1FA452C929E1}">
      <dsp:nvSpPr>
        <dsp:cNvPr id="0" name=""/>
        <dsp:cNvSpPr/>
      </dsp:nvSpPr>
      <dsp:spPr>
        <a:xfrm>
          <a:off x="5366524" y="3045465"/>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Observability and Monitoring</a:t>
          </a:r>
        </a:p>
      </dsp:txBody>
      <dsp:txXfrm>
        <a:off x="536652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realistic scenario of client requirement for asking system which has all C A P</a:t>
            </a:r>
          </a:p>
        </p:txBody>
      </p:sp>
      <p:sp>
        <p:nvSpPr>
          <p:cNvPr id="4" name="Slide Number Placeholder 3"/>
          <p:cNvSpPr>
            <a:spLocks noGrp="1"/>
          </p:cNvSpPr>
          <p:nvPr>
            <p:ph type="sldNum" sz="quarter" idx="5"/>
          </p:nvPr>
        </p:nvSpPr>
        <p:spPr/>
        <p:txBody>
          <a:bodyPr/>
          <a:lstStyle/>
          <a:p>
            <a:fld id="{2E6DE88F-1F85-4A27-9D34-D74A50E7B0DA}" type="slidenum">
              <a:rPr lang="en-US" smtClean="0"/>
              <a:t>51</a:t>
            </a:fld>
            <a:endParaRPr lang="en-US" dirty="0"/>
          </a:p>
        </p:txBody>
      </p:sp>
    </p:spTree>
    <p:extLst>
      <p:ext uri="{BB962C8B-B14F-4D97-AF65-F5344CB8AC3E}">
        <p14:creationId xmlns:p14="http://schemas.microsoft.com/office/powerpoint/2010/main" val="1128252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6184-3CF0-0EA1-75DB-79EEEBD0B1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CC8314-95DC-A930-3653-E4D440729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9AB36-EF63-9DC9-9CF5-BBCFB07FC57E}"/>
              </a:ext>
            </a:extLst>
          </p:cNvPr>
          <p:cNvSpPr>
            <a:spLocks noGrp="1"/>
          </p:cNvSpPr>
          <p:nvPr>
            <p:ph type="dt" sz="half" idx="10"/>
          </p:nvPr>
        </p:nvSpPr>
        <p:spPr/>
        <p:txBody>
          <a:bodyPr/>
          <a:lstStyle/>
          <a:p>
            <a:fld id="{88D38747-4367-4BD2-8D51-C97E202738E2}" type="datetime1">
              <a:rPr lang="en-US" smtClean="0"/>
              <a:t>8/13/2024</a:t>
            </a:fld>
            <a:endParaRPr lang="en-US" dirty="0"/>
          </a:p>
        </p:txBody>
      </p:sp>
      <p:sp>
        <p:nvSpPr>
          <p:cNvPr id="5" name="Footer Placeholder 4">
            <a:extLst>
              <a:ext uri="{FF2B5EF4-FFF2-40B4-BE49-F238E27FC236}">
                <a16:creationId xmlns:a16="http://schemas.microsoft.com/office/drawing/2014/main" id="{3B0F9052-F21D-8D8C-B39F-4E8D10044A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CBF14B-EF73-3FD9-D85F-AECE41E7D35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0971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7417-BAAF-CE00-445B-15A3169A4B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158438-92D2-94BB-F199-11F831905A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7C4AD-BF23-1A21-2C67-D524FA81609B}"/>
              </a:ext>
            </a:extLst>
          </p:cNvPr>
          <p:cNvSpPr>
            <a:spLocks noGrp="1"/>
          </p:cNvSpPr>
          <p:nvPr>
            <p:ph type="dt" sz="half" idx="10"/>
          </p:nvPr>
        </p:nvSpPr>
        <p:spPr/>
        <p:txBody>
          <a:bodyPr/>
          <a:lstStyle/>
          <a:p>
            <a:fld id="{073ED0CC-082F-4160-86E5-0D6041F12778}" type="datetime1">
              <a:rPr lang="en-US" smtClean="0"/>
              <a:t>8/13/2024</a:t>
            </a:fld>
            <a:endParaRPr lang="en-US" dirty="0"/>
          </a:p>
        </p:txBody>
      </p:sp>
      <p:sp>
        <p:nvSpPr>
          <p:cNvPr id="5" name="Footer Placeholder 4">
            <a:extLst>
              <a:ext uri="{FF2B5EF4-FFF2-40B4-BE49-F238E27FC236}">
                <a16:creationId xmlns:a16="http://schemas.microsoft.com/office/drawing/2014/main" id="{DF6922B1-77FC-D3B0-7ACB-86B879E8AF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B254B1-DE6B-5EC0-8E70-604224FF97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72276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68ED81-8E56-2BF9-EEB5-94FAC12234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5BDBF7-4D8A-942E-831E-7704B1B67A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1DC15-8E2D-B310-32E1-CD35D1B24132}"/>
              </a:ext>
            </a:extLst>
          </p:cNvPr>
          <p:cNvSpPr>
            <a:spLocks noGrp="1"/>
          </p:cNvSpPr>
          <p:nvPr>
            <p:ph type="dt" sz="half" idx="10"/>
          </p:nvPr>
        </p:nvSpPr>
        <p:spPr/>
        <p:txBody>
          <a:bodyPr/>
          <a:lstStyle/>
          <a:p>
            <a:fld id="{073ED0CC-082F-4160-86E5-0D6041F12778}" type="datetime1">
              <a:rPr lang="en-US" smtClean="0"/>
              <a:t>8/13/2024</a:t>
            </a:fld>
            <a:endParaRPr lang="en-US" dirty="0"/>
          </a:p>
        </p:txBody>
      </p:sp>
      <p:sp>
        <p:nvSpPr>
          <p:cNvPr id="5" name="Footer Placeholder 4">
            <a:extLst>
              <a:ext uri="{FF2B5EF4-FFF2-40B4-BE49-F238E27FC236}">
                <a16:creationId xmlns:a16="http://schemas.microsoft.com/office/drawing/2014/main" id="{3963C55A-BCEE-CC4C-3C04-D26F2F24B8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632F83-35A7-20F1-9EB2-A18B6A895C1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17026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F014-DB98-0EDB-0609-F685C229A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979E2-55EF-CF7B-A6AB-40A0F19FA9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CA0FB-9251-6C2C-A3DF-50579AE6AEB9}"/>
              </a:ext>
            </a:extLst>
          </p:cNvPr>
          <p:cNvSpPr>
            <a:spLocks noGrp="1"/>
          </p:cNvSpPr>
          <p:nvPr>
            <p:ph type="dt" sz="half" idx="10"/>
          </p:nvPr>
        </p:nvSpPr>
        <p:spPr/>
        <p:txBody>
          <a:bodyPr/>
          <a:lstStyle/>
          <a:p>
            <a:fld id="{73C55A3C-5767-4844-A0A3-83778C2E5409}" type="datetime1">
              <a:rPr lang="en-US" smtClean="0"/>
              <a:t>8/13/2024</a:t>
            </a:fld>
            <a:endParaRPr lang="en-US" dirty="0"/>
          </a:p>
        </p:txBody>
      </p:sp>
      <p:sp>
        <p:nvSpPr>
          <p:cNvPr id="5" name="Footer Placeholder 4">
            <a:extLst>
              <a:ext uri="{FF2B5EF4-FFF2-40B4-BE49-F238E27FC236}">
                <a16:creationId xmlns:a16="http://schemas.microsoft.com/office/drawing/2014/main" id="{2CD9A485-91F2-E7BD-64BF-121C3035CC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CCC2EE-4341-2C80-C149-C83C4AB3743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63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1196-3401-381D-823D-C8C082BCAA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056E0D-BF61-F1AF-AD55-8478D92C2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B4DB4-D04E-5D4A-A52B-3E2736252979}"/>
              </a:ext>
            </a:extLst>
          </p:cNvPr>
          <p:cNvSpPr>
            <a:spLocks noGrp="1"/>
          </p:cNvSpPr>
          <p:nvPr>
            <p:ph type="dt" sz="half" idx="10"/>
          </p:nvPr>
        </p:nvSpPr>
        <p:spPr/>
        <p:txBody>
          <a:bodyPr/>
          <a:lstStyle/>
          <a:p>
            <a:fld id="{CAE507A8-A5CF-4D38-AB86-7EDDA87A85D4}" type="datetime1">
              <a:rPr lang="en-US" smtClean="0"/>
              <a:t>8/13/2024</a:t>
            </a:fld>
            <a:endParaRPr lang="en-US" dirty="0"/>
          </a:p>
        </p:txBody>
      </p:sp>
      <p:sp>
        <p:nvSpPr>
          <p:cNvPr id="5" name="Footer Placeholder 4">
            <a:extLst>
              <a:ext uri="{FF2B5EF4-FFF2-40B4-BE49-F238E27FC236}">
                <a16:creationId xmlns:a16="http://schemas.microsoft.com/office/drawing/2014/main" id="{806C76F3-7C12-8A2A-AB1A-1420B1F06B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9FF2AE-3D93-E7E0-B1CD-BFCE38E737E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179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7E45-CF1B-50FB-0252-2B97E04243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7772D-05A3-1EA2-1486-EC9769102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6E712E-8AB2-31CD-CA75-8DBB755BAA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405E2-4EB1-0AC3-429F-8A4C801B1EF5}"/>
              </a:ext>
            </a:extLst>
          </p:cNvPr>
          <p:cNvSpPr>
            <a:spLocks noGrp="1"/>
          </p:cNvSpPr>
          <p:nvPr>
            <p:ph type="dt" sz="half" idx="10"/>
          </p:nvPr>
        </p:nvSpPr>
        <p:spPr/>
        <p:txBody>
          <a:bodyPr/>
          <a:lstStyle/>
          <a:p>
            <a:fld id="{BDFCD27C-8599-43EF-BA1D-14DDC1946E06}" type="datetime1">
              <a:rPr lang="en-US" smtClean="0"/>
              <a:t>8/13/2024</a:t>
            </a:fld>
            <a:endParaRPr lang="en-US" dirty="0"/>
          </a:p>
        </p:txBody>
      </p:sp>
      <p:sp>
        <p:nvSpPr>
          <p:cNvPr id="6" name="Footer Placeholder 5">
            <a:extLst>
              <a:ext uri="{FF2B5EF4-FFF2-40B4-BE49-F238E27FC236}">
                <a16:creationId xmlns:a16="http://schemas.microsoft.com/office/drawing/2014/main" id="{443B350D-498E-FBD5-F2AD-24AA3BE60B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4541FD-8BEB-4D04-9668-8B14E2E915A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0634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4CC1-6F8F-16E4-1A4C-5AFA28035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10EE8F-1284-C5C6-F3E2-1520514F2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8FCF0-DBFF-F651-0249-537AAC1E3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ADA6BA-2C51-4CA8-6776-254453E3D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173D9C-F579-EF1D-00F4-6102E68B0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0DF561-8BF3-5C50-21CE-E2DAC992E92E}"/>
              </a:ext>
            </a:extLst>
          </p:cNvPr>
          <p:cNvSpPr>
            <a:spLocks noGrp="1"/>
          </p:cNvSpPr>
          <p:nvPr>
            <p:ph type="dt" sz="half" idx="10"/>
          </p:nvPr>
        </p:nvSpPr>
        <p:spPr/>
        <p:txBody>
          <a:bodyPr/>
          <a:lstStyle/>
          <a:p>
            <a:fld id="{49343D99-809A-49C0-96E5-4250D0B498EE}" type="datetime1">
              <a:rPr lang="en-US" smtClean="0"/>
              <a:t>8/13/2024</a:t>
            </a:fld>
            <a:endParaRPr lang="en-US" dirty="0"/>
          </a:p>
        </p:txBody>
      </p:sp>
      <p:sp>
        <p:nvSpPr>
          <p:cNvPr id="8" name="Footer Placeholder 7">
            <a:extLst>
              <a:ext uri="{FF2B5EF4-FFF2-40B4-BE49-F238E27FC236}">
                <a16:creationId xmlns:a16="http://schemas.microsoft.com/office/drawing/2014/main" id="{395AD200-8B0F-EFF0-7E2A-44916634321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471EA92-BC23-2573-3B41-2B78E45A8FB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83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EB9-4092-0AD7-67DB-7E1224B81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B6255A-21FC-1143-08CD-A27AEBEDC524}"/>
              </a:ext>
            </a:extLst>
          </p:cNvPr>
          <p:cNvSpPr>
            <a:spLocks noGrp="1"/>
          </p:cNvSpPr>
          <p:nvPr>
            <p:ph type="dt" sz="half" idx="10"/>
          </p:nvPr>
        </p:nvSpPr>
        <p:spPr/>
        <p:txBody>
          <a:bodyPr/>
          <a:lstStyle/>
          <a:p>
            <a:fld id="{A143DE9B-B678-4EFB-BB7D-A4370204A0B0}" type="datetime1">
              <a:rPr lang="en-US" smtClean="0"/>
              <a:t>8/13/2024</a:t>
            </a:fld>
            <a:endParaRPr lang="en-US" dirty="0"/>
          </a:p>
        </p:txBody>
      </p:sp>
      <p:sp>
        <p:nvSpPr>
          <p:cNvPr id="4" name="Footer Placeholder 3">
            <a:extLst>
              <a:ext uri="{FF2B5EF4-FFF2-40B4-BE49-F238E27FC236}">
                <a16:creationId xmlns:a16="http://schemas.microsoft.com/office/drawing/2014/main" id="{31F79485-684E-0DB3-D028-D904626806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7685424-FBA6-D000-98A5-288367FA033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553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91BAFE-E726-6175-8D8A-CA5E761E11FE}"/>
              </a:ext>
            </a:extLst>
          </p:cNvPr>
          <p:cNvSpPr>
            <a:spLocks noGrp="1"/>
          </p:cNvSpPr>
          <p:nvPr>
            <p:ph type="dt" sz="half" idx="10"/>
          </p:nvPr>
        </p:nvSpPr>
        <p:spPr/>
        <p:txBody>
          <a:bodyPr/>
          <a:lstStyle/>
          <a:p>
            <a:fld id="{E68812DA-F765-4142-A6A3-A8ED7235E082}" type="datetime1">
              <a:rPr lang="en-US" smtClean="0"/>
              <a:t>8/13/2024</a:t>
            </a:fld>
            <a:endParaRPr lang="en-US" dirty="0"/>
          </a:p>
        </p:txBody>
      </p:sp>
      <p:sp>
        <p:nvSpPr>
          <p:cNvPr id="3" name="Footer Placeholder 2">
            <a:extLst>
              <a:ext uri="{FF2B5EF4-FFF2-40B4-BE49-F238E27FC236}">
                <a16:creationId xmlns:a16="http://schemas.microsoft.com/office/drawing/2014/main" id="{420F78F4-0C02-FAE0-A4AE-7DB697EF522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5A29D6B-7301-2B1E-CC0E-DAA3931E620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268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5D01-DEDC-395F-9586-EFC63FF72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6D8206-41BE-DEF6-581B-2AE522B79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7CEB98-4C64-4016-C32A-66F4C29C3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A26C0-394A-8F6E-F49B-3F02BFC17856}"/>
              </a:ext>
            </a:extLst>
          </p:cNvPr>
          <p:cNvSpPr>
            <a:spLocks noGrp="1"/>
          </p:cNvSpPr>
          <p:nvPr>
            <p:ph type="dt" sz="half" idx="10"/>
          </p:nvPr>
        </p:nvSpPr>
        <p:spPr/>
        <p:txBody>
          <a:bodyPr/>
          <a:lstStyle/>
          <a:p>
            <a:fld id="{3E0277FD-7DE6-41D4-930D-AC99F5AFE54E}" type="datetime1">
              <a:rPr lang="en-US" smtClean="0"/>
              <a:t>8/13/2024</a:t>
            </a:fld>
            <a:endParaRPr lang="en-US" dirty="0"/>
          </a:p>
        </p:txBody>
      </p:sp>
      <p:sp>
        <p:nvSpPr>
          <p:cNvPr id="6" name="Footer Placeholder 5">
            <a:extLst>
              <a:ext uri="{FF2B5EF4-FFF2-40B4-BE49-F238E27FC236}">
                <a16:creationId xmlns:a16="http://schemas.microsoft.com/office/drawing/2014/main" id="{D2798DE1-2CD5-DAB6-872F-B784715E75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258482-3ECF-C444-0AAF-D1C1D117861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744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59B6-DD8A-005C-F1F2-A9116A0C6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A3EBE6-E4D4-6C57-4E03-CD7B02361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AA5F5B-BB4C-F639-D023-32E3713EF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B2F8B-3EDD-BB8E-63CE-FD2D154BFD40}"/>
              </a:ext>
            </a:extLst>
          </p:cNvPr>
          <p:cNvSpPr>
            <a:spLocks noGrp="1"/>
          </p:cNvSpPr>
          <p:nvPr>
            <p:ph type="dt" sz="half" idx="10"/>
          </p:nvPr>
        </p:nvSpPr>
        <p:spPr/>
        <p:txBody>
          <a:bodyPr/>
          <a:lstStyle/>
          <a:p>
            <a:fld id="{9EA15526-7079-4B7B-987C-1B5FAE11A0FF}" type="datetime1">
              <a:rPr lang="en-US" smtClean="0"/>
              <a:t>8/13/2024</a:t>
            </a:fld>
            <a:endParaRPr lang="en-US" dirty="0"/>
          </a:p>
        </p:txBody>
      </p:sp>
      <p:sp>
        <p:nvSpPr>
          <p:cNvPr id="6" name="Footer Placeholder 5">
            <a:extLst>
              <a:ext uri="{FF2B5EF4-FFF2-40B4-BE49-F238E27FC236}">
                <a16:creationId xmlns:a16="http://schemas.microsoft.com/office/drawing/2014/main" id="{79D20C1D-A783-B1B7-4DDD-9DD16A4A56B4}"/>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3CAFB4ED-D2E3-5C9B-9E98-762E59B51A7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975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FB5296-F207-507D-08D6-71595760B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193201-1F6F-208F-B730-44EE28D84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7BE8D-D287-A004-C372-3E68D83FC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8/13/2024</a:t>
            </a:fld>
            <a:endParaRPr lang="en-US" dirty="0"/>
          </a:p>
        </p:txBody>
      </p:sp>
      <p:sp>
        <p:nvSpPr>
          <p:cNvPr id="5" name="Footer Placeholder 4">
            <a:extLst>
              <a:ext uri="{FF2B5EF4-FFF2-40B4-BE49-F238E27FC236}">
                <a16:creationId xmlns:a16="http://schemas.microsoft.com/office/drawing/2014/main" id="{CD75A198-79A5-B527-9D32-C4C6F62E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496EA49-BC58-5613-6804-B65BE1B2E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5528037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616449" y="729465"/>
            <a:ext cx="10760613" cy="397729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0400" dirty="0">
                <a:solidFill>
                  <a:srgbClr val="FF0000"/>
                </a:solidFill>
                <a:latin typeface="Algerian" panose="04020705040A02060702" pitchFamily="82" charset="0"/>
              </a:rPr>
              <a:t> Load Balancer</a:t>
            </a:r>
            <a:br>
              <a:rPr lang="en-US" sz="11500" dirty="0">
                <a:latin typeface="Algerian" panose="04020705040A02060702" pitchFamily="82" charset="0"/>
              </a:rPr>
            </a:br>
            <a:r>
              <a:rPr lang="en-US" sz="4000" dirty="0">
                <a:solidFill>
                  <a:schemeClr val="bg1"/>
                </a:solidFill>
                <a:latin typeface="Algerian" panose="04020705040A02060702" pitchFamily="82" charset="0"/>
              </a:rPr>
              <a:t>vs</a:t>
            </a:r>
            <a:br>
              <a:rPr lang="en-US" sz="11500" dirty="0">
                <a:latin typeface="Algerian" panose="04020705040A02060702" pitchFamily="82" charset="0"/>
              </a:rPr>
            </a:br>
            <a:r>
              <a:rPr lang="en-US" sz="11500" dirty="0">
                <a:solidFill>
                  <a:srgbClr val="00B050"/>
                </a:solidFill>
                <a:latin typeface="Algerian" panose="04020705040A02060702" pitchFamily="82" charset="0"/>
              </a:rPr>
              <a:t>API Gateway</a:t>
            </a:r>
            <a:endParaRPr lang="en-US" sz="115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AF-882D-ACEB-B798-80C248EB1896}"/>
              </a:ext>
            </a:extLst>
          </p:cNvPr>
          <p:cNvSpPr>
            <a:spLocks noGrp="1"/>
          </p:cNvSpPr>
          <p:nvPr>
            <p:ph type="title"/>
          </p:nvPr>
        </p:nvSpPr>
        <p:spPr/>
        <p:txBody>
          <a:bodyPr/>
          <a:lstStyle/>
          <a:p>
            <a:r>
              <a:rPr lang="en-US" dirty="0"/>
              <a:t>Questions about API Gateway</a:t>
            </a:r>
          </a:p>
        </p:txBody>
      </p:sp>
      <p:sp>
        <p:nvSpPr>
          <p:cNvPr id="3" name="Content Placeholder 2">
            <a:extLst>
              <a:ext uri="{FF2B5EF4-FFF2-40B4-BE49-F238E27FC236}">
                <a16:creationId xmlns:a16="http://schemas.microsoft.com/office/drawing/2014/main" id="{7DCA9B22-73EF-3279-B4A0-C1DF5400675D}"/>
              </a:ext>
            </a:extLst>
          </p:cNvPr>
          <p:cNvSpPr>
            <a:spLocks noGrp="1"/>
          </p:cNvSpPr>
          <p:nvPr>
            <p:ph idx="1"/>
          </p:nvPr>
        </p:nvSpPr>
        <p:spPr/>
        <p:txBody>
          <a:bodyPr>
            <a:normAutofit fontScale="92500" lnSpcReduction="10000"/>
          </a:bodyPr>
          <a:lstStyle/>
          <a:p>
            <a:r>
              <a:rPr lang="en-US" dirty="0"/>
              <a:t>What is an API gateway, and what purpose does it serve in distributed systems?</a:t>
            </a:r>
          </a:p>
          <a:p>
            <a:r>
              <a:rPr lang="en-US" dirty="0"/>
              <a:t>What are some common features offered by API gateways, and why are they important?</a:t>
            </a:r>
          </a:p>
          <a:p>
            <a:r>
              <a:rPr lang="en-US" dirty="0"/>
              <a:t>How do API gateways handle traffic routing and service discovery in distributed systems?</a:t>
            </a:r>
          </a:p>
          <a:p>
            <a:r>
              <a:rPr lang="en-US" dirty="0"/>
              <a:t>What are some common security concerns addressed by API gateways?</a:t>
            </a:r>
          </a:p>
          <a:p>
            <a:pPr lvl="1"/>
            <a:r>
              <a:rPr lang="en-US" dirty="0" err="1">
                <a:solidFill>
                  <a:srgbClr val="92D050"/>
                </a:solidFill>
              </a:rPr>
              <a:t>AuthN</a:t>
            </a:r>
            <a:r>
              <a:rPr lang="en-US" dirty="0">
                <a:solidFill>
                  <a:srgbClr val="92D050"/>
                </a:solidFill>
              </a:rPr>
              <a:t>/</a:t>
            </a:r>
            <a:r>
              <a:rPr lang="en-US" dirty="0" err="1">
                <a:solidFill>
                  <a:srgbClr val="92D050"/>
                </a:solidFill>
              </a:rPr>
              <a:t>AuthZ</a:t>
            </a:r>
            <a:endParaRPr lang="en-US" dirty="0">
              <a:solidFill>
                <a:srgbClr val="92D050"/>
              </a:solidFill>
            </a:endParaRPr>
          </a:p>
          <a:p>
            <a:pPr lvl="1"/>
            <a:r>
              <a:rPr lang="en-US" dirty="0">
                <a:solidFill>
                  <a:srgbClr val="92D050"/>
                </a:solidFill>
              </a:rPr>
              <a:t>Rate limiting</a:t>
            </a:r>
          </a:p>
          <a:p>
            <a:pPr lvl="1"/>
            <a:r>
              <a:rPr lang="en-US" dirty="0">
                <a:solidFill>
                  <a:srgbClr val="92D050"/>
                </a:solidFill>
              </a:rPr>
              <a:t>Input validation</a:t>
            </a:r>
          </a:p>
          <a:p>
            <a:pPr lvl="1"/>
            <a:r>
              <a:rPr lang="en-US" dirty="0">
                <a:solidFill>
                  <a:srgbClr val="92D050"/>
                </a:solidFill>
              </a:rPr>
              <a:t>Encryption</a:t>
            </a:r>
          </a:p>
          <a:p>
            <a:pPr lvl="1"/>
            <a:r>
              <a:rPr lang="en-US" dirty="0">
                <a:solidFill>
                  <a:srgbClr val="92D050"/>
                </a:solidFill>
              </a:rPr>
              <a:t>Monitoring and logging</a:t>
            </a:r>
          </a:p>
          <a:p>
            <a:pPr lvl="1"/>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ADB56CE-AC3F-304F-219F-25744C200F5A}"/>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59908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2000"/>
                                        <p:tgtEl>
                                          <p:spTgt spid="3">
                                            <p:txEl>
                                              <p:pRg st="4" end="4"/>
                                            </p:txEl>
                                          </p:spTgt>
                                        </p:tgtEl>
                                      </p:cBhvr>
                                    </p:animEffect>
                                    <p:anim calcmode="lin" valueType="num">
                                      <p:cBhvr>
                                        <p:cTn id="34"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2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2000"/>
                                        <p:tgtEl>
                                          <p:spTgt spid="3">
                                            <p:txEl>
                                              <p:pRg st="5" end="5"/>
                                            </p:txEl>
                                          </p:spTgt>
                                        </p:tgtEl>
                                      </p:cBhvr>
                                    </p:animEffect>
                                    <p:anim calcmode="lin" valueType="num">
                                      <p:cBhvr>
                                        <p:cTn id="39"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2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2000"/>
                                        <p:tgtEl>
                                          <p:spTgt spid="3">
                                            <p:txEl>
                                              <p:pRg st="6" end="6"/>
                                            </p:txEl>
                                          </p:spTgt>
                                        </p:tgtEl>
                                      </p:cBhvr>
                                    </p:animEffect>
                                    <p:anim calcmode="lin" valueType="num">
                                      <p:cBhvr>
                                        <p:cTn id="44"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2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2000"/>
                                        <p:tgtEl>
                                          <p:spTgt spid="3">
                                            <p:txEl>
                                              <p:pRg st="7" end="7"/>
                                            </p:txEl>
                                          </p:spTgt>
                                        </p:tgtEl>
                                      </p:cBhvr>
                                    </p:animEffect>
                                    <p:anim calcmode="lin" valueType="num">
                                      <p:cBhvr>
                                        <p:cTn id="49"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2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2000"/>
                                        <p:tgtEl>
                                          <p:spTgt spid="3">
                                            <p:txEl>
                                              <p:pRg st="8" end="8"/>
                                            </p:txEl>
                                          </p:spTgt>
                                        </p:tgtEl>
                                      </p:cBhvr>
                                    </p:animEffect>
                                    <p:anim calcmode="lin" valueType="num">
                                      <p:cBhvr>
                                        <p:cTn id="54"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2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AF-882D-ACEB-B798-80C248EB1896}"/>
              </a:ext>
            </a:extLst>
          </p:cNvPr>
          <p:cNvSpPr>
            <a:spLocks noGrp="1"/>
          </p:cNvSpPr>
          <p:nvPr>
            <p:ph type="title"/>
          </p:nvPr>
        </p:nvSpPr>
        <p:spPr/>
        <p:txBody>
          <a:bodyPr/>
          <a:lstStyle/>
          <a:p>
            <a:r>
              <a:rPr lang="en-US" dirty="0"/>
              <a:t>Questions about API Gateway</a:t>
            </a:r>
          </a:p>
        </p:txBody>
      </p:sp>
      <p:sp>
        <p:nvSpPr>
          <p:cNvPr id="3" name="Content Placeholder 2">
            <a:extLst>
              <a:ext uri="{FF2B5EF4-FFF2-40B4-BE49-F238E27FC236}">
                <a16:creationId xmlns:a16="http://schemas.microsoft.com/office/drawing/2014/main" id="{7DCA9B22-73EF-3279-B4A0-C1DF5400675D}"/>
              </a:ext>
            </a:extLst>
          </p:cNvPr>
          <p:cNvSpPr>
            <a:spLocks noGrp="1"/>
          </p:cNvSpPr>
          <p:nvPr>
            <p:ph idx="1"/>
          </p:nvPr>
        </p:nvSpPr>
        <p:spPr/>
        <p:txBody>
          <a:bodyPr>
            <a:normAutofit fontScale="70000" lnSpcReduction="20000"/>
          </a:bodyPr>
          <a:lstStyle/>
          <a:p>
            <a:r>
              <a:rPr lang="en-US" dirty="0"/>
              <a:t>How can you optimize API performance using an API gateway?</a:t>
            </a:r>
          </a:p>
          <a:p>
            <a:pPr lvl="1"/>
            <a:r>
              <a:rPr lang="en-US" dirty="0">
                <a:solidFill>
                  <a:srgbClr val="92D050"/>
                </a:solidFill>
              </a:rPr>
              <a:t>Caching</a:t>
            </a:r>
          </a:p>
          <a:p>
            <a:pPr lvl="1"/>
            <a:r>
              <a:rPr lang="en-US" dirty="0">
                <a:solidFill>
                  <a:srgbClr val="92D050"/>
                </a:solidFill>
              </a:rPr>
              <a:t>Load balancing</a:t>
            </a:r>
          </a:p>
          <a:p>
            <a:pPr lvl="1"/>
            <a:r>
              <a:rPr lang="en-US" dirty="0">
                <a:solidFill>
                  <a:srgbClr val="92D050"/>
                </a:solidFill>
              </a:rPr>
              <a:t>Protocol optimization</a:t>
            </a:r>
          </a:p>
          <a:p>
            <a:pPr lvl="1"/>
            <a:r>
              <a:rPr lang="en-US" dirty="0">
                <a:solidFill>
                  <a:srgbClr val="92D050"/>
                </a:solidFill>
              </a:rPr>
              <a:t>Request filtering</a:t>
            </a:r>
          </a:p>
          <a:p>
            <a:pPr lvl="1"/>
            <a:r>
              <a:rPr lang="en-US" dirty="0">
                <a:solidFill>
                  <a:srgbClr val="92D050"/>
                </a:solidFill>
              </a:rPr>
              <a:t>Connection pooling</a:t>
            </a:r>
          </a:p>
          <a:p>
            <a:r>
              <a:rPr lang="en-US" dirty="0"/>
              <a:t>Can you explain the difference between an API gateway and a service mesh?</a:t>
            </a:r>
          </a:p>
          <a:p>
            <a:pPr lvl="1"/>
            <a:r>
              <a:rPr lang="en-US" dirty="0">
                <a:solidFill>
                  <a:srgbClr val="92D050"/>
                </a:solidFill>
              </a:rPr>
              <a:t> API gateway - typically used for managing external client traffic into and out of a distributed system, </a:t>
            </a:r>
          </a:p>
          <a:p>
            <a:pPr lvl="1"/>
            <a:r>
              <a:rPr lang="en-US" dirty="0">
                <a:solidFill>
                  <a:srgbClr val="92D050"/>
                </a:solidFill>
              </a:rPr>
              <a:t>Service mesh -  is used for managing communication between services or microservices within the system.</a:t>
            </a:r>
          </a:p>
          <a:p>
            <a:r>
              <a:rPr lang="en-US" dirty="0"/>
              <a:t>How do you monitor the performance and health of an API gateway?</a:t>
            </a:r>
          </a:p>
          <a:p>
            <a:pPr lvl="1"/>
            <a:r>
              <a:rPr lang="en-US" dirty="0">
                <a:solidFill>
                  <a:srgbClr val="92D050"/>
                </a:solidFill>
              </a:rPr>
              <a:t>Log</a:t>
            </a:r>
          </a:p>
          <a:p>
            <a:pPr lvl="1"/>
            <a:r>
              <a:rPr lang="en-US" dirty="0">
                <a:solidFill>
                  <a:srgbClr val="92D050"/>
                </a:solidFill>
              </a:rPr>
              <a:t>Metric</a:t>
            </a:r>
          </a:p>
          <a:p>
            <a:pPr lvl="1"/>
            <a:r>
              <a:rPr lang="en-US" dirty="0">
                <a:solidFill>
                  <a:srgbClr val="92D050"/>
                </a:solidFill>
              </a:rPr>
              <a:t>Monitoring</a:t>
            </a:r>
          </a:p>
          <a:p>
            <a:pPr lvl="1"/>
            <a:r>
              <a:rPr lang="en-US" dirty="0">
                <a:solidFill>
                  <a:srgbClr val="92D050"/>
                </a:solidFill>
              </a:rPr>
              <a:t>Alarms</a:t>
            </a:r>
          </a:p>
          <a:p>
            <a:pPr lvl="1"/>
            <a:r>
              <a:rPr lang="en-US" dirty="0">
                <a:solidFill>
                  <a:srgbClr val="92D050"/>
                </a:solidFill>
              </a:rPr>
              <a:t>Tracing</a:t>
            </a:r>
          </a:p>
          <a:p>
            <a:pPr lvl="1"/>
            <a:r>
              <a:rPr lang="en-US" dirty="0">
                <a:solidFill>
                  <a:srgbClr val="92D050"/>
                </a:solidFill>
              </a:rPr>
              <a:t>Performance optimizations</a:t>
            </a:r>
          </a:p>
        </p:txBody>
      </p:sp>
      <p:pic>
        <p:nvPicPr>
          <p:cNvPr id="4" name="Picture 3">
            <a:extLst>
              <a:ext uri="{FF2B5EF4-FFF2-40B4-BE49-F238E27FC236}">
                <a16:creationId xmlns:a16="http://schemas.microsoft.com/office/drawing/2014/main" id="{7B84CE5F-C3EC-A010-2D30-BFE0242AA4A9}"/>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85127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anim calcmode="lin" valueType="num">
                                      <p:cBhvr>
                                        <p:cTn id="23"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2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2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anim calcmode="lin" valueType="num">
                                      <p:cBhvr>
                                        <p:cTn id="3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2000"/>
                                        <p:tgtEl>
                                          <p:spTgt spid="3">
                                            <p:txEl>
                                              <p:pRg st="6" end="6"/>
                                            </p:txEl>
                                          </p:spTgt>
                                        </p:tgtEl>
                                      </p:cBhvr>
                                    </p:animEffect>
                                    <p:anim calcmode="lin" valueType="num">
                                      <p:cBhvr>
                                        <p:cTn id="4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2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2000"/>
                                        <p:tgtEl>
                                          <p:spTgt spid="3">
                                            <p:txEl>
                                              <p:pRg st="7" end="7"/>
                                            </p:txEl>
                                          </p:spTgt>
                                        </p:tgtEl>
                                      </p:cBhvr>
                                    </p:animEffect>
                                    <p:anim calcmode="lin" valueType="num">
                                      <p:cBhvr>
                                        <p:cTn id="45"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2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2000"/>
                                        <p:tgtEl>
                                          <p:spTgt spid="3">
                                            <p:txEl>
                                              <p:pRg st="8" end="8"/>
                                            </p:txEl>
                                          </p:spTgt>
                                        </p:tgtEl>
                                      </p:cBhvr>
                                    </p:animEffect>
                                    <p:anim calcmode="lin" valueType="num">
                                      <p:cBhvr>
                                        <p:cTn id="50"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2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2000"/>
                                        <p:tgtEl>
                                          <p:spTgt spid="3">
                                            <p:txEl>
                                              <p:pRg st="9" end="9"/>
                                            </p:txEl>
                                          </p:spTgt>
                                        </p:tgtEl>
                                      </p:cBhvr>
                                    </p:animEffect>
                                    <p:anim calcmode="lin" valueType="num">
                                      <p:cBhvr>
                                        <p:cTn id="57"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2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2000"/>
                                        <p:tgtEl>
                                          <p:spTgt spid="3">
                                            <p:txEl>
                                              <p:pRg st="10" end="10"/>
                                            </p:txEl>
                                          </p:spTgt>
                                        </p:tgtEl>
                                      </p:cBhvr>
                                    </p:animEffect>
                                    <p:anim calcmode="lin" valueType="num">
                                      <p:cBhvr>
                                        <p:cTn id="62"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2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2000"/>
                                        <p:tgtEl>
                                          <p:spTgt spid="3">
                                            <p:txEl>
                                              <p:pRg st="11" end="11"/>
                                            </p:txEl>
                                          </p:spTgt>
                                        </p:tgtEl>
                                      </p:cBhvr>
                                    </p:animEffect>
                                    <p:anim calcmode="lin" valueType="num">
                                      <p:cBhvr>
                                        <p:cTn id="67" dur="2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2000" fill="hold"/>
                                        <p:tgtEl>
                                          <p:spTgt spid="3">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2000"/>
                                        <p:tgtEl>
                                          <p:spTgt spid="3">
                                            <p:txEl>
                                              <p:pRg st="12" end="12"/>
                                            </p:txEl>
                                          </p:spTgt>
                                        </p:tgtEl>
                                      </p:cBhvr>
                                    </p:animEffect>
                                    <p:anim calcmode="lin" valueType="num">
                                      <p:cBhvr>
                                        <p:cTn id="72" dur="2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2000" fill="hold"/>
                                        <p:tgtEl>
                                          <p:spTgt spid="3">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2000"/>
                                        <p:tgtEl>
                                          <p:spTgt spid="3">
                                            <p:txEl>
                                              <p:pRg st="13" end="13"/>
                                            </p:txEl>
                                          </p:spTgt>
                                        </p:tgtEl>
                                      </p:cBhvr>
                                    </p:animEffect>
                                    <p:anim calcmode="lin" valueType="num">
                                      <p:cBhvr>
                                        <p:cTn id="77" dur="2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8" dur="2000" fill="hold"/>
                                        <p:tgtEl>
                                          <p:spTgt spid="3">
                                            <p:txEl>
                                              <p:pRg st="13" end="13"/>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Effect transition="in" filter="fade">
                                      <p:cBhvr>
                                        <p:cTn id="81" dur="2000"/>
                                        <p:tgtEl>
                                          <p:spTgt spid="3">
                                            <p:txEl>
                                              <p:pRg st="14" end="14"/>
                                            </p:txEl>
                                          </p:spTgt>
                                        </p:tgtEl>
                                      </p:cBhvr>
                                    </p:animEffect>
                                    <p:anim calcmode="lin" valueType="num">
                                      <p:cBhvr>
                                        <p:cTn id="82" dur="2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3" dur="2000" fill="hold"/>
                                        <p:tgtEl>
                                          <p:spTgt spid="3">
                                            <p:txEl>
                                              <p:pRg st="14" end="14"/>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2000"/>
                                        <p:tgtEl>
                                          <p:spTgt spid="3">
                                            <p:txEl>
                                              <p:pRg st="15" end="15"/>
                                            </p:txEl>
                                          </p:spTgt>
                                        </p:tgtEl>
                                      </p:cBhvr>
                                    </p:animEffect>
                                    <p:anim calcmode="lin" valueType="num">
                                      <p:cBhvr>
                                        <p:cTn id="87" dur="2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8" dur="2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AF-882D-ACEB-B798-80C248EB1896}"/>
              </a:ext>
            </a:extLst>
          </p:cNvPr>
          <p:cNvSpPr>
            <a:spLocks noGrp="1"/>
          </p:cNvSpPr>
          <p:nvPr>
            <p:ph type="title"/>
          </p:nvPr>
        </p:nvSpPr>
        <p:spPr/>
        <p:txBody>
          <a:bodyPr/>
          <a:lstStyle/>
          <a:p>
            <a:r>
              <a:rPr lang="en-US" dirty="0"/>
              <a:t>Questions about API Gateway</a:t>
            </a:r>
          </a:p>
        </p:txBody>
      </p:sp>
      <p:sp>
        <p:nvSpPr>
          <p:cNvPr id="3" name="Content Placeholder 2">
            <a:extLst>
              <a:ext uri="{FF2B5EF4-FFF2-40B4-BE49-F238E27FC236}">
                <a16:creationId xmlns:a16="http://schemas.microsoft.com/office/drawing/2014/main" id="{7DCA9B22-73EF-3279-B4A0-C1DF5400675D}"/>
              </a:ext>
            </a:extLst>
          </p:cNvPr>
          <p:cNvSpPr>
            <a:spLocks noGrp="1"/>
          </p:cNvSpPr>
          <p:nvPr>
            <p:ph idx="1"/>
          </p:nvPr>
        </p:nvSpPr>
        <p:spPr/>
        <p:txBody>
          <a:bodyPr>
            <a:normAutofit fontScale="77500" lnSpcReduction="20000"/>
          </a:bodyPr>
          <a:lstStyle/>
          <a:p>
            <a:r>
              <a:rPr lang="en-US" dirty="0"/>
              <a:t>Can you give an example of a scenario where you would use an API gateway?</a:t>
            </a:r>
          </a:p>
          <a:p>
            <a:r>
              <a:rPr lang="en-US" dirty="0"/>
              <a:t>How would you handle API authentication and authorization using an API gateway?</a:t>
            </a:r>
          </a:p>
          <a:p>
            <a:pPr lvl="1"/>
            <a:r>
              <a:rPr lang="en-US" dirty="0">
                <a:solidFill>
                  <a:srgbClr val="92D050"/>
                </a:solidFill>
              </a:rPr>
              <a:t>API Key</a:t>
            </a:r>
          </a:p>
          <a:p>
            <a:pPr lvl="1"/>
            <a:r>
              <a:rPr lang="en-US" dirty="0">
                <a:solidFill>
                  <a:srgbClr val="92D050"/>
                </a:solidFill>
              </a:rPr>
              <a:t>OAuth2</a:t>
            </a:r>
          </a:p>
          <a:p>
            <a:pPr lvl="1"/>
            <a:r>
              <a:rPr lang="en-US" dirty="0">
                <a:solidFill>
                  <a:srgbClr val="92D050"/>
                </a:solidFill>
              </a:rPr>
              <a:t>JWT</a:t>
            </a:r>
          </a:p>
          <a:p>
            <a:pPr lvl="1"/>
            <a:r>
              <a:rPr lang="en-US" dirty="0">
                <a:solidFill>
                  <a:srgbClr val="92D050"/>
                </a:solidFill>
              </a:rPr>
              <a:t>External Identity provider</a:t>
            </a:r>
          </a:p>
          <a:p>
            <a:r>
              <a:rPr lang="en-US" dirty="0"/>
              <a:t>How would you implement caching using an API gateway?</a:t>
            </a:r>
          </a:p>
          <a:p>
            <a:pPr lvl="1"/>
            <a:r>
              <a:rPr lang="en-US" dirty="0">
                <a:solidFill>
                  <a:srgbClr val="92D050"/>
                </a:solidFill>
              </a:rPr>
              <a:t>Response Caching</a:t>
            </a:r>
          </a:p>
          <a:p>
            <a:pPr lvl="1"/>
            <a:r>
              <a:rPr lang="en-US" dirty="0">
                <a:solidFill>
                  <a:srgbClr val="92D050"/>
                </a:solidFill>
              </a:rPr>
              <a:t>Content based caching</a:t>
            </a:r>
          </a:p>
          <a:p>
            <a:pPr lvl="1"/>
            <a:r>
              <a:rPr lang="en-US" dirty="0">
                <a:solidFill>
                  <a:srgbClr val="92D050"/>
                </a:solidFill>
              </a:rPr>
              <a:t>Edge Caching</a:t>
            </a:r>
          </a:p>
          <a:p>
            <a:pPr lvl="1"/>
            <a:r>
              <a:rPr lang="en-US" dirty="0">
                <a:solidFill>
                  <a:srgbClr val="92D050"/>
                </a:solidFill>
              </a:rPr>
              <a:t>Distributed Caching</a:t>
            </a:r>
          </a:p>
          <a:p>
            <a:r>
              <a:rPr lang="en-US" dirty="0"/>
              <a:t>How would you manage API versioning using an API gateway?</a:t>
            </a:r>
          </a:p>
          <a:p>
            <a:pPr lvl="1"/>
            <a:r>
              <a:rPr lang="en-US" dirty="0">
                <a:solidFill>
                  <a:srgbClr val="92D050"/>
                </a:solidFill>
              </a:rPr>
              <a:t>URI Versioning</a:t>
            </a:r>
          </a:p>
          <a:p>
            <a:pPr lvl="1"/>
            <a:r>
              <a:rPr lang="en-US" dirty="0">
                <a:solidFill>
                  <a:srgbClr val="92D050"/>
                </a:solidFill>
              </a:rPr>
              <a:t>Header Versioning</a:t>
            </a:r>
          </a:p>
          <a:p>
            <a:pPr lvl="1"/>
            <a:r>
              <a:rPr lang="en-US" dirty="0">
                <a:solidFill>
                  <a:srgbClr val="92D050"/>
                </a:solidFill>
              </a:rPr>
              <a:t>Content Negotiation</a:t>
            </a:r>
          </a:p>
          <a:p>
            <a:endParaRPr lang="en-US" dirty="0"/>
          </a:p>
        </p:txBody>
      </p:sp>
      <p:pic>
        <p:nvPicPr>
          <p:cNvPr id="4" name="Picture 3">
            <a:extLst>
              <a:ext uri="{FF2B5EF4-FFF2-40B4-BE49-F238E27FC236}">
                <a16:creationId xmlns:a16="http://schemas.microsoft.com/office/drawing/2014/main" id="{7B84CE5F-C3EC-A010-2D30-BFE0242AA4A9}"/>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40279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anim calcmode="lin" valueType="num">
                                      <p:cBhvr>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000"/>
                                        <p:tgtEl>
                                          <p:spTgt spid="3">
                                            <p:txEl>
                                              <p:pRg st="4" end="4"/>
                                            </p:txEl>
                                          </p:spTgt>
                                        </p:tgtEl>
                                      </p:cBhvr>
                                    </p:animEffect>
                                    <p:anim calcmode="lin" valueType="num">
                                      <p:cBhvr>
                                        <p:cTn id="30"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2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2000"/>
                                        <p:tgtEl>
                                          <p:spTgt spid="3">
                                            <p:txEl>
                                              <p:pRg st="5" end="5"/>
                                            </p:txEl>
                                          </p:spTgt>
                                        </p:tgtEl>
                                      </p:cBhvr>
                                    </p:animEffect>
                                    <p:anim calcmode="lin" valueType="num">
                                      <p:cBhvr>
                                        <p:cTn id="3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2000"/>
                                        <p:tgtEl>
                                          <p:spTgt spid="3">
                                            <p:txEl>
                                              <p:pRg st="6" end="6"/>
                                            </p:txEl>
                                          </p:spTgt>
                                        </p:tgtEl>
                                      </p:cBhvr>
                                    </p:animEffect>
                                    <p:anim calcmode="lin" valueType="num">
                                      <p:cBhvr>
                                        <p:cTn id="42"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2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2000"/>
                                        <p:tgtEl>
                                          <p:spTgt spid="3">
                                            <p:txEl>
                                              <p:pRg st="7" end="7"/>
                                            </p:txEl>
                                          </p:spTgt>
                                        </p:tgtEl>
                                      </p:cBhvr>
                                    </p:animEffect>
                                    <p:anim calcmode="lin" valueType="num">
                                      <p:cBhvr>
                                        <p:cTn id="47"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2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2000"/>
                                        <p:tgtEl>
                                          <p:spTgt spid="3">
                                            <p:txEl>
                                              <p:pRg st="8" end="8"/>
                                            </p:txEl>
                                          </p:spTgt>
                                        </p:tgtEl>
                                      </p:cBhvr>
                                    </p:animEffect>
                                    <p:anim calcmode="lin" valueType="num">
                                      <p:cBhvr>
                                        <p:cTn id="52"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2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2000"/>
                                        <p:tgtEl>
                                          <p:spTgt spid="3">
                                            <p:txEl>
                                              <p:pRg st="9" end="9"/>
                                            </p:txEl>
                                          </p:spTgt>
                                        </p:tgtEl>
                                      </p:cBhvr>
                                    </p:animEffect>
                                    <p:anim calcmode="lin" valueType="num">
                                      <p:cBhvr>
                                        <p:cTn id="57"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2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2000"/>
                                        <p:tgtEl>
                                          <p:spTgt spid="3">
                                            <p:txEl>
                                              <p:pRg st="10" end="10"/>
                                            </p:txEl>
                                          </p:spTgt>
                                        </p:tgtEl>
                                      </p:cBhvr>
                                    </p:animEffect>
                                    <p:anim calcmode="lin" valueType="num">
                                      <p:cBhvr>
                                        <p:cTn id="62"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2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2000"/>
                                        <p:tgtEl>
                                          <p:spTgt spid="3">
                                            <p:txEl>
                                              <p:pRg st="11" end="11"/>
                                            </p:txEl>
                                          </p:spTgt>
                                        </p:tgtEl>
                                      </p:cBhvr>
                                    </p:animEffect>
                                    <p:anim calcmode="lin" valueType="num">
                                      <p:cBhvr>
                                        <p:cTn id="69" dur="2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2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2000"/>
                                        <p:tgtEl>
                                          <p:spTgt spid="3">
                                            <p:txEl>
                                              <p:pRg st="12" end="12"/>
                                            </p:txEl>
                                          </p:spTgt>
                                        </p:tgtEl>
                                      </p:cBhvr>
                                    </p:animEffect>
                                    <p:anim calcmode="lin" valueType="num">
                                      <p:cBhvr>
                                        <p:cTn id="74" dur="2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2000" fill="hold"/>
                                        <p:tgtEl>
                                          <p:spTgt spid="3">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fade">
                                      <p:cBhvr>
                                        <p:cTn id="78" dur="2000"/>
                                        <p:tgtEl>
                                          <p:spTgt spid="3">
                                            <p:txEl>
                                              <p:pRg st="13" end="13"/>
                                            </p:txEl>
                                          </p:spTgt>
                                        </p:tgtEl>
                                      </p:cBhvr>
                                    </p:animEffect>
                                    <p:anim calcmode="lin" valueType="num">
                                      <p:cBhvr>
                                        <p:cTn id="79" dur="2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0" dur="2000" fill="hold"/>
                                        <p:tgtEl>
                                          <p:spTgt spid="3">
                                            <p:txEl>
                                              <p:pRg st="13" end="13"/>
                                            </p:txEl>
                                          </p:spTgt>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fade">
                                      <p:cBhvr>
                                        <p:cTn id="83" dur="2000"/>
                                        <p:tgtEl>
                                          <p:spTgt spid="3">
                                            <p:txEl>
                                              <p:pRg st="14" end="14"/>
                                            </p:txEl>
                                          </p:spTgt>
                                        </p:tgtEl>
                                      </p:cBhvr>
                                    </p:animEffect>
                                    <p:anim calcmode="lin" valueType="num">
                                      <p:cBhvr>
                                        <p:cTn id="84" dur="2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5" dur="2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AF-882D-ACEB-B798-80C248EB1896}"/>
              </a:ext>
            </a:extLst>
          </p:cNvPr>
          <p:cNvSpPr>
            <a:spLocks noGrp="1"/>
          </p:cNvSpPr>
          <p:nvPr>
            <p:ph type="title"/>
          </p:nvPr>
        </p:nvSpPr>
        <p:spPr/>
        <p:txBody>
          <a:bodyPr/>
          <a:lstStyle/>
          <a:p>
            <a:r>
              <a:rPr lang="en-US" dirty="0"/>
              <a:t>Questions – Scenario wise</a:t>
            </a:r>
          </a:p>
        </p:txBody>
      </p:sp>
      <p:sp>
        <p:nvSpPr>
          <p:cNvPr id="3" name="Content Placeholder 2">
            <a:extLst>
              <a:ext uri="{FF2B5EF4-FFF2-40B4-BE49-F238E27FC236}">
                <a16:creationId xmlns:a16="http://schemas.microsoft.com/office/drawing/2014/main" id="{7DCA9B22-73EF-3279-B4A0-C1DF5400675D}"/>
              </a:ext>
            </a:extLst>
          </p:cNvPr>
          <p:cNvSpPr>
            <a:spLocks noGrp="1"/>
          </p:cNvSpPr>
          <p:nvPr>
            <p:ph idx="1"/>
          </p:nvPr>
        </p:nvSpPr>
        <p:spPr/>
        <p:txBody>
          <a:bodyPr>
            <a:normAutofit lnSpcReduction="10000"/>
          </a:bodyPr>
          <a:lstStyle/>
          <a:p>
            <a:r>
              <a:rPr lang="en-US" dirty="0"/>
              <a:t>You have a microservices-based application with several services that need to be exposed through a public API. </a:t>
            </a:r>
          </a:p>
          <a:p>
            <a:pPr lvl="1"/>
            <a:r>
              <a:rPr lang="en-US" dirty="0"/>
              <a:t>How would you design the API gateway and load balancing architecture to ensure scalability and high availability?</a:t>
            </a:r>
          </a:p>
          <a:p>
            <a:r>
              <a:rPr lang="en-US" dirty="0"/>
              <a:t>Your application experiences spikes in traffic during certain times of the day. </a:t>
            </a:r>
          </a:p>
          <a:p>
            <a:pPr lvl="1"/>
            <a:r>
              <a:rPr lang="en-US" dirty="0"/>
              <a:t>How would you configure the load balancer and API gateway to handle this increased demand?</a:t>
            </a:r>
          </a:p>
          <a:p>
            <a:r>
              <a:rPr lang="en-US" dirty="0"/>
              <a:t>You have a service running in multiple regions around the world. </a:t>
            </a:r>
          </a:p>
          <a:p>
            <a:pPr lvl="1"/>
            <a:r>
              <a:rPr lang="en-US" dirty="0"/>
              <a:t>How would you use a load balancer and API gateway to route traffic to the appropriate region and handle failover in case of regional outages?</a:t>
            </a:r>
          </a:p>
          <a:p>
            <a:endParaRPr lang="en-US" dirty="0"/>
          </a:p>
          <a:p>
            <a:endParaRPr lang="en-US" dirty="0"/>
          </a:p>
        </p:txBody>
      </p:sp>
      <p:pic>
        <p:nvPicPr>
          <p:cNvPr id="4" name="Picture 3">
            <a:extLst>
              <a:ext uri="{FF2B5EF4-FFF2-40B4-BE49-F238E27FC236}">
                <a16:creationId xmlns:a16="http://schemas.microsoft.com/office/drawing/2014/main" id="{14328BF1-537E-3D02-E447-B45B39F237D5}"/>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4736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anim calcmode="lin" valueType="num">
                                      <p:cBhvr>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2000"/>
                                        <p:tgtEl>
                                          <p:spTgt spid="3">
                                            <p:txEl>
                                              <p:pRg st="5" end="5"/>
                                            </p:txEl>
                                          </p:spTgt>
                                        </p:tgtEl>
                                      </p:cBhvr>
                                    </p:animEffect>
                                    <p:anim calcmode="lin" valueType="num">
                                      <p:cBhvr>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AF-882D-ACEB-B798-80C248EB1896}"/>
              </a:ext>
            </a:extLst>
          </p:cNvPr>
          <p:cNvSpPr>
            <a:spLocks noGrp="1"/>
          </p:cNvSpPr>
          <p:nvPr>
            <p:ph type="title"/>
          </p:nvPr>
        </p:nvSpPr>
        <p:spPr/>
        <p:txBody>
          <a:bodyPr/>
          <a:lstStyle/>
          <a:p>
            <a:r>
              <a:rPr lang="en-US" dirty="0"/>
              <a:t>Questions – Scenario wise</a:t>
            </a:r>
          </a:p>
        </p:txBody>
      </p:sp>
      <p:sp>
        <p:nvSpPr>
          <p:cNvPr id="3" name="Content Placeholder 2">
            <a:extLst>
              <a:ext uri="{FF2B5EF4-FFF2-40B4-BE49-F238E27FC236}">
                <a16:creationId xmlns:a16="http://schemas.microsoft.com/office/drawing/2014/main" id="{7DCA9B22-73EF-3279-B4A0-C1DF5400675D}"/>
              </a:ext>
            </a:extLst>
          </p:cNvPr>
          <p:cNvSpPr>
            <a:spLocks noGrp="1"/>
          </p:cNvSpPr>
          <p:nvPr>
            <p:ph idx="1"/>
          </p:nvPr>
        </p:nvSpPr>
        <p:spPr/>
        <p:txBody>
          <a:bodyPr>
            <a:normAutofit fontScale="92500"/>
          </a:bodyPr>
          <a:lstStyle/>
          <a:p>
            <a:r>
              <a:rPr lang="en-US" dirty="0"/>
              <a:t>Your organization is transitioning from a monolithic application to a microservices-based architecture. </a:t>
            </a:r>
          </a:p>
          <a:p>
            <a:pPr lvl="1"/>
            <a:r>
              <a:rPr lang="en-US" dirty="0"/>
              <a:t>How would you use a load balancer and API gateway to ensure smooth migration and seamless integration with legacy systems?</a:t>
            </a:r>
          </a:p>
          <a:p>
            <a:r>
              <a:rPr lang="en-US" dirty="0"/>
              <a:t>You want to optimize the performance of your APIs by caching responses. </a:t>
            </a:r>
          </a:p>
          <a:p>
            <a:pPr lvl="1"/>
            <a:r>
              <a:rPr lang="en-US" dirty="0"/>
              <a:t>How would you use an API gateway to implement caching and ensure cache consistency across multiple instances of the same service?</a:t>
            </a:r>
          </a:p>
          <a:p>
            <a:r>
              <a:rPr lang="en-US" dirty="0"/>
              <a:t>How would you design a distributed architecture with multiple instances of a backend service behind a load balancer and an API gateway?</a:t>
            </a:r>
          </a:p>
          <a:p>
            <a:r>
              <a:rPr lang="en-US" dirty="0"/>
              <a:t>How would you troubleshoot performance issues with a load balancer or API gateway?</a:t>
            </a:r>
          </a:p>
        </p:txBody>
      </p:sp>
      <p:pic>
        <p:nvPicPr>
          <p:cNvPr id="4" name="Picture 3">
            <a:extLst>
              <a:ext uri="{FF2B5EF4-FFF2-40B4-BE49-F238E27FC236}">
                <a16:creationId xmlns:a16="http://schemas.microsoft.com/office/drawing/2014/main" id="{14328BF1-537E-3D02-E447-B45B39F237D5}"/>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5032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anim calcmode="lin" valueType="num">
                                      <p:cBhvr>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2000"/>
                                        <p:tgtEl>
                                          <p:spTgt spid="3">
                                            <p:txEl>
                                              <p:pRg st="5" end="5"/>
                                            </p:txEl>
                                          </p:spTgt>
                                        </p:tgtEl>
                                      </p:cBhvr>
                                    </p:animEffect>
                                    <p:anim calcmode="lin" valueType="num">
                                      <p:cBhvr>
                                        <p:cTn id="39"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85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110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How </a:t>
            </a:r>
            <a:r>
              <a:rPr kumimoji="0" lang="en-US" sz="11000" b="0" i="0" u="none" strike="noStrike" kern="1200" cap="none" spc="0" normalizeH="0" baseline="0" noProof="0" dirty="0">
                <a:ln>
                  <a:solidFill>
                    <a:prstClr val="white">
                      <a:lumMod val="75000"/>
                      <a:lumOff val="25000"/>
                      <a:alpha val="10000"/>
                    </a:prstClr>
                  </a:solidFill>
                </a:ln>
                <a:solidFill>
                  <a:srgbClr val="0070C0"/>
                </a:solidFill>
                <a:effectLst>
                  <a:outerShdw blurRad="9525" dist="25400" dir="14640000" algn="tl" rotWithShape="0">
                    <a:prstClr val="white">
                      <a:alpha val="30000"/>
                    </a:prstClr>
                  </a:outerShdw>
                </a:effectLst>
                <a:uLnTx/>
                <a:uFillTx/>
                <a:latin typeface="Algerian" panose="04020705040A02060702" pitchFamily="82" charset="0"/>
                <a:ea typeface="+mj-ea"/>
              </a:rPr>
              <a:t>microservices</a:t>
            </a:r>
            <a:r>
              <a:rPr kumimoji="0" lang="en-US" sz="110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 </a:t>
            </a:r>
            <a:r>
              <a:rPr kumimoji="0" lang="en-US" sz="11000" b="0" i="0" u="none" strike="noStrike" kern="1200" cap="none" spc="0" normalizeH="0" baseline="0" noProof="0" dirty="0">
                <a:ln>
                  <a:solidFill>
                    <a:prstClr val="white">
                      <a:lumMod val="75000"/>
                      <a:lumOff val="25000"/>
                      <a:alpha val="10000"/>
                    </a:prstClr>
                  </a:solidFill>
                </a:ln>
                <a:solidFill>
                  <a:srgbClr val="00B050"/>
                </a:solidFill>
                <a:effectLst>
                  <a:outerShdw blurRad="9525" dist="25400" dir="14640000" algn="tl" rotWithShape="0">
                    <a:prstClr val="white">
                      <a:alpha val="30000"/>
                    </a:prstClr>
                  </a:outerShdw>
                </a:effectLst>
                <a:uLnTx/>
                <a:uFillTx/>
                <a:latin typeface="Algerian" panose="04020705040A02060702" pitchFamily="82" charset="0"/>
                <a:ea typeface="+mj-ea"/>
              </a:rPr>
              <a:t>communicate??</a:t>
            </a:r>
            <a:endParaRPr kumimoji="0" lang="en-US" sz="11500" b="0" i="0" u="none" strike="noStrike" kern="1200" cap="none" spc="0" normalizeH="0" baseline="0" noProof="0" dirty="0">
              <a:ln>
                <a:solidFill>
                  <a:prstClr val="white">
                    <a:lumMod val="75000"/>
                    <a:lumOff val="25000"/>
                    <a:alpha val="10000"/>
                  </a:prstClr>
                </a:solidFill>
              </a:ln>
              <a:solidFill>
                <a:srgbClr val="00B050"/>
              </a:solidFill>
              <a:effectLst>
                <a:outerShdw blurRad="9525" dist="25400" dir="14640000" algn="tl" rotWithShape="0">
                  <a:prstClr val="white">
                    <a:alpha val="30000"/>
                  </a:prstClr>
                </a:outerShdw>
              </a:effectLst>
              <a:uLnTx/>
              <a:uFillTx/>
              <a:latin typeface="Algerian" panose="04020705040A02060702" pitchFamily="82" charset="0"/>
              <a:ea typeface="+mj-ea"/>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#microservicesInterviews</a:t>
            </a:r>
          </a:p>
        </p:txBody>
      </p:sp>
    </p:spTree>
    <p:extLst>
      <p:ext uri="{BB962C8B-B14F-4D97-AF65-F5344CB8AC3E}">
        <p14:creationId xmlns:p14="http://schemas.microsoft.com/office/powerpoint/2010/main" val="242391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8667378-895E-378D-8814-BA35778EBFA7}"/>
              </a:ext>
            </a:extLst>
          </p:cNvPr>
          <p:cNvGraphicFramePr>
            <a:graphicFrameLocks noGrp="1"/>
          </p:cNvGraphicFramePr>
          <p:nvPr>
            <p:ph idx="1"/>
            <p:extLst>
              <p:ext uri="{D42A27DB-BD31-4B8C-83A1-F6EECF244321}">
                <p14:modId xmlns:p14="http://schemas.microsoft.com/office/powerpoint/2010/main" val="1194956063"/>
              </p:ext>
            </p:extLst>
          </p:nvPr>
        </p:nvGraphicFramePr>
        <p:xfrm>
          <a:off x="838200" y="11807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06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CDAE-2471-070F-566F-E7DBB95562AB}"/>
              </a:ext>
            </a:extLst>
          </p:cNvPr>
          <p:cNvSpPr>
            <a:spLocks noGrp="1"/>
          </p:cNvSpPr>
          <p:nvPr>
            <p:ph type="title"/>
          </p:nvPr>
        </p:nvSpPr>
        <p:spPr/>
        <p:txBody>
          <a:bodyPr/>
          <a:lstStyle/>
          <a:p>
            <a:r>
              <a:rPr lang="en-US" dirty="0"/>
              <a:t>Communication protocols</a:t>
            </a:r>
          </a:p>
        </p:txBody>
      </p:sp>
      <p:sp>
        <p:nvSpPr>
          <p:cNvPr id="3" name="Content Placeholder 2">
            <a:extLst>
              <a:ext uri="{FF2B5EF4-FFF2-40B4-BE49-F238E27FC236}">
                <a16:creationId xmlns:a16="http://schemas.microsoft.com/office/drawing/2014/main" id="{9334835C-42F1-EB97-64E4-E57EC2BF233B}"/>
              </a:ext>
            </a:extLst>
          </p:cNvPr>
          <p:cNvSpPr>
            <a:spLocks noGrp="1"/>
          </p:cNvSpPr>
          <p:nvPr>
            <p:ph idx="1"/>
          </p:nvPr>
        </p:nvSpPr>
        <p:spPr/>
        <p:txBody>
          <a:bodyPr>
            <a:normAutofit fontScale="92500" lnSpcReduction="20000"/>
          </a:bodyPr>
          <a:lstStyle/>
          <a:p>
            <a:r>
              <a:rPr lang="en-US" b="1" dirty="0"/>
              <a:t>HTTP</a:t>
            </a:r>
            <a:r>
              <a:rPr lang="en-US" dirty="0"/>
              <a:t>: </a:t>
            </a:r>
          </a:p>
          <a:p>
            <a:pPr lvl="1"/>
            <a:r>
              <a:rPr lang="en-US" dirty="0"/>
              <a:t>Hypertext Transfer Protocol is the most common protocol used for communication between microservices over a network. </a:t>
            </a:r>
          </a:p>
          <a:p>
            <a:pPr lvl="1"/>
            <a:r>
              <a:rPr lang="en-US" dirty="0"/>
              <a:t>It is a request-response protocol, where a client sends a request to a server, and the server sends back a response.</a:t>
            </a:r>
          </a:p>
          <a:p>
            <a:r>
              <a:rPr lang="en-US" b="1" dirty="0" err="1"/>
              <a:t>gRPC</a:t>
            </a:r>
            <a:r>
              <a:rPr lang="en-US" dirty="0"/>
              <a:t>: </a:t>
            </a:r>
          </a:p>
          <a:p>
            <a:pPr lvl="1"/>
            <a:r>
              <a:rPr lang="en-US" dirty="0" err="1"/>
              <a:t>gRPC</a:t>
            </a:r>
            <a:r>
              <a:rPr lang="en-US" dirty="0"/>
              <a:t> is a modern high-performance, open-source framework for building remote procedure call (RPC) APIs. </a:t>
            </a:r>
          </a:p>
          <a:p>
            <a:pPr lvl="1"/>
            <a:r>
              <a:rPr lang="en-US" dirty="0"/>
              <a:t>It uses protocol buffers as the data format for serialization.</a:t>
            </a:r>
          </a:p>
          <a:p>
            <a:r>
              <a:rPr lang="en-US" b="1" dirty="0"/>
              <a:t>AMQP</a:t>
            </a:r>
            <a:r>
              <a:rPr lang="en-US" dirty="0"/>
              <a:t>: </a:t>
            </a:r>
          </a:p>
          <a:p>
            <a:pPr lvl="1"/>
            <a:r>
              <a:rPr lang="en-US" dirty="0"/>
              <a:t>Advanced Message Queuing Protocol is an open standard application layer protocol for message-oriented middleware. </a:t>
            </a:r>
          </a:p>
          <a:p>
            <a:pPr lvl="1"/>
            <a:r>
              <a:rPr lang="en-US" dirty="0"/>
              <a:t>It supports a variety of messaging patterns, including publish/subscribe, point-to-point, and request/reply.</a:t>
            </a:r>
          </a:p>
        </p:txBody>
      </p:sp>
    </p:spTree>
    <p:extLst>
      <p:ext uri="{BB962C8B-B14F-4D97-AF65-F5344CB8AC3E}">
        <p14:creationId xmlns:p14="http://schemas.microsoft.com/office/powerpoint/2010/main" val="16400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CDAE-2471-070F-566F-E7DBB95562AB}"/>
              </a:ext>
            </a:extLst>
          </p:cNvPr>
          <p:cNvSpPr>
            <a:spLocks noGrp="1"/>
          </p:cNvSpPr>
          <p:nvPr>
            <p:ph type="title"/>
          </p:nvPr>
        </p:nvSpPr>
        <p:spPr/>
        <p:txBody>
          <a:bodyPr/>
          <a:lstStyle/>
          <a:p>
            <a:r>
              <a:rPr lang="en-US" dirty="0"/>
              <a:t>Communication protocols</a:t>
            </a:r>
          </a:p>
        </p:txBody>
      </p:sp>
      <p:sp>
        <p:nvSpPr>
          <p:cNvPr id="3" name="Content Placeholder 2">
            <a:extLst>
              <a:ext uri="{FF2B5EF4-FFF2-40B4-BE49-F238E27FC236}">
                <a16:creationId xmlns:a16="http://schemas.microsoft.com/office/drawing/2014/main" id="{9334835C-42F1-EB97-64E4-E57EC2BF233B}"/>
              </a:ext>
            </a:extLst>
          </p:cNvPr>
          <p:cNvSpPr>
            <a:spLocks noGrp="1"/>
          </p:cNvSpPr>
          <p:nvPr>
            <p:ph idx="1"/>
          </p:nvPr>
        </p:nvSpPr>
        <p:spPr/>
        <p:txBody>
          <a:bodyPr>
            <a:normAutofit fontScale="92500" lnSpcReduction="20000"/>
          </a:bodyPr>
          <a:lstStyle/>
          <a:p>
            <a:r>
              <a:rPr lang="en-US" b="1" dirty="0"/>
              <a:t>MQTT</a:t>
            </a:r>
            <a:r>
              <a:rPr lang="en-US" dirty="0"/>
              <a:t>: </a:t>
            </a:r>
          </a:p>
          <a:p>
            <a:pPr lvl="1"/>
            <a:r>
              <a:rPr lang="en-US" dirty="0"/>
              <a:t>Message Queuing Telemetry Transport is a lightweight, open standard protocol for machine-to-machine (M2M) communication. </a:t>
            </a:r>
          </a:p>
          <a:p>
            <a:pPr lvl="1"/>
            <a:r>
              <a:rPr lang="en-US" dirty="0"/>
              <a:t>It is commonly used in Internet of Things (IoT) applications.</a:t>
            </a:r>
          </a:p>
          <a:p>
            <a:r>
              <a:rPr lang="en-US" b="1" dirty="0" err="1"/>
              <a:t>WebSockets</a:t>
            </a:r>
            <a:r>
              <a:rPr lang="en-US" dirty="0"/>
              <a:t>: </a:t>
            </a:r>
          </a:p>
          <a:p>
            <a:pPr lvl="1"/>
            <a:r>
              <a:rPr lang="en-US" dirty="0" err="1"/>
              <a:t>WebSockets</a:t>
            </a:r>
            <a:r>
              <a:rPr lang="en-US" dirty="0"/>
              <a:t> is a protocol that enables </a:t>
            </a:r>
            <a:r>
              <a:rPr lang="en-US" b="1" dirty="0"/>
              <a:t>real-time</a:t>
            </a:r>
            <a:r>
              <a:rPr lang="en-US" dirty="0"/>
              <a:t>, </a:t>
            </a:r>
            <a:r>
              <a:rPr lang="en-US" b="1" dirty="0"/>
              <a:t>bidirectional</a:t>
            </a:r>
            <a:r>
              <a:rPr lang="en-US" dirty="0"/>
              <a:t> communication between clients and servers over a single, long-lived connection.</a:t>
            </a:r>
          </a:p>
          <a:p>
            <a:pPr lvl="1"/>
            <a:r>
              <a:rPr lang="en-US" dirty="0"/>
              <a:t> It is commonly used for real-time applications, such as chat applications and online gaming.</a:t>
            </a:r>
          </a:p>
          <a:p>
            <a:r>
              <a:rPr lang="en-US" b="1" dirty="0"/>
              <a:t>SOAP</a:t>
            </a:r>
            <a:r>
              <a:rPr lang="en-US" dirty="0"/>
              <a:t>:</a:t>
            </a:r>
          </a:p>
          <a:p>
            <a:pPr lvl="1"/>
            <a:r>
              <a:rPr lang="en-US" dirty="0"/>
              <a:t> Simple Object Access Protocol is a messaging protocol used for exchanging structured information between applications.</a:t>
            </a:r>
          </a:p>
          <a:p>
            <a:pPr lvl="1"/>
            <a:r>
              <a:rPr lang="en-US" dirty="0"/>
              <a:t> It uses XML for message encoding and HTTP for message transport.</a:t>
            </a:r>
          </a:p>
        </p:txBody>
      </p:sp>
    </p:spTree>
    <p:extLst>
      <p:ext uri="{BB962C8B-B14F-4D97-AF65-F5344CB8AC3E}">
        <p14:creationId xmlns:p14="http://schemas.microsoft.com/office/powerpoint/2010/main" val="161097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2B65-F99C-DC49-FBDA-B3713E30C948}"/>
              </a:ext>
            </a:extLst>
          </p:cNvPr>
          <p:cNvSpPr>
            <a:spLocks noGrp="1"/>
          </p:cNvSpPr>
          <p:nvPr>
            <p:ph type="title"/>
          </p:nvPr>
        </p:nvSpPr>
        <p:spPr/>
        <p:txBody>
          <a:bodyPr/>
          <a:lstStyle/>
          <a:p>
            <a:r>
              <a:rPr lang="en-US" dirty="0"/>
              <a:t>Data exchange format</a:t>
            </a:r>
          </a:p>
        </p:txBody>
      </p:sp>
      <p:sp>
        <p:nvSpPr>
          <p:cNvPr id="3" name="Content Placeholder 2">
            <a:extLst>
              <a:ext uri="{FF2B5EF4-FFF2-40B4-BE49-F238E27FC236}">
                <a16:creationId xmlns:a16="http://schemas.microsoft.com/office/drawing/2014/main" id="{509C1D43-C5DF-770B-297A-C02DE93D5B0B}"/>
              </a:ext>
            </a:extLst>
          </p:cNvPr>
          <p:cNvSpPr>
            <a:spLocks noGrp="1"/>
          </p:cNvSpPr>
          <p:nvPr>
            <p:ph idx="1"/>
          </p:nvPr>
        </p:nvSpPr>
        <p:spPr/>
        <p:txBody>
          <a:bodyPr>
            <a:normAutofit fontScale="77500" lnSpcReduction="20000"/>
          </a:bodyPr>
          <a:lstStyle/>
          <a:p>
            <a:r>
              <a:rPr lang="en-US" b="1" i="0" dirty="0">
                <a:solidFill>
                  <a:srgbClr val="374151"/>
                </a:solidFill>
                <a:effectLst/>
              </a:rPr>
              <a:t>JSON (JavaScript Object Notation): </a:t>
            </a:r>
          </a:p>
          <a:p>
            <a:pPr lvl="1"/>
            <a:r>
              <a:rPr lang="en-US" b="0" i="0" dirty="0">
                <a:solidFill>
                  <a:srgbClr val="374151"/>
                </a:solidFill>
                <a:effectLst/>
              </a:rPr>
              <a:t>JSON is a lightweight data interchange format that is easy for humans to read and write and for machines to parse and generate. </a:t>
            </a:r>
          </a:p>
          <a:p>
            <a:pPr lvl="1"/>
            <a:r>
              <a:rPr lang="en-US" b="0" i="0" dirty="0">
                <a:solidFill>
                  <a:srgbClr val="374151"/>
                </a:solidFill>
                <a:effectLst/>
              </a:rPr>
              <a:t>It is widely used for web APIs and has become the de facto standard for data exchange over the internet.</a:t>
            </a:r>
          </a:p>
          <a:p>
            <a:endParaRPr lang="en-US" b="0" i="0" dirty="0">
              <a:solidFill>
                <a:srgbClr val="374151"/>
              </a:solidFill>
              <a:effectLst/>
            </a:endParaRPr>
          </a:p>
          <a:p>
            <a:r>
              <a:rPr lang="en-US" b="1" i="0" dirty="0">
                <a:solidFill>
                  <a:srgbClr val="374151"/>
                </a:solidFill>
                <a:effectLst/>
              </a:rPr>
              <a:t>XML (Extensible Markup Language)</a:t>
            </a:r>
            <a:r>
              <a:rPr lang="en-US" b="0" i="0" dirty="0">
                <a:solidFill>
                  <a:srgbClr val="374151"/>
                </a:solidFill>
                <a:effectLst/>
              </a:rPr>
              <a:t>: </a:t>
            </a:r>
          </a:p>
          <a:p>
            <a:pPr lvl="1"/>
            <a:r>
              <a:rPr lang="en-US" b="0" i="0" dirty="0">
                <a:solidFill>
                  <a:srgbClr val="374151"/>
                </a:solidFill>
                <a:effectLst/>
              </a:rPr>
              <a:t>XML is a markup language that is widely used for data exchange over the internet. </a:t>
            </a:r>
          </a:p>
          <a:p>
            <a:pPr lvl="1"/>
            <a:r>
              <a:rPr lang="en-US" b="0" i="0" dirty="0">
                <a:solidFill>
                  <a:srgbClr val="374151"/>
                </a:solidFill>
                <a:effectLst/>
              </a:rPr>
              <a:t>It allows developers to define their own tags, which makes it highly flexible and extensible. </a:t>
            </a:r>
          </a:p>
          <a:p>
            <a:pPr lvl="1"/>
            <a:r>
              <a:rPr lang="en-US" b="0" i="0" dirty="0">
                <a:solidFill>
                  <a:srgbClr val="374151"/>
                </a:solidFill>
                <a:effectLst/>
              </a:rPr>
              <a:t>XML is widely used for data exchange in industries such as finance, healthcare, and transportation.</a:t>
            </a:r>
          </a:p>
          <a:p>
            <a:endParaRPr lang="en-US" b="0" i="0" dirty="0">
              <a:solidFill>
                <a:srgbClr val="374151"/>
              </a:solidFill>
              <a:effectLst/>
            </a:endParaRPr>
          </a:p>
          <a:p>
            <a:r>
              <a:rPr lang="en-US" b="1" i="0" dirty="0">
                <a:solidFill>
                  <a:srgbClr val="374151"/>
                </a:solidFill>
                <a:effectLst/>
              </a:rPr>
              <a:t>CSV (Comma-Separated Values): </a:t>
            </a:r>
          </a:p>
          <a:p>
            <a:pPr lvl="1"/>
            <a:r>
              <a:rPr lang="en-US" b="0" i="0" dirty="0">
                <a:solidFill>
                  <a:srgbClr val="374151"/>
                </a:solidFill>
                <a:effectLst/>
              </a:rPr>
              <a:t>CSV is a simple data exchange format that uses commas to separate values in a row and newlines to separate rows. </a:t>
            </a:r>
          </a:p>
          <a:p>
            <a:pPr lvl="1"/>
            <a:r>
              <a:rPr lang="en-US" b="0" i="0" dirty="0">
                <a:solidFill>
                  <a:srgbClr val="374151"/>
                </a:solidFill>
                <a:effectLst/>
              </a:rPr>
              <a:t>It is widely used for exchanging data between spreadsheets and databases.</a:t>
            </a:r>
          </a:p>
        </p:txBody>
      </p:sp>
    </p:spTree>
    <p:extLst>
      <p:ext uri="{BB962C8B-B14F-4D97-AF65-F5344CB8AC3E}">
        <p14:creationId xmlns:p14="http://schemas.microsoft.com/office/powerpoint/2010/main" val="44306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E35CE-52AF-2D27-2B10-149538C16188}"/>
              </a:ext>
            </a:extLst>
          </p:cNvPr>
          <p:cNvSpPr>
            <a:spLocks noGrp="1"/>
          </p:cNvSpPr>
          <p:nvPr>
            <p:ph idx="1"/>
          </p:nvPr>
        </p:nvSpPr>
        <p:spPr>
          <a:xfrm>
            <a:off x="838199" y="766845"/>
            <a:ext cx="10663989" cy="5287445"/>
          </a:xfrm>
        </p:spPr>
        <p:txBody>
          <a:bodyPr>
            <a:normAutofit/>
          </a:bodyPr>
          <a:lstStyle/>
          <a:p>
            <a:r>
              <a:rPr lang="en-US" sz="3200" b="1" i="0" dirty="0">
                <a:solidFill>
                  <a:srgbClr val="374151"/>
                </a:solidFill>
                <a:effectLst/>
                <a:latin typeface="Söhne"/>
              </a:rPr>
              <a:t>API gateway</a:t>
            </a:r>
          </a:p>
          <a:p>
            <a:pPr lvl="1"/>
            <a:r>
              <a:rPr lang="en-US" sz="2800" dirty="0">
                <a:solidFill>
                  <a:srgbClr val="374151"/>
                </a:solidFill>
                <a:latin typeface="Söhne"/>
              </a:rPr>
              <a:t>A</a:t>
            </a:r>
            <a:r>
              <a:rPr lang="en-US" sz="2800" b="0" i="0" dirty="0">
                <a:solidFill>
                  <a:srgbClr val="374151"/>
                </a:solidFill>
                <a:effectLst/>
                <a:latin typeface="Söhne"/>
              </a:rPr>
              <a:t>cts as an intermediary between clients (such as mobile apps or web browsers) and a collection of backend services. </a:t>
            </a:r>
          </a:p>
          <a:p>
            <a:pPr lvl="1"/>
            <a:r>
              <a:rPr lang="en-US" sz="2800" b="0" i="0" dirty="0">
                <a:solidFill>
                  <a:srgbClr val="374151"/>
                </a:solidFill>
                <a:effectLst/>
                <a:latin typeface="Söhne"/>
              </a:rPr>
              <a:t>handles all of the traffic between the clients and the backend services</a:t>
            </a:r>
          </a:p>
          <a:p>
            <a:pPr lvl="1"/>
            <a:r>
              <a:rPr lang="en-US" sz="2800" b="0" i="0" dirty="0">
                <a:solidFill>
                  <a:srgbClr val="374151"/>
                </a:solidFill>
                <a:effectLst/>
                <a:latin typeface="Söhne"/>
              </a:rPr>
              <a:t>Provides a single point of entry for all API requests.</a:t>
            </a:r>
          </a:p>
          <a:p>
            <a:pPr lvl="1"/>
            <a:r>
              <a:rPr lang="en-US" sz="2800" b="0" i="0" dirty="0">
                <a:solidFill>
                  <a:srgbClr val="374151"/>
                </a:solidFill>
                <a:effectLst/>
                <a:latin typeface="Söhne"/>
              </a:rPr>
              <a:t>Also offers additional features such as rate limiting, authentication, and caching.</a:t>
            </a:r>
          </a:p>
          <a:p>
            <a:r>
              <a:rPr lang="en-US" sz="3200" b="1" i="0" dirty="0">
                <a:solidFill>
                  <a:srgbClr val="374151"/>
                </a:solidFill>
                <a:effectLst/>
                <a:latin typeface="Söhne"/>
              </a:rPr>
              <a:t>Load balancer </a:t>
            </a:r>
          </a:p>
          <a:p>
            <a:pPr lvl="1"/>
            <a:r>
              <a:rPr lang="en-US" sz="2800" b="0" i="0" dirty="0">
                <a:solidFill>
                  <a:srgbClr val="374151"/>
                </a:solidFill>
                <a:effectLst/>
                <a:latin typeface="Söhne"/>
              </a:rPr>
              <a:t>distributes incoming network traffic across multiple servers, which helps prevent any one server from becoming overwhelmed with requests.</a:t>
            </a:r>
          </a:p>
          <a:p>
            <a:endParaRPr lang="en-US" sz="3200" dirty="0"/>
          </a:p>
        </p:txBody>
      </p:sp>
    </p:spTree>
    <p:extLst>
      <p:ext uri="{BB962C8B-B14F-4D97-AF65-F5344CB8AC3E}">
        <p14:creationId xmlns:p14="http://schemas.microsoft.com/office/powerpoint/2010/main" val="184151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97AB-BD1B-E5E7-0A8C-66460563B436}"/>
              </a:ext>
            </a:extLst>
          </p:cNvPr>
          <p:cNvSpPr>
            <a:spLocks noGrp="1"/>
          </p:cNvSpPr>
          <p:nvPr>
            <p:ph type="title"/>
          </p:nvPr>
        </p:nvSpPr>
        <p:spPr/>
        <p:txBody>
          <a:bodyPr/>
          <a:lstStyle/>
          <a:p>
            <a:r>
              <a:rPr lang="en-US" dirty="0"/>
              <a:t>Data exchange format</a:t>
            </a:r>
          </a:p>
        </p:txBody>
      </p:sp>
      <p:sp>
        <p:nvSpPr>
          <p:cNvPr id="3" name="Content Placeholder 2">
            <a:extLst>
              <a:ext uri="{FF2B5EF4-FFF2-40B4-BE49-F238E27FC236}">
                <a16:creationId xmlns:a16="http://schemas.microsoft.com/office/drawing/2014/main" id="{D967D363-3386-C6D5-A237-42E492C4B255}"/>
              </a:ext>
            </a:extLst>
          </p:cNvPr>
          <p:cNvSpPr>
            <a:spLocks noGrp="1"/>
          </p:cNvSpPr>
          <p:nvPr>
            <p:ph idx="1"/>
          </p:nvPr>
        </p:nvSpPr>
        <p:spPr/>
        <p:txBody>
          <a:bodyPr>
            <a:normAutofit fontScale="85000" lnSpcReduction="20000"/>
          </a:bodyPr>
          <a:lstStyle/>
          <a:p>
            <a:r>
              <a:rPr lang="en-US" b="1" i="0" dirty="0">
                <a:solidFill>
                  <a:srgbClr val="374151"/>
                </a:solidFill>
                <a:effectLst/>
              </a:rPr>
              <a:t>Protocol Buffers</a:t>
            </a:r>
            <a:r>
              <a:rPr lang="en-US" b="0" i="0" dirty="0">
                <a:solidFill>
                  <a:srgbClr val="374151"/>
                </a:solidFill>
                <a:effectLst/>
              </a:rPr>
              <a:t>: </a:t>
            </a:r>
          </a:p>
          <a:p>
            <a:pPr lvl="1"/>
            <a:r>
              <a:rPr lang="en-US" b="0" i="0" dirty="0">
                <a:solidFill>
                  <a:srgbClr val="374151"/>
                </a:solidFill>
                <a:effectLst/>
              </a:rPr>
              <a:t>Protocol Buffers is a binary format developed by Google for efficient data exchange over the internet.</a:t>
            </a:r>
          </a:p>
          <a:p>
            <a:pPr lvl="1"/>
            <a:r>
              <a:rPr lang="en-US" b="0" i="0" dirty="0">
                <a:solidFill>
                  <a:srgbClr val="374151"/>
                </a:solidFill>
                <a:effectLst/>
              </a:rPr>
              <a:t> It is designed to be fast, small, and extensible, and is widely used in high-performance distributed systems.</a:t>
            </a:r>
          </a:p>
          <a:p>
            <a:r>
              <a:rPr lang="en-US" b="1" i="0" dirty="0">
                <a:solidFill>
                  <a:srgbClr val="374151"/>
                </a:solidFill>
                <a:effectLst/>
              </a:rPr>
              <a:t>Avro</a:t>
            </a:r>
            <a:r>
              <a:rPr lang="en-US" b="0" i="0" dirty="0">
                <a:solidFill>
                  <a:srgbClr val="374151"/>
                </a:solidFill>
                <a:effectLst/>
              </a:rPr>
              <a:t>: </a:t>
            </a:r>
          </a:p>
          <a:p>
            <a:pPr lvl="1"/>
            <a:r>
              <a:rPr lang="en-US" b="0" i="0" dirty="0">
                <a:solidFill>
                  <a:srgbClr val="374151"/>
                </a:solidFill>
                <a:effectLst/>
              </a:rPr>
              <a:t>Avro is a compact binary data serialization format that is designed for efficient data exchange over the internet. </a:t>
            </a:r>
          </a:p>
          <a:p>
            <a:pPr lvl="1"/>
            <a:r>
              <a:rPr lang="en-US" b="0" i="0" dirty="0">
                <a:solidFill>
                  <a:srgbClr val="374151"/>
                </a:solidFill>
                <a:effectLst/>
              </a:rPr>
              <a:t>It supports schema evolution, which makes it highly flexible and extensible.</a:t>
            </a:r>
          </a:p>
          <a:p>
            <a:endParaRPr lang="en-US" b="0" i="0" dirty="0">
              <a:solidFill>
                <a:srgbClr val="374151"/>
              </a:solidFill>
              <a:effectLst/>
            </a:endParaRPr>
          </a:p>
          <a:p>
            <a:r>
              <a:rPr lang="en-US" b="1" i="0" dirty="0">
                <a:solidFill>
                  <a:srgbClr val="374151"/>
                </a:solidFill>
                <a:effectLst/>
              </a:rPr>
              <a:t>Thrift</a:t>
            </a:r>
            <a:r>
              <a:rPr lang="en-US" b="0" i="0" dirty="0">
                <a:solidFill>
                  <a:srgbClr val="374151"/>
                </a:solidFill>
                <a:effectLst/>
              </a:rPr>
              <a:t>: </a:t>
            </a:r>
          </a:p>
          <a:p>
            <a:pPr lvl="1"/>
            <a:r>
              <a:rPr lang="en-US" b="0" i="0" dirty="0">
                <a:solidFill>
                  <a:srgbClr val="374151"/>
                </a:solidFill>
                <a:effectLst/>
              </a:rPr>
              <a:t>Thrift is a cross-language data exchange format that is used for efficient serialization and deserialization of data over the internet.</a:t>
            </a:r>
          </a:p>
          <a:p>
            <a:pPr lvl="1"/>
            <a:r>
              <a:rPr lang="en-US" b="0" i="0" dirty="0">
                <a:solidFill>
                  <a:srgbClr val="374151"/>
                </a:solidFill>
                <a:effectLst/>
              </a:rPr>
              <a:t> It is widely used by Facebook for internal communication between services.</a:t>
            </a:r>
            <a:endParaRPr lang="en-US" dirty="0"/>
          </a:p>
          <a:p>
            <a:endParaRPr lang="en-US" dirty="0"/>
          </a:p>
        </p:txBody>
      </p:sp>
    </p:spTree>
    <p:extLst>
      <p:ext uri="{BB962C8B-B14F-4D97-AF65-F5344CB8AC3E}">
        <p14:creationId xmlns:p14="http://schemas.microsoft.com/office/powerpoint/2010/main" val="427167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625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11000" b="0" i="0" u="sng"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Questions</a:t>
            </a:r>
            <a:r>
              <a:rPr kumimoji="0" lang="en-US" sz="110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 </a:t>
            </a:r>
          </a:p>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3300" b="0" i="0" u="none" strike="noStrike" kern="1200" cap="none" spc="0" normalizeH="0" baseline="0" noProof="0" dirty="0">
                <a:ln>
                  <a:solidFill>
                    <a:prstClr val="white">
                      <a:lumMod val="75000"/>
                      <a:lumOff val="25000"/>
                      <a:alpha val="10000"/>
                    </a:prstClr>
                  </a:solidFill>
                </a:ln>
                <a:solidFill>
                  <a:schemeClr val="bg1"/>
                </a:solidFill>
                <a:effectLst>
                  <a:outerShdw blurRad="9525" dist="25400" dir="14640000" algn="tl" rotWithShape="0">
                    <a:prstClr val="white">
                      <a:alpha val="30000"/>
                    </a:prstClr>
                  </a:outerShdw>
                </a:effectLst>
                <a:uLnTx/>
                <a:uFillTx/>
                <a:latin typeface="Algerian" panose="04020705040A02060702" pitchFamily="82" charset="0"/>
                <a:ea typeface="+mj-ea"/>
              </a:rPr>
              <a:t>about</a:t>
            </a:r>
            <a:r>
              <a:rPr kumimoji="0" lang="en-US" sz="110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 </a:t>
            </a:r>
          </a:p>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11000" b="0" i="0" u="none" strike="noStrike" kern="1200" cap="none" spc="0" normalizeH="0" baseline="0" noProof="0" dirty="0">
                <a:ln>
                  <a:solidFill>
                    <a:prstClr val="white">
                      <a:lumMod val="75000"/>
                      <a:lumOff val="25000"/>
                      <a:alpha val="10000"/>
                    </a:prstClr>
                  </a:solidFill>
                </a:ln>
                <a:solidFill>
                  <a:srgbClr val="0070C0"/>
                </a:solidFill>
                <a:effectLst>
                  <a:outerShdw blurRad="9525" dist="25400" dir="14640000" algn="tl" rotWithShape="0">
                    <a:prstClr val="white">
                      <a:alpha val="30000"/>
                    </a:prstClr>
                  </a:outerShdw>
                </a:effectLst>
                <a:uLnTx/>
                <a:uFillTx/>
                <a:latin typeface="Algerian" panose="04020705040A02060702" pitchFamily="82" charset="0"/>
                <a:ea typeface="+mj-ea"/>
              </a:rPr>
              <a:t>microservices</a:t>
            </a:r>
            <a:r>
              <a:rPr kumimoji="0" lang="en-US" sz="110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 </a:t>
            </a:r>
            <a:r>
              <a:rPr kumimoji="0" lang="en-US" sz="11000" b="0" i="0" u="none" strike="noStrike" kern="1200" cap="none" spc="0" normalizeH="0" baseline="0" noProof="0" dirty="0">
                <a:ln>
                  <a:solidFill>
                    <a:prstClr val="white">
                      <a:lumMod val="75000"/>
                      <a:lumOff val="25000"/>
                      <a:alpha val="10000"/>
                    </a:prstClr>
                  </a:solidFill>
                </a:ln>
                <a:solidFill>
                  <a:srgbClr val="00B050"/>
                </a:solidFill>
                <a:effectLst>
                  <a:outerShdw blurRad="9525" dist="25400" dir="14640000" algn="tl" rotWithShape="0">
                    <a:prstClr val="white">
                      <a:alpha val="30000"/>
                    </a:prstClr>
                  </a:outerShdw>
                </a:effectLst>
                <a:uLnTx/>
                <a:uFillTx/>
                <a:latin typeface="Algerian" panose="04020705040A02060702" pitchFamily="82" charset="0"/>
                <a:ea typeface="+mj-ea"/>
              </a:rPr>
              <a:t>communication</a:t>
            </a:r>
            <a:endParaRPr kumimoji="0" lang="en-US" sz="11500" b="0" i="0" u="none" strike="noStrike" kern="1200" cap="none" spc="0" normalizeH="0" baseline="0" noProof="0" dirty="0">
              <a:ln>
                <a:solidFill>
                  <a:prstClr val="white">
                    <a:lumMod val="75000"/>
                    <a:lumOff val="25000"/>
                    <a:alpha val="10000"/>
                  </a:prstClr>
                </a:solidFill>
              </a:ln>
              <a:solidFill>
                <a:srgbClr val="00B050"/>
              </a:solidFill>
              <a:effectLst>
                <a:outerShdw blurRad="9525" dist="25400" dir="14640000" algn="tl" rotWithShape="0">
                  <a:prstClr val="white">
                    <a:alpha val="30000"/>
                  </a:prstClr>
                </a:outerShdw>
              </a:effectLst>
              <a:uLnTx/>
              <a:uFillTx/>
              <a:latin typeface="Algerian" panose="04020705040A02060702" pitchFamily="82" charset="0"/>
              <a:ea typeface="+mj-ea"/>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#microservicesInterviews</a:t>
            </a:r>
          </a:p>
        </p:txBody>
      </p:sp>
    </p:spTree>
    <p:extLst>
      <p:ext uri="{BB962C8B-B14F-4D97-AF65-F5344CB8AC3E}">
        <p14:creationId xmlns:p14="http://schemas.microsoft.com/office/powerpoint/2010/main" val="1868127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478D-6F3E-6F3F-E44C-7477B16838D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6AF4382-F08A-9502-7CAD-A47F2A4B032C}"/>
              </a:ext>
            </a:extLst>
          </p:cNvPr>
          <p:cNvSpPr>
            <a:spLocks noGrp="1"/>
          </p:cNvSpPr>
          <p:nvPr>
            <p:ph idx="1"/>
          </p:nvPr>
        </p:nvSpPr>
        <p:spPr/>
        <p:txBody>
          <a:bodyPr>
            <a:normAutofit/>
          </a:bodyPr>
          <a:lstStyle/>
          <a:p>
            <a:r>
              <a:rPr lang="en-US" dirty="0"/>
              <a:t>What are the different ways microservices can communicate with each other?</a:t>
            </a:r>
          </a:p>
          <a:p>
            <a:r>
              <a:rPr lang="en-US" dirty="0"/>
              <a:t>What is an API gateway and why is it used in microservices architecture?</a:t>
            </a:r>
          </a:p>
          <a:p>
            <a:r>
              <a:rPr lang="en-US" dirty="0"/>
              <a:t>What is service discovery and how is it used in microservices communication?</a:t>
            </a:r>
          </a:p>
          <a:p>
            <a:r>
              <a:rPr lang="en-US" dirty="0"/>
              <a:t>What are the different types of message brokers used in microservices communication?</a:t>
            </a:r>
          </a:p>
          <a:p>
            <a:r>
              <a:rPr lang="en-US" dirty="0"/>
              <a:t>How do you ensure the security of microservices communication?</a:t>
            </a:r>
          </a:p>
        </p:txBody>
      </p:sp>
    </p:spTree>
    <p:extLst>
      <p:ext uri="{BB962C8B-B14F-4D97-AF65-F5344CB8AC3E}">
        <p14:creationId xmlns:p14="http://schemas.microsoft.com/office/powerpoint/2010/main" val="9446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478D-6F3E-6F3F-E44C-7477B16838D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6AF4382-F08A-9502-7CAD-A47F2A4B032C}"/>
              </a:ext>
            </a:extLst>
          </p:cNvPr>
          <p:cNvSpPr>
            <a:spLocks noGrp="1"/>
          </p:cNvSpPr>
          <p:nvPr>
            <p:ph idx="1"/>
          </p:nvPr>
        </p:nvSpPr>
        <p:spPr/>
        <p:txBody>
          <a:bodyPr>
            <a:normAutofit fontScale="92500"/>
          </a:bodyPr>
          <a:lstStyle/>
          <a:p>
            <a:r>
              <a:rPr lang="en-US" dirty="0"/>
              <a:t>What is load balancing and how is it used in microservices communication?</a:t>
            </a:r>
          </a:p>
          <a:p>
            <a:r>
              <a:rPr lang="en-US" dirty="0"/>
              <a:t>What is circuit breaking and how is it used in microservices communication?</a:t>
            </a:r>
          </a:p>
          <a:p>
            <a:r>
              <a:rPr lang="en-US" dirty="0"/>
              <a:t>What is the role of a client-side load balancer in microservices communication?</a:t>
            </a:r>
          </a:p>
          <a:p>
            <a:r>
              <a:rPr lang="en-US" dirty="0"/>
              <a:t>How do you implement microservices communication in a cloud environment?</a:t>
            </a:r>
          </a:p>
          <a:p>
            <a:r>
              <a:rPr lang="en-US" dirty="0"/>
              <a:t>What are the advantages and disadvantages of using synchronous communication versus asynchronous communication in microservices architecture?</a:t>
            </a:r>
          </a:p>
        </p:txBody>
      </p:sp>
    </p:spTree>
    <p:extLst>
      <p:ext uri="{BB962C8B-B14F-4D97-AF65-F5344CB8AC3E}">
        <p14:creationId xmlns:p14="http://schemas.microsoft.com/office/powerpoint/2010/main" val="113578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EE1F-6D13-EFCC-6DB5-D33D113FABA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3244C7B-FF26-7670-9BB8-514D43B5680D}"/>
              </a:ext>
            </a:extLst>
          </p:cNvPr>
          <p:cNvSpPr>
            <a:spLocks noGrp="1"/>
          </p:cNvSpPr>
          <p:nvPr>
            <p:ph idx="1"/>
          </p:nvPr>
        </p:nvSpPr>
        <p:spPr/>
        <p:txBody>
          <a:bodyPr>
            <a:normAutofit fontScale="92500" lnSpcReduction="10000"/>
          </a:bodyPr>
          <a:lstStyle/>
          <a:p>
            <a:r>
              <a:rPr lang="en-US" b="1" dirty="0"/>
              <a:t>Scenario</a:t>
            </a:r>
            <a:r>
              <a:rPr lang="en-US" dirty="0"/>
              <a:t>: </a:t>
            </a:r>
            <a:r>
              <a:rPr lang="en-US" dirty="0">
                <a:solidFill>
                  <a:schemeClr val="accent6"/>
                </a:solidFill>
              </a:rPr>
              <a:t>You have two microservices that need to communicate with each other. How would you design the communication between them?</a:t>
            </a:r>
            <a:endParaRPr lang="en-US" dirty="0"/>
          </a:p>
          <a:p>
            <a:pPr lvl="1"/>
            <a:r>
              <a:rPr lang="en-US" dirty="0"/>
              <a:t>How would you choose the communication protocol?</a:t>
            </a:r>
          </a:p>
          <a:p>
            <a:pPr lvl="1"/>
            <a:r>
              <a:rPr lang="en-US" dirty="0"/>
              <a:t>How would you handle service discovery and registration?</a:t>
            </a:r>
          </a:p>
          <a:p>
            <a:pPr lvl="1"/>
            <a:r>
              <a:rPr lang="en-US" dirty="0"/>
              <a:t>How would you ensure the security of the communication?</a:t>
            </a:r>
          </a:p>
          <a:p>
            <a:r>
              <a:rPr lang="en-US" b="1" dirty="0"/>
              <a:t>Scenario</a:t>
            </a:r>
            <a:r>
              <a:rPr lang="en-US" dirty="0"/>
              <a:t>: </a:t>
            </a:r>
            <a:r>
              <a:rPr lang="en-US" dirty="0">
                <a:solidFill>
                  <a:schemeClr val="accent6"/>
                </a:solidFill>
              </a:rPr>
              <a:t>You have a microservice that needs to send an event to multiple other microservices. How would you design the communication for this scenario?</a:t>
            </a:r>
            <a:endParaRPr lang="en-US" dirty="0"/>
          </a:p>
          <a:p>
            <a:pPr lvl="1"/>
            <a:r>
              <a:rPr lang="en-US" dirty="0"/>
              <a:t>What type of messaging system would you use?</a:t>
            </a:r>
          </a:p>
          <a:p>
            <a:pPr lvl="1"/>
            <a:r>
              <a:rPr lang="en-US" dirty="0"/>
              <a:t>How would you handle message serialization and deserialization?</a:t>
            </a:r>
          </a:p>
          <a:p>
            <a:pPr lvl="1"/>
            <a:r>
              <a:rPr lang="en-US" dirty="0"/>
              <a:t>How would you ensure the delivery of the message to all the receiving microservices?</a:t>
            </a:r>
          </a:p>
          <a:p>
            <a:endParaRPr lang="en-US" dirty="0"/>
          </a:p>
        </p:txBody>
      </p:sp>
    </p:spTree>
    <p:extLst>
      <p:ext uri="{BB962C8B-B14F-4D97-AF65-F5344CB8AC3E}">
        <p14:creationId xmlns:p14="http://schemas.microsoft.com/office/powerpoint/2010/main" val="237766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4384-07E0-F95D-56ED-1B29978DA51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619BADF-C0D1-2642-C75B-60A2E122C918}"/>
              </a:ext>
            </a:extLst>
          </p:cNvPr>
          <p:cNvSpPr>
            <a:spLocks noGrp="1"/>
          </p:cNvSpPr>
          <p:nvPr>
            <p:ph idx="1"/>
          </p:nvPr>
        </p:nvSpPr>
        <p:spPr/>
        <p:txBody>
          <a:bodyPr>
            <a:normAutofit lnSpcReduction="10000"/>
          </a:bodyPr>
          <a:lstStyle/>
          <a:p>
            <a:r>
              <a:rPr lang="en-US" b="1" dirty="0"/>
              <a:t>Scenario</a:t>
            </a:r>
            <a:r>
              <a:rPr lang="en-US" dirty="0">
                <a:solidFill>
                  <a:schemeClr val="accent6"/>
                </a:solidFill>
              </a:rPr>
              <a:t>: You have a microservice that needs to call an external REST API. How would you implement this communication?</a:t>
            </a:r>
          </a:p>
          <a:p>
            <a:pPr lvl="1"/>
            <a:r>
              <a:rPr lang="en-US" dirty="0"/>
              <a:t>What type of client library would you use?</a:t>
            </a:r>
          </a:p>
          <a:p>
            <a:pPr lvl="1"/>
            <a:r>
              <a:rPr lang="en-US" dirty="0"/>
              <a:t>How would you handle authentication and authorization for the external API?</a:t>
            </a:r>
          </a:p>
          <a:p>
            <a:pPr lvl="1"/>
            <a:r>
              <a:rPr lang="en-US" dirty="0"/>
              <a:t>How would you handle retries and error handling for the communication?</a:t>
            </a:r>
          </a:p>
          <a:p>
            <a:r>
              <a:rPr lang="en-US" b="1" dirty="0"/>
              <a:t>Scenario</a:t>
            </a:r>
            <a:r>
              <a:rPr lang="en-US" dirty="0"/>
              <a:t>: </a:t>
            </a:r>
            <a:r>
              <a:rPr lang="en-US" dirty="0">
                <a:solidFill>
                  <a:schemeClr val="accent6"/>
                </a:solidFill>
              </a:rPr>
              <a:t>You have a microservice that needs to access a database. How would you design the communication between the microservice and the database?</a:t>
            </a:r>
            <a:endParaRPr lang="en-US" dirty="0"/>
          </a:p>
          <a:p>
            <a:pPr lvl="1"/>
            <a:r>
              <a:rPr lang="en-US" dirty="0"/>
              <a:t>What type of database driver would you use?</a:t>
            </a:r>
          </a:p>
          <a:p>
            <a:pPr lvl="1"/>
            <a:r>
              <a:rPr lang="en-US" dirty="0"/>
              <a:t>How would you handle connection pooling and transactions?</a:t>
            </a:r>
          </a:p>
          <a:p>
            <a:pPr lvl="1"/>
            <a:r>
              <a:rPr lang="en-US" dirty="0"/>
              <a:t>How would you ensure the security of the communication?</a:t>
            </a:r>
          </a:p>
        </p:txBody>
      </p:sp>
    </p:spTree>
    <p:extLst>
      <p:ext uri="{BB962C8B-B14F-4D97-AF65-F5344CB8AC3E}">
        <p14:creationId xmlns:p14="http://schemas.microsoft.com/office/powerpoint/2010/main" val="20659345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DDC6-581B-9320-60A9-1E614B975D9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97C65A6-5BA8-9ED5-CE7A-B2069C91FBB6}"/>
              </a:ext>
            </a:extLst>
          </p:cNvPr>
          <p:cNvSpPr>
            <a:spLocks noGrp="1"/>
          </p:cNvSpPr>
          <p:nvPr>
            <p:ph idx="1"/>
          </p:nvPr>
        </p:nvSpPr>
        <p:spPr/>
        <p:txBody>
          <a:bodyPr/>
          <a:lstStyle/>
          <a:p>
            <a:r>
              <a:rPr lang="en-US" b="1" dirty="0"/>
              <a:t>Scenario</a:t>
            </a:r>
            <a:r>
              <a:rPr lang="en-US" dirty="0"/>
              <a:t>: </a:t>
            </a:r>
            <a:r>
              <a:rPr lang="en-US" dirty="0">
                <a:solidFill>
                  <a:schemeClr val="accent6"/>
                </a:solidFill>
              </a:rPr>
              <a:t>You have a microservice that needs to expose an API to the client. How would you design the communication between the microservice and the client?</a:t>
            </a:r>
            <a:endParaRPr lang="en-US" dirty="0"/>
          </a:p>
          <a:p>
            <a:pPr lvl="1"/>
            <a:r>
              <a:rPr lang="en-US" dirty="0"/>
              <a:t>What type of API gateway would you use?</a:t>
            </a:r>
          </a:p>
          <a:p>
            <a:pPr lvl="1"/>
            <a:r>
              <a:rPr lang="en-US" dirty="0"/>
              <a:t>How would you handle rate limiting and caching for the API?</a:t>
            </a:r>
          </a:p>
          <a:p>
            <a:pPr lvl="1"/>
            <a:r>
              <a:rPr lang="en-US" dirty="0"/>
              <a:t>How would you ensure the security of the communication?</a:t>
            </a:r>
          </a:p>
          <a:p>
            <a:endParaRPr lang="en-US" dirty="0"/>
          </a:p>
        </p:txBody>
      </p:sp>
    </p:spTree>
    <p:extLst>
      <p:ext uri="{BB962C8B-B14F-4D97-AF65-F5344CB8AC3E}">
        <p14:creationId xmlns:p14="http://schemas.microsoft.com/office/powerpoint/2010/main" val="426039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91C8AC-57BD-9A30-DA3F-F8B361E473B7}"/>
              </a:ext>
            </a:extLst>
          </p:cNvPr>
          <p:cNvGraphicFramePr/>
          <p:nvPr>
            <p:extLst>
              <p:ext uri="{D42A27DB-BD31-4B8C-83A1-F6EECF244321}">
                <p14:modId xmlns:p14="http://schemas.microsoft.com/office/powerpoint/2010/main" val="3795738958"/>
              </p:ext>
            </p:extLst>
          </p:nvPr>
        </p:nvGraphicFramePr>
        <p:xfrm>
          <a:off x="1146209" y="2530809"/>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89045C29-CD9F-6E60-568D-66ACDB81B221}"/>
              </a:ext>
            </a:extLst>
          </p:cNvPr>
          <p:cNvPicPr>
            <a:picLocks noChangeAspect="1"/>
          </p:cNvPicPr>
          <p:nvPr/>
        </p:nvPicPr>
        <p:blipFill>
          <a:blip r:embed="rId7"/>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91019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775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0" dirty="0">
                <a:solidFill>
                  <a:srgbClr val="00B050"/>
                </a:solidFill>
                <a:latin typeface="Algerian" panose="04020705040A02060702" pitchFamily="82" charset="0"/>
              </a:rPr>
              <a:t>Circuit breaker </a:t>
            </a:r>
          </a:p>
          <a:p>
            <a:r>
              <a:rPr lang="en-US" sz="7000" dirty="0">
                <a:solidFill>
                  <a:schemeClr val="bg1"/>
                </a:solidFill>
                <a:latin typeface="Algerian" panose="04020705040A02060702" pitchFamily="82" charset="0"/>
              </a:rPr>
              <a:t>in</a:t>
            </a:r>
            <a:r>
              <a:rPr lang="en-US" sz="11000" dirty="0">
                <a:solidFill>
                  <a:srgbClr val="FF0000"/>
                </a:solidFill>
                <a:latin typeface="Algerian" panose="04020705040A02060702" pitchFamily="82" charset="0"/>
              </a:rPr>
              <a:t> </a:t>
            </a:r>
          </a:p>
          <a:p>
            <a:r>
              <a:rPr lang="en-US" sz="11000" dirty="0">
                <a:solidFill>
                  <a:srgbClr val="FF0000"/>
                </a:solidFill>
                <a:latin typeface="Algerian" panose="04020705040A02060702" pitchFamily="82" charset="0"/>
              </a:rPr>
              <a:t>microservices</a:t>
            </a:r>
            <a:endParaRPr lang="en-US" sz="115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491658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8D64-6839-FA3F-0A80-3333D51F9669}"/>
              </a:ext>
            </a:extLst>
          </p:cNvPr>
          <p:cNvSpPr>
            <a:spLocks noGrp="1"/>
          </p:cNvSpPr>
          <p:nvPr>
            <p:ph type="title"/>
          </p:nvPr>
        </p:nvSpPr>
        <p:spPr/>
        <p:txBody>
          <a:bodyPr/>
          <a:lstStyle/>
          <a:p>
            <a:r>
              <a:rPr lang="en-US" dirty="0"/>
              <a:t>What is Circuit Breaker in microservices?</a:t>
            </a:r>
          </a:p>
        </p:txBody>
      </p:sp>
      <p:sp>
        <p:nvSpPr>
          <p:cNvPr id="3" name="Content Placeholder 2">
            <a:extLst>
              <a:ext uri="{FF2B5EF4-FFF2-40B4-BE49-F238E27FC236}">
                <a16:creationId xmlns:a16="http://schemas.microsoft.com/office/drawing/2014/main" id="{4755364D-9529-F5F8-6A35-FD6A2855D23C}"/>
              </a:ext>
            </a:extLst>
          </p:cNvPr>
          <p:cNvSpPr>
            <a:spLocks noGrp="1"/>
          </p:cNvSpPr>
          <p:nvPr>
            <p:ph idx="1"/>
          </p:nvPr>
        </p:nvSpPr>
        <p:spPr/>
        <p:txBody>
          <a:bodyPr>
            <a:normAutofit lnSpcReduction="10000"/>
          </a:bodyPr>
          <a:lstStyle/>
          <a:p>
            <a:r>
              <a:rPr lang="en-US" dirty="0"/>
              <a:t>Its design pattern which is used to improve the stability and resilience of the system.</a:t>
            </a:r>
          </a:p>
          <a:p>
            <a:r>
              <a:rPr lang="en-US" dirty="0"/>
              <a:t>A circuit breaker is implemented as a middleware component that sits between the client and the microservice it is calling.</a:t>
            </a:r>
          </a:p>
          <a:p>
            <a:r>
              <a:rPr lang="en-US" dirty="0"/>
              <a:t>Once the circuit breaker is tripped, it can take one of several actions – </a:t>
            </a:r>
          </a:p>
          <a:p>
            <a:pPr lvl="1"/>
            <a:r>
              <a:rPr lang="en-US" sz="2800" dirty="0"/>
              <a:t>returning a cached response, </a:t>
            </a:r>
          </a:p>
          <a:p>
            <a:pPr lvl="1"/>
            <a:r>
              <a:rPr lang="en-US" sz="2800" dirty="0"/>
              <a:t>returning a default value, or </a:t>
            </a:r>
          </a:p>
          <a:p>
            <a:pPr lvl="1"/>
            <a:r>
              <a:rPr lang="en-US" sz="2800" dirty="0"/>
              <a:t>returning an error message</a:t>
            </a:r>
          </a:p>
          <a:p>
            <a:r>
              <a:rPr lang="en-US" dirty="0"/>
              <a:t>This prevents the client from continuously sending requests to the failing microservice and exacerbating the issue.</a:t>
            </a:r>
          </a:p>
        </p:txBody>
      </p:sp>
      <p:pic>
        <p:nvPicPr>
          <p:cNvPr id="4" name="Picture 3">
            <a:extLst>
              <a:ext uri="{FF2B5EF4-FFF2-40B4-BE49-F238E27FC236}">
                <a16:creationId xmlns:a16="http://schemas.microsoft.com/office/drawing/2014/main" id="{404A0487-CBAC-0757-6A46-D51065293EF4}"/>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3063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91C8AC-57BD-9A30-DA3F-F8B361E473B7}"/>
              </a:ext>
            </a:extLst>
          </p:cNvPr>
          <p:cNvGraphicFramePr/>
          <p:nvPr>
            <p:extLst>
              <p:ext uri="{D42A27DB-BD31-4B8C-83A1-F6EECF244321}">
                <p14:modId xmlns:p14="http://schemas.microsoft.com/office/powerpoint/2010/main" val="499400733"/>
              </p:ext>
            </p:extLst>
          </p:nvPr>
        </p:nvGraphicFramePr>
        <p:xfrm>
          <a:off x="1146209" y="2530809"/>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459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2220F-AC89-8656-DE2C-D0AE7E1E884A}"/>
              </a:ext>
            </a:extLst>
          </p:cNvPr>
          <p:cNvSpPr>
            <a:spLocks noGrp="1"/>
          </p:cNvSpPr>
          <p:nvPr>
            <p:ph idx="1"/>
          </p:nvPr>
        </p:nvSpPr>
        <p:spPr>
          <a:xfrm>
            <a:off x="972953" y="2412766"/>
            <a:ext cx="10515600" cy="2207360"/>
          </a:xfrm>
        </p:spPr>
        <p:txBody>
          <a:bodyPr/>
          <a:lstStyle/>
          <a:p>
            <a:pPr marL="0" indent="0" algn="ctr">
              <a:buNone/>
            </a:pPr>
            <a:r>
              <a:rPr lang="en-US" dirty="0"/>
              <a:t>The </a:t>
            </a:r>
            <a:r>
              <a:rPr lang="en-US" dirty="0">
                <a:solidFill>
                  <a:srgbClr val="C00000"/>
                </a:solidFill>
              </a:rPr>
              <a:t>circuit breaker pattern helps </a:t>
            </a:r>
            <a:r>
              <a:rPr lang="en-US" dirty="0"/>
              <a:t>to improve the </a:t>
            </a:r>
            <a:r>
              <a:rPr lang="en-US" b="1" dirty="0">
                <a:solidFill>
                  <a:schemeClr val="accent6"/>
                </a:solidFill>
              </a:rPr>
              <a:t>resilience</a:t>
            </a:r>
            <a:r>
              <a:rPr lang="en-US" dirty="0"/>
              <a:t> and </a:t>
            </a:r>
            <a:r>
              <a:rPr lang="en-US" b="1" dirty="0">
                <a:solidFill>
                  <a:schemeClr val="accent1">
                    <a:lumMod val="75000"/>
                  </a:schemeClr>
                </a:solidFill>
              </a:rPr>
              <a:t>stability</a:t>
            </a:r>
            <a:r>
              <a:rPr lang="en-US" dirty="0"/>
              <a:t> of a microservices architecture by </a:t>
            </a:r>
            <a:r>
              <a:rPr lang="en-US" dirty="0">
                <a:solidFill>
                  <a:srgbClr val="FF0000"/>
                </a:solidFill>
              </a:rPr>
              <a:t>preventing cascading failures </a:t>
            </a:r>
            <a:r>
              <a:rPr lang="en-US" dirty="0"/>
              <a:t>and providing a way to </a:t>
            </a:r>
            <a:r>
              <a:rPr lang="en-US" dirty="0">
                <a:solidFill>
                  <a:srgbClr val="00B050"/>
                </a:solidFill>
              </a:rPr>
              <a:t>handle errors in a graceful manner</a:t>
            </a:r>
            <a:r>
              <a:rPr lang="en-US" dirty="0"/>
              <a:t>. It is an essential tool in ensuring that a microservices architecture can operate </a:t>
            </a:r>
            <a:r>
              <a:rPr lang="en-US" dirty="0">
                <a:solidFill>
                  <a:schemeClr val="accent2">
                    <a:lumMod val="75000"/>
                  </a:schemeClr>
                </a:solidFill>
              </a:rPr>
              <a:t>reliably</a:t>
            </a:r>
            <a:r>
              <a:rPr lang="en-US" dirty="0"/>
              <a:t> and </a:t>
            </a:r>
            <a:r>
              <a:rPr lang="en-US" dirty="0">
                <a:solidFill>
                  <a:srgbClr val="FFC000"/>
                </a:solidFill>
              </a:rPr>
              <a:t>efficiently</a:t>
            </a:r>
            <a:r>
              <a:rPr lang="en-US" dirty="0"/>
              <a:t> in </a:t>
            </a:r>
            <a:r>
              <a:rPr lang="en-US" dirty="0">
                <a:solidFill>
                  <a:srgbClr val="7030A0"/>
                </a:solidFill>
              </a:rPr>
              <a:t>a distributed environment</a:t>
            </a:r>
            <a:r>
              <a:rPr lang="en-US" dirty="0"/>
              <a:t>.</a:t>
            </a:r>
          </a:p>
        </p:txBody>
      </p:sp>
      <p:pic>
        <p:nvPicPr>
          <p:cNvPr id="4" name="Picture 3">
            <a:extLst>
              <a:ext uri="{FF2B5EF4-FFF2-40B4-BE49-F238E27FC236}">
                <a16:creationId xmlns:a16="http://schemas.microsoft.com/office/drawing/2014/main" id="{E8ACB8DC-062E-53FA-B729-B63A484965CD}"/>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08133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70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0" dirty="0">
                <a:solidFill>
                  <a:schemeClr val="bg1"/>
                </a:solidFill>
                <a:latin typeface="Algerian" panose="04020705040A02060702" pitchFamily="82" charset="0"/>
              </a:rPr>
              <a:t>Questions</a:t>
            </a:r>
            <a:r>
              <a:rPr lang="en-US" sz="11000" dirty="0">
                <a:solidFill>
                  <a:srgbClr val="00B050"/>
                </a:solidFill>
                <a:latin typeface="Algerian" panose="04020705040A02060702" pitchFamily="82" charset="0"/>
              </a:rPr>
              <a:t> </a:t>
            </a:r>
            <a:r>
              <a:rPr lang="en-US" sz="2900" dirty="0">
                <a:solidFill>
                  <a:schemeClr val="accent1"/>
                </a:solidFill>
                <a:latin typeface="Algerian" panose="04020705040A02060702" pitchFamily="82" charset="0"/>
              </a:rPr>
              <a:t>about</a:t>
            </a:r>
            <a:r>
              <a:rPr lang="en-US" sz="11000" dirty="0">
                <a:solidFill>
                  <a:srgbClr val="00B050"/>
                </a:solidFill>
                <a:latin typeface="Algerian" panose="04020705040A02060702" pitchFamily="82" charset="0"/>
              </a:rPr>
              <a:t> </a:t>
            </a:r>
          </a:p>
          <a:p>
            <a:r>
              <a:rPr lang="en-US" sz="9300" dirty="0">
                <a:solidFill>
                  <a:srgbClr val="00B050"/>
                </a:solidFill>
                <a:latin typeface="Algerian" panose="04020705040A02060702" pitchFamily="82" charset="0"/>
              </a:rPr>
              <a:t>Circuit breaker </a:t>
            </a:r>
          </a:p>
          <a:p>
            <a:r>
              <a:rPr lang="en-US" sz="3400" dirty="0">
                <a:solidFill>
                  <a:schemeClr val="accent1"/>
                </a:solidFill>
                <a:latin typeface="Algerian" panose="04020705040A02060702" pitchFamily="82" charset="0"/>
              </a:rPr>
              <a:t>in</a:t>
            </a:r>
            <a:r>
              <a:rPr lang="en-US" sz="9300" dirty="0">
                <a:solidFill>
                  <a:srgbClr val="FF0000"/>
                </a:solidFill>
                <a:latin typeface="Algerian" panose="04020705040A02060702" pitchFamily="82" charset="0"/>
              </a:rPr>
              <a:t> </a:t>
            </a:r>
          </a:p>
          <a:p>
            <a:r>
              <a:rPr lang="en-US" sz="9300" dirty="0">
                <a:solidFill>
                  <a:srgbClr val="FF0000"/>
                </a:solidFill>
                <a:latin typeface="Algerian" panose="04020705040A02060702" pitchFamily="82" charset="0"/>
              </a:rPr>
              <a:t>microservices</a:t>
            </a:r>
            <a:endParaRPr lang="en-US" sz="115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1110057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CB08-EB0C-DEE1-20BA-0E34EC7BFDC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6F0BA05-C81B-92BD-9D04-6980AB9C0CCB}"/>
              </a:ext>
            </a:extLst>
          </p:cNvPr>
          <p:cNvSpPr>
            <a:spLocks noGrp="1"/>
          </p:cNvSpPr>
          <p:nvPr>
            <p:ph idx="1"/>
          </p:nvPr>
        </p:nvSpPr>
        <p:spPr/>
        <p:txBody>
          <a:bodyPr>
            <a:normAutofit/>
          </a:bodyPr>
          <a:lstStyle/>
          <a:p>
            <a:r>
              <a:rPr lang="en-US" dirty="0"/>
              <a:t>What is a circuit breaker and why is it important in microservices architecture?</a:t>
            </a:r>
          </a:p>
          <a:p>
            <a:r>
              <a:rPr lang="en-US" dirty="0"/>
              <a:t>Can you explain the difference between a closed, open, and half-open state in a circuit breaker?</a:t>
            </a:r>
          </a:p>
          <a:p>
            <a:r>
              <a:rPr lang="en-US" dirty="0"/>
              <a:t>How do you determine the appropriate threshold for tripping a circuit breaker?</a:t>
            </a:r>
          </a:p>
          <a:p>
            <a:r>
              <a:rPr lang="en-US" dirty="0"/>
              <a:t>How do you handle fallbacks when a circuit breaker is tripped?</a:t>
            </a:r>
          </a:p>
          <a:p>
            <a:r>
              <a:rPr lang="en-US" dirty="0"/>
              <a:t>How do you ensure that a circuit breaker is performing optimally and not negatively impacting the system?</a:t>
            </a:r>
          </a:p>
        </p:txBody>
      </p:sp>
      <p:pic>
        <p:nvPicPr>
          <p:cNvPr id="4" name="Picture 3">
            <a:extLst>
              <a:ext uri="{FF2B5EF4-FFF2-40B4-BE49-F238E27FC236}">
                <a16:creationId xmlns:a16="http://schemas.microsoft.com/office/drawing/2014/main" id="{141AFC3C-76BC-9141-71AD-E3BAE8ACBD2B}"/>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46857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F6F2-ADFD-9647-335A-862FB0D3AFE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8343D92-9106-763E-B75A-153D1065E6E5}"/>
              </a:ext>
            </a:extLst>
          </p:cNvPr>
          <p:cNvSpPr>
            <a:spLocks noGrp="1"/>
          </p:cNvSpPr>
          <p:nvPr>
            <p:ph idx="1"/>
          </p:nvPr>
        </p:nvSpPr>
        <p:spPr/>
        <p:txBody>
          <a:bodyPr/>
          <a:lstStyle/>
          <a:p>
            <a:r>
              <a:rPr lang="en-US" dirty="0"/>
              <a:t>Can you explain the role of timeouts in circuit breakers?</a:t>
            </a:r>
          </a:p>
          <a:p>
            <a:r>
              <a:rPr lang="en-US" dirty="0"/>
              <a:t>What is the relationship between circuit breakers and load balancing in microservices architecture?</a:t>
            </a:r>
          </a:p>
          <a:p>
            <a:r>
              <a:rPr lang="en-US" dirty="0"/>
              <a:t>Have you worked with any specific circuit breaker libraries or frameworks? Can you explain their advantages and disadvantages?</a:t>
            </a:r>
          </a:p>
          <a:p>
            <a:r>
              <a:rPr lang="en-US" dirty="0"/>
              <a:t>Can you describe a scenario where a circuit breaker helped prevent a system failure in a real-world project you worked on?</a:t>
            </a:r>
          </a:p>
          <a:p>
            <a:r>
              <a:rPr lang="en-US" dirty="0"/>
              <a:t>Can you explain how circuit breakers fit into a larger strategy for ensuring the resilience and stability of a microservices architecture?</a:t>
            </a:r>
          </a:p>
          <a:p>
            <a:endParaRPr lang="en-US" dirty="0"/>
          </a:p>
        </p:txBody>
      </p:sp>
      <p:pic>
        <p:nvPicPr>
          <p:cNvPr id="4" name="Picture 3">
            <a:extLst>
              <a:ext uri="{FF2B5EF4-FFF2-40B4-BE49-F238E27FC236}">
                <a16:creationId xmlns:a16="http://schemas.microsoft.com/office/drawing/2014/main" id="{4E87161E-0364-6704-80B3-43E4758E7E26}"/>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404317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68C3-01B4-CDC5-EA2C-756F1C176B1B}"/>
              </a:ext>
            </a:extLst>
          </p:cNvPr>
          <p:cNvSpPr>
            <a:spLocks noGrp="1"/>
          </p:cNvSpPr>
          <p:nvPr>
            <p:ph type="title"/>
          </p:nvPr>
        </p:nvSpPr>
        <p:spPr/>
        <p:txBody>
          <a:bodyPr/>
          <a:lstStyle/>
          <a:p>
            <a:r>
              <a:rPr lang="en-US" dirty="0"/>
              <a:t>Questions – Scenario wise</a:t>
            </a:r>
          </a:p>
        </p:txBody>
      </p:sp>
      <p:sp>
        <p:nvSpPr>
          <p:cNvPr id="3" name="Content Placeholder 2">
            <a:extLst>
              <a:ext uri="{FF2B5EF4-FFF2-40B4-BE49-F238E27FC236}">
                <a16:creationId xmlns:a16="http://schemas.microsoft.com/office/drawing/2014/main" id="{B4380747-3576-D644-210D-0F2B96EB59A8}"/>
              </a:ext>
            </a:extLst>
          </p:cNvPr>
          <p:cNvSpPr>
            <a:spLocks noGrp="1"/>
          </p:cNvSpPr>
          <p:nvPr>
            <p:ph idx="1"/>
          </p:nvPr>
        </p:nvSpPr>
        <p:spPr/>
        <p:txBody>
          <a:bodyPr>
            <a:normAutofit fontScale="85000" lnSpcReduction="20000"/>
          </a:bodyPr>
          <a:lstStyle/>
          <a:p>
            <a:r>
              <a:rPr lang="en-US" dirty="0"/>
              <a:t>Imagine you have a microservice that is experiencing increased error rates due to a network issue. </a:t>
            </a:r>
          </a:p>
          <a:p>
            <a:pPr lvl="1"/>
            <a:r>
              <a:rPr lang="en-US" dirty="0"/>
              <a:t>How would you configure the circuit breaker for this microservice to prevent cascading failures in the system?</a:t>
            </a:r>
          </a:p>
          <a:p>
            <a:r>
              <a:rPr lang="en-US" dirty="0"/>
              <a:t>You have a microservice that is experiencing intermittent failures due to a bug in its code. </a:t>
            </a:r>
          </a:p>
          <a:p>
            <a:pPr lvl="1"/>
            <a:r>
              <a:rPr lang="en-US" dirty="0"/>
              <a:t>How would you configure the circuit breaker to handle this situation?</a:t>
            </a:r>
          </a:p>
          <a:p>
            <a:r>
              <a:rPr lang="en-US" dirty="0"/>
              <a:t>A client is calling a microservice that is experiencing high latency due to a slow database query. </a:t>
            </a:r>
          </a:p>
          <a:p>
            <a:pPr lvl="1"/>
            <a:r>
              <a:rPr lang="en-US" dirty="0"/>
              <a:t>How would you use a circuit breaker to prevent the client from sending additional requests to the microservice?</a:t>
            </a:r>
          </a:p>
          <a:p>
            <a:r>
              <a:rPr lang="en-US" dirty="0"/>
              <a:t>Your microservice is experiencing a sudden spike in traffic that is causing it to slow down and generate errors. </a:t>
            </a:r>
          </a:p>
          <a:p>
            <a:pPr lvl="1"/>
            <a:r>
              <a:rPr lang="en-US" dirty="0"/>
              <a:t>How would you configure the circuit breaker to handle this situation?</a:t>
            </a:r>
          </a:p>
        </p:txBody>
      </p:sp>
      <p:pic>
        <p:nvPicPr>
          <p:cNvPr id="4" name="Picture 3">
            <a:extLst>
              <a:ext uri="{FF2B5EF4-FFF2-40B4-BE49-F238E27FC236}">
                <a16:creationId xmlns:a16="http://schemas.microsoft.com/office/drawing/2014/main" id="{960CE64D-687D-54DD-FD2A-04B4D720EC94}"/>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82664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B57F-882E-CE18-2429-68668C31BCA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B73E14F-1CB0-6807-6AA7-CB8A288EDB74}"/>
              </a:ext>
            </a:extLst>
          </p:cNvPr>
          <p:cNvSpPr>
            <a:spLocks noGrp="1"/>
          </p:cNvSpPr>
          <p:nvPr>
            <p:ph idx="1"/>
          </p:nvPr>
        </p:nvSpPr>
        <p:spPr/>
        <p:txBody>
          <a:bodyPr>
            <a:normAutofit fontScale="92500"/>
          </a:bodyPr>
          <a:lstStyle/>
          <a:p>
            <a:r>
              <a:rPr lang="en-US" dirty="0"/>
              <a:t>Imagine that you have a microservice that is a critical component of your system and cannot afford any downtime. </a:t>
            </a:r>
          </a:p>
          <a:p>
            <a:pPr lvl="1"/>
            <a:r>
              <a:rPr lang="en-US" dirty="0"/>
              <a:t>How would you use circuit breakers in conjunction with other techniques (such as redundancy and load balancing) to ensure high availability for this microservice?</a:t>
            </a:r>
          </a:p>
          <a:p>
            <a:r>
              <a:rPr lang="en-US" dirty="0"/>
              <a:t>Your microservices architecture includes several microservices that are dependent on each other. </a:t>
            </a:r>
          </a:p>
          <a:p>
            <a:pPr lvl="1"/>
            <a:r>
              <a:rPr lang="en-US" dirty="0"/>
              <a:t>How would you use circuit breakers to prevent a failure in one microservice from causing a cascading failure throughout the system?</a:t>
            </a:r>
          </a:p>
          <a:p>
            <a:r>
              <a:rPr lang="en-US" dirty="0"/>
              <a:t>You have implemented a circuit breaker in a microservice, but it is still experiencing high error rates. </a:t>
            </a:r>
          </a:p>
          <a:p>
            <a:pPr lvl="1"/>
            <a:r>
              <a:rPr lang="en-US" dirty="0"/>
              <a:t>What additional steps could you take to improve the reliability of the microservice?</a:t>
            </a:r>
          </a:p>
          <a:p>
            <a:endParaRPr lang="en-US" dirty="0"/>
          </a:p>
        </p:txBody>
      </p:sp>
      <p:pic>
        <p:nvPicPr>
          <p:cNvPr id="4" name="Picture 3">
            <a:extLst>
              <a:ext uri="{FF2B5EF4-FFF2-40B4-BE49-F238E27FC236}">
                <a16:creationId xmlns:a16="http://schemas.microsoft.com/office/drawing/2014/main" id="{25F4F17F-C183-D6C5-C5F3-E0CE7CE1284A}"/>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72719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0400" dirty="0">
                <a:solidFill>
                  <a:srgbClr val="00B050"/>
                </a:solidFill>
                <a:latin typeface="Algerian" panose="04020705040A02060702" pitchFamily="82" charset="0"/>
              </a:rPr>
              <a:t>API versioning</a:t>
            </a:r>
            <a:r>
              <a:rPr lang="en-US" sz="10400" dirty="0">
                <a:solidFill>
                  <a:srgbClr val="FF0000"/>
                </a:solidFill>
                <a:latin typeface="Algerian" panose="04020705040A02060702" pitchFamily="82" charset="0"/>
              </a:rPr>
              <a:t> </a:t>
            </a:r>
            <a:r>
              <a:rPr lang="en-US" sz="4000" dirty="0">
                <a:solidFill>
                  <a:schemeClr val="bg1"/>
                </a:solidFill>
                <a:latin typeface="Algerian" panose="04020705040A02060702" pitchFamily="82" charset="0"/>
              </a:rPr>
              <a:t>in</a:t>
            </a:r>
          </a:p>
          <a:p>
            <a:r>
              <a:rPr lang="en-US" sz="4000" dirty="0">
                <a:solidFill>
                  <a:srgbClr val="FF0000"/>
                </a:solidFill>
                <a:latin typeface="Algerian" panose="04020705040A02060702" pitchFamily="82" charset="0"/>
              </a:rPr>
              <a:t> </a:t>
            </a:r>
            <a:r>
              <a:rPr lang="en-US" sz="4800" dirty="0">
                <a:solidFill>
                  <a:srgbClr val="0070C0"/>
                </a:solidFill>
                <a:latin typeface="Algerian" panose="04020705040A02060702" pitchFamily="82" charset="0"/>
              </a:rPr>
              <a:t>microservices</a:t>
            </a:r>
            <a:r>
              <a:rPr lang="en-US" sz="4800" dirty="0">
                <a:solidFill>
                  <a:srgbClr val="FF0000"/>
                </a:solidFill>
                <a:latin typeface="Algerian" panose="04020705040A02060702" pitchFamily="82" charset="0"/>
              </a:rPr>
              <a:t> architecture?</a:t>
            </a:r>
            <a:endParaRPr lang="en-US" sz="60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94568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53374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What is API?</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normAutofit fontScale="92500" lnSpcReduction="20000"/>
          </a:bodyPr>
          <a:lstStyle/>
          <a:p>
            <a:r>
              <a:rPr lang="en-US" dirty="0">
                <a:solidFill>
                  <a:srgbClr val="374151"/>
                </a:solidFill>
                <a:latin typeface="Söhne"/>
              </a:rPr>
              <a:t>API </a:t>
            </a:r>
            <a:r>
              <a:rPr lang="en-US" dirty="0">
                <a:solidFill>
                  <a:srgbClr val="374151"/>
                </a:solidFill>
                <a:latin typeface="Söhne"/>
                <a:sym typeface="Wingdings" panose="05000000000000000000" pitchFamily="2" charset="2"/>
              </a:rPr>
              <a:t> </a:t>
            </a:r>
            <a:r>
              <a:rPr lang="en-US" dirty="0">
                <a:solidFill>
                  <a:srgbClr val="374151"/>
                </a:solidFill>
                <a:latin typeface="Söhne"/>
              </a:rPr>
              <a:t>Application Programming Interface</a:t>
            </a:r>
          </a:p>
          <a:p>
            <a:r>
              <a:rPr lang="en-US" b="0" i="0" dirty="0">
                <a:solidFill>
                  <a:srgbClr val="374151"/>
                </a:solidFill>
                <a:effectLst/>
                <a:latin typeface="Söhne"/>
              </a:rPr>
              <a:t>Its is </a:t>
            </a:r>
            <a:r>
              <a:rPr lang="en-US" b="1" i="0" dirty="0">
                <a:solidFill>
                  <a:srgbClr val="374151"/>
                </a:solidFill>
                <a:effectLst/>
                <a:latin typeface="Söhne"/>
              </a:rPr>
              <a:t>set of protocols, routines, and tools </a:t>
            </a:r>
            <a:r>
              <a:rPr lang="en-US" b="0" i="0" dirty="0">
                <a:solidFill>
                  <a:srgbClr val="374151"/>
                </a:solidFill>
                <a:effectLst/>
                <a:latin typeface="Söhne"/>
              </a:rPr>
              <a:t>used for building software applications. </a:t>
            </a:r>
          </a:p>
          <a:p>
            <a:r>
              <a:rPr lang="en-US" b="0" i="0" dirty="0">
                <a:solidFill>
                  <a:srgbClr val="374151"/>
                </a:solidFill>
                <a:effectLst/>
                <a:latin typeface="Söhne"/>
              </a:rPr>
              <a:t>In the context of microservices architecture, APIs are used for </a:t>
            </a:r>
            <a:r>
              <a:rPr lang="en-US" b="1" i="0" dirty="0">
                <a:solidFill>
                  <a:srgbClr val="374151"/>
                </a:solidFill>
                <a:effectLst/>
                <a:latin typeface="Söhne"/>
              </a:rPr>
              <a:t>communication between various microservices</a:t>
            </a:r>
            <a:r>
              <a:rPr lang="en-US" b="0" i="0" dirty="0">
                <a:solidFill>
                  <a:srgbClr val="374151"/>
                </a:solidFill>
                <a:effectLst/>
                <a:latin typeface="Söhne"/>
              </a:rPr>
              <a:t>.</a:t>
            </a:r>
          </a:p>
          <a:p>
            <a:r>
              <a:rPr lang="en-US" b="0" i="0" dirty="0">
                <a:solidFill>
                  <a:srgbClr val="374151"/>
                </a:solidFill>
                <a:effectLst/>
                <a:latin typeface="Söhne"/>
              </a:rPr>
              <a:t>In a microservices architecture, each service is responsible for a specific business capability and can be deployed independently of other services.</a:t>
            </a:r>
          </a:p>
          <a:p>
            <a:r>
              <a:rPr lang="en-US" dirty="0">
                <a:solidFill>
                  <a:srgbClr val="374151"/>
                </a:solidFill>
                <a:latin typeface="Söhne"/>
              </a:rPr>
              <a:t>Example</a:t>
            </a:r>
          </a:p>
          <a:p>
            <a:pPr lvl="1"/>
            <a:r>
              <a:rPr lang="en-US" b="0" i="0" dirty="0">
                <a:solidFill>
                  <a:srgbClr val="374151"/>
                </a:solidFill>
                <a:effectLst/>
                <a:latin typeface="Söhne"/>
              </a:rPr>
              <a:t>Authentication API</a:t>
            </a:r>
          </a:p>
          <a:p>
            <a:pPr lvl="1"/>
            <a:r>
              <a:rPr lang="en-US" b="0" i="0" dirty="0">
                <a:solidFill>
                  <a:srgbClr val="374151"/>
                </a:solidFill>
                <a:effectLst/>
                <a:latin typeface="Söhne"/>
              </a:rPr>
              <a:t>Product API</a:t>
            </a:r>
          </a:p>
          <a:p>
            <a:pPr lvl="1"/>
            <a:r>
              <a:rPr lang="en-US" b="0" i="0" dirty="0">
                <a:solidFill>
                  <a:srgbClr val="374151"/>
                </a:solidFill>
                <a:effectLst/>
                <a:latin typeface="Söhne"/>
              </a:rPr>
              <a:t>Payment API</a:t>
            </a:r>
          </a:p>
          <a:p>
            <a:pPr lvl="1"/>
            <a:r>
              <a:rPr lang="en-US" b="0" i="0" dirty="0">
                <a:solidFill>
                  <a:srgbClr val="374151"/>
                </a:solidFill>
                <a:effectLst/>
                <a:latin typeface="Söhne"/>
              </a:rPr>
              <a:t>Notification API </a:t>
            </a:r>
            <a:r>
              <a:rPr lang="en-US" b="0" i="0" dirty="0" err="1">
                <a:solidFill>
                  <a:srgbClr val="374151"/>
                </a:solidFill>
                <a:effectLst/>
                <a:latin typeface="Söhne"/>
              </a:rPr>
              <a:t>etc</a:t>
            </a:r>
            <a:endParaRPr lang="en-US" b="0" i="0" dirty="0">
              <a:solidFill>
                <a:srgbClr val="374151"/>
              </a:solidFill>
              <a:effectLst/>
              <a:latin typeface="Söhne"/>
            </a:endParaRPr>
          </a:p>
          <a:p>
            <a:pPr lvl="1"/>
            <a:endParaRPr lang="en-US" dirty="0"/>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7229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What is API versioning?</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lstStyle/>
          <a:p>
            <a:r>
              <a:rPr lang="en-US" b="0" i="0" dirty="0">
                <a:solidFill>
                  <a:srgbClr val="374151"/>
                </a:solidFill>
                <a:effectLst/>
                <a:latin typeface="Söhne"/>
              </a:rPr>
              <a:t>API versioning</a:t>
            </a:r>
            <a:r>
              <a:rPr lang="en-US" dirty="0">
                <a:solidFill>
                  <a:srgbClr val="374151"/>
                </a:solidFill>
                <a:latin typeface="Söhne"/>
              </a:rPr>
              <a:t> is a </a:t>
            </a:r>
            <a:r>
              <a:rPr lang="en-US" b="0" i="0" dirty="0">
                <a:solidFill>
                  <a:srgbClr val="374151"/>
                </a:solidFill>
                <a:effectLst/>
                <a:latin typeface="Söhne"/>
              </a:rPr>
              <a:t>practice of managing different versions of an API</a:t>
            </a:r>
          </a:p>
          <a:p>
            <a:r>
              <a:rPr lang="en-US" b="0" i="0" dirty="0">
                <a:solidFill>
                  <a:srgbClr val="374151"/>
                </a:solidFill>
                <a:effectLst/>
                <a:latin typeface="Söhne"/>
              </a:rPr>
              <a:t>As software systems evolve, </a:t>
            </a:r>
            <a:r>
              <a:rPr lang="en-US" b="1" i="0" dirty="0">
                <a:solidFill>
                  <a:srgbClr val="00B050"/>
                </a:solidFill>
                <a:effectLst/>
                <a:latin typeface="Söhne"/>
              </a:rPr>
              <a:t>it is common for API endpoints to change over time</a:t>
            </a:r>
          </a:p>
          <a:p>
            <a:pPr lvl="2"/>
            <a:r>
              <a:rPr lang="en-US" b="0" i="0" dirty="0">
                <a:solidFill>
                  <a:srgbClr val="374151"/>
                </a:solidFill>
                <a:effectLst/>
                <a:latin typeface="Söhne"/>
              </a:rPr>
              <a:t>which can cause </a:t>
            </a:r>
            <a:r>
              <a:rPr lang="en-US" b="0" i="0" dirty="0">
                <a:solidFill>
                  <a:srgbClr val="FF0000"/>
                </a:solidFill>
                <a:effectLst/>
                <a:latin typeface="Söhne"/>
              </a:rPr>
              <a:t>compatibility issues for applications that rely on them</a:t>
            </a:r>
            <a:r>
              <a:rPr lang="en-US" b="0" i="0" dirty="0">
                <a:solidFill>
                  <a:srgbClr val="374151"/>
                </a:solidFill>
                <a:effectLst/>
                <a:latin typeface="Söhne"/>
              </a:rPr>
              <a:t>. </a:t>
            </a:r>
          </a:p>
          <a:p>
            <a:r>
              <a:rPr lang="en-US" b="0" i="0" dirty="0">
                <a:solidFill>
                  <a:srgbClr val="374151"/>
                </a:solidFill>
                <a:effectLst/>
                <a:latin typeface="Söhne"/>
              </a:rPr>
              <a:t>API versioning helps to address this issue by providing </a:t>
            </a:r>
          </a:p>
          <a:p>
            <a:pPr lvl="1"/>
            <a:r>
              <a:rPr lang="en-US" b="0" i="0" dirty="0">
                <a:solidFill>
                  <a:srgbClr val="374151"/>
                </a:solidFill>
                <a:effectLst/>
                <a:latin typeface="Söhne"/>
              </a:rPr>
              <a:t>A way to </a:t>
            </a:r>
            <a:r>
              <a:rPr lang="en-US" b="0" i="0" dirty="0">
                <a:solidFill>
                  <a:srgbClr val="FF0000"/>
                </a:solidFill>
                <a:effectLst/>
                <a:latin typeface="Söhne"/>
              </a:rPr>
              <a:t>manage changes to an API without breaking existing applications</a:t>
            </a:r>
            <a:r>
              <a:rPr lang="en-US" b="0" i="0" dirty="0">
                <a:solidFill>
                  <a:srgbClr val="374151"/>
                </a:solidFill>
                <a:effectLst/>
                <a:latin typeface="Söhne"/>
              </a:rPr>
              <a:t>.</a:t>
            </a:r>
          </a:p>
          <a:p>
            <a:pPr lvl="1"/>
            <a:endParaRPr lang="en-US" dirty="0"/>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422710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40B6-9E9B-2DA5-5816-349B9509E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86AB25-CF9C-02C5-B72D-A0AE2430DC27}"/>
              </a:ext>
            </a:extLst>
          </p:cNvPr>
          <p:cNvSpPr>
            <a:spLocks noGrp="1"/>
          </p:cNvSpPr>
          <p:nvPr>
            <p:ph idx="1"/>
          </p:nvPr>
        </p:nvSpPr>
        <p:spPr/>
        <p:txBody>
          <a:bodyPr/>
          <a:lstStyle/>
          <a:p>
            <a:endParaRPr lang="en-US"/>
          </a:p>
        </p:txBody>
      </p:sp>
      <p:graphicFrame>
        <p:nvGraphicFramePr>
          <p:cNvPr id="4" name="Table 6">
            <a:extLst>
              <a:ext uri="{FF2B5EF4-FFF2-40B4-BE49-F238E27FC236}">
                <a16:creationId xmlns:a16="http://schemas.microsoft.com/office/drawing/2014/main" id="{57FA77A7-8F4C-732A-8D42-7226D1A7F4D2}"/>
              </a:ext>
            </a:extLst>
          </p:cNvPr>
          <p:cNvGraphicFramePr>
            <a:graphicFrameLocks/>
          </p:cNvGraphicFramePr>
          <p:nvPr>
            <p:extLst>
              <p:ext uri="{D42A27DB-BD31-4B8C-83A1-F6EECF244321}">
                <p14:modId xmlns:p14="http://schemas.microsoft.com/office/powerpoint/2010/main" val="3844734611"/>
              </p:ext>
            </p:extLst>
          </p:nvPr>
        </p:nvGraphicFramePr>
        <p:xfrm>
          <a:off x="838200" y="365125"/>
          <a:ext cx="10515600" cy="6400800"/>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1945887953"/>
                    </a:ext>
                  </a:extLst>
                </a:gridCol>
                <a:gridCol w="2628900">
                  <a:extLst>
                    <a:ext uri="{9D8B030D-6E8A-4147-A177-3AD203B41FA5}">
                      <a16:colId xmlns:a16="http://schemas.microsoft.com/office/drawing/2014/main" val="1690468060"/>
                    </a:ext>
                  </a:extLst>
                </a:gridCol>
                <a:gridCol w="2628900">
                  <a:extLst>
                    <a:ext uri="{9D8B030D-6E8A-4147-A177-3AD203B41FA5}">
                      <a16:colId xmlns:a16="http://schemas.microsoft.com/office/drawing/2014/main" val="143188304"/>
                    </a:ext>
                  </a:extLst>
                </a:gridCol>
                <a:gridCol w="2628900">
                  <a:extLst>
                    <a:ext uri="{9D8B030D-6E8A-4147-A177-3AD203B41FA5}">
                      <a16:colId xmlns:a16="http://schemas.microsoft.com/office/drawing/2014/main" val="1368688619"/>
                    </a:ext>
                  </a:extLst>
                </a:gridCol>
              </a:tblGrid>
              <a:tr h="0">
                <a:tc>
                  <a:txBody>
                    <a:bodyPr/>
                    <a:lstStyle/>
                    <a:p>
                      <a:pPr algn="l" fontAlgn="b"/>
                      <a:br>
                        <a:rPr lang="en-US" b="1" dirty="0">
                          <a:effectLst/>
                        </a:rPr>
                      </a:br>
                      <a:endParaRPr lang="en-US" b="1" dirty="0">
                        <a:effectLst/>
                      </a:endParaRPr>
                    </a:p>
                  </a:txBody>
                  <a:tcPr anchor="b"/>
                </a:tc>
                <a:tc>
                  <a:txBody>
                    <a:bodyPr/>
                    <a:lstStyle/>
                    <a:p>
                      <a:pPr algn="l" fontAlgn="b"/>
                      <a:r>
                        <a:rPr lang="en-US" b="1" dirty="0">
                          <a:effectLst/>
                        </a:rPr>
                        <a:t>Load Balancer</a:t>
                      </a:r>
                    </a:p>
                    <a:p>
                      <a:pPr algn="l" fontAlgn="b"/>
                      <a:endParaRPr lang="en-US" b="1" dirty="0">
                        <a:effectLst/>
                      </a:endParaRPr>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ffectLst/>
                        </a:rPr>
                        <a:t>API Gateway</a:t>
                      </a:r>
                    </a:p>
                  </a:txBody>
                  <a:tcPr/>
                </a:tc>
                <a:tc>
                  <a:txBody>
                    <a:bodyPr/>
                    <a:lstStyle/>
                    <a:p>
                      <a:pPr algn="l"/>
                      <a:endParaRPr lang="en-US" dirty="0"/>
                    </a:p>
                  </a:txBody>
                  <a:tcPr/>
                </a:tc>
                <a:extLst>
                  <a:ext uri="{0D108BD9-81ED-4DB2-BD59-A6C34878D82A}">
                    <a16:rowId xmlns:a16="http://schemas.microsoft.com/office/drawing/2014/main" val="2945247554"/>
                  </a:ext>
                </a:extLst>
              </a:tr>
              <a:tr h="370840">
                <a:tc>
                  <a:txBody>
                    <a:bodyPr/>
                    <a:lstStyle/>
                    <a:p>
                      <a:pPr algn="l" fontAlgn="base"/>
                      <a:r>
                        <a:rPr lang="en-US" b="1" dirty="0">
                          <a:effectLst/>
                        </a:rPr>
                        <a:t>Function</a:t>
                      </a:r>
                    </a:p>
                  </a:txBody>
                  <a:tcPr anchor="ctr">
                    <a:solidFill>
                      <a:schemeClr val="accent3"/>
                    </a:solidFill>
                  </a:tcPr>
                </a:tc>
                <a:tc>
                  <a:txBody>
                    <a:bodyPr/>
                    <a:lstStyle/>
                    <a:p>
                      <a:pPr algn="l" fontAlgn="base"/>
                      <a:r>
                        <a:rPr lang="en-US" dirty="0">
                          <a:effectLst/>
                        </a:rPr>
                        <a:t>Distributes incoming traffic across multiple instances of a service</a:t>
                      </a:r>
                    </a:p>
                  </a:txBody>
                  <a:tcPr anchor="ctr"/>
                </a:tc>
                <a:tc>
                  <a:txBody>
                    <a:bodyPr/>
                    <a:lstStyle/>
                    <a:p>
                      <a:pPr algn="l" fontAlgn="base"/>
                      <a:r>
                        <a:rPr lang="en-US">
                          <a:effectLst/>
                        </a:rPr>
                        <a:t>Manages the routing and processing of API requests from clients</a:t>
                      </a:r>
                    </a:p>
                  </a:txBody>
                  <a:tcPr anchor="ctr"/>
                </a:tc>
                <a:tc>
                  <a:txBody>
                    <a:bodyPr/>
                    <a:lstStyle/>
                    <a:p>
                      <a:pPr algn="l"/>
                      <a:endParaRPr lang="en-US" dirty="0"/>
                    </a:p>
                  </a:txBody>
                  <a:tcPr/>
                </a:tc>
                <a:extLst>
                  <a:ext uri="{0D108BD9-81ED-4DB2-BD59-A6C34878D82A}">
                    <a16:rowId xmlns:a16="http://schemas.microsoft.com/office/drawing/2014/main" val="633824753"/>
                  </a:ext>
                </a:extLst>
              </a:tr>
              <a:tr h="370840">
                <a:tc>
                  <a:txBody>
                    <a:bodyPr/>
                    <a:lstStyle/>
                    <a:p>
                      <a:pPr algn="l" fontAlgn="base"/>
                      <a:r>
                        <a:rPr lang="en-US" b="1">
                          <a:effectLst/>
                        </a:rPr>
                        <a:t>Scope</a:t>
                      </a:r>
                    </a:p>
                  </a:txBody>
                  <a:tcPr anchor="ctr">
                    <a:solidFill>
                      <a:schemeClr val="accent3"/>
                    </a:solidFill>
                  </a:tcPr>
                </a:tc>
                <a:tc>
                  <a:txBody>
                    <a:bodyPr/>
                    <a:lstStyle/>
                    <a:p>
                      <a:pPr algn="l" fontAlgn="base"/>
                      <a:r>
                        <a:rPr lang="en-US" dirty="0">
                          <a:effectLst/>
                        </a:rPr>
                        <a:t>Typically operates at the network or transport layer</a:t>
                      </a:r>
                    </a:p>
                  </a:txBody>
                  <a:tcPr anchor="ctr"/>
                </a:tc>
                <a:tc>
                  <a:txBody>
                    <a:bodyPr/>
                    <a:lstStyle/>
                    <a:p>
                      <a:pPr algn="l" fontAlgn="base"/>
                      <a:r>
                        <a:rPr lang="en-US">
                          <a:effectLst/>
                        </a:rPr>
                        <a:t>Operates at the application layer, providing additional services</a:t>
                      </a:r>
                    </a:p>
                  </a:txBody>
                  <a:tcPr anchor="ctr"/>
                </a:tc>
                <a:tc>
                  <a:txBody>
                    <a:bodyPr/>
                    <a:lstStyle/>
                    <a:p>
                      <a:pPr algn="l"/>
                      <a:endParaRPr lang="en-US" dirty="0"/>
                    </a:p>
                  </a:txBody>
                  <a:tcPr/>
                </a:tc>
                <a:extLst>
                  <a:ext uri="{0D108BD9-81ED-4DB2-BD59-A6C34878D82A}">
                    <a16:rowId xmlns:a16="http://schemas.microsoft.com/office/drawing/2014/main" val="1466864625"/>
                  </a:ext>
                </a:extLst>
              </a:tr>
              <a:tr h="370840">
                <a:tc>
                  <a:txBody>
                    <a:bodyPr/>
                    <a:lstStyle/>
                    <a:p>
                      <a:pPr algn="l" fontAlgn="base"/>
                      <a:r>
                        <a:rPr lang="en-US" b="1">
                          <a:effectLst/>
                        </a:rPr>
                        <a:t>Protocol</a:t>
                      </a:r>
                    </a:p>
                  </a:txBody>
                  <a:tcPr anchor="ctr">
                    <a:solidFill>
                      <a:schemeClr val="accent3"/>
                    </a:solidFill>
                  </a:tcPr>
                </a:tc>
                <a:tc>
                  <a:txBody>
                    <a:bodyPr/>
                    <a:lstStyle/>
                    <a:p>
                      <a:pPr algn="l" fontAlgn="base"/>
                      <a:r>
                        <a:rPr lang="en-US">
                          <a:effectLst/>
                        </a:rPr>
                        <a:t>Supports a range of protocols, such as HTTP, TCP, and UDP</a:t>
                      </a:r>
                    </a:p>
                  </a:txBody>
                  <a:tcPr anchor="ctr"/>
                </a:tc>
                <a:tc>
                  <a:txBody>
                    <a:bodyPr/>
                    <a:lstStyle/>
                    <a:p>
                      <a:pPr algn="l" fontAlgn="base"/>
                      <a:r>
                        <a:rPr lang="en-US">
                          <a:effectLst/>
                        </a:rPr>
                        <a:t>Primarily supports HTTP(S) protocols</a:t>
                      </a:r>
                    </a:p>
                  </a:txBody>
                  <a:tcPr anchor="ctr"/>
                </a:tc>
                <a:tc>
                  <a:txBody>
                    <a:bodyPr/>
                    <a:lstStyle/>
                    <a:p>
                      <a:pPr algn="l"/>
                      <a:endParaRPr lang="en-US" dirty="0"/>
                    </a:p>
                  </a:txBody>
                  <a:tcPr/>
                </a:tc>
                <a:extLst>
                  <a:ext uri="{0D108BD9-81ED-4DB2-BD59-A6C34878D82A}">
                    <a16:rowId xmlns:a16="http://schemas.microsoft.com/office/drawing/2014/main" val="3320767345"/>
                  </a:ext>
                </a:extLst>
              </a:tr>
              <a:tr h="370840">
                <a:tc>
                  <a:txBody>
                    <a:bodyPr/>
                    <a:lstStyle/>
                    <a:p>
                      <a:pPr algn="l" fontAlgn="base"/>
                      <a:r>
                        <a:rPr lang="en-US" b="1">
                          <a:effectLst/>
                        </a:rPr>
                        <a:t>Routing</a:t>
                      </a:r>
                    </a:p>
                  </a:txBody>
                  <a:tcPr anchor="ctr">
                    <a:solidFill>
                      <a:schemeClr val="accent3"/>
                    </a:solidFill>
                  </a:tcPr>
                </a:tc>
                <a:tc>
                  <a:txBody>
                    <a:bodyPr/>
                    <a:lstStyle/>
                    <a:p>
                      <a:pPr algn="l" fontAlgn="base"/>
                      <a:r>
                        <a:rPr lang="en-US">
                          <a:effectLst/>
                        </a:rPr>
                        <a:t>Directs traffic based on network-level criteria, such as IP address</a:t>
                      </a:r>
                    </a:p>
                  </a:txBody>
                  <a:tcPr anchor="ctr"/>
                </a:tc>
                <a:tc>
                  <a:txBody>
                    <a:bodyPr/>
                    <a:lstStyle/>
                    <a:p>
                      <a:pPr algn="l" fontAlgn="base"/>
                      <a:r>
                        <a:rPr lang="en-US">
                          <a:effectLst/>
                        </a:rPr>
                        <a:t>Directs traffic based on application-level criteria, such as path</a:t>
                      </a:r>
                    </a:p>
                  </a:txBody>
                  <a:tcPr anchor="ctr"/>
                </a:tc>
                <a:tc>
                  <a:txBody>
                    <a:bodyPr/>
                    <a:lstStyle/>
                    <a:p>
                      <a:pPr algn="l"/>
                      <a:endParaRPr lang="en-US" dirty="0"/>
                    </a:p>
                  </a:txBody>
                  <a:tcPr/>
                </a:tc>
                <a:extLst>
                  <a:ext uri="{0D108BD9-81ED-4DB2-BD59-A6C34878D82A}">
                    <a16:rowId xmlns:a16="http://schemas.microsoft.com/office/drawing/2014/main" val="2953371719"/>
                  </a:ext>
                </a:extLst>
              </a:tr>
              <a:tr h="370840">
                <a:tc>
                  <a:txBody>
                    <a:bodyPr/>
                    <a:lstStyle/>
                    <a:p>
                      <a:pPr algn="l" fontAlgn="base"/>
                      <a:r>
                        <a:rPr lang="en-US" b="1" dirty="0">
                          <a:effectLst/>
                        </a:rPr>
                        <a:t>Features</a:t>
                      </a:r>
                    </a:p>
                  </a:txBody>
                  <a:tcPr anchor="ctr">
                    <a:solidFill>
                      <a:schemeClr val="accent3"/>
                    </a:solidFill>
                  </a:tcPr>
                </a:tc>
                <a:tc>
                  <a:txBody>
                    <a:bodyPr/>
                    <a:lstStyle/>
                    <a:p>
                      <a:pPr algn="l" fontAlgn="base"/>
                      <a:r>
                        <a:rPr lang="en-US">
                          <a:effectLst/>
                        </a:rPr>
                        <a:t>Offers basic features such as load balancing and health checks</a:t>
                      </a:r>
                    </a:p>
                  </a:txBody>
                  <a:tcPr anchor="ctr"/>
                </a:tc>
                <a:tc>
                  <a:txBody>
                    <a:bodyPr/>
                    <a:lstStyle/>
                    <a:p>
                      <a:pPr algn="l" fontAlgn="base"/>
                      <a:r>
                        <a:rPr lang="en-US">
                          <a:effectLst/>
                        </a:rPr>
                        <a:t>Offers advanced features such as authentication, caching, and logs</a:t>
                      </a:r>
                    </a:p>
                  </a:txBody>
                  <a:tcPr anchor="ctr"/>
                </a:tc>
                <a:tc>
                  <a:txBody>
                    <a:bodyPr/>
                    <a:lstStyle/>
                    <a:p>
                      <a:pPr algn="l"/>
                      <a:endParaRPr lang="en-US" dirty="0"/>
                    </a:p>
                  </a:txBody>
                  <a:tcPr/>
                </a:tc>
                <a:extLst>
                  <a:ext uri="{0D108BD9-81ED-4DB2-BD59-A6C34878D82A}">
                    <a16:rowId xmlns:a16="http://schemas.microsoft.com/office/drawing/2014/main" val="2784106594"/>
                  </a:ext>
                </a:extLst>
              </a:tr>
              <a:tr h="370840">
                <a:tc>
                  <a:txBody>
                    <a:bodyPr/>
                    <a:lstStyle/>
                    <a:p>
                      <a:pPr algn="l" fontAlgn="base"/>
                      <a:r>
                        <a:rPr lang="en-US" b="1" dirty="0">
                          <a:effectLst/>
                        </a:rPr>
                        <a:t>Example</a:t>
                      </a:r>
                    </a:p>
                  </a:txBody>
                  <a:tcPr anchor="ctr">
                    <a:solidFill>
                      <a:schemeClr val="accent3"/>
                    </a:solidFill>
                  </a:tcPr>
                </a:tc>
                <a:tc>
                  <a:txBody>
                    <a:bodyPr/>
                    <a:lstStyle/>
                    <a:p>
                      <a:pPr algn="l" fontAlgn="base"/>
                      <a:r>
                        <a:rPr lang="en-US" dirty="0">
                          <a:effectLst/>
                        </a:rPr>
                        <a:t>Distributes requests across multiple web server instances</a:t>
                      </a:r>
                    </a:p>
                  </a:txBody>
                  <a:tcPr anchor="ctr"/>
                </a:tc>
                <a:tc>
                  <a:txBody>
                    <a:bodyPr/>
                    <a:lstStyle/>
                    <a:p>
                      <a:pPr algn="l" fontAlgn="base"/>
                      <a:r>
                        <a:rPr lang="en-US" dirty="0">
                          <a:effectLst/>
                        </a:rPr>
                        <a:t>Routes requests to appropriate microservices in a distributed app</a:t>
                      </a:r>
                    </a:p>
                  </a:txBody>
                  <a:tcPr anchor="ctr"/>
                </a:tc>
                <a:tc>
                  <a:txBody>
                    <a:bodyPr/>
                    <a:lstStyle/>
                    <a:p>
                      <a:pPr algn="l"/>
                      <a:endParaRPr lang="en-US" dirty="0"/>
                    </a:p>
                  </a:txBody>
                  <a:tcPr/>
                </a:tc>
                <a:extLst>
                  <a:ext uri="{0D108BD9-81ED-4DB2-BD59-A6C34878D82A}">
                    <a16:rowId xmlns:a16="http://schemas.microsoft.com/office/drawing/2014/main" val="1925736204"/>
                  </a:ext>
                </a:extLst>
              </a:tr>
            </a:tbl>
          </a:graphicData>
        </a:graphic>
      </p:graphicFrame>
    </p:spTree>
    <p:extLst>
      <p:ext uri="{BB962C8B-B14F-4D97-AF65-F5344CB8AC3E}">
        <p14:creationId xmlns:p14="http://schemas.microsoft.com/office/powerpoint/2010/main" val="2905996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Different types of API versioning?</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normAutofit fontScale="92500" lnSpcReduction="10000"/>
          </a:bodyPr>
          <a:lstStyle/>
          <a:p>
            <a:r>
              <a:rPr lang="en-US" b="1" dirty="0"/>
              <a:t>URL versioning</a:t>
            </a:r>
            <a:r>
              <a:rPr lang="en-US" dirty="0"/>
              <a:t> </a:t>
            </a:r>
          </a:p>
          <a:p>
            <a:pPr lvl="1"/>
            <a:r>
              <a:rPr lang="en-US" dirty="0"/>
              <a:t>In this approach, the version number is included in the URL of the API endpoint.</a:t>
            </a:r>
          </a:p>
          <a:p>
            <a:pPr lvl="1"/>
            <a:r>
              <a:rPr lang="en-US" dirty="0"/>
              <a:t>For example, </a:t>
            </a:r>
          </a:p>
          <a:p>
            <a:pPr lvl="2"/>
            <a:r>
              <a:rPr lang="en-US" dirty="0"/>
              <a:t>A v1 endpoint might be located at </a:t>
            </a:r>
            <a:r>
              <a:rPr lang="en-US" b="1" dirty="0">
                <a:solidFill>
                  <a:srgbClr val="FF0000"/>
                </a:solidFill>
              </a:rPr>
              <a:t>https://api.example.com/v1/products.</a:t>
            </a:r>
            <a:r>
              <a:rPr lang="en-US" dirty="0"/>
              <a:t> </a:t>
            </a:r>
          </a:p>
          <a:p>
            <a:pPr lvl="1"/>
            <a:r>
              <a:rPr lang="en-US" dirty="0"/>
              <a:t>This approach is simple to implement and easy to understand, </a:t>
            </a:r>
          </a:p>
          <a:p>
            <a:pPr lvl="2"/>
            <a:r>
              <a:rPr lang="en-US" dirty="0"/>
              <a:t>but it can lead to longer and more complex URLs as multiple versions of an API are supported.</a:t>
            </a:r>
          </a:p>
          <a:p>
            <a:r>
              <a:rPr lang="en-US" b="1" dirty="0"/>
              <a:t>URI parameter versioning</a:t>
            </a:r>
          </a:p>
          <a:p>
            <a:pPr lvl="1"/>
            <a:r>
              <a:rPr lang="en-US" dirty="0"/>
              <a:t>In this approach, the version number is included in a URI parameter. </a:t>
            </a:r>
          </a:p>
          <a:p>
            <a:pPr lvl="1"/>
            <a:r>
              <a:rPr lang="en-US" dirty="0"/>
              <a:t>For example, </a:t>
            </a:r>
          </a:p>
          <a:p>
            <a:pPr lvl="2"/>
            <a:r>
              <a:rPr lang="en-US" dirty="0"/>
              <a:t>The version number might be included in the query string, such as </a:t>
            </a:r>
            <a:r>
              <a:rPr lang="en-US" b="1" dirty="0">
                <a:solidFill>
                  <a:srgbClr val="FF0000"/>
                </a:solidFill>
              </a:rPr>
              <a:t>https://api.example.com/products?version=1</a:t>
            </a:r>
            <a:r>
              <a:rPr lang="en-US" dirty="0"/>
              <a:t>. </a:t>
            </a:r>
          </a:p>
          <a:p>
            <a:pPr lvl="1"/>
            <a:r>
              <a:rPr lang="en-US" dirty="0"/>
              <a:t>This approach is similar to URL versioning but can be useful when working with APIs that support multiple query parameters.</a:t>
            </a:r>
          </a:p>
          <a:p>
            <a:endParaRPr lang="en-US" dirty="0"/>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02184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Different types of API versioning</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normAutofit fontScale="92500" lnSpcReduction="20000"/>
          </a:bodyPr>
          <a:lstStyle/>
          <a:p>
            <a:r>
              <a:rPr lang="en-US" b="1" dirty="0"/>
              <a:t>Header versioning</a:t>
            </a:r>
            <a:r>
              <a:rPr lang="en-US" dirty="0"/>
              <a:t> </a:t>
            </a:r>
          </a:p>
          <a:p>
            <a:pPr lvl="1"/>
            <a:r>
              <a:rPr lang="en-US" dirty="0"/>
              <a:t>In this approach, the version number is included in a custom header in the HTTP request. </a:t>
            </a:r>
          </a:p>
          <a:p>
            <a:pPr lvl="1"/>
            <a:r>
              <a:rPr lang="en-US" dirty="0"/>
              <a:t>For example, </a:t>
            </a:r>
          </a:p>
          <a:p>
            <a:pPr lvl="2"/>
            <a:r>
              <a:rPr lang="en-US" dirty="0"/>
              <a:t>a </a:t>
            </a:r>
            <a:r>
              <a:rPr lang="en-US" b="1" dirty="0">
                <a:solidFill>
                  <a:srgbClr val="FF0000"/>
                </a:solidFill>
              </a:rPr>
              <a:t>X-API-Version: 1</a:t>
            </a:r>
            <a:r>
              <a:rPr lang="en-US" dirty="0"/>
              <a:t> header might be included in the request to indicate that version 1 of the API is being used. </a:t>
            </a:r>
          </a:p>
          <a:p>
            <a:pPr lvl="1"/>
            <a:r>
              <a:rPr lang="en-US" dirty="0"/>
              <a:t>This approach keeps the URL clean, but requires clients to explicitly include the version header in each request.</a:t>
            </a:r>
          </a:p>
          <a:p>
            <a:r>
              <a:rPr lang="en-US" b="1" dirty="0"/>
              <a:t>Media type versioning</a:t>
            </a:r>
            <a:r>
              <a:rPr lang="en-US" dirty="0"/>
              <a:t> </a:t>
            </a:r>
          </a:p>
          <a:p>
            <a:pPr lvl="1"/>
            <a:r>
              <a:rPr lang="en-US" dirty="0"/>
              <a:t>In this approach, the version number is included in the media type of the response. </a:t>
            </a:r>
          </a:p>
          <a:p>
            <a:pPr lvl="2"/>
            <a:r>
              <a:rPr lang="en-US" dirty="0"/>
              <a:t>For example, </a:t>
            </a:r>
          </a:p>
          <a:p>
            <a:pPr lvl="3"/>
            <a:r>
              <a:rPr lang="en-US" dirty="0"/>
              <a:t>the media type </a:t>
            </a:r>
            <a:r>
              <a:rPr lang="en-US" b="1" dirty="0">
                <a:solidFill>
                  <a:srgbClr val="FF0000"/>
                </a:solidFill>
              </a:rPr>
              <a:t>application/vnd.example.v1+json </a:t>
            </a:r>
            <a:r>
              <a:rPr lang="en-US" dirty="0"/>
              <a:t>might be used to indicate that version 1 of the API is being used. </a:t>
            </a:r>
          </a:p>
          <a:p>
            <a:pPr lvl="2"/>
            <a:r>
              <a:rPr lang="en-US" dirty="0"/>
              <a:t>This approach requires clients to understand the media type format and can be more complex to implement, but it allows for more flexibility in versioning and avoids the need for long URLs.</a:t>
            </a:r>
          </a:p>
          <a:p>
            <a:endParaRPr lang="en-US" b="1" dirty="0"/>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74509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Different types of API versioning</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normAutofit/>
          </a:bodyPr>
          <a:lstStyle/>
          <a:p>
            <a:r>
              <a:rPr lang="en-US" b="1" dirty="0"/>
              <a:t>Subdomain versioning</a:t>
            </a:r>
          </a:p>
          <a:p>
            <a:pPr lvl="1"/>
            <a:r>
              <a:rPr lang="en-US" dirty="0"/>
              <a:t>In this approach, the version number is included as a subdomain in the API URL. </a:t>
            </a:r>
          </a:p>
          <a:p>
            <a:pPr lvl="1"/>
            <a:r>
              <a:rPr lang="en-US" dirty="0"/>
              <a:t>For example, </a:t>
            </a:r>
          </a:p>
          <a:p>
            <a:pPr lvl="2"/>
            <a:r>
              <a:rPr lang="en-US" dirty="0"/>
              <a:t>The </a:t>
            </a:r>
            <a:r>
              <a:rPr lang="en-US" b="1" dirty="0">
                <a:solidFill>
                  <a:srgbClr val="FF0000"/>
                </a:solidFill>
              </a:rPr>
              <a:t>URL https://v1.api.example.com/products </a:t>
            </a:r>
            <a:r>
              <a:rPr lang="en-US" dirty="0"/>
              <a:t>might be used to indicate that version 1 of the API is being used. </a:t>
            </a:r>
          </a:p>
          <a:p>
            <a:pPr lvl="1"/>
            <a:r>
              <a:rPr lang="en-US" dirty="0"/>
              <a:t>This approach allows for clear separation of different API versions, but can be more complex to set up and manage.</a:t>
            </a:r>
          </a:p>
          <a:p>
            <a:endParaRPr lang="en-US" dirty="0"/>
          </a:p>
          <a:p>
            <a:endParaRPr lang="en-US" dirty="0"/>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6531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800" dirty="0">
                <a:solidFill>
                  <a:srgbClr val="FFFF00"/>
                </a:solidFill>
                <a:latin typeface="Algerian" panose="04020705040A02060702" pitchFamily="82" charset="0"/>
              </a:rPr>
              <a:t>Questions</a:t>
            </a:r>
            <a:r>
              <a:rPr lang="en-US" sz="8800" dirty="0">
                <a:solidFill>
                  <a:srgbClr val="00B050"/>
                </a:solidFill>
                <a:latin typeface="Algerian" panose="04020705040A02060702" pitchFamily="82" charset="0"/>
              </a:rPr>
              <a:t> </a:t>
            </a:r>
            <a:r>
              <a:rPr lang="en-US" sz="3000" dirty="0">
                <a:solidFill>
                  <a:schemeClr val="bg1"/>
                </a:solidFill>
                <a:latin typeface="Algerian" panose="04020705040A02060702" pitchFamily="82" charset="0"/>
              </a:rPr>
              <a:t>about</a:t>
            </a:r>
            <a:r>
              <a:rPr lang="en-US" sz="8800" dirty="0">
                <a:solidFill>
                  <a:srgbClr val="00B050"/>
                </a:solidFill>
                <a:latin typeface="Algerian" panose="04020705040A02060702" pitchFamily="82" charset="0"/>
              </a:rPr>
              <a:t> </a:t>
            </a:r>
          </a:p>
          <a:p>
            <a:r>
              <a:rPr lang="en-US" sz="8800" dirty="0">
                <a:solidFill>
                  <a:srgbClr val="00B050"/>
                </a:solidFill>
                <a:latin typeface="Algerian" panose="04020705040A02060702" pitchFamily="82" charset="0"/>
              </a:rPr>
              <a:t>API versioning</a:t>
            </a:r>
            <a:r>
              <a:rPr lang="en-US" sz="8800" dirty="0">
                <a:solidFill>
                  <a:srgbClr val="FF0000"/>
                </a:solidFill>
                <a:latin typeface="Algerian" panose="04020705040A02060702" pitchFamily="82" charset="0"/>
              </a:rPr>
              <a:t> </a:t>
            </a:r>
            <a:r>
              <a:rPr lang="en-US" sz="4000" dirty="0">
                <a:solidFill>
                  <a:srgbClr val="FF0000"/>
                </a:solidFill>
                <a:latin typeface="Algerian" panose="04020705040A02060702" pitchFamily="82" charset="0"/>
              </a:rPr>
              <a:t>in </a:t>
            </a:r>
            <a:r>
              <a:rPr lang="en-US" sz="5200" dirty="0">
                <a:solidFill>
                  <a:srgbClr val="0070C0"/>
                </a:solidFill>
                <a:latin typeface="Algerian" panose="04020705040A02060702" pitchFamily="82" charset="0"/>
              </a:rPr>
              <a:t>microservices</a:t>
            </a:r>
            <a:r>
              <a:rPr lang="en-US" sz="5200" dirty="0">
                <a:solidFill>
                  <a:srgbClr val="FF0000"/>
                </a:solidFill>
                <a:latin typeface="Algerian" panose="04020705040A02060702" pitchFamily="82" charset="0"/>
              </a:rPr>
              <a:t> architecture?</a:t>
            </a:r>
            <a:endParaRPr lang="en-US" sz="60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2747833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normAutofit fontScale="62500" lnSpcReduction="20000"/>
          </a:bodyPr>
          <a:lstStyle/>
          <a:p>
            <a:r>
              <a:rPr lang="en-US" dirty="0"/>
              <a:t>What is API versioning, and why is it important?</a:t>
            </a:r>
          </a:p>
          <a:p>
            <a:endParaRPr lang="en-US" dirty="0"/>
          </a:p>
          <a:p>
            <a:r>
              <a:rPr lang="en-US" dirty="0"/>
              <a:t>What are the different ways to achieve API versioning, and what are the pros and cons of each approach?</a:t>
            </a:r>
          </a:p>
          <a:p>
            <a:endParaRPr lang="en-US" dirty="0"/>
          </a:p>
          <a:p>
            <a:r>
              <a:rPr lang="en-US" dirty="0"/>
              <a:t>How do you decide which API versioning strategy to use for a particular project or application?</a:t>
            </a:r>
          </a:p>
          <a:p>
            <a:endParaRPr lang="en-US" dirty="0"/>
          </a:p>
          <a:p>
            <a:r>
              <a:rPr lang="en-US" dirty="0"/>
              <a:t>How do you handle backward compatibility when making changes to an API, and why is it important?</a:t>
            </a:r>
          </a:p>
          <a:p>
            <a:endParaRPr lang="en-US" dirty="0"/>
          </a:p>
          <a:p>
            <a:r>
              <a:rPr lang="en-US" dirty="0"/>
              <a:t>What are some best practices for API versioning, and how can you ensure that your API is easy to use and maintain over time?</a:t>
            </a:r>
          </a:p>
          <a:p>
            <a:pPr lvl="1"/>
            <a:r>
              <a:rPr lang="en-US" i="1" dirty="0">
                <a:solidFill>
                  <a:schemeClr val="accent5">
                    <a:lumMod val="75000"/>
                  </a:schemeClr>
                </a:solidFill>
              </a:rPr>
              <a:t>Use semantic versioning</a:t>
            </a:r>
          </a:p>
          <a:p>
            <a:pPr lvl="1"/>
            <a:r>
              <a:rPr lang="en-US" i="1" dirty="0">
                <a:solidFill>
                  <a:schemeClr val="accent5">
                    <a:lumMod val="75000"/>
                  </a:schemeClr>
                </a:solidFill>
              </a:rPr>
              <a:t>Provide clear documentation</a:t>
            </a:r>
          </a:p>
          <a:p>
            <a:pPr lvl="1"/>
            <a:r>
              <a:rPr lang="en-US" i="1" dirty="0">
                <a:solidFill>
                  <a:schemeClr val="accent5">
                    <a:lumMod val="75000"/>
                  </a:schemeClr>
                </a:solidFill>
              </a:rPr>
              <a:t>Avoid breaking changes whenever possible</a:t>
            </a:r>
          </a:p>
          <a:p>
            <a:pPr lvl="1"/>
            <a:r>
              <a:rPr lang="en-US" i="1" dirty="0">
                <a:solidFill>
                  <a:schemeClr val="accent5">
                    <a:lumMod val="75000"/>
                  </a:schemeClr>
                </a:solidFill>
              </a:rPr>
              <a:t>Support multiple versions</a:t>
            </a:r>
          </a:p>
          <a:p>
            <a:pPr lvl="1"/>
            <a:r>
              <a:rPr lang="en-US" i="1" dirty="0">
                <a:solidFill>
                  <a:schemeClr val="accent5">
                    <a:lumMod val="75000"/>
                  </a:schemeClr>
                </a:solidFill>
              </a:rPr>
              <a:t>Provide a clear migration path</a:t>
            </a:r>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87770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1000"/>
                                        <p:tgtEl>
                                          <p:spTgt spid="3">
                                            <p:txEl>
                                              <p:pRg st="13" end="13"/>
                                            </p:txEl>
                                          </p:spTgt>
                                        </p:tgtEl>
                                      </p:cBhvr>
                                    </p:animEffect>
                                    <p:anim calcmode="lin" valueType="num">
                                      <p:cBhvr>
                                        <p:cTn id="6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normAutofit fontScale="55000" lnSpcReduction="20000"/>
          </a:bodyPr>
          <a:lstStyle/>
          <a:p>
            <a:r>
              <a:rPr lang="en-US" dirty="0"/>
              <a:t>How do you communicate changes to an API to developers and users, and what tools or processes can you use to manage API versioning effectively?</a:t>
            </a:r>
          </a:p>
          <a:p>
            <a:pPr lvl="1"/>
            <a:r>
              <a:rPr lang="en-US" i="1" dirty="0">
                <a:solidFill>
                  <a:schemeClr val="accent5">
                    <a:lumMod val="75000"/>
                  </a:schemeClr>
                </a:solidFill>
              </a:rPr>
              <a:t>Release notes / email / </a:t>
            </a:r>
            <a:r>
              <a:rPr lang="en-US" i="1" dirty="0" err="1">
                <a:solidFill>
                  <a:schemeClr val="accent5">
                    <a:lumMod val="75000"/>
                  </a:schemeClr>
                </a:solidFill>
              </a:rPr>
              <a:t>api</a:t>
            </a:r>
            <a:r>
              <a:rPr lang="en-US" i="1" dirty="0">
                <a:solidFill>
                  <a:schemeClr val="accent5">
                    <a:lumMod val="75000"/>
                  </a:schemeClr>
                </a:solidFill>
              </a:rPr>
              <a:t> doc etc..</a:t>
            </a:r>
            <a:endParaRPr lang="en-US" dirty="0"/>
          </a:p>
          <a:p>
            <a:r>
              <a:rPr lang="en-US" dirty="0"/>
              <a:t>What are some common challenges or pitfalls when working with API versioning, and how can you avoid them?</a:t>
            </a:r>
          </a:p>
          <a:p>
            <a:pPr lvl="1"/>
            <a:r>
              <a:rPr lang="en-US" i="1" dirty="0">
                <a:solidFill>
                  <a:schemeClr val="accent5">
                    <a:lumMod val="75000"/>
                  </a:schemeClr>
                </a:solidFill>
              </a:rPr>
              <a:t>Breaking changes</a:t>
            </a:r>
          </a:p>
          <a:p>
            <a:pPr lvl="1"/>
            <a:r>
              <a:rPr lang="en-US" i="1" dirty="0">
                <a:solidFill>
                  <a:schemeClr val="accent5">
                    <a:lumMod val="75000"/>
                  </a:schemeClr>
                </a:solidFill>
              </a:rPr>
              <a:t>Managing multiple versions</a:t>
            </a:r>
          </a:p>
          <a:p>
            <a:pPr lvl="1"/>
            <a:r>
              <a:rPr lang="en-US" i="1" dirty="0">
                <a:solidFill>
                  <a:schemeClr val="accent5">
                    <a:lumMod val="75000"/>
                  </a:schemeClr>
                </a:solidFill>
              </a:rPr>
              <a:t>Versioning strategy</a:t>
            </a:r>
          </a:p>
          <a:p>
            <a:pPr lvl="1"/>
            <a:r>
              <a:rPr lang="en-US" i="1" dirty="0">
                <a:solidFill>
                  <a:schemeClr val="accent5">
                    <a:lumMod val="75000"/>
                  </a:schemeClr>
                </a:solidFill>
              </a:rPr>
              <a:t>Documentation</a:t>
            </a:r>
          </a:p>
          <a:p>
            <a:pPr lvl="1"/>
            <a:r>
              <a:rPr lang="en-US" i="1" dirty="0">
                <a:solidFill>
                  <a:schemeClr val="accent5">
                    <a:lumMod val="75000"/>
                  </a:schemeClr>
                </a:solidFill>
              </a:rPr>
              <a:t>Communication and testing</a:t>
            </a:r>
            <a:endParaRPr lang="en-US" dirty="0"/>
          </a:p>
          <a:p>
            <a:r>
              <a:rPr lang="en-US" dirty="0"/>
              <a:t>How do you test and validate API versions to ensure that they are working as expected and meeting the needs of your users?</a:t>
            </a:r>
          </a:p>
          <a:p>
            <a:r>
              <a:rPr lang="en-US" dirty="0"/>
              <a:t>How can you use API versioning to enable experimentation and innovation, while still maintaining stability and reliability for your users?</a:t>
            </a:r>
          </a:p>
          <a:p>
            <a:r>
              <a:rPr lang="en-US" dirty="0"/>
              <a:t>How can you measure the success of your API versioning strategy, and what metrics or feedback mechanisms can you use to continually improve your API over time?</a:t>
            </a:r>
          </a:p>
          <a:p>
            <a:pPr lvl="1"/>
            <a:r>
              <a:rPr lang="en-US" i="1" dirty="0">
                <a:solidFill>
                  <a:schemeClr val="accent5">
                    <a:lumMod val="75000"/>
                  </a:schemeClr>
                </a:solidFill>
              </a:rPr>
              <a:t>Adoption rate	</a:t>
            </a:r>
          </a:p>
          <a:p>
            <a:pPr lvl="1"/>
            <a:r>
              <a:rPr lang="en-US" i="1" dirty="0">
                <a:solidFill>
                  <a:schemeClr val="accent5">
                    <a:lumMod val="75000"/>
                  </a:schemeClr>
                </a:solidFill>
              </a:rPr>
              <a:t>Usage patterns</a:t>
            </a:r>
          </a:p>
          <a:p>
            <a:pPr lvl="1"/>
            <a:r>
              <a:rPr lang="en-US" i="1" dirty="0">
                <a:solidFill>
                  <a:schemeClr val="accent5">
                    <a:lumMod val="75000"/>
                  </a:schemeClr>
                </a:solidFill>
              </a:rPr>
              <a:t>Error rates</a:t>
            </a:r>
          </a:p>
          <a:p>
            <a:pPr lvl="1"/>
            <a:r>
              <a:rPr lang="en-US" i="1" dirty="0">
                <a:solidFill>
                  <a:schemeClr val="accent5">
                    <a:lumMod val="75000"/>
                  </a:schemeClr>
                </a:solidFill>
              </a:rPr>
              <a:t>Feedback mechanisms &amp; Developer satisfaction</a:t>
            </a:r>
          </a:p>
          <a:p>
            <a:pPr lvl="1"/>
            <a:r>
              <a:rPr lang="en-US" i="1" dirty="0">
                <a:solidFill>
                  <a:schemeClr val="accent5">
                    <a:lumMod val="75000"/>
                  </a:schemeClr>
                </a:solidFill>
              </a:rPr>
              <a:t>API analytics</a:t>
            </a:r>
          </a:p>
          <a:p>
            <a:pPr lvl="1"/>
            <a:r>
              <a:rPr lang="en-US" i="1" dirty="0">
                <a:solidFill>
                  <a:schemeClr val="accent5">
                    <a:lumMod val="75000"/>
                  </a:schemeClr>
                </a:solidFill>
              </a:rPr>
              <a:t>Performance metrics</a:t>
            </a:r>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76911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1000"/>
                                        <p:tgtEl>
                                          <p:spTgt spid="3">
                                            <p:txEl>
                                              <p:pRg st="13" end="13"/>
                                            </p:txEl>
                                          </p:spTgt>
                                        </p:tgtEl>
                                      </p:cBhvr>
                                    </p:animEffect>
                                    <p:anim calcmode="lin" valueType="num">
                                      <p:cBhvr>
                                        <p:cTn id="8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Effect transition="in" filter="fade">
                                      <p:cBhvr>
                                        <p:cTn id="85" dur="1000"/>
                                        <p:tgtEl>
                                          <p:spTgt spid="3">
                                            <p:txEl>
                                              <p:pRg st="14" end="14"/>
                                            </p:txEl>
                                          </p:spTgt>
                                        </p:tgtEl>
                                      </p:cBhvr>
                                    </p:animEffect>
                                    <p:anim calcmode="lin" valueType="num">
                                      <p:cBhvr>
                                        <p:cTn id="8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
                                            <p:txEl>
                                              <p:pRg st="15" end="15"/>
                                            </p:txEl>
                                          </p:spTgt>
                                        </p:tgtEl>
                                        <p:attrNameLst>
                                          <p:attrName>style.visibility</p:attrName>
                                        </p:attrNameLst>
                                      </p:cBhvr>
                                      <p:to>
                                        <p:strVal val="visible"/>
                                      </p:to>
                                    </p:set>
                                    <p:animEffect transition="in" filter="fade">
                                      <p:cBhvr>
                                        <p:cTn id="90" dur="1000"/>
                                        <p:tgtEl>
                                          <p:spTgt spid="3">
                                            <p:txEl>
                                              <p:pRg st="15" end="15"/>
                                            </p:txEl>
                                          </p:spTgt>
                                        </p:tgtEl>
                                      </p:cBhvr>
                                    </p:animEffect>
                                    <p:anim calcmode="lin" valueType="num">
                                      <p:cBhvr>
                                        <p:cTn id="91"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3">
                                            <p:txEl>
                                              <p:pRg st="16" end="16"/>
                                            </p:txEl>
                                          </p:spTgt>
                                        </p:tgtEl>
                                        <p:attrNameLst>
                                          <p:attrName>style.visibility</p:attrName>
                                        </p:attrNameLst>
                                      </p:cBhvr>
                                      <p:to>
                                        <p:strVal val="visible"/>
                                      </p:to>
                                    </p:set>
                                    <p:animEffect transition="in" filter="fade">
                                      <p:cBhvr>
                                        <p:cTn id="95" dur="1000"/>
                                        <p:tgtEl>
                                          <p:spTgt spid="3">
                                            <p:txEl>
                                              <p:pRg st="16" end="16"/>
                                            </p:txEl>
                                          </p:spTgt>
                                        </p:tgtEl>
                                      </p:cBhvr>
                                    </p:animEffect>
                                    <p:anim calcmode="lin" valueType="num">
                                      <p:cBhvr>
                                        <p:cTn id="96"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7"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Scenario wise questions</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a:xfrm>
            <a:off x="838200" y="1825625"/>
            <a:ext cx="10515600" cy="4748430"/>
          </a:xfrm>
        </p:spPr>
        <p:txBody>
          <a:bodyPr>
            <a:normAutofit fontScale="70000" lnSpcReduction="20000"/>
          </a:bodyPr>
          <a:lstStyle/>
          <a:p>
            <a:r>
              <a:rPr lang="en-US" dirty="0">
                <a:solidFill>
                  <a:srgbClr val="00B050"/>
                </a:solidFill>
              </a:rPr>
              <a:t>Your company is planning to make some significant changes to an API that is widely used by external developers. </a:t>
            </a:r>
          </a:p>
          <a:p>
            <a:pPr lvl="1"/>
            <a:r>
              <a:rPr lang="en-US" dirty="0"/>
              <a:t>How would you approach versioning the API to avoid breaking changes for existing applications, while still enabling new features and functionality to be added?</a:t>
            </a:r>
          </a:p>
          <a:p>
            <a:r>
              <a:rPr lang="en-US" dirty="0">
                <a:solidFill>
                  <a:srgbClr val="00B050"/>
                </a:solidFill>
              </a:rPr>
              <a:t>You are working on a project that involves building a new API for a mobile app</a:t>
            </a:r>
            <a:r>
              <a:rPr lang="en-US" dirty="0"/>
              <a:t>. </a:t>
            </a:r>
          </a:p>
          <a:p>
            <a:pPr lvl="1"/>
            <a:r>
              <a:rPr lang="en-US" dirty="0"/>
              <a:t>How would you decide on a versioning strategy for the API, and what factors would you take into account when making that decision?</a:t>
            </a:r>
          </a:p>
          <a:p>
            <a:r>
              <a:rPr lang="en-US" dirty="0">
                <a:solidFill>
                  <a:srgbClr val="00B050"/>
                </a:solidFill>
              </a:rPr>
              <a:t>You are responsible for maintaining an API that has multiple versions, and you receive a support ticket from a developer who is experiencing issues with one of the older versions. </a:t>
            </a:r>
          </a:p>
          <a:p>
            <a:pPr lvl="1"/>
            <a:r>
              <a:rPr lang="en-US" dirty="0"/>
              <a:t>How would you investigate and troubleshoot the issue, and what steps would you take to resolve it?</a:t>
            </a:r>
          </a:p>
          <a:p>
            <a:r>
              <a:rPr lang="en-US" dirty="0">
                <a:solidFill>
                  <a:srgbClr val="00B050"/>
                </a:solidFill>
              </a:rPr>
              <a:t>You are developing an API that needs to support multiple clients with different needs and requirements</a:t>
            </a:r>
            <a:r>
              <a:rPr lang="en-US" dirty="0"/>
              <a:t>. </a:t>
            </a:r>
          </a:p>
          <a:p>
            <a:pPr lvl="1"/>
            <a:r>
              <a:rPr lang="en-US" dirty="0"/>
              <a:t>How would you design and implement a versioning strategy that allows for flexibility and customization, while still maintaining backward compatibility and avoiding fragmentation?</a:t>
            </a:r>
          </a:p>
          <a:p>
            <a:pPr lvl="2"/>
            <a:r>
              <a:rPr lang="en-US" i="1" dirty="0">
                <a:solidFill>
                  <a:schemeClr val="accent5">
                    <a:lumMod val="75000"/>
                  </a:schemeClr>
                </a:solidFill>
              </a:rPr>
              <a:t>Identify</a:t>
            </a:r>
          </a:p>
          <a:p>
            <a:pPr lvl="2"/>
            <a:r>
              <a:rPr lang="en-US" i="1" dirty="0">
                <a:solidFill>
                  <a:schemeClr val="accent5">
                    <a:lumMod val="75000"/>
                  </a:schemeClr>
                </a:solidFill>
              </a:rPr>
              <a:t>API Spec</a:t>
            </a:r>
          </a:p>
          <a:p>
            <a:pPr lvl="2"/>
            <a:r>
              <a:rPr lang="en-US" i="1" dirty="0">
                <a:solidFill>
                  <a:schemeClr val="accent5">
                    <a:lumMod val="75000"/>
                  </a:schemeClr>
                </a:solidFill>
              </a:rPr>
              <a:t>Content negotiation</a:t>
            </a:r>
          </a:p>
          <a:p>
            <a:pPr lvl="2"/>
            <a:r>
              <a:rPr lang="en-US" i="1" dirty="0">
                <a:solidFill>
                  <a:schemeClr val="accent5">
                    <a:lumMod val="75000"/>
                  </a:schemeClr>
                </a:solidFill>
              </a:rPr>
              <a:t>Feature flag and doc changes</a:t>
            </a:r>
          </a:p>
          <a:p>
            <a:pPr lvl="2"/>
            <a:r>
              <a:rPr lang="en-US" i="1" dirty="0">
                <a:solidFill>
                  <a:schemeClr val="accent5">
                    <a:lumMod val="75000"/>
                  </a:schemeClr>
                </a:solidFill>
              </a:rPr>
              <a:t>Monitor </a:t>
            </a:r>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43228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568C-4A0B-8838-FF7D-99B982660B4C}"/>
              </a:ext>
            </a:extLst>
          </p:cNvPr>
          <p:cNvSpPr>
            <a:spLocks noGrp="1"/>
          </p:cNvSpPr>
          <p:nvPr>
            <p:ph type="title"/>
          </p:nvPr>
        </p:nvSpPr>
        <p:spPr/>
        <p:txBody>
          <a:bodyPr/>
          <a:lstStyle/>
          <a:p>
            <a:r>
              <a:rPr lang="en-US" dirty="0"/>
              <a:t>Scenario wise questions</a:t>
            </a:r>
          </a:p>
        </p:txBody>
      </p:sp>
      <p:sp>
        <p:nvSpPr>
          <p:cNvPr id="3" name="Content Placeholder 2">
            <a:extLst>
              <a:ext uri="{FF2B5EF4-FFF2-40B4-BE49-F238E27FC236}">
                <a16:creationId xmlns:a16="http://schemas.microsoft.com/office/drawing/2014/main" id="{2CF017C1-C422-AD15-CD86-62A8E7A7C851}"/>
              </a:ext>
            </a:extLst>
          </p:cNvPr>
          <p:cNvSpPr>
            <a:spLocks noGrp="1"/>
          </p:cNvSpPr>
          <p:nvPr>
            <p:ph idx="1"/>
          </p:nvPr>
        </p:nvSpPr>
        <p:spPr/>
        <p:txBody>
          <a:bodyPr>
            <a:normAutofit fontScale="62500" lnSpcReduction="20000"/>
          </a:bodyPr>
          <a:lstStyle/>
          <a:p>
            <a:r>
              <a:rPr lang="en-US" dirty="0">
                <a:solidFill>
                  <a:srgbClr val="00B050"/>
                </a:solidFill>
              </a:rPr>
              <a:t>You are working on a project that involves integrating multiple APIs from different providers. </a:t>
            </a:r>
          </a:p>
          <a:p>
            <a:pPr lvl="1"/>
            <a:r>
              <a:rPr lang="en-US" dirty="0"/>
              <a:t>How would you manage versioning conflicts and ensure that the APIs are compatible with each other, while still providing the necessary functionality to your application?</a:t>
            </a:r>
          </a:p>
          <a:p>
            <a:endParaRPr lang="en-US" dirty="0"/>
          </a:p>
          <a:p>
            <a:r>
              <a:rPr lang="en-US" dirty="0">
                <a:solidFill>
                  <a:srgbClr val="00B050"/>
                </a:solidFill>
              </a:rPr>
              <a:t>You are a developer who is working with an API that has undergone several changes over time, and you need to update your application to work with the latest version. </a:t>
            </a:r>
          </a:p>
          <a:p>
            <a:pPr lvl="1"/>
            <a:r>
              <a:rPr lang="en-US" dirty="0"/>
              <a:t>How would you go about testing and validating the new version of the API, and what steps would you take to ensure that your application continues to function correctly after the update?</a:t>
            </a:r>
          </a:p>
          <a:p>
            <a:endParaRPr lang="en-US" dirty="0"/>
          </a:p>
          <a:p>
            <a:r>
              <a:rPr lang="en-US" dirty="0">
                <a:solidFill>
                  <a:srgbClr val="00B050"/>
                </a:solidFill>
              </a:rPr>
              <a:t>You are a product manager who is responsible for an API that is used by multiple internal teams within your organization. </a:t>
            </a:r>
          </a:p>
          <a:p>
            <a:pPr lvl="1"/>
            <a:r>
              <a:rPr lang="en-US" dirty="0"/>
              <a:t>How would you gather feedback and requirements from those teams, and </a:t>
            </a:r>
          </a:p>
          <a:p>
            <a:pPr lvl="1"/>
            <a:r>
              <a:rPr lang="en-US" dirty="0"/>
              <a:t>how would you prioritize and plan changes to the API in a way that minimizes disruption and avoids compatibility issues?</a:t>
            </a:r>
          </a:p>
          <a:p>
            <a:endParaRPr lang="en-US" dirty="0"/>
          </a:p>
          <a:p>
            <a:r>
              <a:rPr lang="en-US" dirty="0">
                <a:solidFill>
                  <a:srgbClr val="00B050"/>
                </a:solidFill>
              </a:rPr>
              <a:t>You are a developer who is building a new application that needs to integrate with an existing API. </a:t>
            </a:r>
          </a:p>
          <a:p>
            <a:pPr lvl="1"/>
            <a:r>
              <a:rPr lang="en-US" dirty="0"/>
              <a:t>How would you ensure that your application is compatible with the API, and </a:t>
            </a:r>
          </a:p>
          <a:p>
            <a:pPr lvl="1"/>
            <a:r>
              <a:rPr lang="en-US" dirty="0"/>
              <a:t>How would you handle versioning conflicts or changes that might occur in the future?</a:t>
            </a:r>
          </a:p>
        </p:txBody>
      </p:sp>
      <p:pic>
        <p:nvPicPr>
          <p:cNvPr id="4" name="Picture 3">
            <a:extLst>
              <a:ext uri="{FF2B5EF4-FFF2-40B4-BE49-F238E27FC236}">
                <a16:creationId xmlns:a16="http://schemas.microsoft.com/office/drawing/2014/main" id="{78CAEC45-14F6-09B2-6AF4-1D5FCE30A6C0}"/>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0530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1000"/>
                                        <p:tgtEl>
                                          <p:spTgt spid="3">
                                            <p:txEl>
                                              <p:pRg st="11" end="11"/>
                                            </p:txEl>
                                          </p:spTgt>
                                        </p:tgtEl>
                                      </p:cBhvr>
                                    </p:animEffect>
                                    <p:anim calcmode="lin" valueType="num">
                                      <p:cBhvr>
                                        <p:cTn id="5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91C8AC-57BD-9A30-DA3F-F8B361E473B7}"/>
              </a:ext>
            </a:extLst>
          </p:cNvPr>
          <p:cNvGraphicFramePr/>
          <p:nvPr/>
        </p:nvGraphicFramePr>
        <p:xfrm>
          <a:off x="1146209" y="2530809"/>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89045C29-CD9F-6E60-568D-66ACDB81B221}"/>
              </a:ext>
            </a:extLst>
          </p:cNvPr>
          <p:cNvPicPr>
            <a:picLocks noChangeAspect="1"/>
          </p:cNvPicPr>
          <p:nvPr/>
        </p:nvPicPr>
        <p:blipFill>
          <a:blip r:embed="rId7"/>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999965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925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500" dirty="0">
                <a:solidFill>
                  <a:srgbClr val="00B050"/>
                </a:solidFill>
                <a:latin typeface="Algerian" panose="04020705040A02060702" pitchFamily="82" charset="0"/>
              </a:rPr>
              <a:t>CAP </a:t>
            </a:r>
            <a:r>
              <a:rPr lang="en-US" sz="11500" dirty="0" err="1">
                <a:solidFill>
                  <a:srgbClr val="00B050"/>
                </a:solidFill>
                <a:latin typeface="Algerian" panose="04020705040A02060702" pitchFamily="82" charset="0"/>
              </a:rPr>
              <a:t>Theorem</a:t>
            </a:r>
            <a:r>
              <a:rPr lang="en-US" sz="2800" dirty="0" err="1">
                <a:solidFill>
                  <a:schemeClr val="bg1"/>
                </a:solidFill>
                <a:latin typeface="Algerian" panose="04020705040A02060702" pitchFamily="82" charset="0"/>
              </a:rPr>
              <a:t>and</a:t>
            </a:r>
            <a:r>
              <a:rPr lang="en-US" sz="6000" dirty="0">
                <a:solidFill>
                  <a:srgbClr val="FF0000"/>
                </a:solidFill>
                <a:latin typeface="Algerian" panose="04020705040A02060702" pitchFamily="82" charset="0"/>
              </a:rPr>
              <a:t> </a:t>
            </a:r>
          </a:p>
          <a:p>
            <a:r>
              <a:rPr lang="en-US" sz="4300" dirty="0">
                <a:solidFill>
                  <a:schemeClr val="accent4"/>
                </a:solidFill>
                <a:latin typeface="Algerian" panose="04020705040A02060702" pitchFamily="82" charset="0"/>
              </a:rPr>
              <a:t>It’s</a:t>
            </a:r>
            <a:r>
              <a:rPr lang="en-US" sz="6000" dirty="0">
                <a:solidFill>
                  <a:srgbClr val="FF0000"/>
                </a:solidFill>
                <a:latin typeface="Algerian" panose="04020705040A02060702" pitchFamily="82" charset="0"/>
              </a:rPr>
              <a:t> </a:t>
            </a:r>
            <a:r>
              <a:rPr lang="en-US" sz="9600" dirty="0">
                <a:solidFill>
                  <a:srgbClr val="FF0000"/>
                </a:solidFill>
                <a:latin typeface="Algerian" panose="04020705040A02060702" pitchFamily="82" charset="0"/>
              </a:rPr>
              <a:t>relevance</a:t>
            </a:r>
            <a:endParaRPr lang="en-US" sz="60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pic>
        <p:nvPicPr>
          <p:cNvPr id="9" name="Picture 8">
            <a:extLst>
              <a:ext uri="{FF2B5EF4-FFF2-40B4-BE49-F238E27FC236}">
                <a16:creationId xmlns:a16="http://schemas.microsoft.com/office/drawing/2014/main" id="{7033B8DE-49EF-31E6-BCB7-7BB01A1B6AB2}"/>
              </a:ext>
            </a:extLst>
          </p:cNvPr>
          <p:cNvPicPr>
            <a:picLocks noChangeAspect="1"/>
          </p:cNvPicPr>
          <p:nvPr/>
        </p:nvPicPr>
        <p:blipFill>
          <a:blip r:embed="rId4"/>
          <a:stretch>
            <a:fillRect/>
          </a:stretch>
        </p:blipFill>
        <p:spPr>
          <a:xfrm>
            <a:off x="3693097" y="457397"/>
            <a:ext cx="1244664" cy="1187511"/>
          </a:xfrm>
          <a:prstGeom prst="rect">
            <a:avLst/>
          </a:prstGeom>
          <a:ln>
            <a:noFill/>
          </a:ln>
          <a:effectLst>
            <a:softEdge rad="112500"/>
          </a:effectLst>
        </p:spPr>
      </p:pic>
    </p:spTree>
    <p:extLst>
      <p:ext uri="{BB962C8B-B14F-4D97-AF65-F5344CB8AC3E}">
        <p14:creationId xmlns:p14="http://schemas.microsoft.com/office/powerpoint/2010/main" val="2007373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91C8AC-57BD-9A30-DA3F-F8B361E473B7}"/>
              </a:ext>
            </a:extLst>
          </p:cNvPr>
          <p:cNvGraphicFramePr/>
          <p:nvPr/>
        </p:nvGraphicFramePr>
        <p:xfrm>
          <a:off x="1146209" y="2530809"/>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817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045C29-CD9F-6E60-568D-66ACDB81B22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510491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CAP Theorem- Introduction</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normAutofit fontScale="92500" lnSpcReduction="10000"/>
          </a:bodyPr>
          <a:lstStyle/>
          <a:p>
            <a:r>
              <a:rPr lang="en-US" dirty="0"/>
              <a:t>It applies to distributed and microservices based systems</a:t>
            </a:r>
          </a:p>
          <a:p>
            <a:r>
              <a:rPr lang="en-US" dirty="0"/>
              <a:t>CAP</a:t>
            </a:r>
          </a:p>
          <a:p>
            <a:pPr lvl="1"/>
            <a:r>
              <a:rPr lang="en-US" dirty="0">
                <a:solidFill>
                  <a:srgbClr val="7030A0"/>
                </a:solidFill>
              </a:rPr>
              <a:t>Consistency</a:t>
            </a:r>
          </a:p>
          <a:p>
            <a:pPr lvl="2"/>
            <a:r>
              <a:rPr lang="en-US" dirty="0">
                <a:solidFill>
                  <a:srgbClr val="374151"/>
                </a:solidFill>
                <a:latin typeface="Söhne"/>
              </a:rPr>
              <a:t>E</a:t>
            </a:r>
            <a:r>
              <a:rPr lang="en-US" b="0" i="0" dirty="0">
                <a:solidFill>
                  <a:srgbClr val="374151"/>
                </a:solidFill>
                <a:effectLst/>
                <a:latin typeface="Söhne"/>
              </a:rPr>
              <a:t>very read operation returns the most recent write or an error</a:t>
            </a:r>
            <a:endParaRPr lang="en-US" dirty="0">
              <a:solidFill>
                <a:srgbClr val="7030A0"/>
              </a:solidFill>
            </a:endParaRPr>
          </a:p>
          <a:p>
            <a:pPr lvl="1"/>
            <a:r>
              <a:rPr lang="en-US" dirty="0">
                <a:solidFill>
                  <a:schemeClr val="accent6"/>
                </a:solidFill>
              </a:rPr>
              <a:t>Availability</a:t>
            </a:r>
          </a:p>
          <a:p>
            <a:pPr lvl="2"/>
            <a:r>
              <a:rPr lang="en-US" dirty="0">
                <a:solidFill>
                  <a:srgbClr val="374151"/>
                </a:solidFill>
                <a:latin typeface="Söhne"/>
              </a:rPr>
              <a:t>E</a:t>
            </a:r>
            <a:r>
              <a:rPr lang="en-US" b="0" i="0" dirty="0">
                <a:solidFill>
                  <a:srgbClr val="374151"/>
                </a:solidFill>
                <a:effectLst/>
                <a:latin typeface="Söhne"/>
              </a:rPr>
              <a:t>very request receives a response, without guarantee that it contains the most recent version of the information</a:t>
            </a:r>
            <a:endParaRPr lang="en-US" dirty="0">
              <a:solidFill>
                <a:schemeClr val="accent6"/>
              </a:solidFill>
            </a:endParaRPr>
          </a:p>
          <a:p>
            <a:pPr lvl="1"/>
            <a:r>
              <a:rPr lang="en-US" dirty="0">
                <a:solidFill>
                  <a:srgbClr val="C00000"/>
                </a:solidFill>
              </a:rPr>
              <a:t>Partition tolerance</a:t>
            </a:r>
          </a:p>
          <a:p>
            <a:pPr lvl="2"/>
            <a:r>
              <a:rPr lang="en-US" dirty="0">
                <a:solidFill>
                  <a:srgbClr val="374151"/>
                </a:solidFill>
                <a:latin typeface="Söhne"/>
              </a:rPr>
              <a:t>T</a:t>
            </a:r>
            <a:r>
              <a:rPr lang="en-US" b="0" i="0" dirty="0">
                <a:solidFill>
                  <a:srgbClr val="374151"/>
                </a:solidFill>
                <a:effectLst/>
                <a:latin typeface="Söhne"/>
              </a:rPr>
              <a:t>he system continues to function even when network partitions occur</a:t>
            </a:r>
            <a:endParaRPr lang="en-US" dirty="0">
              <a:solidFill>
                <a:srgbClr val="C00000"/>
              </a:solidFill>
            </a:endParaRPr>
          </a:p>
          <a:p>
            <a:r>
              <a:rPr lang="en-US" b="0" i="0" dirty="0">
                <a:solidFill>
                  <a:srgbClr val="374151"/>
                </a:solidFill>
                <a:effectLst/>
                <a:latin typeface="Söhne"/>
              </a:rPr>
              <a:t>The CAP theorem states that </a:t>
            </a:r>
          </a:p>
          <a:p>
            <a:pPr lvl="1"/>
            <a:r>
              <a:rPr lang="en-US" b="0" i="0" dirty="0">
                <a:solidFill>
                  <a:srgbClr val="FF0000"/>
                </a:solidFill>
                <a:effectLst/>
                <a:latin typeface="Söhne"/>
              </a:rPr>
              <a:t>it is impossible </a:t>
            </a:r>
            <a:r>
              <a:rPr lang="en-US" b="0" i="0" dirty="0">
                <a:solidFill>
                  <a:srgbClr val="374151"/>
                </a:solidFill>
                <a:effectLst/>
                <a:latin typeface="Söhne"/>
              </a:rPr>
              <a:t>for a </a:t>
            </a:r>
            <a:r>
              <a:rPr lang="en-US" b="0" i="0" dirty="0">
                <a:solidFill>
                  <a:schemeClr val="accent6"/>
                </a:solidFill>
                <a:effectLst/>
                <a:latin typeface="Söhne"/>
              </a:rPr>
              <a:t>distributed system </a:t>
            </a:r>
            <a:r>
              <a:rPr lang="en-US" b="0" i="0" dirty="0">
                <a:solidFill>
                  <a:srgbClr val="374151"/>
                </a:solidFill>
                <a:effectLst/>
                <a:latin typeface="Söhne"/>
              </a:rPr>
              <a:t>to </a:t>
            </a:r>
            <a:r>
              <a:rPr lang="en-US" b="0" i="0" dirty="0">
                <a:solidFill>
                  <a:srgbClr val="0070C0"/>
                </a:solidFill>
                <a:effectLst/>
                <a:latin typeface="Söhne"/>
              </a:rPr>
              <a:t>provide all three of these characteristics </a:t>
            </a:r>
            <a:r>
              <a:rPr lang="en-US" b="0" i="0" dirty="0">
                <a:solidFill>
                  <a:srgbClr val="7030A0"/>
                </a:solidFill>
                <a:effectLst/>
                <a:latin typeface="Söhne"/>
              </a:rPr>
              <a:t>simultaneously</a:t>
            </a:r>
            <a:r>
              <a:rPr lang="en-US" b="0" i="0" dirty="0">
                <a:solidFill>
                  <a:srgbClr val="374151"/>
                </a:solidFill>
                <a:effectLst/>
                <a:latin typeface="Söhne"/>
              </a:rPr>
              <a:t>. Instead</a:t>
            </a:r>
          </a:p>
          <a:p>
            <a:pPr lvl="1"/>
            <a:r>
              <a:rPr lang="en-US" dirty="0">
                <a:solidFill>
                  <a:srgbClr val="374151"/>
                </a:solidFill>
                <a:latin typeface="Söhne"/>
              </a:rPr>
              <a:t>A</a:t>
            </a:r>
            <a:r>
              <a:rPr lang="en-US" b="0" i="0" dirty="0">
                <a:solidFill>
                  <a:srgbClr val="374151"/>
                </a:solidFill>
                <a:effectLst/>
                <a:latin typeface="Söhne"/>
              </a:rPr>
              <a:t> system </a:t>
            </a:r>
            <a:r>
              <a:rPr lang="en-US" b="0" i="0" dirty="0">
                <a:solidFill>
                  <a:srgbClr val="00B0F0"/>
                </a:solidFill>
                <a:effectLst/>
                <a:latin typeface="Söhne"/>
              </a:rPr>
              <a:t>can only provide two out of the three characteristics </a:t>
            </a:r>
            <a:r>
              <a:rPr lang="en-US" b="0" i="0" dirty="0">
                <a:solidFill>
                  <a:srgbClr val="374151"/>
                </a:solidFill>
                <a:effectLst/>
                <a:latin typeface="Söhne"/>
              </a:rPr>
              <a:t>at any given time.</a:t>
            </a:r>
            <a:endParaRPr lang="en-US" dirty="0"/>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22848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The possible combinations</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a:xfrm>
            <a:off x="838200" y="1825625"/>
            <a:ext cx="10515600" cy="4950560"/>
          </a:xfrm>
        </p:spPr>
        <p:txBody>
          <a:bodyPr>
            <a:normAutofit fontScale="70000" lnSpcReduction="20000"/>
          </a:bodyPr>
          <a:lstStyle/>
          <a:p>
            <a:r>
              <a:rPr lang="en-US" b="1" dirty="0"/>
              <a:t>Consistency and Availability - CA</a:t>
            </a:r>
          </a:p>
          <a:p>
            <a:pPr lvl="1"/>
            <a:r>
              <a:rPr lang="en-US" dirty="0"/>
              <a:t>In this case, the system ensures that every read operation returns the most recent write, and every request receives a response. </a:t>
            </a:r>
          </a:p>
          <a:p>
            <a:pPr lvl="1"/>
            <a:r>
              <a:rPr lang="en-US" dirty="0"/>
              <a:t>This combination is useful for applications such as </a:t>
            </a:r>
            <a:r>
              <a:rPr lang="en-US" dirty="0">
                <a:solidFill>
                  <a:srgbClr val="00B0F0"/>
                </a:solidFill>
              </a:rPr>
              <a:t>banking or e-commerce</a:t>
            </a:r>
            <a:r>
              <a:rPr lang="en-US" dirty="0"/>
              <a:t>, where it's important to </a:t>
            </a:r>
            <a:r>
              <a:rPr lang="en-US" dirty="0">
                <a:solidFill>
                  <a:srgbClr val="FF0000"/>
                </a:solidFill>
              </a:rPr>
              <a:t>maintain consistency of data and ensure that every transaction is processed correctly.</a:t>
            </a:r>
            <a:r>
              <a:rPr lang="en-US" dirty="0">
                <a:solidFill>
                  <a:srgbClr val="00B0F0"/>
                </a:solidFill>
              </a:rPr>
              <a:t> </a:t>
            </a:r>
            <a:r>
              <a:rPr lang="en-US" dirty="0" err="1">
                <a:solidFill>
                  <a:srgbClr val="00B0F0"/>
                </a:solidFill>
              </a:rPr>
              <a:t>mysql</a:t>
            </a:r>
            <a:r>
              <a:rPr lang="en-US" dirty="0">
                <a:solidFill>
                  <a:srgbClr val="00B0F0"/>
                </a:solidFill>
              </a:rPr>
              <a:t>/oracle </a:t>
            </a:r>
            <a:r>
              <a:rPr lang="en-US" dirty="0" err="1">
                <a:solidFill>
                  <a:srgbClr val="00B0F0"/>
                </a:solidFill>
              </a:rPr>
              <a:t>db</a:t>
            </a:r>
            <a:r>
              <a:rPr lang="en-US" dirty="0">
                <a:solidFill>
                  <a:srgbClr val="00B0F0"/>
                </a:solidFill>
              </a:rPr>
              <a:t> also prioritizes CA over P</a:t>
            </a:r>
            <a:endParaRPr lang="en-US" dirty="0">
              <a:solidFill>
                <a:srgbClr val="FF0000"/>
              </a:solidFill>
            </a:endParaRPr>
          </a:p>
          <a:p>
            <a:pPr lvl="1"/>
            <a:endParaRPr lang="en-US" dirty="0">
              <a:solidFill>
                <a:srgbClr val="FF0000"/>
              </a:solidFill>
            </a:endParaRPr>
          </a:p>
          <a:p>
            <a:r>
              <a:rPr lang="en-US" b="1" dirty="0"/>
              <a:t>Consistency and Partition Tolerance - CP</a:t>
            </a:r>
          </a:p>
          <a:p>
            <a:pPr lvl="1"/>
            <a:r>
              <a:rPr lang="en-US" dirty="0"/>
              <a:t>In this case, consistency and partition tolerance are prioritized, it's not guaranteed that the system will be available all the time.</a:t>
            </a:r>
          </a:p>
          <a:p>
            <a:pPr lvl="1"/>
            <a:r>
              <a:rPr lang="en-US" dirty="0">
                <a:solidFill>
                  <a:srgbClr val="00B0F0"/>
                </a:solidFill>
              </a:rPr>
              <a:t>Google's Spanner database</a:t>
            </a:r>
            <a:r>
              <a:rPr lang="en-US" dirty="0"/>
              <a:t>, which is designed as a CP system, there may be instances where the system is not available to process requests during network partitions. </a:t>
            </a:r>
          </a:p>
          <a:p>
            <a:pPr lvl="1"/>
            <a:r>
              <a:rPr lang="en-US" dirty="0">
                <a:solidFill>
                  <a:srgbClr val="00B0F0"/>
                </a:solidFill>
              </a:rPr>
              <a:t>Financial trading application </a:t>
            </a:r>
            <a:r>
              <a:rPr lang="en-US" dirty="0"/>
              <a:t>designed as a CP system, there may be instances where the system is not available to process trades during network disruptions.</a:t>
            </a:r>
          </a:p>
          <a:p>
            <a:pPr lvl="1"/>
            <a:endParaRPr lang="en-US" dirty="0">
              <a:solidFill>
                <a:srgbClr val="FF0000"/>
              </a:solidFill>
            </a:endParaRPr>
          </a:p>
          <a:p>
            <a:r>
              <a:rPr lang="en-US" b="1" dirty="0"/>
              <a:t>Availability and Partition Tolerance - AP</a:t>
            </a:r>
          </a:p>
          <a:p>
            <a:pPr lvl="1"/>
            <a:r>
              <a:rPr lang="en-US" dirty="0"/>
              <a:t>In this case, the system ensures that every request receives a response, and the system continues to function even when network partitions occur.</a:t>
            </a:r>
          </a:p>
          <a:p>
            <a:pPr lvl="1"/>
            <a:r>
              <a:rPr lang="en-US" dirty="0"/>
              <a:t>This combination is useful for applications such </a:t>
            </a:r>
            <a:r>
              <a:rPr lang="en-US" dirty="0">
                <a:solidFill>
                  <a:srgbClr val="00B0F0"/>
                </a:solidFill>
              </a:rPr>
              <a:t>as social media or content delivery networks</a:t>
            </a:r>
            <a:r>
              <a:rPr lang="en-US" dirty="0"/>
              <a:t>, where it's </a:t>
            </a:r>
            <a:r>
              <a:rPr lang="en-US" dirty="0">
                <a:solidFill>
                  <a:srgbClr val="FF0000"/>
                </a:solidFill>
              </a:rPr>
              <a:t>important to ensure that users can access the service even during network outages.</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8706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Criticism of CAP theorem</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a:xfrm>
            <a:off x="838200" y="1825625"/>
            <a:ext cx="10515600" cy="4950560"/>
          </a:xfrm>
        </p:spPr>
        <p:txBody>
          <a:bodyPr>
            <a:normAutofit fontScale="62500" lnSpcReduction="20000"/>
          </a:bodyPr>
          <a:lstStyle/>
          <a:p>
            <a:r>
              <a:rPr lang="en-US" b="1" dirty="0"/>
              <a:t>Oversimplification</a:t>
            </a:r>
            <a:endParaRPr lang="en-US" dirty="0"/>
          </a:p>
          <a:p>
            <a:pPr lvl="1"/>
            <a:r>
              <a:rPr lang="en-US" dirty="0"/>
              <a:t>The CAP theorem is criticized for oversimplifying the complexity of distributed systems by reducing the trade-offs to only three characteristics. </a:t>
            </a:r>
          </a:p>
          <a:p>
            <a:pPr lvl="1"/>
            <a:r>
              <a:rPr lang="en-US" dirty="0"/>
              <a:t>It does not consider other important factors such </a:t>
            </a:r>
            <a:r>
              <a:rPr lang="en-US" dirty="0">
                <a:solidFill>
                  <a:srgbClr val="FF0000"/>
                </a:solidFill>
              </a:rPr>
              <a:t>as latency, durability, and fault tolerance</a:t>
            </a:r>
            <a:r>
              <a:rPr lang="en-US" dirty="0"/>
              <a:t>.</a:t>
            </a:r>
          </a:p>
          <a:p>
            <a:endParaRPr lang="en-US" dirty="0"/>
          </a:p>
          <a:p>
            <a:r>
              <a:rPr lang="en-US" b="1" dirty="0"/>
              <a:t>Limited applicability</a:t>
            </a:r>
            <a:endParaRPr lang="en-US" dirty="0"/>
          </a:p>
          <a:p>
            <a:pPr lvl="1"/>
            <a:r>
              <a:rPr lang="en-US" dirty="0"/>
              <a:t>The theorem assumes that all data in the system is equally important and must be consistent. However, this assumption may not be valid for all applications, as some data may be less critical and can tolerate eventual consistency.</a:t>
            </a:r>
          </a:p>
          <a:p>
            <a:pPr marL="457200" lvl="1" indent="0">
              <a:buNone/>
            </a:pPr>
            <a:endParaRPr lang="en-US" dirty="0"/>
          </a:p>
          <a:p>
            <a:r>
              <a:rPr lang="en-US" b="1" dirty="0"/>
              <a:t>Misleading trade-off</a:t>
            </a:r>
          </a:p>
          <a:p>
            <a:pPr lvl="1"/>
            <a:r>
              <a:rPr lang="en-US" dirty="0"/>
              <a:t>The theorem suggests that designers must choose between consistency and availability during a partition, but in reality, the trade-off may not be binary. </a:t>
            </a:r>
          </a:p>
          <a:p>
            <a:pPr lvl="1"/>
            <a:r>
              <a:rPr lang="en-US" dirty="0"/>
              <a:t>For example, </a:t>
            </a:r>
          </a:p>
          <a:p>
            <a:pPr lvl="2"/>
            <a:r>
              <a:rPr lang="en-US" dirty="0"/>
              <a:t>some systems may be able to provide both strong consistency and high availability during normal operation, but trade-off consistency during a network partition.</a:t>
            </a:r>
          </a:p>
          <a:p>
            <a:endParaRPr lang="en-US" dirty="0"/>
          </a:p>
          <a:p>
            <a:r>
              <a:rPr lang="en-US" b="1" dirty="0"/>
              <a:t>Lack of practical guidance</a:t>
            </a:r>
            <a:endParaRPr lang="en-US" dirty="0"/>
          </a:p>
          <a:p>
            <a:pPr lvl="1"/>
            <a:r>
              <a:rPr lang="en-US" dirty="0"/>
              <a:t>The theorem does not provide practical guidance on how to implement distributed systems that meet the desired consistency, availability, and partition tolerance trade-offs. </a:t>
            </a:r>
          </a:p>
          <a:p>
            <a:pPr lvl="1"/>
            <a:r>
              <a:rPr lang="en-US" dirty="0"/>
              <a:t>This leaves designers with the challenge of selecting appropriate algorithms, architectures, and infrastructure to meet their specific requirements.</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0937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fade">
                                      <p:cBhvr>
                                        <p:cTn id="58" dur="1000"/>
                                        <p:tgtEl>
                                          <p:spTgt spid="3">
                                            <p:txEl>
                                              <p:pRg st="12" end="12"/>
                                            </p:txEl>
                                          </p:spTgt>
                                        </p:tgtEl>
                                      </p:cBhvr>
                                    </p:animEffect>
                                    <p:anim calcmode="lin" valueType="num">
                                      <p:cBhvr>
                                        <p:cTn id="5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fade">
                                      <p:cBhvr>
                                        <p:cTn id="63" dur="1000"/>
                                        <p:tgtEl>
                                          <p:spTgt spid="3">
                                            <p:txEl>
                                              <p:pRg st="13" end="13"/>
                                            </p:txEl>
                                          </p:spTgt>
                                        </p:tgtEl>
                                      </p:cBhvr>
                                    </p:animEffect>
                                    <p:anim calcmode="lin" valueType="num">
                                      <p:cBhvr>
                                        <p:cTn id="6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Effect transition="in" filter="fade">
                                      <p:cBhvr>
                                        <p:cTn id="68" dur="1000"/>
                                        <p:tgtEl>
                                          <p:spTgt spid="3">
                                            <p:txEl>
                                              <p:pRg st="14" end="14"/>
                                            </p:txEl>
                                          </p:spTgt>
                                        </p:tgtEl>
                                      </p:cBhvr>
                                    </p:animEffect>
                                    <p:anim calcmode="lin" valueType="num">
                                      <p:cBhvr>
                                        <p:cTn id="6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Extension of CAP theorem</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a:xfrm>
            <a:off x="838200" y="1825625"/>
            <a:ext cx="10515600" cy="4950560"/>
          </a:xfrm>
        </p:spPr>
        <p:txBody>
          <a:bodyPr>
            <a:normAutofit fontScale="47500" lnSpcReduction="20000"/>
          </a:bodyPr>
          <a:lstStyle/>
          <a:p>
            <a:r>
              <a:rPr lang="en-US" dirty="0">
                <a:solidFill>
                  <a:srgbClr val="00B050"/>
                </a:solidFill>
              </a:rPr>
              <a:t>PACELC theorem</a:t>
            </a:r>
          </a:p>
          <a:p>
            <a:pPr lvl="1"/>
            <a:r>
              <a:rPr lang="en-US" dirty="0">
                <a:solidFill>
                  <a:srgbClr val="C00000"/>
                </a:solidFill>
              </a:rPr>
              <a:t>"Partition-tolerance, Availability, Consistency, Else (meaning optional), and Latency, with Consistency </a:t>
            </a:r>
            <a:r>
              <a:rPr lang="en-US" i="1" dirty="0">
                <a:solidFill>
                  <a:srgbClr val="C00000"/>
                </a:solidFill>
              </a:rPr>
              <a:t>being further divided into "weak" and "strong" categories</a:t>
            </a:r>
          </a:p>
          <a:p>
            <a:pPr lvl="1"/>
            <a:r>
              <a:rPr lang="en-US" dirty="0"/>
              <a:t>This extension acknowledges </a:t>
            </a:r>
            <a:r>
              <a:rPr lang="en-US" i="1" dirty="0"/>
              <a:t>that in the presence of network partitions, the trade-offs between consistency, availability, and latency become more complex.</a:t>
            </a:r>
            <a:endParaRPr lang="en-US" i="1" dirty="0">
              <a:solidFill>
                <a:srgbClr val="C00000"/>
              </a:solidFill>
            </a:endParaRPr>
          </a:p>
          <a:p>
            <a:r>
              <a:rPr lang="en-US" dirty="0">
                <a:solidFill>
                  <a:srgbClr val="00B050"/>
                </a:solidFill>
              </a:rPr>
              <a:t>BASE</a:t>
            </a:r>
          </a:p>
          <a:p>
            <a:pPr lvl="1"/>
            <a:r>
              <a:rPr lang="en-US" dirty="0">
                <a:solidFill>
                  <a:srgbClr val="C00000"/>
                </a:solidFill>
              </a:rPr>
              <a:t>"Basically Available, Soft-state, Eventually consistent.“</a:t>
            </a:r>
          </a:p>
          <a:p>
            <a:pPr lvl="1"/>
            <a:r>
              <a:rPr lang="en-US" dirty="0"/>
              <a:t>BASE acknowledges that strong consistency may be impossible or impractical in certain situations and</a:t>
            </a:r>
          </a:p>
          <a:p>
            <a:pPr lvl="1"/>
            <a:r>
              <a:rPr lang="en-US" dirty="0"/>
              <a:t>Instead focuses on ensuring that the system remains available and can converge to a consistent state over time.</a:t>
            </a:r>
            <a:endParaRPr lang="en-US" dirty="0">
              <a:solidFill>
                <a:srgbClr val="C00000"/>
              </a:solidFill>
            </a:endParaRPr>
          </a:p>
          <a:p>
            <a:r>
              <a:rPr lang="en-US" b="1" dirty="0">
                <a:solidFill>
                  <a:srgbClr val="00B050"/>
                </a:solidFill>
              </a:rPr>
              <a:t>CRDTs</a:t>
            </a:r>
          </a:p>
          <a:p>
            <a:pPr lvl="1"/>
            <a:r>
              <a:rPr lang="en-US" dirty="0">
                <a:solidFill>
                  <a:srgbClr val="C00000"/>
                </a:solidFill>
              </a:rPr>
              <a:t>Conflict-free Replicated Data Types (CRDTs) </a:t>
            </a:r>
          </a:p>
          <a:p>
            <a:pPr lvl="1"/>
            <a:r>
              <a:rPr lang="en-US" dirty="0"/>
              <a:t>These are a class of data structures designed to work in distributed systems where strong consistency is not possible. </a:t>
            </a:r>
          </a:p>
          <a:p>
            <a:pPr lvl="1"/>
            <a:r>
              <a:rPr lang="en-US" dirty="0"/>
              <a:t>CRDTs ensure that updates to data can be merged without conflicts, even in the face of network partitions, allowing for eventual consistency.</a:t>
            </a:r>
          </a:p>
          <a:p>
            <a:pPr lvl="1"/>
            <a:r>
              <a:rPr lang="en-US" dirty="0"/>
              <a:t>Examples</a:t>
            </a:r>
          </a:p>
          <a:p>
            <a:pPr lvl="2"/>
            <a:r>
              <a:rPr lang="en-US" dirty="0"/>
              <a:t>G-Counter</a:t>
            </a:r>
          </a:p>
          <a:p>
            <a:pPr lvl="2"/>
            <a:r>
              <a:rPr lang="en-US" dirty="0"/>
              <a:t>PN-Counter</a:t>
            </a:r>
          </a:p>
          <a:p>
            <a:pPr lvl="2"/>
            <a:r>
              <a:rPr lang="en-US" dirty="0"/>
              <a:t>LWW-Element-Set</a:t>
            </a:r>
          </a:p>
          <a:p>
            <a:pPr lvl="2"/>
            <a:r>
              <a:rPr lang="en-US" dirty="0"/>
              <a:t>OR-Set</a:t>
            </a:r>
          </a:p>
          <a:p>
            <a:pPr lvl="2"/>
            <a:r>
              <a:rPr lang="en-US" dirty="0"/>
              <a:t>MV-Register</a:t>
            </a:r>
          </a:p>
          <a:p>
            <a:endParaRPr lang="en-US" dirty="0"/>
          </a:p>
          <a:p>
            <a:r>
              <a:rPr lang="en-US" b="1" dirty="0">
                <a:solidFill>
                  <a:srgbClr val="00B050"/>
                </a:solidFill>
              </a:rPr>
              <a:t>RAMP</a:t>
            </a:r>
          </a:p>
          <a:p>
            <a:pPr lvl="1"/>
            <a:r>
              <a:rPr lang="en-US" dirty="0"/>
              <a:t>"</a:t>
            </a:r>
            <a:r>
              <a:rPr lang="en-US" dirty="0">
                <a:solidFill>
                  <a:srgbClr val="C00000"/>
                </a:solidFill>
              </a:rPr>
              <a:t>Relaxed consistency, Available, Partition-tolerant, and Monotonicity</a:t>
            </a:r>
            <a:r>
              <a:rPr lang="en-US" dirty="0"/>
              <a:t>." </a:t>
            </a:r>
          </a:p>
          <a:p>
            <a:pPr lvl="1"/>
            <a:r>
              <a:rPr lang="en-US" dirty="0"/>
              <a:t>This concept is similar to </a:t>
            </a:r>
            <a:r>
              <a:rPr lang="en-US" b="1" dirty="0"/>
              <a:t>BASE</a:t>
            </a:r>
            <a:r>
              <a:rPr lang="en-US" dirty="0"/>
              <a:t> in that </a:t>
            </a:r>
            <a:r>
              <a:rPr lang="en-US" dirty="0">
                <a:solidFill>
                  <a:srgbClr val="7030A0"/>
                </a:solidFill>
              </a:rPr>
              <a:t>it acknowledges that strong consistency may not be achievable in all cases, but focuses specifically on ensuring that the system remains monotonic</a:t>
            </a:r>
            <a:r>
              <a:rPr lang="en-US" dirty="0"/>
              <a:t>, </a:t>
            </a:r>
            <a:r>
              <a:rPr lang="en-US" i="1" dirty="0"/>
              <a:t>meaning that once a client sees a particular version of the data, it will never see an older version</a:t>
            </a:r>
            <a:r>
              <a:rPr lang="en-US" dirty="0"/>
              <a:t>.</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01434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1000"/>
                                        <p:tgtEl>
                                          <p:spTgt spid="3">
                                            <p:txEl>
                                              <p:pRg st="13" end="13"/>
                                            </p:txEl>
                                          </p:spTgt>
                                        </p:tgtEl>
                                      </p:cBhvr>
                                    </p:animEffect>
                                    <p:anim calcmode="lin" valueType="num">
                                      <p:cBhvr>
                                        <p:cTn id="7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Effect transition="in" filter="fade">
                                      <p:cBhvr>
                                        <p:cTn id="81" dur="1000"/>
                                        <p:tgtEl>
                                          <p:spTgt spid="3">
                                            <p:txEl>
                                              <p:pRg st="14" end="14"/>
                                            </p:txEl>
                                          </p:spTgt>
                                        </p:tgtEl>
                                      </p:cBhvr>
                                    </p:animEffect>
                                    <p:anim calcmode="lin" valueType="num">
                                      <p:cBhvr>
                                        <p:cTn id="8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1000"/>
                                        <p:tgtEl>
                                          <p:spTgt spid="3">
                                            <p:txEl>
                                              <p:pRg st="15" end="15"/>
                                            </p:txEl>
                                          </p:spTgt>
                                        </p:tgtEl>
                                      </p:cBhvr>
                                    </p:animEffect>
                                    <p:anim calcmode="lin" valueType="num">
                                      <p:cBhvr>
                                        <p:cTn id="8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Effect transition="in" filter="fade">
                                      <p:cBhvr>
                                        <p:cTn id="91" dur="1000"/>
                                        <p:tgtEl>
                                          <p:spTgt spid="3">
                                            <p:txEl>
                                              <p:pRg st="16" end="16"/>
                                            </p:txEl>
                                          </p:spTgt>
                                        </p:tgtEl>
                                      </p:cBhvr>
                                    </p:animEffect>
                                    <p:anim calcmode="lin" valueType="num">
                                      <p:cBhvr>
                                        <p:cTn id="92"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8" end="18"/>
                                            </p:txEl>
                                          </p:spTgt>
                                        </p:tgtEl>
                                        <p:attrNameLst>
                                          <p:attrName>style.visibility</p:attrName>
                                        </p:attrNameLst>
                                      </p:cBhvr>
                                      <p:to>
                                        <p:strVal val="visible"/>
                                      </p:to>
                                    </p:set>
                                    <p:animEffect transition="in" filter="fade">
                                      <p:cBhvr>
                                        <p:cTn id="98" dur="1000"/>
                                        <p:tgtEl>
                                          <p:spTgt spid="3">
                                            <p:txEl>
                                              <p:pRg st="18" end="18"/>
                                            </p:txEl>
                                          </p:spTgt>
                                        </p:tgtEl>
                                      </p:cBhvr>
                                    </p:animEffect>
                                    <p:anim calcmode="lin" valueType="num">
                                      <p:cBhvr>
                                        <p:cTn id="99"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
                                            <p:txEl>
                                              <p:pRg st="19" end="19"/>
                                            </p:txEl>
                                          </p:spTgt>
                                        </p:tgtEl>
                                        <p:attrNameLst>
                                          <p:attrName>style.visibility</p:attrName>
                                        </p:attrNameLst>
                                      </p:cBhvr>
                                      <p:to>
                                        <p:strVal val="visible"/>
                                      </p:to>
                                    </p:set>
                                    <p:animEffect transition="in" filter="fade">
                                      <p:cBhvr>
                                        <p:cTn id="103" dur="1000"/>
                                        <p:tgtEl>
                                          <p:spTgt spid="3">
                                            <p:txEl>
                                              <p:pRg st="19" end="19"/>
                                            </p:txEl>
                                          </p:spTgt>
                                        </p:tgtEl>
                                      </p:cBhvr>
                                    </p:animEffect>
                                    <p:anim calcmode="lin" valueType="num">
                                      <p:cBhvr>
                                        <p:cTn id="104"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5"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
                                            <p:txEl>
                                              <p:pRg st="20" end="20"/>
                                            </p:txEl>
                                          </p:spTgt>
                                        </p:tgtEl>
                                        <p:attrNameLst>
                                          <p:attrName>style.visibility</p:attrName>
                                        </p:attrNameLst>
                                      </p:cBhvr>
                                      <p:to>
                                        <p:strVal val="visible"/>
                                      </p:to>
                                    </p:set>
                                    <p:animEffect transition="in" filter="fade">
                                      <p:cBhvr>
                                        <p:cTn id="108" dur="1000"/>
                                        <p:tgtEl>
                                          <p:spTgt spid="3">
                                            <p:txEl>
                                              <p:pRg st="20" end="20"/>
                                            </p:txEl>
                                          </p:spTgt>
                                        </p:tgtEl>
                                      </p:cBhvr>
                                    </p:animEffect>
                                    <p:anim calcmode="lin" valueType="num">
                                      <p:cBhvr>
                                        <p:cTn id="109"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10"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a:xfrm>
            <a:off x="838200" y="2298236"/>
            <a:ext cx="10515600" cy="2623085"/>
          </a:xfrm>
        </p:spPr>
        <p:txBody>
          <a:bodyPr>
            <a:normAutofit/>
          </a:bodyPr>
          <a:lstStyle/>
          <a:p>
            <a:pPr marL="0" indent="0" algn="ctr">
              <a:buNone/>
            </a:pPr>
            <a:r>
              <a:rPr lang="en-US" dirty="0">
                <a:solidFill>
                  <a:srgbClr val="7030A0"/>
                </a:solidFill>
              </a:rPr>
              <a:t>In conclusion</a:t>
            </a:r>
            <a:r>
              <a:rPr lang="en-US" dirty="0">
                <a:solidFill>
                  <a:srgbClr val="FF0000"/>
                </a:solidFill>
              </a:rPr>
              <a:t>, </a:t>
            </a:r>
            <a:r>
              <a:rPr lang="en-US" dirty="0">
                <a:solidFill>
                  <a:srgbClr val="00B050"/>
                </a:solidFill>
              </a:rPr>
              <a:t>the CAP theorem provides a useful framework for understanding the trade-offs in distributed systems</a:t>
            </a:r>
            <a:r>
              <a:rPr lang="en-US" dirty="0">
                <a:solidFill>
                  <a:srgbClr val="FF0000"/>
                </a:solidFill>
              </a:rPr>
              <a:t>, but </a:t>
            </a:r>
            <a:r>
              <a:rPr lang="en-US" dirty="0">
                <a:solidFill>
                  <a:schemeClr val="accent1">
                    <a:lumMod val="75000"/>
                  </a:schemeClr>
                </a:solidFill>
              </a:rPr>
              <a:t>has been criticized for being too simplistic</a:t>
            </a:r>
            <a:r>
              <a:rPr lang="en-US" dirty="0">
                <a:solidFill>
                  <a:srgbClr val="FF0000"/>
                </a:solidFill>
              </a:rPr>
              <a:t>. </a:t>
            </a:r>
            <a:r>
              <a:rPr lang="en-US" dirty="0">
                <a:solidFill>
                  <a:schemeClr val="accent2"/>
                </a:solidFill>
              </a:rPr>
              <a:t>Extensions and refinements have been proposed to address these limitations</a:t>
            </a:r>
            <a:r>
              <a:rPr lang="en-US" dirty="0">
                <a:solidFill>
                  <a:srgbClr val="FF0000"/>
                </a:solidFill>
              </a:rPr>
              <a:t>. Ultimately, </a:t>
            </a:r>
            <a:r>
              <a:rPr lang="en-US" dirty="0">
                <a:solidFill>
                  <a:schemeClr val="accent5"/>
                </a:solidFill>
              </a:rPr>
              <a:t>the choice of trade-offs depends on the specific requirements of the application and underlying data model.</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5543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274"/>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85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500" dirty="0">
                <a:solidFill>
                  <a:srgbClr val="FFFF00"/>
                </a:solidFill>
                <a:latin typeface="Algerian" panose="04020705040A02060702" pitchFamily="82" charset="0"/>
              </a:rPr>
              <a:t>Questions</a:t>
            </a:r>
            <a:r>
              <a:rPr lang="en-US" sz="11500" dirty="0">
                <a:solidFill>
                  <a:srgbClr val="00B050"/>
                </a:solidFill>
                <a:latin typeface="Algerian" panose="04020705040A02060702" pitchFamily="82" charset="0"/>
              </a:rPr>
              <a:t> </a:t>
            </a:r>
            <a:r>
              <a:rPr lang="en-US" sz="3800" dirty="0">
                <a:solidFill>
                  <a:schemeClr val="bg1"/>
                </a:solidFill>
                <a:latin typeface="Algerian" panose="04020705040A02060702" pitchFamily="82" charset="0"/>
              </a:rPr>
              <a:t>about </a:t>
            </a:r>
            <a:endParaRPr lang="en-US" sz="11500" dirty="0">
              <a:solidFill>
                <a:schemeClr val="bg1"/>
              </a:solidFill>
              <a:latin typeface="Algerian" panose="04020705040A02060702" pitchFamily="82" charset="0"/>
            </a:endParaRPr>
          </a:p>
          <a:p>
            <a:r>
              <a:rPr lang="en-US" sz="11500" dirty="0">
                <a:solidFill>
                  <a:srgbClr val="00B050"/>
                </a:solidFill>
                <a:latin typeface="Algerian" panose="04020705040A02060702" pitchFamily="82" charset="0"/>
              </a:rPr>
              <a:t>CAP Theorem </a:t>
            </a:r>
            <a:r>
              <a:rPr lang="en-US" sz="2800" dirty="0">
                <a:solidFill>
                  <a:schemeClr val="bg1"/>
                </a:solidFill>
                <a:latin typeface="Algerian" panose="04020705040A02060702" pitchFamily="82" charset="0"/>
              </a:rPr>
              <a:t>and</a:t>
            </a:r>
            <a:r>
              <a:rPr lang="en-US" sz="6000" dirty="0">
                <a:solidFill>
                  <a:srgbClr val="FF0000"/>
                </a:solidFill>
                <a:latin typeface="Algerian" panose="04020705040A02060702" pitchFamily="82" charset="0"/>
              </a:rPr>
              <a:t> </a:t>
            </a:r>
          </a:p>
          <a:p>
            <a:r>
              <a:rPr lang="en-US" sz="4700" dirty="0">
                <a:solidFill>
                  <a:schemeClr val="bg1"/>
                </a:solidFill>
                <a:latin typeface="Algerian" panose="04020705040A02060702" pitchFamily="82" charset="0"/>
              </a:rPr>
              <a:t>It’s</a:t>
            </a:r>
            <a:r>
              <a:rPr lang="en-US" sz="6000" dirty="0">
                <a:solidFill>
                  <a:srgbClr val="FF0000"/>
                </a:solidFill>
                <a:latin typeface="Algerian" panose="04020705040A02060702" pitchFamily="82" charset="0"/>
              </a:rPr>
              <a:t> </a:t>
            </a:r>
            <a:r>
              <a:rPr lang="en-US" sz="9600" dirty="0">
                <a:solidFill>
                  <a:srgbClr val="FF0000"/>
                </a:solidFill>
                <a:latin typeface="Algerian" panose="04020705040A02060702" pitchFamily="82" charset="0"/>
              </a:rPr>
              <a:t>relevance</a:t>
            </a:r>
            <a:endParaRPr lang="en-US" sz="60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pic>
        <p:nvPicPr>
          <p:cNvPr id="9" name="Picture 8">
            <a:extLst>
              <a:ext uri="{FF2B5EF4-FFF2-40B4-BE49-F238E27FC236}">
                <a16:creationId xmlns:a16="http://schemas.microsoft.com/office/drawing/2014/main" id="{7033B8DE-49EF-31E6-BCB7-7BB01A1B6AB2}"/>
              </a:ext>
            </a:extLst>
          </p:cNvPr>
          <p:cNvPicPr>
            <a:picLocks noChangeAspect="1"/>
          </p:cNvPicPr>
          <p:nvPr/>
        </p:nvPicPr>
        <p:blipFill>
          <a:blip r:embed="rId4"/>
          <a:stretch>
            <a:fillRect/>
          </a:stretch>
        </p:blipFill>
        <p:spPr>
          <a:xfrm>
            <a:off x="3693097" y="457397"/>
            <a:ext cx="1244664" cy="1187511"/>
          </a:xfrm>
          <a:prstGeom prst="rect">
            <a:avLst/>
          </a:prstGeom>
          <a:ln>
            <a:noFill/>
          </a:ln>
          <a:effectLst>
            <a:softEdge rad="112500"/>
          </a:effectLst>
        </p:spPr>
      </p:pic>
    </p:spTree>
    <p:extLst>
      <p:ext uri="{BB962C8B-B14F-4D97-AF65-F5344CB8AC3E}">
        <p14:creationId xmlns:p14="http://schemas.microsoft.com/office/powerpoint/2010/main" val="1371726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r>
              <a:rPr lang="en-US" dirty="0"/>
              <a:t>What is the CAP theorem, and why is it important?</a:t>
            </a:r>
          </a:p>
          <a:p>
            <a:r>
              <a:rPr lang="en-US" dirty="0"/>
              <a:t>Can you give an example of a system that prioritizes consistency and availability? What trade-offs does this system make</a:t>
            </a:r>
          </a:p>
          <a:p>
            <a:r>
              <a:rPr lang="en-US" dirty="0"/>
              <a:t>How would you design a system that prioritizes partition tolerance and availability?</a:t>
            </a:r>
          </a:p>
          <a:p>
            <a:r>
              <a:rPr lang="en-US" dirty="0"/>
              <a:t>What other trade-offs should you consider when designing distributed systems besides the trade-offs between consistency, availability, and partition tolerance?</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76997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Questions – Scenario wise</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normAutofit/>
          </a:bodyPr>
          <a:lstStyle/>
          <a:p>
            <a:r>
              <a:rPr lang="en-US" b="1" dirty="0"/>
              <a:t>Scenario</a:t>
            </a:r>
            <a:r>
              <a:rPr lang="en-US" dirty="0"/>
              <a:t>: </a:t>
            </a:r>
            <a:r>
              <a:rPr lang="en-US" dirty="0">
                <a:solidFill>
                  <a:srgbClr val="00B050"/>
                </a:solidFill>
              </a:rPr>
              <a:t>You're building a distributed system for a social media platform that allows users to post updates and photos. </a:t>
            </a:r>
          </a:p>
          <a:p>
            <a:pPr lvl="1"/>
            <a:r>
              <a:rPr lang="en-US" dirty="0"/>
              <a:t>What properties should you prioritize according to the CAP theorem, and why?</a:t>
            </a:r>
          </a:p>
          <a:p>
            <a:r>
              <a:rPr lang="en-US" b="1" dirty="0"/>
              <a:t>Scenario</a:t>
            </a:r>
            <a:r>
              <a:rPr lang="en-US" dirty="0">
                <a:solidFill>
                  <a:srgbClr val="00B050"/>
                </a:solidFill>
              </a:rPr>
              <a:t>: You're building a distributed system for a banking application that allows users to transfer money between accounts. </a:t>
            </a:r>
          </a:p>
          <a:p>
            <a:pPr lvl="1"/>
            <a:r>
              <a:rPr lang="en-US" dirty="0"/>
              <a:t>What properties should you prioritize according to the CAP theorem, and why?</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08067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Questions – Scenario wise</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normAutofit lnSpcReduction="10000"/>
          </a:bodyPr>
          <a:lstStyle/>
          <a:p>
            <a:r>
              <a:rPr lang="en-US" b="1" dirty="0"/>
              <a:t>Scenario</a:t>
            </a:r>
            <a:r>
              <a:rPr lang="en-US" dirty="0"/>
              <a:t>: </a:t>
            </a:r>
            <a:r>
              <a:rPr lang="en-US" dirty="0">
                <a:solidFill>
                  <a:srgbClr val="00B050"/>
                </a:solidFill>
              </a:rPr>
              <a:t>You're designing a distributed system for a logistics company that needs to track the location of packages in real time</a:t>
            </a:r>
            <a:r>
              <a:rPr lang="en-US" dirty="0"/>
              <a:t>.</a:t>
            </a:r>
          </a:p>
          <a:p>
            <a:pPr lvl="1"/>
            <a:r>
              <a:rPr lang="en-US" dirty="0"/>
              <a:t>What trade-offs might you need to make according to the CAP theorem, and how would you ensure that the system remains reliable even during network partitions?</a:t>
            </a:r>
          </a:p>
          <a:p>
            <a:endParaRPr lang="en-US" dirty="0"/>
          </a:p>
          <a:p>
            <a:endParaRPr lang="en-US" dirty="0"/>
          </a:p>
          <a:p>
            <a:r>
              <a:rPr lang="en-US" b="1" dirty="0"/>
              <a:t>Scenario</a:t>
            </a:r>
            <a:r>
              <a:rPr lang="en-US" dirty="0"/>
              <a:t>: </a:t>
            </a:r>
            <a:r>
              <a:rPr lang="en-US" dirty="0">
                <a:solidFill>
                  <a:srgbClr val="00B050"/>
                </a:solidFill>
              </a:rPr>
              <a:t>You're designing a distributed system for a healthcare application that needs to store patient records securely. </a:t>
            </a:r>
          </a:p>
          <a:p>
            <a:pPr lvl="1"/>
            <a:r>
              <a:rPr lang="en-US" dirty="0"/>
              <a:t>What other factors besides the CAP theorem should you consider when designing this system, and why?</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49850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210FAE7-178B-503D-487F-2A66B36EE258}"/>
              </a:ext>
            </a:extLst>
          </p:cNvPr>
          <p:cNvGraphicFramePr>
            <a:graphicFrameLocks noGrp="1"/>
          </p:cNvGraphicFramePr>
          <p:nvPr>
            <p:extLst>
              <p:ext uri="{D42A27DB-BD31-4B8C-83A1-F6EECF244321}">
                <p14:modId xmlns:p14="http://schemas.microsoft.com/office/powerpoint/2010/main" val="2465735576"/>
              </p:ext>
            </p:extLst>
          </p:nvPr>
        </p:nvGraphicFramePr>
        <p:xfrm>
          <a:off x="2033071" y="212344"/>
          <a:ext cx="7929075" cy="6433312"/>
        </p:xfrm>
        <a:graphic>
          <a:graphicData uri="http://schemas.openxmlformats.org/drawingml/2006/table">
            <a:tbl>
              <a:tblPr firstRow="1" firstCol="1" bandRow="1">
                <a:tableStyleId>{5C22544A-7EE6-4342-B048-85BDC9FD1C3A}</a:tableStyleId>
              </a:tblPr>
              <a:tblGrid>
                <a:gridCol w="2643025">
                  <a:extLst>
                    <a:ext uri="{9D8B030D-6E8A-4147-A177-3AD203B41FA5}">
                      <a16:colId xmlns:a16="http://schemas.microsoft.com/office/drawing/2014/main" val="1343511746"/>
                    </a:ext>
                  </a:extLst>
                </a:gridCol>
                <a:gridCol w="2643025">
                  <a:extLst>
                    <a:ext uri="{9D8B030D-6E8A-4147-A177-3AD203B41FA5}">
                      <a16:colId xmlns:a16="http://schemas.microsoft.com/office/drawing/2014/main" val="2810518983"/>
                    </a:ext>
                  </a:extLst>
                </a:gridCol>
                <a:gridCol w="2643025">
                  <a:extLst>
                    <a:ext uri="{9D8B030D-6E8A-4147-A177-3AD203B41FA5}">
                      <a16:colId xmlns:a16="http://schemas.microsoft.com/office/drawing/2014/main" val="737917792"/>
                    </a:ext>
                  </a:extLst>
                </a:gridCol>
              </a:tblGrid>
              <a:tr h="297046">
                <a:tc>
                  <a:txBody>
                    <a:bodyPr/>
                    <a:lstStyle/>
                    <a:p>
                      <a:endParaRPr lang="en-US" dirty="0"/>
                    </a:p>
                  </a:txBody>
                  <a:tcPr/>
                </a:tc>
                <a:tc>
                  <a:txBody>
                    <a:bodyPr/>
                    <a:lstStyle/>
                    <a:p>
                      <a:r>
                        <a:rPr lang="en-US" dirty="0"/>
                        <a:t>API Gateway</a:t>
                      </a:r>
                    </a:p>
                  </a:txBody>
                  <a:tcPr/>
                </a:tc>
                <a:tc>
                  <a:txBody>
                    <a:bodyPr/>
                    <a:lstStyle/>
                    <a:p>
                      <a:r>
                        <a:rPr lang="en-US" dirty="0"/>
                        <a:t>Load Balancer</a:t>
                      </a:r>
                    </a:p>
                  </a:txBody>
                  <a:tcPr/>
                </a:tc>
                <a:extLst>
                  <a:ext uri="{0D108BD9-81ED-4DB2-BD59-A6C34878D82A}">
                    <a16:rowId xmlns:a16="http://schemas.microsoft.com/office/drawing/2014/main" val="3235718716"/>
                  </a:ext>
                </a:extLst>
              </a:tr>
              <a:tr h="2463831">
                <a:tc>
                  <a:txBody>
                    <a:bodyPr/>
                    <a:lstStyle/>
                    <a:p>
                      <a:r>
                        <a:rPr lang="en-US" dirty="0"/>
                        <a:t>Open Source</a:t>
                      </a:r>
                    </a:p>
                  </a:txBody>
                  <a:tcPr/>
                </a:tc>
                <a:tc>
                  <a:txBody>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Kong Gateway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374151"/>
                          </a:solidFill>
                          <a:effectLst/>
                          <a:uLnTx/>
                          <a:uFillTx/>
                          <a:latin typeface="Söhne"/>
                          <a:ea typeface="+mn-ea"/>
                          <a:cs typeface="+mn-cs"/>
                        </a:rPr>
                        <a:t>Tyk</a:t>
                      </a:r>
                      <a:r>
                        <a:rPr kumimoji="0" lang="en-US" sz="2200" b="0" i="0" u="none" strike="noStrike" kern="1200" cap="none" spc="0" normalizeH="0" baseline="0" noProof="0" dirty="0">
                          <a:ln>
                            <a:noFill/>
                          </a:ln>
                          <a:solidFill>
                            <a:srgbClr val="374151"/>
                          </a:solidFill>
                          <a:effectLst/>
                          <a:uLnTx/>
                          <a:uFillTx/>
                          <a:latin typeface="Söhne"/>
                          <a:ea typeface="+mn-ea"/>
                          <a:cs typeface="+mn-cs"/>
                        </a:rPr>
                        <a:t> API Gateway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Ambassador API Gateway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Express Gateway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374151"/>
                          </a:solidFill>
                          <a:effectLst/>
                          <a:uLnTx/>
                          <a:uFillTx/>
                          <a:latin typeface="Söhne"/>
                          <a:ea typeface="+mn-ea"/>
                          <a:cs typeface="+mn-cs"/>
                        </a:rPr>
                        <a:t>Traefik</a:t>
                      </a:r>
                      <a:endParaRPr kumimoji="0" lang="en-US" sz="2200" b="0" i="0" u="none" strike="noStrike" kern="1200" cap="none" spc="0" normalizeH="0" baseline="0" noProof="0" dirty="0">
                        <a:ln>
                          <a:noFill/>
                        </a:ln>
                        <a:solidFill>
                          <a:srgbClr val="374151"/>
                        </a:solidFill>
                        <a:effectLst/>
                        <a:uLnTx/>
                        <a:uFillTx/>
                        <a:latin typeface="Söhne"/>
                        <a:ea typeface="+mn-ea"/>
                        <a:cs typeface="+mn-cs"/>
                      </a:endParaRPr>
                    </a:p>
                    <a:p>
                      <a:endParaRPr lang="en-US" dirty="0"/>
                    </a:p>
                  </a:txBody>
                  <a:tcPr/>
                </a:tc>
                <a:tc>
                  <a:txBody>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prstClr val="black"/>
                          </a:solidFill>
                          <a:effectLst/>
                          <a:uLnTx/>
                          <a:uFillTx/>
                          <a:latin typeface="+mn-lt"/>
                          <a:ea typeface="+mn-ea"/>
                          <a:cs typeface="+mn-cs"/>
                        </a:rPr>
                        <a:t>HAProxy</a:t>
                      </a:r>
                      <a:endParaRPr kumimoji="0" lang="en-US" sz="22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NGINX</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Envoy Proxy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Pen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mn-ea"/>
                          <a:cs typeface="+mn-cs"/>
                        </a:rPr>
                        <a:t>Zen Load Balancer</a:t>
                      </a:r>
                    </a:p>
                    <a:p>
                      <a:endParaRPr lang="en-US" dirty="0"/>
                    </a:p>
                  </a:txBody>
                  <a:tcPr/>
                </a:tc>
                <a:extLst>
                  <a:ext uri="{0D108BD9-81ED-4DB2-BD59-A6C34878D82A}">
                    <a16:rowId xmlns:a16="http://schemas.microsoft.com/office/drawing/2014/main" val="737557577"/>
                  </a:ext>
                </a:extLst>
              </a:tr>
              <a:tr h="2463831">
                <a:tc>
                  <a:txBody>
                    <a:bodyPr/>
                    <a:lstStyle/>
                    <a:p>
                      <a:r>
                        <a:rPr lang="en-US" dirty="0"/>
                        <a:t>Commercial</a:t>
                      </a:r>
                    </a:p>
                  </a:txBody>
                  <a:tcPr/>
                </a:tc>
                <a:tc>
                  <a:txBody>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Amazon Web Services (AWS) API Gateway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Apigee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Kong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Azure API Management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374151"/>
                          </a:solidFill>
                          <a:effectLst/>
                          <a:uLnTx/>
                          <a:uFillTx/>
                          <a:latin typeface="Söhne"/>
                          <a:ea typeface="+mn-ea"/>
                          <a:cs typeface="+mn-cs"/>
                        </a:rPr>
                        <a:t>Tyk</a:t>
                      </a:r>
                      <a:endParaRPr kumimoji="0" lang="en-US" sz="2200" b="0" i="0" u="none" strike="noStrike" kern="1200" cap="none" spc="0" normalizeH="0" baseline="0" noProof="0" dirty="0">
                        <a:ln>
                          <a:noFill/>
                        </a:ln>
                        <a:solidFill>
                          <a:srgbClr val="374151"/>
                        </a:solidFill>
                        <a:effectLst/>
                        <a:uLnTx/>
                        <a:uFillTx/>
                        <a:latin typeface="Söhne"/>
                        <a:ea typeface="+mn-ea"/>
                        <a:cs typeface="+mn-cs"/>
                      </a:endParaRPr>
                    </a:p>
                    <a:p>
                      <a:endParaRPr lang="en-US" dirty="0"/>
                    </a:p>
                  </a:txBody>
                  <a:tcPr/>
                </a:tc>
                <a:tc>
                  <a:txBody>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Amazon Web Services (AWS) Elastic Load Balancer</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F5 Networks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Citrix ADC</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374151"/>
                          </a:solidFill>
                          <a:effectLst/>
                          <a:uLnTx/>
                          <a:uFillTx/>
                          <a:latin typeface="Söhne"/>
                          <a:ea typeface="+mn-ea"/>
                          <a:cs typeface="+mn-cs"/>
                        </a:rPr>
                        <a:t>NGINX</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374151"/>
                          </a:solidFill>
                          <a:effectLst/>
                          <a:uLnTx/>
                          <a:uFillTx/>
                          <a:latin typeface="Söhne"/>
                          <a:ea typeface="+mn-ea"/>
                          <a:cs typeface="+mn-cs"/>
                        </a:rPr>
                        <a:t>HAProxy</a:t>
                      </a:r>
                      <a:endParaRPr kumimoji="0" lang="en-US" sz="2200" b="0" i="0" u="none" strike="noStrike" kern="1200" cap="none" spc="0" normalizeH="0" baseline="0" noProof="0" dirty="0">
                        <a:ln>
                          <a:noFill/>
                        </a:ln>
                        <a:solidFill>
                          <a:srgbClr val="374151"/>
                        </a:solidFill>
                        <a:effectLst/>
                        <a:uLnTx/>
                        <a:uFillTx/>
                        <a:latin typeface="Söhne"/>
                        <a:ea typeface="+mn-ea"/>
                        <a:cs typeface="+mn-cs"/>
                      </a:endParaRPr>
                    </a:p>
                    <a:p>
                      <a:endParaRPr lang="en-US" dirty="0"/>
                    </a:p>
                  </a:txBody>
                  <a:tcPr/>
                </a:tc>
                <a:extLst>
                  <a:ext uri="{0D108BD9-81ED-4DB2-BD59-A6C34878D82A}">
                    <a16:rowId xmlns:a16="http://schemas.microsoft.com/office/drawing/2014/main" val="1978831256"/>
                  </a:ext>
                </a:extLst>
              </a:tr>
            </a:tbl>
          </a:graphicData>
        </a:graphic>
      </p:graphicFrame>
    </p:spTree>
    <p:extLst>
      <p:ext uri="{BB962C8B-B14F-4D97-AF65-F5344CB8AC3E}">
        <p14:creationId xmlns:p14="http://schemas.microsoft.com/office/powerpoint/2010/main" val="2628072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41092853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274"/>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595427" y="476453"/>
            <a:ext cx="11076016" cy="4230302"/>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55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0" dirty="0">
                <a:solidFill>
                  <a:srgbClr val="00B050"/>
                </a:solidFill>
                <a:latin typeface="Algerian" panose="04020705040A02060702" pitchFamily="82" charset="0"/>
              </a:rPr>
              <a:t>What are the </a:t>
            </a:r>
            <a:r>
              <a:rPr lang="en-US" sz="16600" dirty="0">
                <a:solidFill>
                  <a:srgbClr val="FF0000"/>
                </a:solidFill>
                <a:latin typeface="Algerian" panose="04020705040A02060702" pitchFamily="82" charset="0"/>
              </a:rPr>
              <a:t>main principles </a:t>
            </a:r>
            <a:r>
              <a:rPr lang="en-US" sz="8700" dirty="0">
                <a:solidFill>
                  <a:schemeClr val="bg1"/>
                </a:solidFill>
                <a:latin typeface="Algerian" panose="04020705040A02060702" pitchFamily="82" charset="0"/>
              </a:rPr>
              <a:t>of</a:t>
            </a:r>
            <a:r>
              <a:rPr lang="en-US" sz="16600" dirty="0">
                <a:solidFill>
                  <a:srgbClr val="00B050"/>
                </a:solidFill>
                <a:latin typeface="Algerian" panose="04020705040A02060702" pitchFamily="82" charset="0"/>
              </a:rPr>
              <a:t> </a:t>
            </a:r>
            <a:r>
              <a:rPr lang="en-US" sz="16600" dirty="0">
                <a:solidFill>
                  <a:srgbClr val="7030A0"/>
                </a:solidFill>
                <a:latin typeface="Algerian" panose="04020705040A02060702" pitchFamily="82" charset="0"/>
              </a:rPr>
              <a:t>microservices architecture</a:t>
            </a:r>
            <a:r>
              <a:rPr lang="en-US" sz="16600" dirty="0">
                <a:solidFill>
                  <a:srgbClr val="00B050"/>
                </a:solidFill>
                <a:latin typeface="Algerian" panose="04020705040A02060702" pitchFamily="82" charset="0"/>
              </a:rPr>
              <a:t>?</a:t>
            </a:r>
            <a:endParaRPr lang="en-US" sz="4400" dirty="0">
              <a:solidFill>
                <a:srgbClr val="00B050"/>
              </a:solidFill>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5341345" y="-105953"/>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4739903" y="4815067"/>
            <a:ext cx="3828744" cy="369332"/>
          </a:xfrm>
          <a:prstGeom prst="rect">
            <a:avLst/>
          </a:prstGeom>
          <a:solidFill>
            <a:schemeClr val="bg1"/>
          </a:solidFill>
        </p:spPr>
        <p:txBody>
          <a:bodyPr wrap="square" rtlCol="0">
            <a:spAutoFit/>
          </a:bodyPr>
          <a:lstStyle/>
          <a:p>
            <a:r>
              <a:rPr lang="en-US" dirty="0"/>
              <a:t>#microservicesInterviews #codefarm</a:t>
            </a:r>
          </a:p>
        </p:txBody>
      </p:sp>
      <p:grpSp>
        <p:nvGrpSpPr>
          <p:cNvPr id="8" name="Group 7">
            <a:extLst>
              <a:ext uri="{FF2B5EF4-FFF2-40B4-BE49-F238E27FC236}">
                <a16:creationId xmlns:a16="http://schemas.microsoft.com/office/drawing/2014/main" id="{35E2CA4D-B94F-AFBD-B269-C212394EE2D8}"/>
              </a:ext>
            </a:extLst>
          </p:cNvPr>
          <p:cNvGrpSpPr/>
          <p:nvPr/>
        </p:nvGrpSpPr>
        <p:grpSpPr>
          <a:xfrm>
            <a:off x="5639059" y="5437505"/>
            <a:ext cx="1372477" cy="880632"/>
            <a:chOff x="5557227" y="4534051"/>
            <a:chExt cx="1372477" cy="880632"/>
          </a:xfrm>
        </p:grpSpPr>
        <p:pic>
          <p:nvPicPr>
            <p:cNvPr id="9" name="Picture 8">
              <a:extLst>
                <a:ext uri="{FF2B5EF4-FFF2-40B4-BE49-F238E27FC236}">
                  <a16:creationId xmlns:a16="http://schemas.microsoft.com/office/drawing/2014/main" id="{91F8AD77-F102-8DA3-903C-95809967BFD1}"/>
                </a:ext>
              </a:extLst>
            </p:cNvPr>
            <p:cNvPicPr>
              <a:picLocks noChangeAspect="1"/>
            </p:cNvPicPr>
            <p:nvPr/>
          </p:nvPicPr>
          <p:blipFill rotWithShape="1">
            <a:blip r:embed="rId4"/>
            <a:srcRect l="-1" r="2469" b="8689"/>
            <a:stretch/>
          </p:blipFill>
          <p:spPr>
            <a:xfrm>
              <a:off x="5715700" y="4534051"/>
              <a:ext cx="760600" cy="589018"/>
            </a:xfrm>
            <a:prstGeom prst="rect">
              <a:avLst/>
            </a:prstGeom>
            <a:ln>
              <a:noFill/>
            </a:ln>
            <a:effectLst>
              <a:softEdge rad="112500"/>
            </a:effectLst>
          </p:spPr>
        </p:pic>
        <p:pic>
          <p:nvPicPr>
            <p:cNvPr id="10" name="Picture 9">
              <a:extLst>
                <a:ext uri="{FF2B5EF4-FFF2-40B4-BE49-F238E27FC236}">
                  <a16:creationId xmlns:a16="http://schemas.microsoft.com/office/drawing/2014/main" id="{2202FBEC-3610-81DB-EF0B-DB2859E9AC29}"/>
                </a:ext>
              </a:extLst>
            </p:cNvPr>
            <p:cNvPicPr>
              <a:picLocks noChangeAspect="1"/>
            </p:cNvPicPr>
            <p:nvPr/>
          </p:nvPicPr>
          <p:blipFill>
            <a:blip r:embed="rId5"/>
            <a:stretch>
              <a:fillRect/>
            </a:stretch>
          </p:blipFill>
          <p:spPr>
            <a:xfrm>
              <a:off x="5557227" y="5214472"/>
              <a:ext cx="1372477" cy="200211"/>
            </a:xfrm>
            <a:prstGeom prst="rect">
              <a:avLst/>
            </a:prstGeom>
          </p:spPr>
        </p:pic>
      </p:grpSp>
      <p:sp>
        <p:nvSpPr>
          <p:cNvPr id="11" name="Rectangle 10">
            <a:extLst>
              <a:ext uri="{FF2B5EF4-FFF2-40B4-BE49-F238E27FC236}">
                <a16:creationId xmlns:a16="http://schemas.microsoft.com/office/drawing/2014/main" id="{A8D6ACDA-96FD-1F7B-03E6-AEE74F589C80}"/>
              </a:ext>
            </a:extLst>
          </p:cNvPr>
          <p:cNvSpPr/>
          <p:nvPr/>
        </p:nvSpPr>
        <p:spPr>
          <a:xfrm>
            <a:off x="8465907" y="-1"/>
            <a:ext cx="3678044" cy="289913"/>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lgerian" panose="04020705040A02060702" pitchFamily="82" charset="0"/>
              </a:rPr>
              <a:t>Microservices Interview </a:t>
            </a:r>
            <a:r>
              <a:rPr lang="en-US" dirty="0" err="1">
                <a:latin typeface="Algerian" panose="04020705040A02060702" pitchFamily="82" charset="0"/>
              </a:rPr>
              <a:t>QnA</a:t>
            </a:r>
            <a:endParaRPr lang="en-US" dirty="0">
              <a:latin typeface="Algerian" panose="04020705040A02060702" pitchFamily="82" charset="0"/>
            </a:endParaRPr>
          </a:p>
        </p:txBody>
      </p:sp>
      <p:sp>
        <p:nvSpPr>
          <p:cNvPr id="12" name="Rectangle: Rounded Corners 11">
            <a:extLst>
              <a:ext uri="{FF2B5EF4-FFF2-40B4-BE49-F238E27FC236}">
                <a16:creationId xmlns:a16="http://schemas.microsoft.com/office/drawing/2014/main" id="{382EA15D-A9F1-6334-A388-AFEB389E7F72}"/>
              </a:ext>
            </a:extLst>
          </p:cNvPr>
          <p:cNvSpPr/>
          <p:nvPr/>
        </p:nvSpPr>
        <p:spPr>
          <a:xfrm>
            <a:off x="0" y="33059"/>
            <a:ext cx="1089061" cy="256854"/>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#11</a:t>
            </a:r>
          </a:p>
        </p:txBody>
      </p:sp>
    </p:spTree>
    <p:extLst>
      <p:ext uri="{BB962C8B-B14F-4D97-AF65-F5344CB8AC3E}">
        <p14:creationId xmlns:p14="http://schemas.microsoft.com/office/powerpoint/2010/main" val="2040476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2C5F-E6F0-A41A-DA05-17BB8E931511}"/>
              </a:ext>
            </a:extLst>
          </p:cNvPr>
          <p:cNvSpPr>
            <a:spLocks noGrp="1"/>
          </p:cNvSpPr>
          <p:nvPr>
            <p:ph type="title"/>
          </p:nvPr>
        </p:nvSpPr>
        <p:spPr/>
        <p:txBody>
          <a:bodyPr/>
          <a:lstStyle/>
          <a:p>
            <a:pPr algn="ctr"/>
            <a:r>
              <a:rPr lang="en-US" dirty="0"/>
              <a:t>Principals</a:t>
            </a:r>
          </a:p>
        </p:txBody>
      </p:sp>
      <p:graphicFrame>
        <p:nvGraphicFramePr>
          <p:cNvPr id="4" name="Content Placeholder 3">
            <a:extLst>
              <a:ext uri="{FF2B5EF4-FFF2-40B4-BE49-F238E27FC236}">
                <a16:creationId xmlns:a16="http://schemas.microsoft.com/office/drawing/2014/main" id="{BBFDDADC-F524-9689-EDA9-1AE1BDCC0CF9}"/>
              </a:ext>
            </a:extLst>
          </p:cNvPr>
          <p:cNvGraphicFramePr>
            <a:graphicFrameLocks noGrp="1"/>
          </p:cNvGraphicFramePr>
          <p:nvPr>
            <p:ph idx="1"/>
            <p:extLst>
              <p:ext uri="{D42A27DB-BD31-4B8C-83A1-F6EECF244321}">
                <p14:modId xmlns:p14="http://schemas.microsoft.com/office/powerpoint/2010/main" val="5779627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639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Single Responsibility Principle (SRP)</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a:xfrm>
            <a:off x="838200" y="1825625"/>
            <a:ext cx="5809180" cy="4351338"/>
          </a:xfrm>
        </p:spPr>
        <p:txBody>
          <a:bodyPr/>
          <a:lstStyle/>
          <a:p>
            <a:r>
              <a:rPr lang="en-US" dirty="0"/>
              <a:t>Each microservice should have a single, well-defined responsibility or a specific business capability. </a:t>
            </a:r>
          </a:p>
          <a:p>
            <a:r>
              <a:rPr lang="en-US" dirty="0"/>
              <a:t>This principle promotes </a:t>
            </a:r>
            <a:r>
              <a:rPr lang="en-US" b="1" dirty="0"/>
              <a:t>separation of concerns</a:t>
            </a:r>
            <a:r>
              <a:rPr lang="en-US" dirty="0"/>
              <a:t>, ensuring that each service handles one specific aspect of the business logic.</a:t>
            </a:r>
          </a:p>
        </p:txBody>
      </p:sp>
    </p:spTree>
    <p:extLst>
      <p:ext uri="{BB962C8B-B14F-4D97-AF65-F5344CB8AC3E}">
        <p14:creationId xmlns:p14="http://schemas.microsoft.com/office/powerpoint/2010/main" val="20792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Independence and Decentralization</a:t>
            </a:r>
            <a:endParaRPr lang="en-US" dirty="0"/>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Microservices should be independently deployable and scalable. </a:t>
            </a:r>
          </a:p>
          <a:p>
            <a:r>
              <a:rPr lang="en-US" dirty="0"/>
              <a:t>They should not depend on each other for deployment or operational stability. </a:t>
            </a:r>
          </a:p>
          <a:p>
            <a:r>
              <a:rPr lang="en-US" dirty="0"/>
              <a:t>This promotes decentralization of development, deployment, and data management.</a:t>
            </a:r>
          </a:p>
        </p:txBody>
      </p:sp>
    </p:spTree>
    <p:extLst>
      <p:ext uri="{BB962C8B-B14F-4D97-AF65-F5344CB8AC3E}">
        <p14:creationId xmlns:p14="http://schemas.microsoft.com/office/powerpoint/2010/main" val="372597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API-Based Communication</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Microservices communicate with each other through well-defined APIs, often over </a:t>
            </a:r>
          </a:p>
          <a:p>
            <a:pPr lvl="1"/>
            <a:r>
              <a:rPr lang="en-US" dirty="0"/>
              <a:t>HTTP/HTTPS using REST, or other protocols like </a:t>
            </a:r>
          </a:p>
          <a:p>
            <a:pPr lvl="1"/>
            <a:r>
              <a:rPr lang="en-US" dirty="0" err="1"/>
              <a:t>gRPC</a:t>
            </a:r>
            <a:r>
              <a:rPr lang="en-US" dirty="0"/>
              <a:t>, </a:t>
            </a:r>
          </a:p>
          <a:p>
            <a:pPr lvl="1"/>
            <a:r>
              <a:rPr lang="en-US" dirty="0"/>
              <a:t>AMQP, or </a:t>
            </a:r>
          </a:p>
          <a:p>
            <a:pPr lvl="1"/>
            <a:r>
              <a:rPr lang="en-US" dirty="0" err="1"/>
              <a:t>GraphQL</a:t>
            </a:r>
            <a:r>
              <a:rPr lang="en-US" dirty="0"/>
              <a:t>. </a:t>
            </a:r>
          </a:p>
          <a:p>
            <a:r>
              <a:rPr lang="en-US" dirty="0"/>
              <a:t>This decouples services and allows them to evolve independently.</a:t>
            </a:r>
          </a:p>
        </p:txBody>
      </p:sp>
    </p:spTree>
    <p:extLst>
      <p:ext uri="{BB962C8B-B14F-4D97-AF65-F5344CB8AC3E}">
        <p14:creationId xmlns:p14="http://schemas.microsoft.com/office/powerpoint/2010/main" val="171337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Decentralized Data Management</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Each microservice manages its own data, typically stored in a separate database. </a:t>
            </a:r>
          </a:p>
          <a:p>
            <a:r>
              <a:rPr lang="en-US" dirty="0"/>
              <a:t>This ensures that services are loosely coupled, and changes to the data model of one service do not affect others.</a:t>
            </a:r>
          </a:p>
        </p:txBody>
      </p:sp>
    </p:spTree>
    <p:extLst>
      <p:ext uri="{BB962C8B-B14F-4D97-AF65-F5344CB8AC3E}">
        <p14:creationId xmlns:p14="http://schemas.microsoft.com/office/powerpoint/2010/main" val="136732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Fault Tolerance and Resilience</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Microservices should be designed with fault tolerance in mind, ensuring that the failure of one service does not bring down the entire system. </a:t>
            </a:r>
          </a:p>
          <a:p>
            <a:r>
              <a:rPr lang="en-US" dirty="0"/>
              <a:t>Techniques like circuit breakers, retries, and fallbacks are often employed.</a:t>
            </a:r>
          </a:p>
        </p:txBody>
      </p:sp>
    </p:spTree>
    <p:extLst>
      <p:ext uri="{BB962C8B-B14F-4D97-AF65-F5344CB8AC3E}">
        <p14:creationId xmlns:p14="http://schemas.microsoft.com/office/powerpoint/2010/main" val="59104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Continuous Delivery and Deployment</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Microservices architecture supports continuous integration and deployment (CI/CD). </a:t>
            </a:r>
          </a:p>
          <a:p>
            <a:r>
              <a:rPr lang="en-US" dirty="0"/>
              <a:t>Since services are independent, they can be developed, tested, and deployed independently, allowing for faster release cycles.</a:t>
            </a:r>
          </a:p>
        </p:txBody>
      </p:sp>
    </p:spTree>
    <p:extLst>
      <p:ext uri="{BB962C8B-B14F-4D97-AF65-F5344CB8AC3E}">
        <p14:creationId xmlns:p14="http://schemas.microsoft.com/office/powerpoint/2010/main" val="139847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DevOps Culture</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Microservices architecture encourages a strong DevOps culture where development and operations teams collaborate closely. </a:t>
            </a:r>
          </a:p>
          <a:p>
            <a:r>
              <a:rPr lang="en-US" dirty="0"/>
              <a:t>The </a:t>
            </a:r>
            <a:r>
              <a:rPr lang="en-US" b="1" u="sng" dirty="0"/>
              <a:t>“you build it, you run it” </a:t>
            </a:r>
            <a:r>
              <a:rPr lang="en-US" dirty="0"/>
              <a:t>principle is often adopted, where teams are responsible for the entire lifecycle of their services.</a:t>
            </a:r>
          </a:p>
        </p:txBody>
      </p:sp>
    </p:spTree>
    <p:extLst>
      <p:ext uri="{BB962C8B-B14F-4D97-AF65-F5344CB8AC3E}">
        <p14:creationId xmlns:p14="http://schemas.microsoft.com/office/powerpoint/2010/main" val="5018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616449" y="729465"/>
            <a:ext cx="10760613" cy="397729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10400" b="0" i="0" u="none" strike="noStrike" kern="1200" cap="none" spc="0" normalizeH="0" baseline="0" noProof="0" dirty="0">
                <a:ln>
                  <a:solidFill>
                    <a:prstClr val="white">
                      <a:lumMod val="75000"/>
                      <a:lumOff val="25000"/>
                      <a:alpha val="10000"/>
                    </a:prstClr>
                  </a:solidFill>
                </a:ln>
                <a:solidFill>
                  <a:srgbClr val="FFFF00"/>
                </a:solidFill>
                <a:effectLst>
                  <a:outerShdw blurRad="9525" dist="25400" dir="14640000" algn="tl" rotWithShape="0">
                    <a:prstClr val="white">
                      <a:alpha val="30000"/>
                    </a:prstClr>
                  </a:outerShdw>
                </a:effectLst>
                <a:uLnTx/>
                <a:uFillTx/>
                <a:latin typeface="Algerian" panose="04020705040A02060702" pitchFamily="82" charset="0"/>
                <a:ea typeface="+mj-ea"/>
              </a:rPr>
              <a:t>Questions</a:t>
            </a:r>
            <a:r>
              <a:rPr kumimoji="0" lang="en-US" sz="104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 </a:t>
            </a:r>
            <a:r>
              <a:rPr kumimoji="0" lang="en-US" sz="2200" b="0" i="0" u="none" strike="noStrike" kern="1200" cap="none" spc="0" normalizeH="0" baseline="0" noProof="0" dirty="0">
                <a:ln>
                  <a:solidFill>
                    <a:prstClr val="white">
                      <a:lumMod val="75000"/>
                      <a:lumOff val="25000"/>
                      <a:alpha val="10000"/>
                    </a:prstClr>
                  </a:solidFill>
                </a:ln>
                <a:solidFill>
                  <a:prstClr val="white"/>
                </a:solidFill>
                <a:effectLst>
                  <a:outerShdw blurRad="9525" dist="25400" dir="14640000" algn="tl" rotWithShape="0">
                    <a:prstClr val="white">
                      <a:alpha val="30000"/>
                    </a:prstClr>
                  </a:outerShdw>
                </a:effectLst>
                <a:uLnTx/>
                <a:uFillTx/>
                <a:latin typeface="Algerian" panose="04020705040A02060702" pitchFamily="82" charset="0"/>
                <a:ea typeface="+mj-ea"/>
              </a:rPr>
              <a:t>about</a:t>
            </a:r>
            <a:r>
              <a:rPr kumimoji="0" lang="en-US" sz="104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 </a:t>
            </a:r>
          </a:p>
          <a:p>
            <a:pPr marL="0" marR="0" lvl="0" indent="0" algn="ctr" defTabSz="4572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solidFill>
                    <a:prstClr val="white">
                      <a:lumMod val="75000"/>
                      <a:lumOff val="25000"/>
                      <a:alpha val="10000"/>
                    </a:prstClr>
                  </a:solidFill>
                </a:ln>
                <a:solidFill>
                  <a:srgbClr val="FF0000"/>
                </a:solidFill>
                <a:effectLst>
                  <a:outerShdw blurRad="9525" dist="25400" dir="14640000" algn="tl" rotWithShape="0">
                    <a:prstClr val="white">
                      <a:alpha val="30000"/>
                    </a:prstClr>
                  </a:outerShdw>
                </a:effectLst>
                <a:uLnTx/>
                <a:uFillTx/>
                <a:latin typeface="Algerian" panose="04020705040A02060702" pitchFamily="82" charset="0"/>
                <a:ea typeface="+mj-ea"/>
              </a:rPr>
              <a:t>Load Balancer</a:t>
            </a:r>
            <a:br>
              <a:rPr kumimoji="0" lang="en-US" sz="6600" b="0" i="0" u="none" strike="noStrike" kern="1200" cap="none" spc="0" normalizeH="0" baseline="0" noProof="0" dirty="0">
                <a:ln>
                  <a:solidFill>
                    <a:prstClr val="white">
                      <a:lumMod val="75000"/>
                      <a:lumOff val="25000"/>
                      <a:alpha val="10000"/>
                    </a:prstClr>
                  </a:solidFill>
                </a:ln>
                <a:solidFill>
                  <a:srgbClr val="44546A"/>
                </a:solidFill>
                <a:effectLst>
                  <a:outerShdw blurRad="9525" dist="25400" dir="14640000" algn="tl" rotWithShape="0">
                    <a:prstClr val="white">
                      <a:alpha val="30000"/>
                    </a:prstClr>
                  </a:outerShdw>
                </a:effectLst>
                <a:uLnTx/>
                <a:uFillTx/>
                <a:latin typeface="Algerian" panose="04020705040A02060702" pitchFamily="82" charset="0"/>
                <a:ea typeface="+mj-ea"/>
              </a:rPr>
            </a:br>
            <a:r>
              <a:rPr kumimoji="0" lang="en-US" sz="1600" b="0" i="0" u="none" strike="noStrike" kern="1200" cap="none" spc="0" normalizeH="0" baseline="0" noProof="0" dirty="0">
                <a:ln>
                  <a:solidFill>
                    <a:prstClr val="white">
                      <a:lumMod val="75000"/>
                      <a:lumOff val="25000"/>
                      <a:alpha val="10000"/>
                    </a:prstClr>
                  </a:solidFill>
                </a:ln>
                <a:solidFill>
                  <a:prstClr val="white"/>
                </a:solidFill>
                <a:effectLst>
                  <a:outerShdw blurRad="9525" dist="25400" dir="14640000" algn="tl" rotWithShape="0">
                    <a:prstClr val="white">
                      <a:alpha val="30000"/>
                    </a:prstClr>
                  </a:outerShdw>
                </a:effectLst>
                <a:uLnTx/>
                <a:uFillTx/>
                <a:latin typeface="Algerian" panose="04020705040A02060702" pitchFamily="82" charset="0"/>
                <a:ea typeface="+mj-ea"/>
              </a:rPr>
              <a:t>vs</a:t>
            </a:r>
            <a:br>
              <a:rPr kumimoji="0" lang="en-US" sz="6600" b="0" i="0" u="none" strike="noStrike" kern="1200" cap="none" spc="0" normalizeH="0" baseline="0" noProof="0" dirty="0">
                <a:ln>
                  <a:solidFill>
                    <a:prstClr val="white">
                      <a:lumMod val="75000"/>
                      <a:lumOff val="25000"/>
                      <a:alpha val="10000"/>
                    </a:prstClr>
                  </a:solidFill>
                </a:ln>
                <a:solidFill>
                  <a:srgbClr val="44546A"/>
                </a:solidFill>
                <a:effectLst>
                  <a:outerShdw blurRad="9525" dist="25400" dir="14640000" algn="tl" rotWithShape="0">
                    <a:prstClr val="white">
                      <a:alpha val="30000"/>
                    </a:prstClr>
                  </a:outerShdw>
                </a:effectLst>
                <a:uLnTx/>
                <a:uFillTx/>
                <a:latin typeface="Algerian" panose="04020705040A02060702" pitchFamily="82" charset="0"/>
                <a:ea typeface="+mj-ea"/>
              </a:rPr>
            </a:br>
            <a:r>
              <a:rPr kumimoji="0" lang="en-US" sz="6600" b="0" i="0" u="none" strike="noStrike" kern="1200" cap="none" spc="0" normalizeH="0" baseline="0" noProof="0" dirty="0">
                <a:ln>
                  <a:solidFill>
                    <a:prstClr val="white">
                      <a:lumMod val="75000"/>
                      <a:lumOff val="25000"/>
                      <a:alpha val="10000"/>
                    </a:prstClr>
                  </a:solidFill>
                </a:ln>
                <a:solidFill>
                  <a:srgbClr val="00B050"/>
                </a:solidFill>
                <a:effectLst>
                  <a:outerShdw blurRad="9525" dist="25400" dir="14640000" algn="tl" rotWithShape="0">
                    <a:prstClr val="white">
                      <a:alpha val="30000"/>
                    </a:prstClr>
                  </a:outerShdw>
                </a:effectLst>
                <a:uLnTx/>
                <a:uFillTx/>
                <a:latin typeface="Algerian" panose="04020705040A02060702" pitchFamily="82" charset="0"/>
                <a:ea typeface="+mj-ea"/>
              </a:rPr>
              <a:t>API Gateway</a:t>
            </a:r>
            <a:endParaRPr kumimoji="0" lang="en-US" sz="6600" b="0" i="0" u="none" strike="noStrike" kern="1200" cap="none" spc="0" normalizeH="0" baseline="0" noProof="0" dirty="0">
              <a:ln>
                <a:solidFill>
                  <a:prstClr val="white">
                    <a:lumMod val="75000"/>
                    <a:lumOff val="25000"/>
                    <a:alpha val="10000"/>
                  </a:prstClr>
                </a:solidFill>
              </a:ln>
              <a:solidFill>
                <a:srgbClr val="44546A"/>
              </a:solidFill>
              <a:effectLst>
                <a:outerShdw blurRad="9525" dist="25400" dir="14640000" algn="tl" rotWithShape="0">
                  <a:prstClr val="white">
                    <a:alpha val="30000"/>
                  </a:prstClr>
                </a:outerShdw>
              </a:effectLst>
              <a:uLnTx/>
              <a:uFillTx/>
              <a:latin typeface="Algerian" panose="04020705040A02060702" pitchFamily="82" charset="0"/>
              <a:ea typeface="+mj-ea"/>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#microservicesInterviews</a:t>
            </a:r>
          </a:p>
        </p:txBody>
      </p:sp>
    </p:spTree>
    <p:extLst>
      <p:ext uri="{BB962C8B-B14F-4D97-AF65-F5344CB8AC3E}">
        <p14:creationId xmlns:p14="http://schemas.microsoft.com/office/powerpoint/2010/main" val="13711897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Service Discovery and Load Balancing</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Microservices often use service discovery mechanisms to locate other services dynamically. </a:t>
            </a:r>
          </a:p>
          <a:p>
            <a:r>
              <a:rPr lang="en-US" dirty="0"/>
              <a:t>Load balancing distributes incoming requests across multiple instances of a service to ensure high availability and reliability.</a:t>
            </a:r>
          </a:p>
        </p:txBody>
      </p:sp>
    </p:spTree>
    <p:extLst>
      <p:ext uri="{BB962C8B-B14F-4D97-AF65-F5344CB8AC3E}">
        <p14:creationId xmlns:p14="http://schemas.microsoft.com/office/powerpoint/2010/main" val="398156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Polyglot Persistence</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Microservices allow the use of different types of databases depending on the specific needs of each service. </a:t>
            </a:r>
          </a:p>
          <a:p>
            <a:r>
              <a:rPr lang="en-US" dirty="0"/>
              <a:t>This is known as polyglot persistence, where different services use different data storage technologies best suited for their requirements.</a:t>
            </a:r>
          </a:p>
        </p:txBody>
      </p:sp>
    </p:spTree>
    <p:extLst>
      <p:ext uri="{BB962C8B-B14F-4D97-AF65-F5344CB8AC3E}">
        <p14:creationId xmlns:p14="http://schemas.microsoft.com/office/powerpoint/2010/main" val="231342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Observability and Monitoring</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lstStyle/>
          <a:p>
            <a:r>
              <a:rPr lang="en-US" dirty="0"/>
              <a:t>Comprehensive logging, monitoring, and tracing are essential to manage and debug microservices. </a:t>
            </a:r>
          </a:p>
          <a:p>
            <a:r>
              <a:rPr lang="en-US" dirty="0"/>
              <a:t>Observability provides insights into the system’s health, performance, and behavior.</a:t>
            </a:r>
          </a:p>
        </p:txBody>
      </p:sp>
    </p:spTree>
    <p:extLst>
      <p:ext uri="{BB962C8B-B14F-4D97-AF65-F5344CB8AC3E}">
        <p14:creationId xmlns:p14="http://schemas.microsoft.com/office/powerpoint/2010/main" val="348491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9C1C-3B89-8317-D38C-6C383443B28A}"/>
              </a:ext>
            </a:extLst>
          </p:cNvPr>
          <p:cNvSpPr>
            <a:spLocks noGrp="1"/>
          </p:cNvSpPr>
          <p:nvPr>
            <p:ph type="title"/>
          </p:nvPr>
        </p:nvSpPr>
        <p:spPr/>
        <p:txBody>
          <a:bodyPr/>
          <a:lstStyle/>
          <a:p>
            <a:pPr algn="ctr"/>
            <a:r>
              <a:rPr lang="en-US" b="1" dirty="0"/>
              <a:t>Related Questions</a:t>
            </a:r>
          </a:p>
        </p:txBody>
      </p:sp>
      <p:sp>
        <p:nvSpPr>
          <p:cNvPr id="3" name="Content Placeholder 2">
            <a:extLst>
              <a:ext uri="{FF2B5EF4-FFF2-40B4-BE49-F238E27FC236}">
                <a16:creationId xmlns:a16="http://schemas.microsoft.com/office/drawing/2014/main" id="{40C4D042-6D9C-B3F7-E54A-B2531ED073D5}"/>
              </a:ext>
            </a:extLst>
          </p:cNvPr>
          <p:cNvSpPr>
            <a:spLocks noGrp="1"/>
          </p:cNvSpPr>
          <p:nvPr>
            <p:ph idx="1"/>
          </p:nvPr>
        </p:nvSpPr>
        <p:spPr/>
        <p:txBody>
          <a:bodyPr>
            <a:normAutofit fontScale="92500" lnSpcReduction="10000"/>
          </a:bodyPr>
          <a:lstStyle/>
          <a:p>
            <a:r>
              <a:rPr lang="en-US" dirty="0"/>
              <a:t>What are the main differences between microservices and a monolithic architecture? </a:t>
            </a:r>
          </a:p>
          <a:p>
            <a:r>
              <a:rPr lang="en-US" dirty="0"/>
              <a:t>Can you explain the concept of eventual consistency in the context of microservices? </a:t>
            </a:r>
          </a:p>
          <a:p>
            <a:r>
              <a:rPr lang="en-US" dirty="0"/>
              <a:t>How would you handle inter-service communication in a microservices architecture? </a:t>
            </a:r>
          </a:p>
          <a:p>
            <a:r>
              <a:rPr lang="en-US" dirty="0"/>
              <a:t>What strategies can you use to manage distributed transactions in microservices? </a:t>
            </a:r>
          </a:p>
          <a:p>
            <a:r>
              <a:rPr lang="en-US" dirty="0"/>
              <a:t>Describe a situation where microservices might not be the best architectural choice. </a:t>
            </a:r>
          </a:p>
          <a:p>
            <a:r>
              <a:rPr lang="en-US" dirty="0"/>
              <a:t>How do you ensure data integrity and consistency across microservices?</a:t>
            </a:r>
          </a:p>
        </p:txBody>
      </p:sp>
    </p:spTree>
    <p:extLst>
      <p:ext uri="{BB962C8B-B14F-4D97-AF65-F5344CB8AC3E}">
        <p14:creationId xmlns:p14="http://schemas.microsoft.com/office/powerpoint/2010/main" val="2725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274"/>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85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600" dirty="0">
                <a:solidFill>
                  <a:srgbClr val="00B050"/>
                </a:solidFill>
                <a:latin typeface="Algerian" panose="04020705040A02060702" pitchFamily="82" charset="0"/>
              </a:rPr>
              <a:t>Write Ahead Log</a:t>
            </a:r>
            <a:endParaRPr lang="en-US" sz="4400" dirty="0">
              <a:solidFill>
                <a:srgbClr val="00B050"/>
              </a:solidFill>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16612137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What is WAL?</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In database systems, a Write-Ahead Log (WAL) is a technique used to ensure durability and consistency in the event of a database crash or system failure. </a:t>
            </a:r>
          </a:p>
          <a:p>
            <a:pPr algn="l"/>
            <a:r>
              <a:rPr lang="en-US" b="0" i="0" dirty="0">
                <a:solidFill>
                  <a:srgbClr val="374151"/>
                </a:solidFill>
                <a:effectLst/>
                <a:latin typeface="Söhne"/>
              </a:rPr>
              <a:t>The WAL is a </a:t>
            </a:r>
            <a:r>
              <a:rPr lang="en-US" b="1" i="0" dirty="0">
                <a:solidFill>
                  <a:srgbClr val="374151"/>
                </a:solidFill>
                <a:effectLst/>
                <a:latin typeface="Söhne"/>
              </a:rPr>
              <a:t>commit log </a:t>
            </a:r>
            <a:r>
              <a:rPr lang="en-US" b="0" i="0" dirty="0">
                <a:solidFill>
                  <a:srgbClr val="374151"/>
                </a:solidFill>
                <a:effectLst/>
                <a:latin typeface="Söhne"/>
              </a:rPr>
              <a:t>that records all changes to the database before they are written to the database itself. </a:t>
            </a:r>
          </a:p>
          <a:p>
            <a:pPr lvl="1"/>
            <a:r>
              <a:rPr lang="en-US" b="0" i="0" dirty="0">
                <a:solidFill>
                  <a:srgbClr val="374151"/>
                </a:solidFill>
                <a:effectLst/>
                <a:latin typeface="Söhne"/>
              </a:rPr>
              <a:t>In other words, changes are first written to the WAL and then applied to the database.</a:t>
            </a:r>
          </a:p>
          <a:p>
            <a:pPr algn="l"/>
            <a:r>
              <a:rPr lang="en-US" b="0" i="0" dirty="0">
                <a:solidFill>
                  <a:srgbClr val="374151"/>
                </a:solidFill>
                <a:effectLst/>
                <a:latin typeface="Söhne"/>
              </a:rPr>
              <a:t>The WAL allows for fast recovery of the database in case of a crash or failure. </a:t>
            </a:r>
          </a:p>
          <a:p>
            <a:pPr algn="l"/>
            <a:r>
              <a:rPr lang="en-US" b="0" i="0" dirty="0">
                <a:solidFill>
                  <a:srgbClr val="374151"/>
                </a:solidFill>
                <a:effectLst/>
                <a:latin typeface="Söhne"/>
              </a:rPr>
              <a:t>When the database starts up, it can replay the changes recorded in the WAL to restore the database to its last consistent state before the crash occurred.</a:t>
            </a:r>
          </a:p>
          <a:p>
            <a:endParaRPr lang="en-US" dirty="0"/>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599111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Examples Databases</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r>
              <a:rPr lang="en-US" b="0" i="0" dirty="0">
                <a:solidFill>
                  <a:srgbClr val="374151"/>
                </a:solidFill>
                <a:effectLst/>
                <a:latin typeface="Söhne"/>
              </a:rPr>
              <a:t>The WAL is used in several popular database systems, including </a:t>
            </a:r>
          </a:p>
          <a:p>
            <a:pPr lvl="1"/>
            <a:r>
              <a:rPr lang="en-US" b="0" i="0" dirty="0">
                <a:solidFill>
                  <a:srgbClr val="374151"/>
                </a:solidFill>
                <a:effectLst/>
                <a:latin typeface="Söhne"/>
              </a:rPr>
              <a:t>PostgreSQL, </a:t>
            </a:r>
          </a:p>
          <a:p>
            <a:pPr lvl="1"/>
            <a:r>
              <a:rPr lang="en-US" b="0" i="0" dirty="0">
                <a:solidFill>
                  <a:srgbClr val="374151"/>
                </a:solidFill>
                <a:effectLst/>
                <a:latin typeface="Söhne"/>
              </a:rPr>
              <a:t>MySQL, and </a:t>
            </a:r>
          </a:p>
          <a:p>
            <a:pPr lvl="1"/>
            <a:r>
              <a:rPr lang="en-US" b="0" i="0" dirty="0">
                <a:solidFill>
                  <a:srgbClr val="374151"/>
                </a:solidFill>
                <a:effectLst/>
                <a:latin typeface="Söhne"/>
              </a:rPr>
              <a:t>SQLite. </a:t>
            </a:r>
          </a:p>
          <a:p>
            <a:r>
              <a:rPr lang="en-US" b="0" i="0" dirty="0">
                <a:solidFill>
                  <a:srgbClr val="374151"/>
                </a:solidFill>
                <a:effectLst/>
                <a:latin typeface="Söhne"/>
              </a:rPr>
              <a:t>It's an essential component of these systems because it ensures data consistency and durability in the event of a system failure.</a:t>
            </a:r>
            <a:endParaRPr lang="en-US" dirty="0"/>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8323705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WAL in microservices</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normAutofit fontScale="92500" lnSpcReduction="10000"/>
          </a:bodyPr>
          <a:lstStyle/>
          <a:p>
            <a:r>
              <a:rPr lang="en-US" dirty="0"/>
              <a:t>In a microservices architecture,</a:t>
            </a:r>
          </a:p>
          <a:p>
            <a:pPr lvl="1"/>
            <a:r>
              <a:rPr lang="en-US" dirty="0"/>
              <a:t>Services are designed to be loosely coupled and independent, and each service may have its own database. </a:t>
            </a:r>
          </a:p>
          <a:p>
            <a:pPr lvl="1"/>
            <a:r>
              <a:rPr lang="en-US" dirty="0"/>
              <a:t>This can result in data inconsistencies and durability issues if changes to the data are not properly synchronized across the services.</a:t>
            </a:r>
          </a:p>
          <a:p>
            <a:endParaRPr lang="en-US" dirty="0"/>
          </a:p>
          <a:p>
            <a:r>
              <a:rPr lang="en-US" dirty="0">
                <a:solidFill>
                  <a:srgbClr val="00B050"/>
                </a:solidFill>
              </a:rPr>
              <a:t>The Write-Ahead Log (WAL) technique can be used in conjunction with a database system to ensure that changes to the data are consistent and durable across all services. </a:t>
            </a:r>
          </a:p>
          <a:p>
            <a:pPr lvl="1"/>
            <a:r>
              <a:rPr lang="en-US" dirty="0"/>
              <a:t>When a write request is received by a service, the data is first written to the WAL before being written to the database. </a:t>
            </a:r>
          </a:p>
          <a:p>
            <a:pPr lvl="1"/>
            <a:r>
              <a:rPr lang="en-US" dirty="0"/>
              <a:t>This ensures that the write operation is durable and can be recovered in case of a failure.</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7195792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r>
              <a:rPr lang="en-US" dirty="0"/>
              <a:t>WAL in microservices</a:t>
            </a:r>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normAutofit fontScale="92500" lnSpcReduction="20000"/>
          </a:bodyPr>
          <a:lstStyle/>
          <a:p>
            <a:r>
              <a:rPr lang="en-US" dirty="0">
                <a:solidFill>
                  <a:srgbClr val="00B050"/>
                </a:solidFill>
              </a:rPr>
              <a:t>The WAL can also be used to synchronize data changes across multiple services</a:t>
            </a:r>
            <a:r>
              <a:rPr lang="en-US" dirty="0"/>
              <a:t>. </a:t>
            </a:r>
          </a:p>
          <a:p>
            <a:pPr lvl="1"/>
            <a:r>
              <a:rPr lang="en-US" dirty="0"/>
              <a:t>When a service makes a change to the data, it writes the change to the WAL and notifies other services that are interested in the data. </a:t>
            </a:r>
          </a:p>
          <a:p>
            <a:pPr lvl="1"/>
            <a:r>
              <a:rPr lang="en-US" dirty="0"/>
              <a:t>The other services can then read the data from the WAL and apply the changes to their own databases. </a:t>
            </a:r>
          </a:p>
          <a:p>
            <a:pPr lvl="1"/>
            <a:r>
              <a:rPr lang="en-US" dirty="0"/>
              <a:t>This ensures that all services have consistent data and that data changes are synchronized in a timely manner.</a:t>
            </a:r>
          </a:p>
          <a:p>
            <a:endParaRPr lang="en-US" dirty="0"/>
          </a:p>
          <a:p>
            <a:r>
              <a:rPr lang="en-US" dirty="0">
                <a:solidFill>
                  <a:srgbClr val="00B050"/>
                </a:solidFill>
              </a:rPr>
              <a:t>Using the WAL in a microservices architecture can also improve performance by reducing the number of round trips to the database.</a:t>
            </a:r>
          </a:p>
          <a:p>
            <a:pPr lvl="1"/>
            <a:r>
              <a:rPr lang="en-US" dirty="0"/>
              <a:t> Instead of immediately writing data to the database, the service can write data to the WAL in memory and then periodically flush the changes to the database. </a:t>
            </a:r>
          </a:p>
          <a:p>
            <a:pPr lvl="1"/>
            <a:r>
              <a:rPr lang="en-US" dirty="0"/>
              <a:t>This reduces the number of disk I/O operations and can improve write performance.</a:t>
            </a:r>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4946763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06401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AF-882D-ACEB-B798-80C248EB1896}"/>
              </a:ext>
            </a:extLst>
          </p:cNvPr>
          <p:cNvSpPr>
            <a:spLocks noGrp="1"/>
          </p:cNvSpPr>
          <p:nvPr>
            <p:ph type="title"/>
          </p:nvPr>
        </p:nvSpPr>
        <p:spPr/>
        <p:txBody>
          <a:bodyPr/>
          <a:lstStyle/>
          <a:p>
            <a:r>
              <a:rPr lang="en-US" dirty="0"/>
              <a:t>Questions about Load balancer</a:t>
            </a:r>
          </a:p>
        </p:txBody>
      </p:sp>
      <p:sp>
        <p:nvSpPr>
          <p:cNvPr id="3" name="Content Placeholder 2">
            <a:extLst>
              <a:ext uri="{FF2B5EF4-FFF2-40B4-BE49-F238E27FC236}">
                <a16:creationId xmlns:a16="http://schemas.microsoft.com/office/drawing/2014/main" id="{7DCA9B22-73EF-3279-B4A0-C1DF5400675D}"/>
              </a:ext>
            </a:extLst>
          </p:cNvPr>
          <p:cNvSpPr>
            <a:spLocks noGrp="1"/>
          </p:cNvSpPr>
          <p:nvPr>
            <p:ph idx="1"/>
          </p:nvPr>
        </p:nvSpPr>
        <p:spPr>
          <a:xfrm>
            <a:off x="838200" y="1825624"/>
            <a:ext cx="10515600" cy="4955319"/>
          </a:xfrm>
        </p:spPr>
        <p:txBody>
          <a:bodyPr>
            <a:normAutofit fontScale="85000" lnSpcReduction="10000"/>
          </a:bodyPr>
          <a:lstStyle/>
          <a:p>
            <a:r>
              <a:rPr lang="en-US" dirty="0"/>
              <a:t>What is a load balancer, and what purpose does it serve in distributed systems?</a:t>
            </a:r>
          </a:p>
          <a:p>
            <a:r>
              <a:rPr lang="en-US" dirty="0"/>
              <a:t>What are some common algorithms used for load balancing, and how do they work</a:t>
            </a:r>
          </a:p>
          <a:p>
            <a:pPr lvl="1"/>
            <a:r>
              <a:rPr lang="en-US" dirty="0">
                <a:solidFill>
                  <a:srgbClr val="92D050"/>
                </a:solidFill>
              </a:rPr>
              <a:t>Round Robin &amp; weighted Round Robin</a:t>
            </a:r>
          </a:p>
          <a:p>
            <a:pPr lvl="1"/>
            <a:r>
              <a:rPr lang="en-US" dirty="0">
                <a:solidFill>
                  <a:srgbClr val="92D050"/>
                </a:solidFill>
              </a:rPr>
              <a:t>Least Connection</a:t>
            </a:r>
          </a:p>
          <a:p>
            <a:pPr lvl="1"/>
            <a:r>
              <a:rPr lang="en-US" dirty="0">
                <a:solidFill>
                  <a:srgbClr val="92D050"/>
                </a:solidFill>
              </a:rPr>
              <a:t>IP Hash</a:t>
            </a:r>
          </a:p>
          <a:p>
            <a:pPr lvl="1"/>
            <a:r>
              <a:rPr lang="en-US" dirty="0">
                <a:solidFill>
                  <a:srgbClr val="92D050"/>
                </a:solidFill>
              </a:rPr>
              <a:t>Least Response time</a:t>
            </a:r>
          </a:p>
          <a:p>
            <a:pPr lvl="1"/>
            <a:r>
              <a:rPr lang="en-US" dirty="0">
                <a:solidFill>
                  <a:srgbClr val="92D050"/>
                </a:solidFill>
              </a:rPr>
              <a:t>Random</a:t>
            </a:r>
          </a:p>
          <a:p>
            <a:pPr lvl="1"/>
            <a:endParaRPr lang="en-US" dirty="0"/>
          </a:p>
          <a:p>
            <a:r>
              <a:rPr lang="en-US" dirty="0"/>
              <a:t>What are some considerations when choosing a load balancer for a distributed system?</a:t>
            </a:r>
          </a:p>
          <a:p>
            <a:pPr lvl="1"/>
            <a:r>
              <a:rPr lang="en-US" dirty="0">
                <a:solidFill>
                  <a:srgbClr val="92D050"/>
                </a:solidFill>
              </a:rPr>
              <a:t>Scalability</a:t>
            </a:r>
          </a:p>
          <a:p>
            <a:pPr lvl="1"/>
            <a:r>
              <a:rPr lang="en-US" dirty="0">
                <a:solidFill>
                  <a:srgbClr val="92D050"/>
                </a:solidFill>
              </a:rPr>
              <a:t>Performance</a:t>
            </a:r>
          </a:p>
          <a:p>
            <a:pPr lvl="1"/>
            <a:r>
              <a:rPr lang="en-US" dirty="0">
                <a:solidFill>
                  <a:srgbClr val="92D050"/>
                </a:solidFill>
              </a:rPr>
              <a:t>Cost</a:t>
            </a:r>
          </a:p>
          <a:p>
            <a:pPr lvl="1"/>
            <a:r>
              <a:rPr lang="en-US" dirty="0">
                <a:solidFill>
                  <a:srgbClr val="92D050"/>
                </a:solidFill>
              </a:rPr>
              <a:t>Ability to integrate with other components in the organization</a:t>
            </a:r>
          </a:p>
          <a:p>
            <a:endParaRPr lang="en-US" dirty="0"/>
          </a:p>
        </p:txBody>
      </p:sp>
      <p:pic>
        <p:nvPicPr>
          <p:cNvPr id="4" name="Picture 3">
            <a:extLst>
              <a:ext uri="{FF2B5EF4-FFF2-40B4-BE49-F238E27FC236}">
                <a16:creationId xmlns:a16="http://schemas.microsoft.com/office/drawing/2014/main" id="{FDDB269A-A084-22C6-E1C2-59C11B4AE3DD}"/>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03556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anim calcmode="lin" valueType="num">
                                      <p:cBhvr>
                                        <p:cTn id="20"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2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000"/>
                                        <p:tgtEl>
                                          <p:spTgt spid="3">
                                            <p:txEl>
                                              <p:pRg st="3" end="3"/>
                                            </p:txEl>
                                          </p:spTgt>
                                        </p:tgtEl>
                                      </p:cBhvr>
                                    </p:animEffect>
                                    <p:anim calcmode="lin" valueType="num">
                                      <p:cBhvr>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000"/>
                                        <p:tgtEl>
                                          <p:spTgt spid="3">
                                            <p:txEl>
                                              <p:pRg st="4" end="4"/>
                                            </p:txEl>
                                          </p:spTgt>
                                        </p:tgtEl>
                                      </p:cBhvr>
                                    </p:animEffect>
                                    <p:anim calcmode="lin" valueType="num">
                                      <p:cBhvr>
                                        <p:cTn id="30"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2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2000"/>
                                        <p:tgtEl>
                                          <p:spTgt spid="3">
                                            <p:txEl>
                                              <p:pRg st="5" end="5"/>
                                            </p:txEl>
                                          </p:spTgt>
                                        </p:tgtEl>
                                      </p:cBhvr>
                                    </p:animEffect>
                                    <p:anim calcmode="lin" valueType="num">
                                      <p:cBhvr>
                                        <p:cTn id="3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2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2000"/>
                                        <p:tgtEl>
                                          <p:spTgt spid="3">
                                            <p:txEl>
                                              <p:pRg st="6" end="6"/>
                                            </p:txEl>
                                          </p:spTgt>
                                        </p:tgtEl>
                                      </p:cBhvr>
                                    </p:animEffect>
                                    <p:anim calcmode="lin" valueType="num">
                                      <p:cBhvr>
                                        <p:cTn id="4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2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2000"/>
                                        <p:tgtEl>
                                          <p:spTgt spid="3">
                                            <p:txEl>
                                              <p:pRg st="8" end="8"/>
                                            </p:txEl>
                                          </p:spTgt>
                                        </p:tgtEl>
                                      </p:cBhvr>
                                    </p:animEffect>
                                    <p:anim calcmode="lin" valueType="num">
                                      <p:cBhvr>
                                        <p:cTn id="47"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2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2000"/>
                                        <p:tgtEl>
                                          <p:spTgt spid="3">
                                            <p:txEl>
                                              <p:pRg st="9" end="9"/>
                                            </p:txEl>
                                          </p:spTgt>
                                        </p:tgtEl>
                                      </p:cBhvr>
                                    </p:animEffect>
                                    <p:anim calcmode="lin" valueType="num">
                                      <p:cBhvr>
                                        <p:cTn id="52"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2000" fill="hold"/>
                                        <p:tgtEl>
                                          <p:spTgt spid="3">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2000"/>
                                        <p:tgtEl>
                                          <p:spTgt spid="3">
                                            <p:txEl>
                                              <p:pRg st="10" end="10"/>
                                            </p:txEl>
                                          </p:spTgt>
                                        </p:tgtEl>
                                      </p:cBhvr>
                                    </p:animEffect>
                                    <p:anim calcmode="lin" valueType="num">
                                      <p:cBhvr>
                                        <p:cTn id="57"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2000" fill="hold"/>
                                        <p:tgtEl>
                                          <p:spTgt spid="3">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2000"/>
                                        <p:tgtEl>
                                          <p:spTgt spid="3">
                                            <p:txEl>
                                              <p:pRg st="11" end="11"/>
                                            </p:txEl>
                                          </p:spTgt>
                                        </p:tgtEl>
                                      </p:cBhvr>
                                    </p:animEffect>
                                    <p:anim calcmode="lin" valueType="num">
                                      <p:cBhvr>
                                        <p:cTn id="62" dur="2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3" dur="2000" fill="hold"/>
                                        <p:tgtEl>
                                          <p:spTgt spid="3">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2000"/>
                                        <p:tgtEl>
                                          <p:spTgt spid="3">
                                            <p:txEl>
                                              <p:pRg st="12" end="12"/>
                                            </p:txEl>
                                          </p:spTgt>
                                        </p:tgtEl>
                                      </p:cBhvr>
                                    </p:animEffect>
                                    <p:anim calcmode="lin" valueType="num">
                                      <p:cBhvr>
                                        <p:cTn id="67" dur="2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2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8735124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32528550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7112299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0365153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13761452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6306439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B667-C2D5-2858-6B90-4A2AB02CFE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D3649B7-51CB-0A5E-4B8B-15CECCBD869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9C515-2918-FBDF-D5AE-74205945BCE1}"/>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21746855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fontScale="85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500" dirty="0">
                <a:solidFill>
                  <a:srgbClr val="FFFF00"/>
                </a:solidFill>
                <a:latin typeface="Algerian" panose="04020705040A02060702" pitchFamily="82" charset="0"/>
              </a:rPr>
              <a:t>Questions</a:t>
            </a:r>
            <a:r>
              <a:rPr lang="en-US" sz="11500" dirty="0">
                <a:solidFill>
                  <a:srgbClr val="00B050"/>
                </a:solidFill>
                <a:latin typeface="Algerian" panose="04020705040A02060702" pitchFamily="82" charset="0"/>
              </a:rPr>
              <a:t> </a:t>
            </a:r>
            <a:r>
              <a:rPr lang="en-US" sz="2400" dirty="0">
                <a:solidFill>
                  <a:schemeClr val="bg1"/>
                </a:solidFill>
                <a:latin typeface="Algerian" panose="04020705040A02060702" pitchFamily="82" charset="0"/>
              </a:rPr>
              <a:t>about</a:t>
            </a:r>
          </a:p>
          <a:p>
            <a:r>
              <a:rPr lang="en-US" sz="11500" dirty="0">
                <a:solidFill>
                  <a:srgbClr val="00B050"/>
                </a:solidFill>
                <a:latin typeface="Algerian" panose="04020705040A02060702" pitchFamily="82" charset="0"/>
              </a:rPr>
              <a:t>CAP Theorem </a:t>
            </a:r>
            <a:r>
              <a:rPr lang="en-US" sz="2800" dirty="0">
                <a:solidFill>
                  <a:schemeClr val="bg1"/>
                </a:solidFill>
                <a:latin typeface="Algerian" panose="04020705040A02060702" pitchFamily="82" charset="0"/>
              </a:rPr>
              <a:t>and</a:t>
            </a:r>
            <a:r>
              <a:rPr lang="en-US" sz="6000" dirty="0">
                <a:solidFill>
                  <a:srgbClr val="FF0000"/>
                </a:solidFill>
                <a:latin typeface="Algerian" panose="04020705040A02060702" pitchFamily="82" charset="0"/>
              </a:rPr>
              <a:t> </a:t>
            </a:r>
          </a:p>
          <a:p>
            <a:r>
              <a:rPr lang="en-US" sz="3800" dirty="0">
                <a:solidFill>
                  <a:schemeClr val="accent4"/>
                </a:solidFill>
                <a:latin typeface="Algerian" panose="04020705040A02060702" pitchFamily="82" charset="0"/>
              </a:rPr>
              <a:t>It’s</a:t>
            </a:r>
            <a:r>
              <a:rPr lang="en-US" sz="6000" dirty="0">
                <a:solidFill>
                  <a:srgbClr val="FF0000"/>
                </a:solidFill>
                <a:latin typeface="Algerian" panose="04020705040A02060702" pitchFamily="82" charset="0"/>
              </a:rPr>
              <a:t> </a:t>
            </a:r>
            <a:r>
              <a:rPr lang="en-US" sz="9600" dirty="0">
                <a:solidFill>
                  <a:srgbClr val="FF0000"/>
                </a:solidFill>
                <a:latin typeface="Algerian" panose="04020705040A02060702" pitchFamily="82" charset="0"/>
              </a:rPr>
              <a:t>relevance</a:t>
            </a:r>
            <a:endParaRPr lang="en-US" sz="6000" dirty="0">
              <a:latin typeface="Algerian" panose="04020705040A02060702" pitchFamily="82" charset="0"/>
            </a:endParaRP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32441545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7196"/>
            <a:ext cx="12192001" cy="6857990"/>
          </a:xfrm>
          <a:prstGeom prst="rect">
            <a:avLst/>
          </a:prstGeom>
        </p:spPr>
      </p:pic>
      <p:sp>
        <p:nvSpPr>
          <p:cNvPr id="4" name="Title 1">
            <a:extLst>
              <a:ext uri="{FF2B5EF4-FFF2-40B4-BE49-F238E27FC236}">
                <a16:creationId xmlns:a16="http://schemas.microsoft.com/office/drawing/2014/main" id="{59A24540-791A-A8EF-DEB6-B163B2E01330}"/>
              </a:ext>
            </a:extLst>
          </p:cNvPr>
          <p:cNvSpPr txBox="1">
            <a:spLocks/>
          </p:cNvSpPr>
          <p:nvPr/>
        </p:nvSpPr>
        <p:spPr>
          <a:xfrm>
            <a:off x="1316964" y="1420485"/>
            <a:ext cx="10060098" cy="3286270"/>
          </a:xfrm>
          <a:prstGeom prst="rect">
            <a:avLst/>
          </a:prstGeom>
          <a:solidFill>
            <a:schemeClr val="tx1"/>
          </a:solidFill>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dirty="0">
                <a:solidFill>
                  <a:srgbClr val="FF0000"/>
                </a:solidFill>
                <a:latin typeface="Algerian" panose="04020705040A02060702" pitchFamily="82" charset="0"/>
              </a:rPr>
              <a:t>How to </a:t>
            </a:r>
            <a:r>
              <a:rPr lang="en-US" sz="6000" dirty="0">
                <a:solidFill>
                  <a:schemeClr val="accent6"/>
                </a:solidFill>
                <a:latin typeface="Algerian" panose="04020705040A02060702" pitchFamily="82" charset="0"/>
              </a:rPr>
              <a:t>secure</a:t>
            </a:r>
            <a:r>
              <a:rPr lang="en-US" sz="6000" dirty="0">
                <a:solidFill>
                  <a:srgbClr val="FF0000"/>
                </a:solidFill>
                <a:latin typeface="Algerian" panose="04020705040A02060702" pitchFamily="82" charset="0"/>
              </a:rPr>
              <a:t> </a:t>
            </a:r>
            <a:r>
              <a:rPr lang="en-US" sz="6000" dirty="0">
                <a:solidFill>
                  <a:schemeClr val="accent5"/>
                </a:solidFill>
                <a:latin typeface="Algerian" panose="04020705040A02060702" pitchFamily="82" charset="0"/>
              </a:rPr>
              <a:t>microservices</a:t>
            </a:r>
            <a:r>
              <a:rPr lang="en-US" sz="6000" dirty="0">
                <a:solidFill>
                  <a:srgbClr val="FF0000"/>
                </a:solidFill>
                <a:latin typeface="Algerian" panose="04020705040A02060702" pitchFamily="82" charset="0"/>
              </a:rPr>
              <a:t> and its </a:t>
            </a:r>
            <a:r>
              <a:rPr lang="en-US" sz="6000" dirty="0">
                <a:solidFill>
                  <a:schemeClr val="bg1"/>
                </a:solidFill>
                <a:latin typeface="Algerian" panose="04020705040A02060702" pitchFamily="82" charset="0"/>
              </a:rPr>
              <a:t>endpoints</a:t>
            </a:r>
          </a:p>
        </p:txBody>
      </p:sp>
      <p:pic>
        <p:nvPicPr>
          <p:cNvPr id="6" name="Picture 5">
            <a:extLst>
              <a:ext uri="{FF2B5EF4-FFF2-40B4-BE49-F238E27FC236}">
                <a16:creationId xmlns:a16="http://schemas.microsoft.com/office/drawing/2014/main" id="{CD7B98C7-953C-8A5F-80C7-FC64ED6F0B09}"/>
              </a:ext>
            </a:extLst>
          </p:cNvPr>
          <p:cNvPicPr>
            <a:picLocks noChangeAspect="1"/>
          </p:cNvPicPr>
          <p:nvPr/>
        </p:nvPicPr>
        <p:blipFill>
          <a:blip r:embed="rId3"/>
          <a:stretch>
            <a:fillRect/>
          </a:stretch>
        </p:blipFill>
        <p:spPr>
          <a:xfrm>
            <a:off x="-105894" y="-105875"/>
            <a:ext cx="595428" cy="582328"/>
          </a:xfrm>
          <a:prstGeom prst="ellipse">
            <a:avLst/>
          </a:prstGeom>
          <a:ln>
            <a:noFill/>
          </a:ln>
          <a:effectLst>
            <a:softEdge rad="112500"/>
          </a:effectLst>
        </p:spPr>
      </p:pic>
      <p:sp>
        <p:nvSpPr>
          <p:cNvPr id="7" name="TextBox 6">
            <a:extLst>
              <a:ext uri="{FF2B5EF4-FFF2-40B4-BE49-F238E27FC236}">
                <a16:creationId xmlns:a16="http://schemas.microsoft.com/office/drawing/2014/main" id="{6B2A44FF-96A1-656C-3146-C626087E819B}"/>
              </a:ext>
            </a:extLst>
          </p:cNvPr>
          <p:cNvSpPr txBox="1"/>
          <p:nvPr/>
        </p:nvSpPr>
        <p:spPr>
          <a:xfrm>
            <a:off x="5123208" y="4706755"/>
            <a:ext cx="2666198" cy="369332"/>
          </a:xfrm>
          <a:prstGeom prst="rect">
            <a:avLst/>
          </a:prstGeom>
          <a:solidFill>
            <a:schemeClr val="bg1"/>
          </a:solidFill>
        </p:spPr>
        <p:txBody>
          <a:bodyPr wrap="square" rtlCol="0">
            <a:spAutoFit/>
          </a:bodyPr>
          <a:lstStyle/>
          <a:p>
            <a:r>
              <a:rPr lang="en-US" dirty="0"/>
              <a:t>#microservicesInterviews</a:t>
            </a:r>
          </a:p>
        </p:txBody>
      </p:sp>
    </p:spTree>
    <p:extLst>
      <p:ext uri="{BB962C8B-B14F-4D97-AF65-F5344CB8AC3E}">
        <p14:creationId xmlns:p14="http://schemas.microsoft.com/office/powerpoint/2010/main" val="282788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1DAF-882D-ACEB-B798-80C248EB1896}"/>
              </a:ext>
            </a:extLst>
          </p:cNvPr>
          <p:cNvSpPr>
            <a:spLocks noGrp="1"/>
          </p:cNvSpPr>
          <p:nvPr>
            <p:ph type="title"/>
          </p:nvPr>
        </p:nvSpPr>
        <p:spPr/>
        <p:txBody>
          <a:bodyPr/>
          <a:lstStyle/>
          <a:p>
            <a:r>
              <a:rPr lang="en-US" dirty="0"/>
              <a:t>Questions about Load balancer</a:t>
            </a:r>
          </a:p>
        </p:txBody>
      </p:sp>
      <p:sp>
        <p:nvSpPr>
          <p:cNvPr id="3" name="Content Placeholder 2">
            <a:extLst>
              <a:ext uri="{FF2B5EF4-FFF2-40B4-BE49-F238E27FC236}">
                <a16:creationId xmlns:a16="http://schemas.microsoft.com/office/drawing/2014/main" id="{7DCA9B22-73EF-3279-B4A0-C1DF5400675D}"/>
              </a:ext>
            </a:extLst>
          </p:cNvPr>
          <p:cNvSpPr>
            <a:spLocks noGrp="1"/>
          </p:cNvSpPr>
          <p:nvPr>
            <p:ph idx="1"/>
          </p:nvPr>
        </p:nvSpPr>
        <p:spPr>
          <a:xfrm>
            <a:off x="838200" y="1825624"/>
            <a:ext cx="10515600" cy="4821755"/>
          </a:xfrm>
        </p:spPr>
        <p:txBody>
          <a:bodyPr>
            <a:normAutofit fontScale="62500" lnSpcReduction="20000"/>
          </a:bodyPr>
          <a:lstStyle/>
          <a:p>
            <a:r>
              <a:rPr lang="en-US" dirty="0"/>
              <a:t>How do load balancers ensure high availability and fault tolerance?</a:t>
            </a:r>
          </a:p>
          <a:p>
            <a:pPr lvl="1"/>
            <a:r>
              <a:rPr lang="en-US" dirty="0">
                <a:solidFill>
                  <a:srgbClr val="92D050"/>
                </a:solidFill>
              </a:rPr>
              <a:t>Routing traffic based on load</a:t>
            </a:r>
          </a:p>
          <a:p>
            <a:pPr lvl="1"/>
            <a:r>
              <a:rPr lang="en-US" dirty="0">
                <a:solidFill>
                  <a:srgbClr val="92D050"/>
                </a:solidFill>
              </a:rPr>
              <a:t>session persistence, </a:t>
            </a:r>
          </a:p>
          <a:p>
            <a:pPr lvl="1"/>
            <a:r>
              <a:rPr lang="en-US" dirty="0">
                <a:solidFill>
                  <a:srgbClr val="92D050"/>
                </a:solidFill>
              </a:rPr>
              <a:t>health checks, </a:t>
            </a:r>
          </a:p>
          <a:p>
            <a:pPr lvl="1"/>
            <a:r>
              <a:rPr lang="en-US" dirty="0">
                <a:solidFill>
                  <a:srgbClr val="92D050"/>
                </a:solidFill>
              </a:rPr>
              <a:t>clustering </a:t>
            </a:r>
          </a:p>
          <a:p>
            <a:r>
              <a:rPr lang="en-US" dirty="0"/>
              <a:t>Can you explain the difference between a layer 4 and a layer 7 load balancer?</a:t>
            </a:r>
          </a:p>
          <a:p>
            <a:pPr lvl="1"/>
            <a:r>
              <a:rPr lang="en-US" dirty="0">
                <a:solidFill>
                  <a:srgbClr val="92D050"/>
                </a:solidFill>
              </a:rPr>
              <a:t>Layer 4-  </a:t>
            </a:r>
          </a:p>
          <a:p>
            <a:pPr lvl="2"/>
            <a:r>
              <a:rPr lang="en-US" dirty="0">
                <a:solidFill>
                  <a:srgbClr val="92D050"/>
                </a:solidFill>
              </a:rPr>
              <a:t>IP addresses and port numbers to distribute traffic</a:t>
            </a:r>
          </a:p>
          <a:p>
            <a:pPr lvl="1"/>
            <a:r>
              <a:rPr lang="en-US" dirty="0">
                <a:solidFill>
                  <a:srgbClr val="92D050"/>
                </a:solidFill>
              </a:rPr>
              <a:t>A layer 7 -  Can inspect the content of requests to make more intelligent routing decisions based on factors such as </a:t>
            </a:r>
          </a:p>
          <a:p>
            <a:pPr lvl="2"/>
            <a:r>
              <a:rPr lang="en-US" dirty="0">
                <a:solidFill>
                  <a:srgbClr val="92D050"/>
                </a:solidFill>
              </a:rPr>
              <a:t>HTTP headers, </a:t>
            </a:r>
          </a:p>
          <a:p>
            <a:pPr lvl="2"/>
            <a:r>
              <a:rPr lang="en-US" dirty="0">
                <a:solidFill>
                  <a:srgbClr val="92D050"/>
                </a:solidFill>
              </a:rPr>
              <a:t>cookies, and </a:t>
            </a:r>
          </a:p>
          <a:p>
            <a:pPr lvl="2"/>
            <a:r>
              <a:rPr lang="en-US" dirty="0">
                <a:solidFill>
                  <a:srgbClr val="92D050"/>
                </a:solidFill>
              </a:rPr>
              <a:t>URLs.</a:t>
            </a:r>
          </a:p>
          <a:p>
            <a:r>
              <a:rPr lang="en-US" dirty="0"/>
              <a:t>How do you monitor the performance and health of a load balancer?</a:t>
            </a:r>
          </a:p>
          <a:p>
            <a:pPr lvl="1"/>
            <a:r>
              <a:rPr lang="en-US" dirty="0">
                <a:solidFill>
                  <a:srgbClr val="92D050"/>
                </a:solidFill>
              </a:rPr>
              <a:t>Logging</a:t>
            </a:r>
          </a:p>
          <a:p>
            <a:pPr lvl="1"/>
            <a:r>
              <a:rPr lang="en-US" dirty="0">
                <a:solidFill>
                  <a:srgbClr val="92D050"/>
                </a:solidFill>
              </a:rPr>
              <a:t>Monitoring</a:t>
            </a:r>
          </a:p>
          <a:p>
            <a:pPr lvl="1"/>
            <a:r>
              <a:rPr lang="en-US" dirty="0">
                <a:solidFill>
                  <a:srgbClr val="92D050"/>
                </a:solidFill>
              </a:rPr>
              <a:t>Metrics</a:t>
            </a:r>
          </a:p>
          <a:p>
            <a:pPr lvl="1"/>
            <a:r>
              <a:rPr lang="en-US" dirty="0">
                <a:solidFill>
                  <a:srgbClr val="92D050"/>
                </a:solidFill>
              </a:rPr>
              <a:t>Health check</a:t>
            </a:r>
          </a:p>
          <a:p>
            <a:r>
              <a:rPr lang="en-US" dirty="0"/>
              <a:t>How do you scale a load balancer for high traffic or increased demand?</a:t>
            </a:r>
          </a:p>
          <a:p>
            <a:r>
              <a:rPr lang="en-US" dirty="0"/>
              <a:t>Can you give an example of a scenario where you would use a load balancer?</a:t>
            </a:r>
          </a:p>
        </p:txBody>
      </p:sp>
      <p:pic>
        <p:nvPicPr>
          <p:cNvPr id="4" name="Picture 3">
            <a:extLst>
              <a:ext uri="{FF2B5EF4-FFF2-40B4-BE49-F238E27FC236}">
                <a16:creationId xmlns:a16="http://schemas.microsoft.com/office/drawing/2014/main" id="{9EF4A4C4-51CB-5018-8ACE-61C822ECD606}"/>
              </a:ext>
            </a:extLst>
          </p:cNvPr>
          <p:cNvPicPr>
            <a:picLocks noChangeAspect="1"/>
          </p:cNvPicPr>
          <p:nvPr/>
        </p:nvPicPr>
        <p:blipFill>
          <a:blip r:embed="rId2"/>
          <a:stretch>
            <a:fillRect/>
          </a:stretch>
        </p:blipFill>
        <p:spPr>
          <a:xfrm>
            <a:off x="-105894" y="-105875"/>
            <a:ext cx="595428" cy="582328"/>
          </a:xfrm>
          <a:prstGeom prst="ellipse">
            <a:avLst/>
          </a:prstGeom>
          <a:ln>
            <a:noFill/>
          </a:ln>
          <a:effectLst>
            <a:softEdge rad="112500"/>
          </a:effectLst>
        </p:spPr>
      </p:pic>
    </p:spTree>
    <p:extLst>
      <p:ext uri="{BB962C8B-B14F-4D97-AF65-F5344CB8AC3E}">
        <p14:creationId xmlns:p14="http://schemas.microsoft.com/office/powerpoint/2010/main" val="44931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anim calcmode="lin" valueType="num">
                                      <p:cBhvr>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anim calcmode="lin" valueType="num">
                                      <p:cBhvr>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anim calcmode="lin" valueType="num">
                                      <p:cBhvr>
                                        <p:cTn id="23"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2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anim calcmode="lin" valueType="num">
                                      <p:cBhvr>
                                        <p:cTn id="2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2000"/>
                                        <p:tgtEl>
                                          <p:spTgt spid="3">
                                            <p:txEl>
                                              <p:pRg st="5" end="5"/>
                                            </p:txEl>
                                          </p:spTgt>
                                        </p:tgtEl>
                                      </p:cBhvr>
                                    </p:animEffect>
                                    <p:anim calcmode="lin" valueType="num">
                                      <p:cBhvr>
                                        <p:cTn id="35"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2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2000"/>
                                        <p:tgtEl>
                                          <p:spTgt spid="3">
                                            <p:txEl>
                                              <p:pRg st="6" end="6"/>
                                            </p:txEl>
                                          </p:spTgt>
                                        </p:tgtEl>
                                      </p:cBhvr>
                                    </p:animEffect>
                                    <p:anim calcmode="lin" valueType="num">
                                      <p:cBhvr>
                                        <p:cTn id="4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2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2000"/>
                                        <p:tgtEl>
                                          <p:spTgt spid="3">
                                            <p:txEl>
                                              <p:pRg st="7" end="7"/>
                                            </p:txEl>
                                          </p:spTgt>
                                        </p:tgtEl>
                                      </p:cBhvr>
                                    </p:animEffect>
                                    <p:anim calcmode="lin" valueType="num">
                                      <p:cBhvr>
                                        <p:cTn id="45"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2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2000"/>
                                        <p:tgtEl>
                                          <p:spTgt spid="3">
                                            <p:txEl>
                                              <p:pRg st="8" end="8"/>
                                            </p:txEl>
                                          </p:spTgt>
                                        </p:tgtEl>
                                      </p:cBhvr>
                                    </p:animEffect>
                                    <p:anim calcmode="lin" valueType="num">
                                      <p:cBhvr>
                                        <p:cTn id="50"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2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2000"/>
                                        <p:tgtEl>
                                          <p:spTgt spid="3">
                                            <p:txEl>
                                              <p:pRg st="9" end="9"/>
                                            </p:txEl>
                                          </p:spTgt>
                                        </p:tgtEl>
                                      </p:cBhvr>
                                    </p:animEffect>
                                    <p:anim calcmode="lin" valueType="num">
                                      <p:cBhvr>
                                        <p:cTn id="55"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2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2000"/>
                                        <p:tgtEl>
                                          <p:spTgt spid="3">
                                            <p:txEl>
                                              <p:pRg st="10" end="10"/>
                                            </p:txEl>
                                          </p:spTgt>
                                        </p:tgtEl>
                                      </p:cBhvr>
                                    </p:animEffect>
                                    <p:anim calcmode="lin" valueType="num">
                                      <p:cBhvr>
                                        <p:cTn id="60"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2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2000"/>
                                        <p:tgtEl>
                                          <p:spTgt spid="3">
                                            <p:txEl>
                                              <p:pRg st="11" end="11"/>
                                            </p:txEl>
                                          </p:spTgt>
                                        </p:tgtEl>
                                      </p:cBhvr>
                                    </p:animEffect>
                                    <p:anim calcmode="lin" valueType="num">
                                      <p:cBhvr>
                                        <p:cTn id="65" dur="2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2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2000"/>
                                        <p:tgtEl>
                                          <p:spTgt spid="3">
                                            <p:txEl>
                                              <p:pRg st="12" end="12"/>
                                            </p:txEl>
                                          </p:spTgt>
                                        </p:tgtEl>
                                      </p:cBhvr>
                                    </p:animEffect>
                                    <p:anim calcmode="lin" valueType="num">
                                      <p:cBhvr>
                                        <p:cTn id="72" dur="2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2000" fill="hold"/>
                                        <p:tgtEl>
                                          <p:spTgt spid="3">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2000"/>
                                        <p:tgtEl>
                                          <p:spTgt spid="3">
                                            <p:txEl>
                                              <p:pRg st="13" end="13"/>
                                            </p:txEl>
                                          </p:spTgt>
                                        </p:tgtEl>
                                      </p:cBhvr>
                                    </p:animEffect>
                                    <p:anim calcmode="lin" valueType="num">
                                      <p:cBhvr>
                                        <p:cTn id="77" dur="2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8" dur="2000" fill="hold"/>
                                        <p:tgtEl>
                                          <p:spTgt spid="3">
                                            <p:txEl>
                                              <p:pRg st="13" end="13"/>
                                            </p:tx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Effect transition="in" filter="fade">
                                      <p:cBhvr>
                                        <p:cTn id="81" dur="2000"/>
                                        <p:tgtEl>
                                          <p:spTgt spid="3">
                                            <p:txEl>
                                              <p:pRg st="14" end="14"/>
                                            </p:txEl>
                                          </p:spTgt>
                                        </p:tgtEl>
                                      </p:cBhvr>
                                    </p:animEffect>
                                    <p:anim calcmode="lin" valueType="num">
                                      <p:cBhvr>
                                        <p:cTn id="82" dur="2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3" dur="2000" fill="hold"/>
                                        <p:tgtEl>
                                          <p:spTgt spid="3">
                                            <p:txEl>
                                              <p:pRg st="14" end="14"/>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2000"/>
                                        <p:tgtEl>
                                          <p:spTgt spid="3">
                                            <p:txEl>
                                              <p:pRg st="15" end="15"/>
                                            </p:txEl>
                                          </p:spTgt>
                                        </p:tgtEl>
                                      </p:cBhvr>
                                    </p:animEffect>
                                    <p:anim calcmode="lin" valueType="num">
                                      <p:cBhvr>
                                        <p:cTn id="87" dur="2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8" dur="2000" fill="hold"/>
                                        <p:tgtEl>
                                          <p:spTgt spid="3">
                                            <p:txEl>
                                              <p:pRg st="15" end="15"/>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Effect transition="in" filter="fade">
                                      <p:cBhvr>
                                        <p:cTn id="91" dur="2000"/>
                                        <p:tgtEl>
                                          <p:spTgt spid="3">
                                            <p:txEl>
                                              <p:pRg st="16" end="16"/>
                                            </p:txEl>
                                          </p:spTgt>
                                        </p:tgtEl>
                                      </p:cBhvr>
                                    </p:animEffect>
                                    <p:anim calcmode="lin" valueType="num">
                                      <p:cBhvr>
                                        <p:cTn id="92" dur="2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3" dur="2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7" end="17"/>
                                            </p:txEl>
                                          </p:spTgt>
                                        </p:tgtEl>
                                        <p:attrNameLst>
                                          <p:attrName>style.visibility</p:attrName>
                                        </p:attrNameLst>
                                      </p:cBhvr>
                                      <p:to>
                                        <p:strVal val="visible"/>
                                      </p:to>
                                    </p:set>
                                    <p:animEffect transition="in" filter="fade">
                                      <p:cBhvr>
                                        <p:cTn id="98" dur="2000"/>
                                        <p:tgtEl>
                                          <p:spTgt spid="3">
                                            <p:txEl>
                                              <p:pRg st="17" end="17"/>
                                            </p:txEl>
                                          </p:spTgt>
                                        </p:tgtEl>
                                      </p:cBhvr>
                                    </p:animEffect>
                                    <p:anim calcmode="lin" valueType="num">
                                      <p:cBhvr>
                                        <p:cTn id="99" dur="2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0" dur="2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8" end="18"/>
                                            </p:txEl>
                                          </p:spTgt>
                                        </p:tgtEl>
                                        <p:attrNameLst>
                                          <p:attrName>style.visibility</p:attrName>
                                        </p:attrNameLst>
                                      </p:cBhvr>
                                      <p:to>
                                        <p:strVal val="visible"/>
                                      </p:to>
                                    </p:set>
                                    <p:animEffect transition="in" filter="fade">
                                      <p:cBhvr>
                                        <p:cTn id="105" dur="2000"/>
                                        <p:tgtEl>
                                          <p:spTgt spid="3">
                                            <p:txEl>
                                              <p:pRg st="18" end="18"/>
                                            </p:txEl>
                                          </p:spTgt>
                                        </p:tgtEl>
                                      </p:cBhvr>
                                    </p:animEffect>
                                    <p:anim calcmode="lin" valueType="num">
                                      <p:cBhvr>
                                        <p:cTn id="106" dur="2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07" dur="2000" fill="hold"/>
                                        <p:tgtEl>
                                          <p:spTgt spid="3">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17281</TotalTime>
  <Words>5803</Words>
  <Application>Microsoft Office PowerPoint</Application>
  <PresentationFormat>Widescreen</PresentationFormat>
  <Paragraphs>616</Paragraphs>
  <Slides>88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Algerian</vt:lpstr>
      <vt:lpstr>Arial</vt:lpstr>
      <vt:lpstr>Calibri</vt:lpstr>
      <vt:lpstr>Calibri Light</vt:lpstr>
      <vt:lpstr>Söhne</vt:lpstr>
      <vt:lpstr>Wingdings</vt:lpstr>
      <vt:lpstr>Office Theme</vt:lpstr>
      <vt:lpstr>Title Lorem Ipsum</vt:lpstr>
      <vt:lpstr>PowerPoint Presentation</vt:lpstr>
      <vt:lpstr>PowerPoint Presentation</vt:lpstr>
      <vt:lpstr>PowerPoint Presentation</vt:lpstr>
      <vt:lpstr>PowerPoint Presentation</vt:lpstr>
      <vt:lpstr>PowerPoint Presentation</vt:lpstr>
      <vt:lpstr>Title Lorem Ipsum</vt:lpstr>
      <vt:lpstr>Questions about Load balancer</vt:lpstr>
      <vt:lpstr>Questions about Load balancer</vt:lpstr>
      <vt:lpstr>Questions about API Gateway</vt:lpstr>
      <vt:lpstr>Questions about API Gateway</vt:lpstr>
      <vt:lpstr>Questions about API Gateway</vt:lpstr>
      <vt:lpstr>Questions – Scenario wise</vt:lpstr>
      <vt:lpstr>Questions – Scenario wise</vt:lpstr>
      <vt:lpstr>Title Lorem Ipsum</vt:lpstr>
      <vt:lpstr>PowerPoint Presentation</vt:lpstr>
      <vt:lpstr>Communication protocols</vt:lpstr>
      <vt:lpstr>Communication protocols</vt:lpstr>
      <vt:lpstr>Data exchange format</vt:lpstr>
      <vt:lpstr>Data exchange format</vt:lpstr>
      <vt:lpstr>Title Lorem Ipsum</vt:lpstr>
      <vt:lpstr>Questions</vt:lpstr>
      <vt:lpstr>Questions</vt:lpstr>
      <vt:lpstr>Questions</vt:lpstr>
      <vt:lpstr>Questions</vt:lpstr>
      <vt:lpstr>Questions</vt:lpstr>
      <vt:lpstr>PowerPoint Presentation</vt:lpstr>
      <vt:lpstr>Title Lorem Ipsum</vt:lpstr>
      <vt:lpstr>What is Circuit Breaker in microservices?</vt:lpstr>
      <vt:lpstr>PowerPoint Presentation</vt:lpstr>
      <vt:lpstr>Title Lorem Ipsum</vt:lpstr>
      <vt:lpstr>Questions</vt:lpstr>
      <vt:lpstr>Questions</vt:lpstr>
      <vt:lpstr>Questions – Scenario wise</vt:lpstr>
      <vt:lpstr>Questions</vt:lpstr>
      <vt:lpstr>Title Lorem Ipsum</vt:lpstr>
      <vt:lpstr>PowerPoint Presentation</vt:lpstr>
      <vt:lpstr>What is API?</vt:lpstr>
      <vt:lpstr>What is API versioning?</vt:lpstr>
      <vt:lpstr>Different types of API versioning?</vt:lpstr>
      <vt:lpstr>Different types of API versioning</vt:lpstr>
      <vt:lpstr>Different types of API versioning</vt:lpstr>
      <vt:lpstr>Title Lorem Ipsum</vt:lpstr>
      <vt:lpstr>Questions</vt:lpstr>
      <vt:lpstr>Questions</vt:lpstr>
      <vt:lpstr>Scenario wise questions</vt:lpstr>
      <vt:lpstr>Scenario wise questions</vt:lpstr>
      <vt:lpstr>PowerPoint Presentation</vt:lpstr>
      <vt:lpstr>Title Lorem Ipsum</vt:lpstr>
      <vt:lpstr>PowerPoint Presentation</vt:lpstr>
      <vt:lpstr>CAP Theorem- Introduction</vt:lpstr>
      <vt:lpstr>The possible combinations</vt:lpstr>
      <vt:lpstr>Criticism of CAP theorem</vt:lpstr>
      <vt:lpstr>Extension of CAP theorem</vt:lpstr>
      <vt:lpstr>PowerPoint Presentation</vt:lpstr>
      <vt:lpstr>Title Lorem Ipsum</vt:lpstr>
      <vt:lpstr>Questions</vt:lpstr>
      <vt:lpstr>Questions – Scenario wise</vt:lpstr>
      <vt:lpstr>Questions – Scenario wise</vt:lpstr>
      <vt:lpstr>PowerPoint Presentation</vt:lpstr>
      <vt:lpstr>Title Lorem Ipsum</vt:lpstr>
      <vt:lpstr>Principals</vt:lpstr>
      <vt:lpstr>Single Responsibility Principle (SRP)</vt:lpstr>
      <vt:lpstr>Independence and Decentralization</vt:lpstr>
      <vt:lpstr>API-Based Communication</vt:lpstr>
      <vt:lpstr>Decentralized Data Management</vt:lpstr>
      <vt:lpstr>Fault Tolerance and Resilience</vt:lpstr>
      <vt:lpstr>Continuous Delivery and Deployment</vt:lpstr>
      <vt:lpstr>DevOps Culture</vt:lpstr>
      <vt:lpstr>Service Discovery and Load Balancing</vt:lpstr>
      <vt:lpstr>Polyglot Persistence</vt:lpstr>
      <vt:lpstr>Observability and Monitoring</vt:lpstr>
      <vt:lpstr>Related Questions</vt:lpstr>
      <vt:lpstr>Title Lorem Ipsum</vt:lpstr>
      <vt:lpstr>What is WAL?</vt:lpstr>
      <vt:lpstr>Examples Databases</vt:lpstr>
      <vt:lpstr>WAL in microservices</vt:lpstr>
      <vt:lpstr>WAL in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 Lorem Ipsum</vt:lpstr>
      <vt:lpstr>Title Lorem Ipsum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Arvind Maurya</dc:creator>
  <cp:lastModifiedBy>Arvind Maurya</cp:lastModifiedBy>
  <cp:revision>169</cp:revision>
  <dcterms:created xsi:type="dcterms:W3CDTF">2023-03-29T08:44:33Z</dcterms:created>
  <dcterms:modified xsi:type="dcterms:W3CDTF">2024-08-14T03:24:53Z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