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2" r:id="rId2"/>
  </p:sldMasterIdLst>
  <p:notesMasterIdLst>
    <p:notesMasterId r:id="rId12"/>
  </p:notesMasterIdLst>
  <p:sldIdLst>
    <p:sldId id="256" r:id="rId3"/>
    <p:sldId id="267" r:id="rId4"/>
    <p:sldId id="270" r:id="rId5"/>
    <p:sldId id="275" r:id="rId6"/>
    <p:sldId id="274" r:id="rId7"/>
    <p:sldId id="271" r:id="rId8"/>
    <p:sldId id="272" r:id="rId9"/>
    <p:sldId id="262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217A"/>
    <a:srgbClr val="0095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5D72B-4A80-49F9-BFDA-C9552F220960}" type="datetimeFigureOut">
              <a:rPr lang="pt-BR" smtClean="0"/>
              <a:t>20/06/2019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6EDED-A3D5-4DB0-92D7-4A78EB9C80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3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rgbClr val="67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dirty="0" err="1"/>
              <a:t>ahuheuaheua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3778" y="3977096"/>
            <a:ext cx="11500591" cy="1404915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3200" b="0" i="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pPr lvl="0"/>
            <a:r>
              <a:rPr lang="en-US" dirty="0"/>
              <a:t>//Title</a:t>
            </a:r>
          </a:p>
          <a:p>
            <a:pPr lvl="0"/>
            <a:r>
              <a:rPr lang="en-US" dirty="0"/>
              <a:t>//Group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61973" y="2618761"/>
            <a:ext cx="11490796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73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Connect("Name");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8" y="513162"/>
            <a:ext cx="1426504" cy="30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4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a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3778" y="3977096"/>
            <a:ext cx="11500591" cy="1404915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3200" b="0" i="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pPr lvl="0"/>
            <a:r>
              <a:rPr lang="en-US" dirty="0"/>
              <a:t>//Title</a:t>
            </a:r>
          </a:p>
          <a:p>
            <a:pPr lvl="0"/>
            <a:r>
              <a:rPr lang="en-US" dirty="0"/>
              <a:t>//Group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61973" y="2618761"/>
            <a:ext cx="11490796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73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Connect("Name");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8" y="513162"/>
            <a:ext cx="1426504" cy="30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85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ttHa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3778" y="3977096"/>
            <a:ext cx="11500591" cy="1404915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3200" b="0" i="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pPr lvl="0"/>
            <a:r>
              <a:rPr lang="en-US" dirty="0"/>
              <a:t>//Title</a:t>
            </a:r>
          </a:p>
          <a:p>
            <a:pPr lvl="0"/>
            <a:r>
              <a:rPr lang="en-US" dirty="0"/>
              <a:t>//Group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61973" y="2618761"/>
            <a:ext cx="11490796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73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Connect("Name");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8" y="513162"/>
            <a:ext cx="1426504" cy="30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7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anHa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3778" y="3977096"/>
            <a:ext cx="11500591" cy="1404915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3200" b="0" i="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pPr lvl="0"/>
            <a:r>
              <a:rPr lang="en-US" dirty="0"/>
              <a:t>//Title</a:t>
            </a:r>
          </a:p>
          <a:p>
            <a:pPr lvl="0"/>
            <a:r>
              <a:rPr lang="en-US" dirty="0"/>
              <a:t>//Group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61973" y="2618761"/>
            <a:ext cx="11490796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73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Connect("Name");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8" y="513162"/>
            <a:ext cx="1426504" cy="30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70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ttGu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63778" y="3977096"/>
            <a:ext cx="11500591" cy="1404915"/>
          </a:xfrm>
          <a:prstGeom prst="rect">
            <a:avLst/>
          </a:prstGeom>
          <a:noFill/>
        </p:spPr>
        <p:txBody>
          <a:bodyPr lIns="107536" tIns="80653" rIns="107536" bIns="80653">
            <a:noAutofit/>
          </a:bodyPr>
          <a:lstStyle>
            <a:lvl1pPr marL="0" indent="0">
              <a:spcBef>
                <a:spcPts val="0"/>
              </a:spcBef>
              <a:buNone/>
              <a:defRPr sz="3200" b="0" i="0" spc="0" baseline="0">
                <a:solidFill>
                  <a:srgbClr val="FFFFFF"/>
                </a:solidFill>
                <a:latin typeface="Segoe UI Light"/>
                <a:cs typeface="Segoe UI Light"/>
              </a:defRPr>
            </a:lvl1pPr>
          </a:lstStyle>
          <a:p>
            <a:pPr lvl="0"/>
            <a:r>
              <a:rPr lang="en-US" dirty="0"/>
              <a:t>//Title</a:t>
            </a:r>
          </a:p>
          <a:p>
            <a:pPr lvl="0"/>
            <a:r>
              <a:rPr lang="en-US" dirty="0"/>
              <a:t>//Group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61973" y="2618761"/>
            <a:ext cx="11490796" cy="1162564"/>
          </a:xfrm>
          <a:prstGeom prst="rect">
            <a:avLst/>
          </a:prstGeom>
          <a:noFill/>
        </p:spPr>
        <p:txBody>
          <a:bodyPr lIns="107536" tIns="67211" rIns="107536" bIns="67211" anchor="t" anchorCtr="0"/>
          <a:lstStyle>
            <a:lvl1pPr>
              <a:defRPr sz="73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Connect("Name");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48" y="513162"/>
            <a:ext cx="1426504" cy="30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65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Break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084181"/>
            <a:ext cx="11467744" cy="1796217"/>
          </a:xfrm>
          <a:prstGeom prst="rect">
            <a:avLst/>
          </a:prstGeom>
          <a:noFill/>
        </p:spPr>
        <p:txBody>
          <a:bodyPr lIns="80047" tIns="67211" rIns="80047" bIns="67211" anchor="t" anchorCtr="0"/>
          <a:lstStyle>
            <a:lvl1pPr>
              <a:defRPr sz="85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Breaker</a:t>
            </a:r>
          </a:p>
        </p:txBody>
      </p:sp>
    </p:spTree>
    <p:extLst>
      <p:ext uri="{BB962C8B-B14F-4D97-AF65-F5344CB8AC3E}">
        <p14:creationId xmlns:p14="http://schemas.microsoft.com/office/powerpoint/2010/main" val="591408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a Break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084181"/>
            <a:ext cx="11467744" cy="1796217"/>
          </a:xfrm>
          <a:prstGeom prst="rect">
            <a:avLst/>
          </a:prstGeom>
          <a:noFill/>
        </p:spPr>
        <p:txBody>
          <a:bodyPr lIns="80047" tIns="67211" rIns="80047" bIns="67211" anchor="t" anchorCtr="0"/>
          <a:lstStyle>
            <a:lvl1pPr>
              <a:defRPr sz="85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Breaker</a:t>
            </a:r>
          </a:p>
        </p:txBody>
      </p:sp>
    </p:spTree>
    <p:extLst>
      <p:ext uri="{BB962C8B-B14F-4D97-AF65-F5344CB8AC3E}">
        <p14:creationId xmlns:p14="http://schemas.microsoft.com/office/powerpoint/2010/main" val="740558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ttHa Break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084181"/>
            <a:ext cx="11467744" cy="1796217"/>
          </a:xfrm>
          <a:prstGeom prst="rect">
            <a:avLst/>
          </a:prstGeom>
          <a:noFill/>
        </p:spPr>
        <p:txBody>
          <a:bodyPr lIns="80047" tIns="67211" rIns="80047" bIns="67211" anchor="t" anchorCtr="0"/>
          <a:lstStyle>
            <a:lvl1pPr>
              <a:defRPr sz="85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Breaker</a:t>
            </a:r>
          </a:p>
        </p:txBody>
      </p:sp>
    </p:spTree>
    <p:extLst>
      <p:ext uri="{BB962C8B-B14F-4D97-AF65-F5344CB8AC3E}">
        <p14:creationId xmlns:p14="http://schemas.microsoft.com/office/powerpoint/2010/main" val="612598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anHa Break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084181"/>
            <a:ext cx="11467744" cy="1796217"/>
          </a:xfrm>
          <a:prstGeom prst="rect">
            <a:avLst/>
          </a:prstGeom>
          <a:noFill/>
        </p:spPr>
        <p:txBody>
          <a:bodyPr lIns="80047" tIns="67211" rIns="80047" bIns="67211" anchor="t" anchorCtr="0"/>
          <a:lstStyle>
            <a:lvl1pPr>
              <a:defRPr sz="85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Breaker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55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ttGu Break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016" y="2084181"/>
            <a:ext cx="11467744" cy="1796217"/>
          </a:xfrm>
          <a:prstGeom prst="rect">
            <a:avLst/>
          </a:prstGeom>
          <a:noFill/>
        </p:spPr>
        <p:txBody>
          <a:bodyPr lIns="80047" tIns="67211" rIns="80047" bIns="67211" anchor="t" anchorCtr="0"/>
          <a:lstStyle>
            <a:lvl1pPr>
              <a:defRPr sz="8532" spc="-99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Breaker</a:t>
            </a:r>
          </a:p>
        </p:txBody>
      </p:sp>
    </p:spTree>
    <p:extLst>
      <p:ext uri="{BB962C8B-B14F-4D97-AF65-F5344CB8AC3E}">
        <p14:creationId xmlns:p14="http://schemas.microsoft.com/office/powerpoint/2010/main" val="10132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Blank Acc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3628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a Blank Acc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0837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ttHa Blank Acc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3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anHa Blank Acc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097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ttGu Blank Acc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5194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ma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9016" y="1778409"/>
            <a:ext cx="11467744" cy="1649683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400">
                <a:solidFill>
                  <a:srgbClr val="616161"/>
                </a:solidFill>
                <a:latin typeface="Segoe UI Light"/>
                <a:cs typeface="Segoe UI Light"/>
              </a:defRPr>
            </a:lvl1pPr>
            <a:lvl2pPr marL="867004" indent="-333465">
              <a:buFont typeface="Lucida Grande"/>
              <a:buChar char="—"/>
              <a:defRPr sz="1867">
                <a:solidFill>
                  <a:srgbClr val="616161"/>
                </a:solidFill>
                <a:latin typeface="Segoe UI Light"/>
                <a:cs typeface="Segoe UI Light"/>
              </a:defRPr>
            </a:lvl2pPr>
            <a:lvl3pPr>
              <a:defRPr sz="1467">
                <a:solidFill>
                  <a:srgbClr val="616161"/>
                </a:solidFill>
                <a:latin typeface="Segoe UI Light"/>
                <a:cs typeface="Segoe UI Light"/>
              </a:defRPr>
            </a:lvl3pPr>
            <a:lvl4pPr marL="1867393" indent="-266771">
              <a:buFont typeface="Lucida Grande"/>
              <a:buChar char="—"/>
              <a:defRPr sz="1467">
                <a:solidFill>
                  <a:srgbClr val="616161"/>
                </a:solidFill>
                <a:latin typeface="Segoe UI Light"/>
                <a:cs typeface="Segoe UI Light"/>
              </a:defRPr>
            </a:lvl4pPr>
            <a:lvl5pPr>
              <a:defRPr sz="1467">
                <a:solidFill>
                  <a:srgbClr val="616161"/>
                </a:solidFill>
                <a:latin typeface="Segoe UI Light"/>
                <a:cs typeface="Segoe UI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9019" y="289517"/>
            <a:ext cx="11467743" cy="89966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1616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89819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44272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6721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84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hf hdr="0" dt="0"/>
  <p:txStyles>
    <p:titleStyle>
      <a:lvl1pPr algn="l" defTabSz="913937" rtl="0" eaLnBrk="1" latinLnBrk="0" hangingPunct="1">
        <a:lnSpc>
          <a:spcPct val="90000"/>
        </a:lnSpc>
        <a:spcBef>
          <a:spcPct val="0"/>
        </a:spcBef>
        <a:buNone/>
        <a:defRPr lang="en-US" sz="5200" b="0" kern="1200" cap="none" spc="-100" baseline="0" dirty="0">
          <a:ln w="3175">
            <a:noFill/>
          </a:ln>
          <a:solidFill>
            <a:srgbClr val="616161"/>
          </a:solidFill>
          <a:effectLst/>
          <a:latin typeface="Segoe UI Light"/>
          <a:ea typeface="+mn-ea"/>
          <a:cs typeface="Segoe ui light (Headings)"/>
        </a:defRPr>
      </a:lvl1pPr>
    </p:titleStyle>
    <p:bodyStyle>
      <a:lvl1pPr marL="400157" indent="-400157" algn="l" defTabSz="533541" rtl="0" eaLnBrk="1" latinLnBrk="0" hangingPunct="1">
        <a:spcBef>
          <a:spcPct val="20000"/>
        </a:spcBef>
        <a:buFont typeface="Arial"/>
        <a:buChar char="•"/>
        <a:defRPr sz="1733" kern="1200">
          <a:solidFill>
            <a:schemeClr val="tx1"/>
          </a:solidFill>
          <a:latin typeface="Segoe"/>
          <a:ea typeface="+mn-ea"/>
          <a:cs typeface="Segoe"/>
        </a:defRPr>
      </a:lvl1pPr>
      <a:lvl2pPr marL="867004" indent="-333465" algn="l" defTabSz="533541" rtl="0" eaLnBrk="1" latinLnBrk="0" hangingPunct="1">
        <a:spcBef>
          <a:spcPct val="20000"/>
        </a:spcBef>
        <a:buFont typeface="Arial"/>
        <a:buChar char="–"/>
        <a:defRPr sz="1733" kern="1200">
          <a:solidFill>
            <a:schemeClr val="tx1"/>
          </a:solidFill>
          <a:latin typeface="Segoe"/>
          <a:ea typeface="+mn-ea"/>
          <a:cs typeface="Segoe"/>
        </a:defRPr>
      </a:lvl2pPr>
      <a:lvl3pPr marL="1333852" indent="-266771" algn="l" defTabSz="533541" rtl="0" eaLnBrk="1" latinLnBrk="0" hangingPunct="1">
        <a:spcBef>
          <a:spcPct val="20000"/>
        </a:spcBef>
        <a:buFont typeface="Arial"/>
        <a:buChar char="•"/>
        <a:defRPr sz="1733" kern="1200">
          <a:solidFill>
            <a:schemeClr val="tx1"/>
          </a:solidFill>
          <a:latin typeface="Segoe"/>
          <a:ea typeface="+mn-ea"/>
          <a:cs typeface="Segoe"/>
        </a:defRPr>
      </a:lvl3pPr>
      <a:lvl4pPr marL="1867393" indent="-266771" algn="l" defTabSz="533541" rtl="0" eaLnBrk="1" latinLnBrk="0" hangingPunct="1">
        <a:spcBef>
          <a:spcPct val="20000"/>
        </a:spcBef>
        <a:buFont typeface="Arial"/>
        <a:buChar char="–"/>
        <a:defRPr sz="1733" kern="1200">
          <a:solidFill>
            <a:schemeClr val="tx1"/>
          </a:solidFill>
          <a:latin typeface="Segoe"/>
          <a:ea typeface="+mn-ea"/>
          <a:cs typeface="Segoe"/>
        </a:defRPr>
      </a:lvl4pPr>
      <a:lvl5pPr marL="2400935" indent="-266771" algn="l" defTabSz="533541" rtl="0" eaLnBrk="1" latinLnBrk="0" hangingPunct="1">
        <a:spcBef>
          <a:spcPct val="20000"/>
        </a:spcBef>
        <a:buFont typeface="Arial"/>
        <a:buChar char="»"/>
        <a:defRPr sz="1733" kern="1200">
          <a:solidFill>
            <a:schemeClr val="tx1"/>
          </a:solidFill>
          <a:latin typeface="Segoe"/>
          <a:ea typeface="+mn-ea"/>
          <a:cs typeface="Segoe"/>
        </a:defRPr>
      </a:lvl5pPr>
      <a:lvl6pPr marL="2934477" indent="-266771" algn="l" defTabSz="53354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468017" indent="-266771" algn="l" defTabSz="53354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01559" indent="-266771" algn="l" defTabSz="53354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535099" indent="-266771" algn="l" defTabSz="53354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33541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67083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00624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34165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667705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01247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734788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268328" algn="l" defTabSz="533541" rtl="0" eaLnBrk="1" latinLnBrk="0" hangingPunct="1"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838" y="5051716"/>
            <a:ext cx="7772400" cy="1463040"/>
          </a:xfrm>
        </p:spPr>
        <p:txBody>
          <a:bodyPr>
            <a:normAutofit/>
          </a:bodyPr>
          <a:lstStyle/>
          <a:p>
            <a:pPr algn="l"/>
            <a:r>
              <a:rPr lang="pt-BR" sz="4400" spc="-150" dirty="0">
                <a:latin typeface="+mn-lt"/>
              </a:rPr>
              <a:t>Albert TAnure</a:t>
            </a:r>
            <a:br>
              <a:rPr lang="pt-BR" sz="4400" spc="-150" dirty="0">
                <a:latin typeface="+mn-lt"/>
              </a:rPr>
            </a:br>
            <a:r>
              <a:rPr lang="pt-BR" sz="3000" spc="-150" dirty="0">
                <a:latin typeface="+mn-lt"/>
              </a:rPr>
              <a:t>Microsoft MVP</a:t>
            </a:r>
            <a:br>
              <a:rPr lang="pt-BR" sz="3000" spc="-150" dirty="0">
                <a:latin typeface="+mn-lt"/>
              </a:rPr>
            </a:br>
            <a:r>
              <a:rPr lang="pt-BR" sz="3000" spc="-150" dirty="0">
                <a:latin typeface="+mn-lt"/>
              </a:rPr>
              <a:t>tanure@live.com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6838" y="927281"/>
            <a:ext cx="9668757" cy="3250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7200" dirty="0">
                <a:solidFill>
                  <a:schemeClr val="bg1"/>
                </a:solidFill>
                <a:latin typeface="+mj-lt"/>
              </a:rPr>
              <a:t>DevOps: personalizando aplicações com Feature Toggle</a:t>
            </a:r>
          </a:p>
        </p:txBody>
      </p:sp>
      <p:cxnSp>
        <p:nvCxnSpPr>
          <p:cNvPr id="7" name="Straight Connector 7"/>
          <p:cNvCxnSpPr/>
          <p:nvPr/>
        </p:nvCxnSpPr>
        <p:spPr>
          <a:xfrm flipV="1">
            <a:off x="6618055" y="5326036"/>
            <a:ext cx="0" cy="914400"/>
          </a:xfrm>
          <a:prstGeom prst="line">
            <a:avLst/>
          </a:prstGeom>
          <a:ln w="19050">
            <a:solidFill>
              <a:srgbClr val="6721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r="18374"/>
          <a:stretch/>
        </p:blipFill>
        <p:spPr>
          <a:xfrm>
            <a:off x="6929448" y="5421302"/>
            <a:ext cx="4901069" cy="72386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9775595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D944987E-30F1-473D-B3C5-553E0CEB6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6120" y="53801"/>
            <a:ext cx="2835026" cy="3681754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6985DABC-9E40-4F6A-B2AA-22D8C4A285C5}"/>
              </a:ext>
            </a:extLst>
          </p:cNvPr>
          <p:cNvSpPr txBox="1">
            <a:spLocks/>
          </p:cNvSpPr>
          <p:nvPr/>
        </p:nvSpPr>
        <p:spPr>
          <a:xfrm>
            <a:off x="9233613" y="3889586"/>
            <a:ext cx="2620039" cy="431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spc="-150" dirty="0">
                <a:solidFill>
                  <a:schemeClr val="bg1"/>
                </a:solidFill>
                <a:latin typeface="+mn-lt"/>
              </a:rPr>
              <a:t>https://bit.ly/31LCvQp</a:t>
            </a:r>
            <a:endParaRPr lang="pt-BR" sz="1600" spc="-15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4233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spc="-300" dirty="0">
                <a:solidFill>
                  <a:schemeClr val="tx1"/>
                </a:solidFill>
              </a:rPr>
              <a:t>DevOps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7F1F55-D955-43F8-933C-19B7AF554E3E}"/>
              </a:ext>
            </a:extLst>
          </p:cNvPr>
          <p:cNvSpPr txBox="1"/>
          <p:nvPr/>
        </p:nvSpPr>
        <p:spPr>
          <a:xfrm>
            <a:off x="9596486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B81466-6707-4888-8186-B39E69DBE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345" y="762593"/>
            <a:ext cx="7485453" cy="561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1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spc="-300" dirty="0">
                <a:solidFill>
                  <a:schemeClr val="tx1"/>
                </a:solidFill>
              </a:rPr>
              <a:t>Feature Toggle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7F1F55-D955-43F8-933C-19B7AF554E3E}"/>
              </a:ext>
            </a:extLst>
          </p:cNvPr>
          <p:cNvSpPr txBox="1"/>
          <p:nvPr/>
        </p:nvSpPr>
        <p:spPr>
          <a:xfrm>
            <a:off x="9596486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78D6E523-843E-4203-B59F-FE64CCC136A2}"/>
              </a:ext>
            </a:extLst>
          </p:cNvPr>
          <p:cNvPicPr>
            <a:picLocks/>
          </p:cNvPicPr>
          <p:nvPr/>
        </p:nvPicPr>
        <p:blipFill rotWithShape="1">
          <a:blip r:embed="rId2">
            <a:alphaModFix/>
          </a:blip>
          <a:srcRect r="4879"/>
          <a:stretch/>
        </p:blipFill>
        <p:spPr>
          <a:xfrm>
            <a:off x="407414" y="1709457"/>
            <a:ext cx="4838021" cy="50637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&quot;Feature Toggles (often also refered to as Feature Flags) are a powerful technique, allowing teams to modify system behavior without changing code.&quot;">
            <a:extLst>
              <a:ext uri="{FF2B5EF4-FFF2-40B4-BE49-F238E27FC236}">
                <a16:creationId xmlns:a16="http://schemas.microsoft.com/office/drawing/2014/main" id="{37A928BD-FE63-4D2F-A6CA-85DE3F60ED28}"/>
              </a:ext>
            </a:extLst>
          </p:cNvPr>
          <p:cNvSpPr txBox="1">
            <a:spLocks/>
          </p:cNvSpPr>
          <p:nvPr/>
        </p:nvSpPr>
        <p:spPr>
          <a:xfrm>
            <a:off x="6096000" y="2148839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457200" rtl="0" eaLnBrk="1" latinLnBrk="0" hangingPunct="1">
              <a:lnSpc>
                <a:spcPct val="117999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Tx/>
              <a:buFont typeface="Tw Cen MT" panose="020B0602020104020603" pitchFamily="34" charset="0"/>
              <a:buNone/>
              <a:defRPr sz="49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latin typeface="Tw Cen MT Condensed (Headings)"/>
              </a:rPr>
              <a:t>"Feature Toggles (often also referred to as Feature Flags) are a powerful technique, allowing teams to modify system behavior without changing code."</a:t>
            </a:r>
          </a:p>
        </p:txBody>
      </p:sp>
      <p:sp>
        <p:nvSpPr>
          <p:cNvPr id="8" name="https://martinfowler.com/articles/feature-toggles.html">
            <a:extLst>
              <a:ext uri="{FF2B5EF4-FFF2-40B4-BE49-F238E27FC236}">
                <a16:creationId xmlns:a16="http://schemas.microsoft.com/office/drawing/2014/main" id="{CE418E8B-8D8C-49A9-9D5E-E72609514B06}"/>
              </a:ext>
            </a:extLst>
          </p:cNvPr>
          <p:cNvSpPr txBox="1"/>
          <p:nvPr/>
        </p:nvSpPr>
        <p:spPr>
          <a:xfrm>
            <a:off x="6490051" y="5788128"/>
            <a:ext cx="4399731" cy="32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500"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>
              <a:spcAft>
                <a:spcPts val="600"/>
              </a:spcAft>
            </a:pPr>
            <a:r>
              <a:rPr sz="1750" dirty="0">
                <a:latin typeface="Tw Cen MT Condensed (Headings)"/>
              </a:rPr>
              <a:t>https://martinfowler.com/articles/feature-toggles.html</a:t>
            </a:r>
          </a:p>
        </p:txBody>
      </p:sp>
    </p:spTree>
    <p:extLst>
      <p:ext uri="{BB962C8B-B14F-4D97-AF65-F5344CB8AC3E}">
        <p14:creationId xmlns:p14="http://schemas.microsoft.com/office/powerpoint/2010/main" val="47720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spc="-300" dirty="0">
                <a:solidFill>
                  <a:schemeClr val="tx1"/>
                </a:solidFill>
              </a:rPr>
              <a:t>Feature toggle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7F1F55-D955-43F8-933C-19B7AF554E3E}"/>
              </a:ext>
            </a:extLst>
          </p:cNvPr>
          <p:cNvSpPr txBox="1"/>
          <p:nvPr/>
        </p:nvSpPr>
        <p:spPr>
          <a:xfrm>
            <a:off x="9596486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  <p:pic>
        <p:nvPicPr>
          <p:cNvPr id="2050" name="Picture 2" descr="Image result for feature toggle">
            <a:extLst>
              <a:ext uri="{FF2B5EF4-FFF2-40B4-BE49-F238E27FC236}">
                <a16:creationId xmlns:a16="http://schemas.microsoft.com/office/drawing/2014/main" id="{8D9B46A8-6159-4426-A184-6C9EE3324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28" y="2518389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&quot;Feature Toggles (often also refered to as Feature Flags) are a powerful technique, allowing teams to modify system behavior without changing code.&quot;">
            <a:extLst>
              <a:ext uri="{FF2B5EF4-FFF2-40B4-BE49-F238E27FC236}">
                <a16:creationId xmlns:a16="http://schemas.microsoft.com/office/drawing/2014/main" id="{55264B75-7045-4F80-B73F-AC177EBFCA3F}"/>
              </a:ext>
            </a:extLst>
          </p:cNvPr>
          <p:cNvSpPr txBox="1">
            <a:spLocks/>
          </p:cNvSpPr>
          <p:nvPr/>
        </p:nvSpPr>
        <p:spPr>
          <a:xfrm>
            <a:off x="7214422" y="1609355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457200" rtl="0" eaLnBrk="1" latinLnBrk="0" hangingPunct="1">
              <a:lnSpc>
                <a:spcPct val="117999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Tx/>
              <a:buFont typeface="Tw Cen MT" panose="020B0602020104020603" pitchFamily="34" charset="0"/>
              <a:buNone/>
              <a:defRPr sz="49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latin typeface="Tw Cen MT Condensed (Headings)"/>
              </a:rPr>
              <a:t>“</a:t>
            </a:r>
            <a:r>
              <a:rPr lang="en-US" sz="4000" dirty="0" err="1">
                <a:latin typeface="Tw Cen MT Condensed (Headings)"/>
              </a:rPr>
              <a:t>Em</a:t>
            </a:r>
            <a:r>
              <a:rPr lang="en-US" sz="4000" dirty="0">
                <a:latin typeface="Tw Cen MT Condensed (Headings)"/>
              </a:rPr>
              <a:t> </a:t>
            </a:r>
            <a:r>
              <a:rPr lang="en-US" sz="4000" dirty="0" err="1">
                <a:latin typeface="Tw Cen MT Condensed (Headings)"/>
              </a:rPr>
              <a:t>termos</a:t>
            </a:r>
            <a:r>
              <a:rPr lang="en-US" sz="4000" dirty="0">
                <a:latin typeface="Tw Cen MT Condensed (Headings)"/>
              </a:rPr>
              <a:t> simples, feature toggle é um </a:t>
            </a:r>
            <a:r>
              <a:rPr lang="en-US" sz="4000" dirty="0" err="1">
                <a:latin typeface="Tw Cen MT Condensed (Headings)"/>
              </a:rPr>
              <a:t>ponto</a:t>
            </a:r>
            <a:r>
              <a:rPr lang="en-US" sz="4000" dirty="0">
                <a:latin typeface="Tw Cen MT Condensed (Headings)"/>
              </a:rPr>
              <a:t> de </a:t>
            </a:r>
            <a:r>
              <a:rPr lang="en-US" sz="4000" dirty="0" err="1">
                <a:latin typeface="Tw Cen MT Condensed (Headings)"/>
              </a:rPr>
              <a:t>decisão</a:t>
            </a:r>
            <a:r>
              <a:rPr lang="en-US" sz="4000" dirty="0">
                <a:latin typeface="Tw Cen MT Condensed (Headings)"/>
              </a:rPr>
              <a:t> </a:t>
            </a:r>
            <a:r>
              <a:rPr lang="en-US" sz="4000" dirty="0" err="1">
                <a:latin typeface="Tw Cen MT Condensed (Headings)"/>
              </a:rPr>
              <a:t>em</a:t>
            </a:r>
            <a:r>
              <a:rPr lang="en-US" sz="4000" dirty="0">
                <a:latin typeface="Tw Cen MT Condensed (Headings)"/>
              </a:rPr>
              <a:t> </a:t>
            </a:r>
            <a:r>
              <a:rPr lang="en-US" sz="4000" dirty="0" err="1">
                <a:latin typeface="Tw Cen MT Condensed (Headings)"/>
              </a:rPr>
              <a:t>seu</a:t>
            </a:r>
            <a:r>
              <a:rPr lang="en-US" sz="4000" dirty="0">
                <a:latin typeface="Tw Cen MT Condensed (Headings)"/>
              </a:rPr>
              <a:t> </a:t>
            </a:r>
            <a:r>
              <a:rPr lang="en-US" sz="4000" dirty="0" err="1">
                <a:latin typeface="Tw Cen MT Condensed (Headings)"/>
              </a:rPr>
              <a:t>código</a:t>
            </a:r>
            <a:r>
              <a:rPr lang="en-US" sz="4000" dirty="0">
                <a:latin typeface="Tw Cen MT Condensed (Headings)"/>
              </a:rPr>
              <a:t> que </a:t>
            </a:r>
            <a:r>
              <a:rPr lang="en-US" sz="4000" dirty="0" err="1">
                <a:latin typeface="Tw Cen MT Condensed (Headings)"/>
              </a:rPr>
              <a:t>poderá</a:t>
            </a:r>
            <a:r>
              <a:rPr lang="en-US" sz="4000" dirty="0">
                <a:latin typeface="Tw Cen MT Condensed (Headings)"/>
              </a:rPr>
              <a:t> </a:t>
            </a:r>
            <a:r>
              <a:rPr lang="en-US" sz="4000" dirty="0" err="1">
                <a:latin typeface="Tw Cen MT Condensed (Headings)"/>
              </a:rPr>
              <a:t>alterar</a:t>
            </a:r>
            <a:r>
              <a:rPr lang="en-US" sz="4000" dirty="0">
                <a:latin typeface="Tw Cen MT Condensed (Headings)"/>
              </a:rPr>
              <a:t> o </a:t>
            </a:r>
            <a:r>
              <a:rPr lang="en-US" sz="4000" dirty="0" err="1">
                <a:latin typeface="Tw Cen MT Condensed (Headings)"/>
              </a:rPr>
              <a:t>comportamento</a:t>
            </a:r>
            <a:r>
              <a:rPr lang="en-US" sz="4000" dirty="0">
                <a:latin typeface="Tw Cen MT Condensed (Headings)"/>
              </a:rPr>
              <a:t> da </a:t>
            </a:r>
            <a:r>
              <a:rPr lang="en-US" sz="4000" dirty="0" err="1">
                <a:latin typeface="Tw Cen MT Condensed (Headings)"/>
              </a:rPr>
              <a:t>sua</a:t>
            </a:r>
            <a:r>
              <a:rPr lang="en-US" sz="4000" dirty="0">
                <a:latin typeface="Tw Cen MT Condensed (Headings)"/>
              </a:rPr>
              <a:t> </a:t>
            </a:r>
            <a:r>
              <a:rPr lang="en-US" sz="4000" dirty="0" err="1">
                <a:latin typeface="Tw Cen MT Condensed (Headings)"/>
              </a:rPr>
              <a:t>aplicação</a:t>
            </a:r>
            <a:r>
              <a:rPr lang="en-US" sz="4000" dirty="0">
                <a:latin typeface="Tw Cen MT Condensed (Headings)"/>
              </a:rPr>
              <a:t>."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B0137-858D-432A-95B1-51FAA9D883B7}"/>
              </a:ext>
            </a:extLst>
          </p:cNvPr>
          <p:cNvSpPr txBox="1"/>
          <p:nvPr/>
        </p:nvSpPr>
        <p:spPr>
          <a:xfrm>
            <a:off x="2047276" y="5998464"/>
            <a:ext cx="3481904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https://launchdarkly.com/blog/tag/feature-toggles/</a:t>
            </a:r>
          </a:p>
        </p:txBody>
      </p:sp>
    </p:spTree>
    <p:extLst>
      <p:ext uri="{BB962C8B-B14F-4D97-AF65-F5344CB8AC3E}">
        <p14:creationId xmlns:p14="http://schemas.microsoft.com/office/powerpoint/2010/main" val="321900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spc="-300" dirty="0">
                <a:solidFill>
                  <a:schemeClr val="tx1"/>
                </a:solidFill>
              </a:rPr>
              <a:t>Toggle manager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7F1F55-D955-43F8-933C-19B7AF554E3E}"/>
              </a:ext>
            </a:extLst>
          </p:cNvPr>
          <p:cNvSpPr txBox="1"/>
          <p:nvPr/>
        </p:nvSpPr>
        <p:spPr>
          <a:xfrm>
            <a:off x="9596486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  <p:pic>
        <p:nvPicPr>
          <p:cNvPr id="3074" name="Picture 2" descr="Image result for config cat">
            <a:extLst>
              <a:ext uri="{FF2B5EF4-FFF2-40B4-BE49-F238E27FC236}">
                <a16:creationId xmlns:a16="http://schemas.microsoft.com/office/drawing/2014/main" id="{F58ED9D6-6B9A-45D6-AEEB-0DEA990A0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97" y="2217706"/>
            <a:ext cx="2617879" cy="134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launchdarkly">
            <a:extLst>
              <a:ext uri="{FF2B5EF4-FFF2-40B4-BE49-F238E27FC236}">
                <a16:creationId xmlns:a16="http://schemas.microsoft.com/office/drawing/2014/main" id="{081A19C3-F4E8-455B-B057-B7C9246AC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825" y="2084832"/>
            <a:ext cx="3154678" cy="165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FF4j">
            <a:extLst>
              <a:ext uri="{FF2B5EF4-FFF2-40B4-BE49-F238E27FC236}">
                <a16:creationId xmlns:a16="http://schemas.microsoft.com/office/drawing/2014/main" id="{3FC2605B-2BD9-4380-8FF3-CD03A8A92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552" y="2222372"/>
            <a:ext cx="329565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&quot;Azure App configuration&quot;">
            <a:extLst>
              <a:ext uri="{FF2B5EF4-FFF2-40B4-BE49-F238E27FC236}">
                <a16:creationId xmlns:a16="http://schemas.microsoft.com/office/drawing/2014/main" id="{50AB25E2-438F-40D9-9416-3FDE16108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764" y="4293770"/>
            <a:ext cx="1761037" cy="176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2">
            <a:extLst>
              <a:ext uri="{FF2B5EF4-FFF2-40B4-BE49-F238E27FC236}">
                <a16:creationId xmlns:a16="http://schemas.microsoft.com/office/drawing/2014/main" id="{D1CADAAF-61B9-4D07-A2A1-E82A794B8AAA}"/>
              </a:ext>
            </a:extLst>
          </p:cNvPr>
          <p:cNvSpPr txBox="1">
            <a:spLocks/>
          </p:cNvSpPr>
          <p:nvPr/>
        </p:nvSpPr>
        <p:spPr>
          <a:xfrm>
            <a:off x="4306825" y="4505923"/>
            <a:ext cx="5433278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spc="-300" dirty="0">
                <a:solidFill>
                  <a:schemeClr val="tx1"/>
                </a:solidFill>
              </a:rPr>
              <a:t>Azure App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508047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spc="-300" dirty="0">
                <a:solidFill>
                  <a:schemeClr val="tx1"/>
                </a:solidFill>
              </a:rPr>
              <a:t>Cenários de aplicação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7F1F55-D955-43F8-933C-19B7AF554E3E}"/>
              </a:ext>
            </a:extLst>
          </p:cNvPr>
          <p:cNvSpPr txBox="1"/>
          <p:nvPr/>
        </p:nvSpPr>
        <p:spPr>
          <a:xfrm>
            <a:off x="9596486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  <p:pic>
        <p:nvPicPr>
          <p:cNvPr id="1026" name="Picture 2" descr="ab-testing">
            <a:extLst>
              <a:ext uri="{FF2B5EF4-FFF2-40B4-BE49-F238E27FC236}">
                <a16:creationId xmlns:a16="http://schemas.microsoft.com/office/drawing/2014/main" id="{68D3393B-E3B7-4234-A75A-D2CAAA9C2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54" y="1629269"/>
            <a:ext cx="2923631" cy="172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FA4FC9-AA03-4999-91B3-47AF23E16243}"/>
              </a:ext>
            </a:extLst>
          </p:cNvPr>
          <p:cNvSpPr txBox="1"/>
          <p:nvPr/>
        </p:nvSpPr>
        <p:spPr>
          <a:xfrm>
            <a:off x="743713" y="3476358"/>
            <a:ext cx="441524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Fonte: https://www.optimizely.com/optimization-glossary/ab-testing/</a:t>
            </a:r>
          </a:p>
        </p:txBody>
      </p:sp>
      <p:pic>
        <p:nvPicPr>
          <p:cNvPr id="1028" name="Picture 4" descr="Red Hat launches Infrastructure Migration Solution">
            <a:extLst>
              <a:ext uri="{FF2B5EF4-FFF2-40B4-BE49-F238E27FC236}">
                <a16:creationId xmlns:a16="http://schemas.microsoft.com/office/drawing/2014/main" id="{904C0B38-9B0E-4541-858B-895B3EC39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993" y="1629269"/>
            <a:ext cx="2587262" cy="161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AD287E-C554-4D66-9816-9609F7BA5ADC}"/>
              </a:ext>
            </a:extLst>
          </p:cNvPr>
          <p:cNvSpPr txBox="1"/>
          <p:nvPr/>
        </p:nvSpPr>
        <p:spPr>
          <a:xfrm>
            <a:off x="5920959" y="3465010"/>
            <a:ext cx="5246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Fonte: https://www.ec-mea.com/red-hat-launches-infrastructure-migration-solution/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EB417671-443E-455D-A87D-384B1402C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761" y="4397061"/>
            <a:ext cx="1035481" cy="1035481"/>
          </a:xfrm>
          <a:prstGeom prst="rect">
            <a:avLst/>
          </a:prstGeom>
        </p:spPr>
      </p:pic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AE8B3723-72CA-41A1-85BB-DF30CF264A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5004" y="4397061"/>
            <a:ext cx="1035481" cy="10354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D65995-294B-4432-BFC1-258556243A33}"/>
              </a:ext>
            </a:extLst>
          </p:cNvPr>
          <p:cNvSpPr txBox="1"/>
          <p:nvPr/>
        </p:nvSpPr>
        <p:spPr>
          <a:xfrm>
            <a:off x="3357995" y="5500314"/>
            <a:ext cx="8895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Production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F046E9-7D59-4C64-811E-7E043DECE6DF}"/>
              </a:ext>
            </a:extLst>
          </p:cNvPr>
          <p:cNvSpPr txBox="1"/>
          <p:nvPr/>
        </p:nvSpPr>
        <p:spPr>
          <a:xfrm>
            <a:off x="1987757" y="5500421"/>
            <a:ext cx="483488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Test</a:t>
            </a:r>
          </a:p>
        </p:txBody>
      </p:sp>
      <p:pic>
        <p:nvPicPr>
          <p:cNvPr id="1032" name="Picture 8" descr="Image result for Circuit Breakers c# pattern">
            <a:extLst>
              <a:ext uri="{FF2B5EF4-FFF2-40B4-BE49-F238E27FC236}">
                <a16:creationId xmlns:a16="http://schemas.microsoft.com/office/drawing/2014/main" id="{2269418D-3659-4428-8E18-DF69D6B7A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901" y="3815764"/>
            <a:ext cx="2761434" cy="249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F1890A-2B6C-4A90-9BD9-3F6380851F1D}"/>
              </a:ext>
            </a:extLst>
          </p:cNvPr>
          <p:cNvSpPr txBox="1"/>
          <p:nvPr/>
        </p:nvSpPr>
        <p:spPr>
          <a:xfrm>
            <a:off x="6179013" y="6242446"/>
            <a:ext cx="3331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https://martinfowler.com/bliki/CircuitBreaker.html</a:t>
            </a:r>
          </a:p>
        </p:txBody>
      </p:sp>
    </p:spTree>
    <p:extLst>
      <p:ext uri="{BB962C8B-B14F-4D97-AF65-F5344CB8AC3E}">
        <p14:creationId xmlns:p14="http://schemas.microsoft.com/office/powerpoint/2010/main" val="173945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spc="-300" dirty="0">
                <a:solidFill>
                  <a:schemeClr val="tx1"/>
                </a:solidFill>
              </a:rPr>
              <a:t>Vantagens e desvantagens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7F1F55-D955-43F8-933C-19B7AF554E3E}"/>
              </a:ext>
            </a:extLst>
          </p:cNvPr>
          <p:cNvSpPr txBox="1"/>
          <p:nvPr/>
        </p:nvSpPr>
        <p:spPr>
          <a:xfrm>
            <a:off x="9596486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C6FF6D-F071-4408-B2B8-2A969BAE3898}"/>
              </a:ext>
            </a:extLst>
          </p:cNvPr>
          <p:cNvSpPr txBox="1"/>
          <p:nvPr/>
        </p:nvSpPr>
        <p:spPr>
          <a:xfrm>
            <a:off x="579990" y="2933918"/>
            <a:ext cx="40573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Alterar</a:t>
            </a:r>
            <a:r>
              <a:rPr lang="en-US" dirty="0"/>
              <a:t> o </a:t>
            </a:r>
            <a:r>
              <a:rPr lang="en-US" dirty="0" err="1"/>
              <a:t>comportamento</a:t>
            </a:r>
            <a:r>
              <a:rPr lang="en-US" dirty="0"/>
              <a:t> da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“redeploy”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Facilidade</a:t>
            </a:r>
            <a:r>
              <a:rPr lang="en-US" dirty="0"/>
              <a:t> de </a:t>
            </a:r>
            <a:r>
              <a:rPr lang="en-US" dirty="0" err="1"/>
              <a:t>restauração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erros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Facilita</a:t>
            </a:r>
            <a:r>
              <a:rPr lang="en-US" dirty="0"/>
              <a:t> a </a:t>
            </a:r>
            <a:r>
              <a:rPr lang="en-US" dirty="0" err="1"/>
              <a:t>validação</a:t>
            </a:r>
            <a:r>
              <a:rPr lang="en-US" dirty="0"/>
              <a:t> de </a:t>
            </a:r>
            <a:r>
              <a:rPr lang="en-US" dirty="0" err="1"/>
              <a:t>hipóteses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Facilita</a:t>
            </a:r>
            <a:r>
              <a:rPr lang="en-US" dirty="0"/>
              <a:t> o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estratégia</a:t>
            </a:r>
            <a:r>
              <a:rPr lang="en-US" dirty="0"/>
              <a:t> </a:t>
            </a:r>
            <a:r>
              <a:rPr lang="en-US" dirty="0" err="1"/>
              <a:t>baseada</a:t>
            </a:r>
            <a:r>
              <a:rPr lang="en-US" dirty="0"/>
              <a:t> no Trunk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Atuação</a:t>
            </a:r>
            <a:r>
              <a:rPr lang="en-US" dirty="0"/>
              <a:t> da “</a:t>
            </a:r>
            <a:r>
              <a:rPr lang="en-US" dirty="0" err="1"/>
              <a:t>equipe</a:t>
            </a:r>
            <a:r>
              <a:rPr lang="en-US" dirty="0"/>
              <a:t> de </a:t>
            </a:r>
            <a:r>
              <a:rPr lang="en-US" dirty="0" err="1"/>
              <a:t>negócios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AFA0A-C8D7-4809-AAF9-F545A7B7DB7A}"/>
              </a:ext>
            </a:extLst>
          </p:cNvPr>
          <p:cNvSpPr txBox="1"/>
          <p:nvPr/>
        </p:nvSpPr>
        <p:spPr>
          <a:xfrm>
            <a:off x="5884164" y="2937402"/>
            <a:ext cx="40573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Débito</a:t>
            </a:r>
            <a:r>
              <a:rPr lang="en-US" dirty="0"/>
              <a:t> </a:t>
            </a:r>
            <a:r>
              <a:rPr lang="en-US" dirty="0" err="1"/>
              <a:t>técnico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Pode</a:t>
            </a:r>
            <a:r>
              <a:rPr lang="en-US" dirty="0"/>
              <a:t> ser complex o </a:t>
            </a:r>
            <a:r>
              <a:rPr lang="en-US" dirty="0" err="1"/>
              <a:t>gerenciamento</a:t>
            </a:r>
            <a:r>
              <a:rPr lang="en-US" dirty="0"/>
              <a:t> se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houver</a:t>
            </a:r>
            <a:r>
              <a:rPr lang="en-US" dirty="0"/>
              <a:t> um </a:t>
            </a:r>
            <a:r>
              <a:rPr lang="en-US" dirty="0" err="1"/>
              <a:t>bom</a:t>
            </a:r>
            <a:r>
              <a:rPr lang="en-US" dirty="0"/>
              <a:t> </a:t>
            </a:r>
            <a:r>
              <a:rPr lang="en-US" dirty="0" err="1"/>
              <a:t>planejamento</a:t>
            </a:r>
            <a:r>
              <a:rPr lang="en-US" dirty="0"/>
              <a:t> da </a:t>
            </a:r>
            <a:r>
              <a:rPr lang="en-US" dirty="0" err="1"/>
              <a:t>utilização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55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pt-BR" sz="10000" spc="-300" dirty="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7F1F55-D955-43F8-933C-19B7AF554E3E}"/>
              </a:ext>
            </a:extLst>
          </p:cNvPr>
          <p:cNvSpPr txBox="1"/>
          <p:nvPr/>
        </p:nvSpPr>
        <p:spPr>
          <a:xfrm>
            <a:off x="9596486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5FCD02A-395C-4BC1-B17F-F2E2A0921C16}"/>
              </a:ext>
            </a:extLst>
          </p:cNvPr>
          <p:cNvSpPr/>
          <p:nvPr/>
        </p:nvSpPr>
        <p:spPr>
          <a:xfrm>
            <a:off x="628203" y="2980378"/>
            <a:ext cx="313399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3200" dirty="0">
                <a:solidFill>
                  <a:srgbClr val="67217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ASP.NET CORE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sz="3200" dirty="0">
              <a:solidFill>
                <a:srgbClr val="67217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706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838" y="5051716"/>
            <a:ext cx="7772400" cy="1463040"/>
          </a:xfrm>
        </p:spPr>
        <p:txBody>
          <a:bodyPr>
            <a:normAutofit fontScale="90000"/>
          </a:bodyPr>
          <a:lstStyle/>
          <a:p>
            <a:pPr algn="l"/>
            <a:r>
              <a:rPr lang="pt-BR" sz="6000" spc="-150" dirty="0"/>
              <a:t>Albert TAnure</a:t>
            </a:r>
            <a:br>
              <a:rPr lang="pt-BR" sz="6000" spc="-150" dirty="0"/>
            </a:br>
            <a:r>
              <a:rPr lang="pt-BR" sz="4400" spc="-150" dirty="0"/>
              <a:t>Microsoft MVP</a:t>
            </a:r>
            <a:br>
              <a:rPr lang="pt-BR" sz="4400" spc="-150" dirty="0"/>
            </a:br>
            <a:r>
              <a:rPr lang="pt-BR" sz="4400" spc="-150" dirty="0"/>
              <a:t>tanure@live.com</a:t>
            </a:r>
            <a:endParaRPr lang="pt-BR" sz="3000" spc="-150" dirty="0">
              <a:latin typeface="+mn-lt"/>
            </a:endParaRPr>
          </a:p>
        </p:txBody>
      </p:sp>
      <p:cxnSp>
        <p:nvCxnSpPr>
          <p:cNvPr id="7" name="Straight Connector 7"/>
          <p:cNvCxnSpPr/>
          <p:nvPr/>
        </p:nvCxnSpPr>
        <p:spPr>
          <a:xfrm flipV="1">
            <a:off x="6618055" y="5326036"/>
            <a:ext cx="0" cy="914400"/>
          </a:xfrm>
          <a:prstGeom prst="line">
            <a:avLst/>
          </a:prstGeom>
          <a:ln w="19050">
            <a:solidFill>
              <a:srgbClr val="6721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r="18374"/>
          <a:stretch/>
        </p:blipFill>
        <p:spPr>
          <a:xfrm>
            <a:off x="6929448" y="5421302"/>
            <a:ext cx="4901069" cy="72386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9775595" y="6380946"/>
            <a:ext cx="2488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solidFill>
                  <a:srgbClr val="6721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#VSSUMMIT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F40C3102-DE54-4871-AA50-E1EBDB38DBD4}"/>
              </a:ext>
            </a:extLst>
          </p:cNvPr>
          <p:cNvSpPr txBox="1">
            <a:spLocks/>
          </p:cNvSpPr>
          <p:nvPr/>
        </p:nvSpPr>
        <p:spPr>
          <a:xfrm>
            <a:off x="3320667" y="1800262"/>
            <a:ext cx="7209461" cy="621897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6600" spc="-300" dirty="0">
                <a:solidFill>
                  <a:schemeClr val="bg1"/>
                </a:solidFill>
                <a:latin typeface="+mj-lt"/>
              </a:rPr>
              <a:t>MUITO OBRIGADO!</a:t>
            </a:r>
          </a:p>
        </p:txBody>
      </p:sp>
      <p:pic>
        <p:nvPicPr>
          <p:cNvPr id="11" name="Picture 10" descr="A picture containing object&#10;&#10;Description automatically generated">
            <a:extLst>
              <a:ext uri="{FF2B5EF4-FFF2-40B4-BE49-F238E27FC236}">
                <a16:creationId xmlns:a16="http://schemas.microsoft.com/office/drawing/2014/main" id="{99642CF2-B601-4950-90B3-ABB26CEBE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6120" y="53801"/>
            <a:ext cx="2835026" cy="3681754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608EFFAB-AB7D-4857-89FA-3AF3A94406F9}"/>
              </a:ext>
            </a:extLst>
          </p:cNvPr>
          <p:cNvSpPr txBox="1">
            <a:spLocks/>
          </p:cNvSpPr>
          <p:nvPr/>
        </p:nvSpPr>
        <p:spPr>
          <a:xfrm>
            <a:off x="9233613" y="3889586"/>
            <a:ext cx="2620039" cy="431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spc="-150" dirty="0">
                <a:solidFill>
                  <a:schemeClr val="bg1"/>
                </a:solidFill>
                <a:latin typeface="+mn-lt"/>
              </a:rPr>
              <a:t>https://bit.ly/31LCvQp</a:t>
            </a:r>
            <a:endParaRPr lang="pt-BR" sz="1600" spc="-15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0175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1_Titles &amp; Breakers">
  <a:themeElements>
    <a:clrScheme name="Connect(); Event">
      <a:dk1>
        <a:srgbClr val="616161"/>
      </a:dk1>
      <a:lt1>
        <a:srgbClr val="2BB8EB"/>
      </a:lt1>
      <a:dk2>
        <a:srgbClr val="293780"/>
      </a:dk2>
      <a:lt2>
        <a:srgbClr val="682A7A"/>
      </a:lt2>
      <a:accent1>
        <a:srgbClr val="E51489"/>
      </a:accent1>
      <a:accent2>
        <a:srgbClr val="E1222A"/>
      </a:accent2>
      <a:accent3>
        <a:srgbClr val="F58720"/>
      </a:accent3>
      <a:accent4>
        <a:srgbClr val="F8B417"/>
      </a:accent4>
      <a:accent5>
        <a:srgbClr val="80B841"/>
      </a:accent5>
      <a:accent6>
        <a:srgbClr val="029C49"/>
      </a:accent6>
      <a:hlink>
        <a:srgbClr val="00AD8F"/>
      </a:hlink>
      <a:folHlink>
        <a:srgbClr val="6162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6271</TotalTime>
  <Words>232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Arial</vt:lpstr>
      <vt:lpstr>Calibri</vt:lpstr>
      <vt:lpstr>Lucida Grande</vt:lpstr>
      <vt:lpstr>Segoe</vt:lpstr>
      <vt:lpstr>Segoe UI Light</vt:lpstr>
      <vt:lpstr>Tw Cen MT</vt:lpstr>
      <vt:lpstr>Tw Cen MT Condensed</vt:lpstr>
      <vt:lpstr>Tw Cen MT Condensed (Headings)</vt:lpstr>
      <vt:lpstr>Verdana</vt:lpstr>
      <vt:lpstr>Wingdings</vt:lpstr>
      <vt:lpstr>Wingdings 3</vt:lpstr>
      <vt:lpstr>Integral</vt:lpstr>
      <vt:lpstr>1_Titles &amp; Breakers</vt:lpstr>
      <vt:lpstr>Albert TAnure Microsoft MVP tanure@live.com</vt:lpstr>
      <vt:lpstr>DevOps</vt:lpstr>
      <vt:lpstr>Feature Toggle</vt:lpstr>
      <vt:lpstr>Feature toggle</vt:lpstr>
      <vt:lpstr>Toggle manager</vt:lpstr>
      <vt:lpstr>Cenários de aplicação</vt:lpstr>
      <vt:lpstr>Vantagens e desvantagens</vt:lpstr>
      <vt:lpstr>Demo</vt:lpstr>
      <vt:lpstr>Albert TAnure Microsoft MVP tanure@live.com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Proposta de patrocínio</dc:title>
  <dc:creator>Waldyr Felix</dc:creator>
  <cp:lastModifiedBy>Albert Tanure</cp:lastModifiedBy>
  <cp:revision>117</cp:revision>
  <dcterms:created xsi:type="dcterms:W3CDTF">2015-03-17T02:53:01Z</dcterms:created>
  <dcterms:modified xsi:type="dcterms:W3CDTF">2019-06-21T01:50:35Z</dcterms:modified>
</cp:coreProperties>
</file>