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267" r:id="rId4"/>
    <p:sldId id="270" r:id="rId5"/>
    <p:sldId id="275" r:id="rId6"/>
    <p:sldId id="274" r:id="rId7"/>
    <p:sldId id="271" r:id="rId8"/>
    <p:sldId id="276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095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D72B-4A80-49F9-BFDA-C9552F220960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EDED-A3D5-4DB0-92D7-4A78EB9C80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67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 err="1"/>
              <a:t>ahuheuaheua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reak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59140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740558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reak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612598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10132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lank Acc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62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lank Acc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lank Acc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3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lank Acc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9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lank Acc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9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a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778409"/>
            <a:ext cx="11467744" cy="16496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rgbClr val="616161"/>
                </a:solidFill>
                <a:latin typeface="Segoe UI Light"/>
                <a:cs typeface="Segoe UI Light"/>
              </a:defRPr>
            </a:lvl1pPr>
            <a:lvl2pPr marL="867004" indent="-333465">
              <a:buFont typeface="Lucida Grande"/>
              <a:buChar char="—"/>
              <a:defRPr sz="1867">
                <a:solidFill>
                  <a:srgbClr val="616161"/>
                </a:solidFill>
                <a:latin typeface="Segoe UI Light"/>
                <a:cs typeface="Segoe UI Light"/>
              </a:defRPr>
            </a:lvl2pPr>
            <a:lvl3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3pPr>
            <a:lvl4pPr marL="1867393" indent="-266771">
              <a:buFont typeface="Lucida Grande"/>
              <a:buChar char="—"/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4pPr>
            <a:lvl5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89819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4427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5200" b="0" kern="1200" cap="none" spc="-100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400157" indent="-400157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1pPr>
      <a:lvl2pPr marL="867004" indent="-333465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2pPr>
      <a:lvl3pPr marL="1333852" indent="-266771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3pPr>
      <a:lvl4pPr marL="1867393" indent="-266771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4pPr>
      <a:lvl5pPr marL="2400935" indent="-266771" algn="l" defTabSz="533541" rtl="0" eaLnBrk="1" latinLnBrk="0" hangingPunct="1">
        <a:spcBef>
          <a:spcPct val="20000"/>
        </a:spcBef>
        <a:buFont typeface="Arial"/>
        <a:buChar char="»"/>
        <a:defRPr sz="1733" kern="1200">
          <a:solidFill>
            <a:schemeClr val="tx1"/>
          </a:solidFill>
          <a:latin typeface="Segoe"/>
          <a:ea typeface="+mn-ea"/>
          <a:cs typeface="Segoe"/>
        </a:defRPr>
      </a:lvl5pPr>
      <a:lvl6pPr marL="293447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01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55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09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33541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67083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624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3416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6770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01247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3478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26832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pt-BR" sz="4400" spc="-150" dirty="0">
                <a:latin typeface="+mn-lt"/>
              </a:rPr>
              <a:t>Albert TAnure</a:t>
            </a:r>
            <a:br>
              <a:rPr lang="pt-BR" sz="44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Microsoft MVP</a:t>
            </a:r>
            <a:br>
              <a:rPr lang="pt-BR" sz="30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tanure@live.com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838" y="927281"/>
            <a:ext cx="9668757" cy="325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200" dirty="0">
                <a:solidFill>
                  <a:schemeClr val="bg1"/>
                </a:solidFill>
                <a:latin typeface="+mj-lt"/>
              </a:rPr>
              <a:t>DevOps: personalizando aplicações com Feature Toggle</a:t>
            </a: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944987E-30F1-473D-B3C5-553E0CEB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120" y="53801"/>
            <a:ext cx="2835026" cy="368175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985DABC-9E40-4F6A-B2AA-22D8C4A285C5}"/>
              </a:ext>
            </a:extLst>
          </p:cNvPr>
          <p:cNvSpPr txBox="1">
            <a:spLocks/>
          </p:cNvSpPr>
          <p:nvPr/>
        </p:nvSpPr>
        <p:spPr>
          <a:xfrm>
            <a:off x="9233613" y="3889586"/>
            <a:ext cx="2620039" cy="43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spc="-150" dirty="0">
                <a:solidFill>
                  <a:schemeClr val="bg1"/>
                </a:solidFill>
                <a:latin typeface="+mn-lt"/>
              </a:rPr>
              <a:t>https://bit.ly/31LCvQp</a:t>
            </a:r>
            <a:endParaRPr lang="pt-BR" sz="1600" spc="-1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423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DevOps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81466-6707-4888-8186-B39E69DB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45" y="762593"/>
            <a:ext cx="7485453" cy="561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Feature Toggle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8D6E523-843E-4203-B59F-FE64CCC136A2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/>
          </a:blip>
          <a:srcRect r="4879"/>
          <a:stretch/>
        </p:blipFill>
        <p:spPr>
          <a:xfrm>
            <a:off x="407414" y="1709457"/>
            <a:ext cx="4838021" cy="5063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&quot;Feature Toggles (often also refered to as Feature Flags) are a powerful technique, allowing teams to modify system behavior without changing code.&quot;">
            <a:extLst>
              <a:ext uri="{FF2B5EF4-FFF2-40B4-BE49-F238E27FC236}">
                <a16:creationId xmlns:a16="http://schemas.microsoft.com/office/drawing/2014/main" id="{37A928BD-FE63-4D2F-A6CA-85DE3F60ED28}"/>
              </a:ext>
            </a:extLst>
          </p:cNvPr>
          <p:cNvSpPr txBox="1">
            <a:spLocks/>
          </p:cNvSpPr>
          <p:nvPr/>
        </p:nvSpPr>
        <p:spPr>
          <a:xfrm>
            <a:off x="6096000" y="2148839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lnSpc>
                <a:spcPct val="117999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Tx/>
              <a:buFont typeface="Tw Cen MT" panose="020B0602020104020603" pitchFamily="34" charset="0"/>
              <a:buNone/>
              <a:defRPr sz="4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w Cen MT Condensed (Headings)"/>
              </a:rPr>
              <a:t>"Feature Toggles (often also referred to as Feature Flags) are a powerful technique, allowing teams to modify system behavior without changing code."</a:t>
            </a:r>
          </a:p>
        </p:txBody>
      </p:sp>
      <p:sp>
        <p:nvSpPr>
          <p:cNvPr id="8" name="https://martinfowler.com/articles/feature-toggles.html">
            <a:extLst>
              <a:ext uri="{FF2B5EF4-FFF2-40B4-BE49-F238E27FC236}">
                <a16:creationId xmlns:a16="http://schemas.microsoft.com/office/drawing/2014/main" id="{CE418E8B-8D8C-49A9-9D5E-E72609514B06}"/>
              </a:ext>
            </a:extLst>
          </p:cNvPr>
          <p:cNvSpPr txBox="1"/>
          <p:nvPr/>
        </p:nvSpPr>
        <p:spPr>
          <a:xfrm>
            <a:off x="6490051" y="5788128"/>
            <a:ext cx="4399731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Aft>
                <a:spcPts val="600"/>
              </a:spcAft>
            </a:pPr>
            <a:r>
              <a:rPr sz="1750" dirty="0">
                <a:latin typeface="Tw Cen MT Condensed (Headings)"/>
              </a:rPr>
              <a:t>https://martinfowler.com/articles/feature-toggles.html</a:t>
            </a:r>
          </a:p>
        </p:txBody>
      </p:sp>
    </p:spTree>
    <p:extLst>
      <p:ext uri="{BB962C8B-B14F-4D97-AF65-F5344CB8AC3E}">
        <p14:creationId xmlns:p14="http://schemas.microsoft.com/office/powerpoint/2010/main" val="47720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Feature toggle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050" name="Picture 2" descr="Image result for feature toggle">
            <a:extLst>
              <a:ext uri="{FF2B5EF4-FFF2-40B4-BE49-F238E27FC236}">
                <a16:creationId xmlns:a16="http://schemas.microsoft.com/office/drawing/2014/main" id="{8D9B46A8-6159-4426-A184-6C9EE332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" y="2518389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Feature Toggles (often also refered to as Feature Flags) are a powerful technique, allowing teams to modify system behavior without changing code.&quot;">
            <a:extLst>
              <a:ext uri="{FF2B5EF4-FFF2-40B4-BE49-F238E27FC236}">
                <a16:creationId xmlns:a16="http://schemas.microsoft.com/office/drawing/2014/main" id="{55264B75-7045-4F80-B73F-AC177EBFCA3F}"/>
              </a:ext>
            </a:extLst>
          </p:cNvPr>
          <p:cNvSpPr txBox="1">
            <a:spLocks/>
          </p:cNvSpPr>
          <p:nvPr/>
        </p:nvSpPr>
        <p:spPr>
          <a:xfrm>
            <a:off x="7214422" y="1609355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lnSpc>
                <a:spcPct val="117999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Tx/>
              <a:buFont typeface="Tw Cen MT" panose="020B0602020104020603" pitchFamily="34" charset="0"/>
              <a:buNone/>
              <a:defRPr sz="4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w Cen MT Condensed (Headings)"/>
              </a:rPr>
              <a:t>“</a:t>
            </a:r>
            <a:r>
              <a:rPr lang="en-US" sz="4000" dirty="0" err="1">
                <a:latin typeface="Tw Cen MT Condensed (Headings)"/>
              </a:rPr>
              <a:t>Em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termos</a:t>
            </a:r>
            <a:r>
              <a:rPr lang="en-US" sz="4000" dirty="0">
                <a:latin typeface="Tw Cen MT Condensed (Headings)"/>
              </a:rPr>
              <a:t> simples, feature toggle é um </a:t>
            </a:r>
            <a:r>
              <a:rPr lang="en-US" sz="4000" dirty="0" err="1">
                <a:latin typeface="Tw Cen MT Condensed (Headings)"/>
              </a:rPr>
              <a:t>ponto</a:t>
            </a:r>
            <a:r>
              <a:rPr lang="en-US" sz="4000" dirty="0">
                <a:latin typeface="Tw Cen MT Condensed (Headings)"/>
              </a:rPr>
              <a:t> de </a:t>
            </a:r>
            <a:r>
              <a:rPr lang="en-US" sz="4000" dirty="0" err="1">
                <a:latin typeface="Tw Cen MT Condensed (Headings)"/>
              </a:rPr>
              <a:t>decisão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em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seu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código</a:t>
            </a:r>
            <a:r>
              <a:rPr lang="en-US" sz="4000" dirty="0">
                <a:latin typeface="Tw Cen MT Condensed (Headings)"/>
              </a:rPr>
              <a:t> que </a:t>
            </a:r>
            <a:r>
              <a:rPr lang="en-US" sz="4000" dirty="0" err="1">
                <a:latin typeface="Tw Cen MT Condensed (Headings)"/>
              </a:rPr>
              <a:t>poderá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alterar</a:t>
            </a:r>
            <a:r>
              <a:rPr lang="en-US" sz="4000" dirty="0">
                <a:latin typeface="Tw Cen MT Condensed (Headings)"/>
              </a:rPr>
              <a:t> o </a:t>
            </a:r>
            <a:r>
              <a:rPr lang="en-US" sz="4000" dirty="0" err="1">
                <a:latin typeface="Tw Cen MT Condensed (Headings)"/>
              </a:rPr>
              <a:t>comportamento</a:t>
            </a:r>
            <a:r>
              <a:rPr lang="en-US" sz="4000" dirty="0">
                <a:latin typeface="Tw Cen MT Condensed (Headings)"/>
              </a:rPr>
              <a:t> da </a:t>
            </a:r>
            <a:r>
              <a:rPr lang="en-US" sz="4000" dirty="0" err="1">
                <a:latin typeface="Tw Cen MT Condensed (Headings)"/>
              </a:rPr>
              <a:t>sua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aplicação</a:t>
            </a:r>
            <a:r>
              <a:rPr lang="en-US" sz="4000" dirty="0">
                <a:latin typeface="Tw Cen MT Condensed (Headings)"/>
              </a:rPr>
              <a:t>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B0137-858D-432A-95B1-51FAA9D883B7}"/>
              </a:ext>
            </a:extLst>
          </p:cNvPr>
          <p:cNvSpPr txBox="1"/>
          <p:nvPr/>
        </p:nvSpPr>
        <p:spPr>
          <a:xfrm>
            <a:off x="2047276" y="5998464"/>
            <a:ext cx="34819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https://launchdarkly.com/blog/tag/feature-toggles/</a:t>
            </a:r>
          </a:p>
        </p:txBody>
      </p:sp>
    </p:spTree>
    <p:extLst>
      <p:ext uri="{BB962C8B-B14F-4D97-AF65-F5344CB8AC3E}">
        <p14:creationId xmlns:p14="http://schemas.microsoft.com/office/powerpoint/2010/main" val="321900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Toggle manager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3074" name="Picture 2" descr="Image result for config cat">
            <a:extLst>
              <a:ext uri="{FF2B5EF4-FFF2-40B4-BE49-F238E27FC236}">
                <a16:creationId xmlns:a16="http://schemas.microsoft.com/office/drawing/2014/main" id="{F58ED9D6-6B9A-45D6-AEEB-0DEA990A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2217706"/>
            <a:ext cx="2617879" cy="13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aunchdarkly">
            <a:extLst>
              <a:ext uri="{FF2B5EF4-FFF2-40B4-BE49-F238E27FC236}">
                <a16:creationId xmlns:a16="http://schemas.microsoft.com/office/drawing/2014/main" id="{081A19C3-F4E8-455B-B057-B7C9246A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25" y="2084832"/>
            <a:ext cx="3154678" cy="16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FF4j">
            <a:extLst>
              <a:ext uri="{FF2B5EF4-FFF2-40B4-BE49-F238E27FC236}">
                <a16:creationId xmlns:a16="http://schemas.microsoft.com/office/drawing/2014/main" id="{3FC2605B-2BD9-4380-8FF3-CD03A8A9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552" y="2222372"/>
            <a:ext cx="32956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&quot;Azure App configuration&quot;">
            <a:extLst>
              <a:ext uri="{FF2B5EF4-FFF2-40B4-BE49-F238E27FC236}">
                <a16:creationId xmlns:a16="http://schemas.microsoft.com/office/drawing/2014/main" id="{50AB25E2-438F-40D9-9416-3FDE1610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4" y="4293770"/>
            <a:ext cx="1761037" cy="17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D1CADAAF-61B9-4D07-A2A1-E82A794B8AAA}"/>
              </a:ext>
            </a:extLst>
          </p:cNvPr>
          <p:cNvSpPr txBox="1">
            <a:spLocks/>
          </p:cNvSpPr>
          <p:nvPr/>
        </p:nvSpPr>
        <p:spPr>
          <a:xfrm>
            <a:off x="4306825" y="4505923"/>
            <a:ext cx="5433278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-300" dirty="0">
                <a:solidFill>
                  <a:schemeClr val="tx1"/>
                </a:solidFill>
              </a:rPr>
              <a:t>Azure App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0804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Cenários de aplicação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1026" name="Picture 2" descr="ab-testing">
            <a:extLst>
              <a:ext uri="{FF2B5EF4-FFF2-40B4-BE49-F238E27FC236}">
                <a16:creationId xmlns:a16="http://schemas.microsoft.com/office/drawing/2014/main" id="{68D3393B-E3B7-4234-A75A-D2CAAA9C2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54" y="1629269"/>
            <a:ext cx="2923631" cy="172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FA4FC9-AA03-4999-91B3-47AF23E16243}"/>
              </a:ext>
            </a:extLst>
          </p:cNvPr>
          <p:cNvSpPr txBox="1"/>
          <p:nvPr/>
        </p:nvSpPr>
        <p:spPr>
          <a:xfrm>
            <a:off x="743713" y="3476358"/>
            <a:ext cx="441524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Fonte: https://www.optimizely.com/optimization-glossary/ab-testing/</a:t>
            </a:r>
          </a:p>
        </p:txBody>
      </p:sp>
      <p:pic>
        <p:nvPicPr>
          <p:cNvPr id="1028" name="Picture 4" descr="Red Hat launches Infrastructure Migration Solution">
            <a:extLst>
              <a:ext uri="{FF2B5EF4-FFF2-40B4-BE49-F238E27FC236}">
                <a16:creationId xmlns:a16="http://schemas.microsoft.com/office/drawing/2014/main" id="{904C0B38-9B0E-4541-858B-895B3EC3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93" y="1629269"/>
            <a:ext cx="2587262" cy="161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D287E-C554-4D66-9816-9609F7BA5ADC}"/>
              </a:ext>
            </a:extLst>
          </p:cNvPr>
          <p:cNvSpPr txBox="1"/>
          <p:nvPr/>
        </p:nvSpPr>
        <p:spPr>
          <a:xfrm>
            <a:off x="5920959" y="3465010"/>
            <a:ext cx="5246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Fonte: https://www.ec-mea.com/red-hat-launches-infrastructure-migration-solution/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B417671-443E-455D-A87D-384B1402C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761" y="4397061"/>
            <a:ext cx="1035481" cy="1035481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AE8B3723-72CA-41A1-85BB-DF30CF264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004" y="4397061"/>
            <a:ext cx="1035481" cy="1035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D65995-294B-4432-BFC1-258556243A33}"/>
              </a:ext>
            </a:extLst>
          </p:cNvPr>
          <p:cNvSpPr txBox="1"/>
          <p:nvPr/>
        </p:nvSpPr>
        <p:spPr>
          <a:xfrm>
            <a:off x="3357995" y="5500314"/>
            <a:ext cx="8895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046E9-7D59-4C64-811E-7E043DECE6DF}"/>
              </a:ext>
            </a:extLst>
          </p:cNvPr>
          <p:cNvSpPr txBox="1"/>
          <p:nvPr/>
        </p:nvSpPr>
        <p:spPr>
          <a:xfrm>
            <a:off x="1987757" y="5500421"/>
            <a:ext cx="483488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pic>
        <p:nvPicPr>
          <p:cNvPr id="1032" name="Picture 8" descr="Image result for Circuit Breakers c# pattern">
            <a:extLst>
              <a:ext uri="{FF2B5EF4-FFF2-40B4-BE49-F238E27FC236}">
                <a16:creationId xmlns:a16="http://schemas.microsoft.com/office/drawing/2014/main" id="{2269418D-3659-4428-8E18-DF69D6B7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01" y="3815764"/>
            <a:ext cx="2761434" cy="24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1890A-2B6C-4A90-9BD9-3F6380851F1D}"/>
              </a:ext>
            </a:extLst>
          </p:cNvPr>
          <p:cNvSpPr txBox="1"/>
          <p:nvPr/>
        </p:nvSpPr>
        <p:spPr>
          <a:xfrm>
            <a:off x="6179013" y="6242446"/>
            <a:ext cx="333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https://martinfowler.com/bliki/CircuitBreaker.html</a:t>
            </a:r>
          </a:p>
        </p:txBody>
      </p:sp>
    </p:spTree>
    <p:extLst>
      <p:ext uri="{BB962C8B-B14F-4D97-AF65-F5344CB8AC3E}">
        <p14:creationId xmlns:p14="http://schemas.microsoft.com/office/powerpoint/2010/main" val="173945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Vantagens e desvantagens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E051CC-4DB5-4D2E-8080-CB4300EFCCB1}"/>
              </a:ext>
            </a:extLst>
          </p:cNvPr>
          <p:cNvCxnSpPr/>
          <p:nvPr/>
        </p:nvCxnSpPr>
        <p:spPr>
          <a:xfrm>
            <a:off x="5878286" y="2573383"/>
            <a:ext cx="0" cy="39711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E63E8CD-33D8-439B-9ED3-C5906008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237" y="2573383"/>
            <a:ext cx="862149" cy="86214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4C11911E-2200-4FA2-B5F3-C17E972E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573383"/>
            <a:ext cx="862149" cy="862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DA295-9C2E-42D2-8B5F-4B9BBEC5E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719" y="2573383"/>
            <a:ext cx="855617" cy="85561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26AF9DF-90A7-421C-9491-DA4A78AC18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0660" y="4558937"/>
            <a:ext cx="855617" cy="8556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023631-50DD-4A6A-87F8-9CB7286F8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719" y="4552404"/>
            <a:ext cx="862150" cy="862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C5A583-A2BA-4273-B6EA-A13D39405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0296" y="2566850"/>
            <a:ext cx="862150" cy="862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C4FECE-0C0C-44B1-A276-C6A58A117C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9057" y="3581834"/>
            <a:ext cx="862150" cy="862150"/>
          </a:xfrm>
          <a:prstGeom prst="rect">
            <a:avLst/>
          </a:prstGeom>
        </p:spPr>
      </p:pic>
      <p:pic>
        <p:nvPicPr>
          <p:cNvPr id="23" name="Picture 2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E341A6A-14F3-4D76-92B8-FBC487E655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6590" y="4558937"/>
            <a:ext cx="862151" cy="8621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C4770E-3930-4100-8769-695CD529C248}"/>
              </a:ext>
            </a:extLst>
          </p:cNvPr>
          <p:cNvSpPr txBox="1"/>
          <p:nvPr/>
        </p:nvSpPr>
        <p:spPr>
          <a:xfrm>
            <a:off x="3919384" y="3435532"/>
            <a:ext cx="119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Testes A/B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D96C5-9E55-46D9-B297-810900388C49}"/>
              </a:ext>
            </a:extLst>
          </p:cNvPr>
          <p:cNvSpPr txBox="1"/>
          <p:nvPr/>
        </p:nvSpPr>
        <p:spPr>
          <a:xfrm>
            <a:off x="3919383" y="5435174"/>
            <a:ext cx="119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Estratégico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38EF2C-5922-4E53-B17C-BDB9C077167A}"/>
              </a:ext>
            </a:extLst>
          </p:cNvPr>
          <p:cNvSpPr txBox="1"/>
          <p:nvPr/>
        </p:nvSpPr>
        <p:spPr>
          <a:xfrm>
            <a:off x="738574" y="5435176"/>
            <a:ext cx="143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Trunk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4D2E36-143A-4C44-9078-0EF4CA5392F0}"/>
              </a:ext>
            </a:extLst>
          </p:cNvPr>
          <p:cNvSpPr txBox="1"/>
          <p:nvPr/>
        </p:nvSpPr>
        <p:spPr>
          <a:xfrm>
            <a:off x="832498" y="3366578"/>
            <a:ext cx="143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rápida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A1F956-DCAF-4E41-9F42-F6BAB3E59B7E}"/>
              </a:ext>
            </a:extLst>
          </p:cNvPr>
          <p:cNvSpPr txBox="1"/>
          <p:nvPr/>
        </p:nvSpPr>
        <p:spPr>
          <a:xfrm>
            <a:off x="2343803" y="4450003"/>
            <a:ext cx="135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E2678-DD2A-4C8C-8674-0C955AEAB4BB}"/>
              </a:ext>
            </a:extLst>
          </p:cNvPr>
          <p:cNvSpPr txBox="1"/>
          <p:nvPr/>
        </p:nvSpPr>
        <p:spPr>
          <a:xfrm>
            <a:off x="6548508" y="3581834"/>
            <a:ext cx="151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Débito</a:t>
            </a:r>
            <a:r>
              <a:rPr lang="en-US" dirty="0"/>
              <a:t> </a:t>
            </a:r>
            <a:r>
              <a:rPr lang="en-US" dirty="0" err="1"/>
              <a:t>técnico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A07F9-E533-4B52-BE37-CDEE6E63F375}"/>
              </a:ext>
            </a:extLst>
          </p:cNvPr>
          <p:cNvSpPr txBox="1"/>
          <p:nvPr/>
        </p:nvSpPr>
        <p:spPr>
          <a:xfrm>
            <a:off x="9171445" y="3581833"/>
            <a:ext cx="225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159D86-6DEB-419A-B6E4-E42EEC5B876E}"/>
              </a:ext>
            </a:extLst>
          </p:cNvPr>
          <p:cNvSpPr txBox="1"/>
          <p:nvPr/>
        </p:nvSpPr>
        <p:spPr>
          <a:xfrm>
            <a:off x="8139988" y="5414556"/>
            <a:ext cx="167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sz="10000" spc="-3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FCD02A-395C-4BC1-B17F-F2E2A0921C16}"/>
              </a:ext>
            </a:extLst>
          </p:cNvPr>
          <p:cNvSpPr/>
          <p:nvPr/>
        </p:nvSpPr>
        <p:spPr>
          <a:xfrm>
            <a:off x="628203" y="2980378"/>
            <a:ext cx="31339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ASP.NET CORE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3200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0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 fontScale="90000"/>
          </a:bodyPr>
          <a:lstStyle/>
          <a:p>
            <a:pPr algn="l"/>
            <a:r>
              <a:rPr lang="pt-BR" sz="6000" spc="-150" dirty="0"/>
              <a:t>Albert TAnure</a:t>
            </a:r>
            <a:br>
              <a:rPr lang="pt-BR" sz="6000" spc="-150" dirty="0"/>
            </a:br>
            <a:r>
              <a:rPr lang="pt-BR" sz="4400" spc="-150" dirty="0"/>
              <a:t>Microsoft MVP</a:t>
            </a:r>
            <a:br>
              <a:rPr lang="pt-BR" sz="4400" spc="-150" dirty="0"/>
            </a:br>
            <a:r>
              <a:rPr lang="pt-BR" sz="4400" spc="-150" dirty="0"/>
              <a:t>tanure@live.com</a:t>
            </a:r>
            <a:endParaRPr lang="pt-BR" sz="3000" spc="-150" dirty="0">
              <a:latin typeface="+mn-lt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F40C3102-DE54-4871-AA50-E1EBDB38DBD4}"/>
              </a:ext>
            </a:extLst>
          </p:cNvPr>
          <p:cNvSpPr txBox="1">
            <a:spLocks/>
          </p:cNvSpPr>
          <p:nvPr/>
        </p:nvSpPr>
        <p:spPr>
          <a:xfrm>
            <a:off x="3320667" y="1800262"/>
            <a:ext cx="7209461" cy="62189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600" spc="-300" dirty="0">
                <a:solidFill>
                  <a:schemeClr val="bg1"/>
                </a:solidFill>
                <a:latin typeface="+mj-lt"/>
              </a:rPr>
              <a:t>MUITO OBRIGADO!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99642CF2-B601-4950-90B3-ABB26CEB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120" y="53801"/>
            <a:ext cx="2835026" cy="36817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08EFFAB-AB7D-4857-89FA-3AF3A94406F9}"/>
              </a:ext>
            </a:extLst>
          </p:cNvPr>
          <p:cNvSpPr txBox="1">
            <a:spLocks/>
          </p:cNvSpPr>
          <p:nvPr/>
        </p:nvSpPr>
        <p:spPr>
          <a:xfrm>
            <a:off x="9233613" y="3889586"/>
            <a:ext cx="2620039" cy="43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spc="-150" dirty="0">
                <a:solidFill>
                  <a:schemeClr val="bg1"/>
                </a:solidFill>
                <a:latin typeface="+mn-lt"/>
              </a:rPr>
              <a:t>https://bit.ly/31LCvQp</a:t>
            </a:r>
            <a:endParaRPr lang="pt-BR" sz="1600" spc="-1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175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1_Titles &amp; Breakers">
  <a:themeElements>
    <a:clrScheme name="Connect(); Event">
      <a:dk1>
        <a:srgbClr val="616161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7186</TotalTime>
  <Words>195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Lucida Grande</vt:lpstr>
      <vt:lpstr>Segoe</vt:lpstr>
      <vt:lpstr>Segoe UI Light</vt:lpstr>
      <vt:lpstr>Tw Cen MT</vt:lpstr>
      <vt:lpstr>Tw Cen MT Condensed</vt:lpstr>
      <vt:lpstr>Tw Cen MT Condensed (Headings)</vt:lpstr>
      <vt:lpstr>Verdana</vt:lpstr>
      <vt:lpstr>Wingdings</vt:lpstr>
      <vt:lpstr>Wingdings 3</vt:lpstr>
      <vt:lpstr>Integral</vt:lpstr>
      <vt:lpstr>1_Titles &amp; Breakers</vt:lpstr>
      <vt:lpstr>Albert TAnure Microsoft MVP tanure@live.com</vt:lpstr>
      <vt:lpstr>DevOps</vt:lpstr>
      <vt:lpstr>Feature Toggle</vt:lpstr>
      <vt:lpstr>Feature toggle</vt:lpstr>
      <vt:lpstr>Toggle manager</vt:lpstr>
      <vt:lpstr>Cenários de aplicação</vt:lpstr>
      <vt:lpstr>Vantagens e desvantagens</vt:lpstr>
      <vt:lpstr>Demo</vt:lpstr>
      <vt:lpstr>Albert TAnure Microsoft MVP tanure@live.com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patrocínio</dc:title>
  <dc:creator>Waldyr Felix</dc:creator>
  <cp:lastModifiedBy>Albert Tanure</cp:lastModifiedBy>
  <cp:revision>122</cp:revision>
  <dcterms:created xsi:type="dcterms:W3CDTF">2015-03-17T02:53:01Z</dcterms:created>
  <dcterms:modified xsi:type="dcterms:W3CDTF">2019-06-21T17:04:56Z</dcterms:modified>
</cp:coreProperties>
</file>