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Helvetica Neue"/>
      <p:regular r:id="rId47"/>
      <p:bold r:id="rId48"/>
      <p:italic r:id="rId49"/>
      <p:boldItalic r:id="rId50"/>
    </p:embeddedFont>
    <p:embeddedFont>
      <p:font typeface="Helvetica Neue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Ryan Gallawa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Light-regular.fntdata"/><Relationship Id="rId50" Type="http://schemas.openxmlformats.org/officeDocument/2006/relationships/font" Target="fonts/HelveticaNeue-boldItalic.fntdata"/><Relationship Id="rId53" Type="http://schemas.openxmlformats.org/officeDocument/2006/relationships/font" Target="fonts/HelveticaNeueLight-italic.fntdata"/><Relationship Id="rId52" Type="http://schemas.openxmlformats.org/officeDocument/2006/relationships/font" Target="fonts/HelveticaNeueLight-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HelveticaNeue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09T17:38:13.023">
    <p:pos x="6000" y="0"/>
    <p:text>add to notes:  Once a theme is chosen, be sure to pull from master, otherwise GH will not be synced with (student's) local machine.  Themes adds a yml file to the repo.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ges.github.co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a31882ade_0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TELL: </a:t>
            </a:r>
            <a:r>
              <a:rPr lang="en" sz="1200">
                <a:solidFill>
                  <a:schemeClr val="dk1"/>
                </a:solidFill>
                <a:latin typeface="Trebuchet MS"/>
                <a:ea typeface="Trebuchet MS"/>
                <a:cs typeface="Trebuchet MS"/>
                <a:sym typeface="Trebuchet MS"/>
              </a:rPr>
              <a:t>Each successive version creates a new snapshot on the timeline of the project.</a:t>
            </a:r>
            <a:endParaRPr/>
          </a:p>
        </p:txBody>
      </p:sp>
      <p:sp>
        <p:nvSpPr>
          <p:cNvPr id="167" name="Google Shape;167;g5a31882ade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a31882ade_0_4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When you do a Save without version control, you only ever have the most recent version of the file. You can’t go back to an old version, unless you saved that as a different file.</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TELL:</a:t>
            </a:r>
            <a:r>
              <a:rPr lang="en">
                <a:solidFill>
                  <a:schemeClr val="dk1"/>
                </a:solidFill>
                <a:latin typeface="Helvetica Neue Light"/>
                <a:ea typeface="Helvetica Neue Light"/>
                <a:cs typeface="Helvetica Neue Light"/>
                <a:sym typeface="Helvetica Neue Light"/>
              </a:rPr>
              <a:t> Version control lets you have one file - but it remembers what changes were made.  We continue to update and revise the files in our project Git helps us keep track of where we are and where we’ve been.  Think of each snapshot, or “commit” as each new version of the paper you were saving.  However, instead of making a full copy of every file, it only keeps track of the actual differences between each version, making it very efficient and fast.</a:t>
            </a:r>
            <a:endParaRPr>
              <a:solidFill>
                <a:schemeClr val="dk1"/>
              </a:solidFill>
              <a:latin typeface="Helvetica Neue Light"/>
              <a:ea typeface="Helvetica Neue Light"/>
              <a:cs typeface="Helvetica Neue Light"/>
              <a:sym typeface="Helvetica Neue Light"/>
            </a:endParaRPr>
          </a:p>
        </p:txBody>
      </p:sp>
      <p:sp>
        <p:nvSpPr>
          <p:cNvPr id="180" name="Google Shape;180;g5a31882ade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a31882ade_0_6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Each snapshot, or “commit,” can also have a label that points to it. One of these is HEAD, which always points to the place in the timeline that you are currently looking at. You can think of HEAD as being “You Are Here.”</a:t>
            </a:r>
            <a:endParaRPr>
              <a:latin typeface="Helvetica Neue Light"/>
              <a:ea typeface="Helvetica Neue Light"/>
              <a:cs typeface="Helvetica Neue Light"/>
              <a:sym typeface="Helvetica Neue Light"/>
            </a:endParaRPr>
          </a:p>
        </p:txBody>
      </p:sp>
      <p:sp>
        <p:nvSpPr>
          <p:cNvPr id="200" name="Google Shape;200;g5a31882ade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a31882ade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A git repository is a set of points in time, with history showing where you've been.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Each point has a name (here A, B, C) that uniquely identifies it, called a hash.</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Each commit also has a user-generated message which describes its purpose.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The path from one point to the previous is represented by the difference between the two points.</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219" name="Google Shape;219;g5a31882ade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a31882ad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a31882ade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u="sng">
                <a:solidFill>
                  <a:schemeClr val="dk1"/>
                </a:solidFill>
                <a:latin typeface="Helvetica Neue"/>
                <a:ea typeface="Helvetica Neue"/>
                <a:cs typeface="Helvetica Neue"/>
                <a:sym typeface="Helvetica Neue"/>
              </a:rPr>
              <a:t>TELL:</a:t>
            </a:r>
            <a:r>
              <a:rPr lang="en" sz="1400">
                <a:solidFill>
                  <a:schemeClr val="dk1"/>
                </a:solidFill>
                <a:latin typeface="Helvetica Neue Light"/>
                <a:ea typeface="Helvetica Neue Light"/>
                <a:cs typeface="Helvetica Neue Light"/>
                <a:sym typeface="Helvetica Neue Light"/>
              </a:rPr>
              <a:t> GITHUB is awesome!  Let’s explore the one of the technologies that enables people from all over the world to work on open source software development projects!</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a31882ade_0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Remotes serve as a way of sharing work with other developers.  GitHub has emerged as a premier location for such sharing. It provides you with a common location that anyone can access. In addition, it provides a number of useful tools for managing work that is being shared among a dispersed group of people.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is designed to be a ‘distributed’ system, where you can share code between any connected computers.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GitHub gives you a centralized ‘canonical’ repo that a team can access for the latest contributions from across the team.</a:t>
            </a:r>
            <a:endParaRPr>
              <a:latin typeface="Helvetica Neue Light"/>
              <a:ea typeface="Helvetica Neue Light"/>
              <a:cs typeface="Helvetica Neue Light"/>
              <a:sym typeface="Helvetica Neue Light"/>
            </a:endParaRPr>
          </a:p>
        </p:txBody>
      </p:sp>
      <p:sp>
        <p:nvSpPr>
          <p:cNvPr id="242" name="Google Shape;242;g5a31882ade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a31882ade_0_10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Git and GitHub let you manage work for teams...or just yourself.</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You can keep a detailed history of what your code looked like, at different points in time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Keep changes separate, until you want to add them in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Lets you keep the code you have on your own computer in sync with what’s in your online storage</a:t>
            </a:r>
            <a:endParaRPr>
              <a:latin typeface="Helvetica Neue Light"/>
              <a:ea typeface="Helvetica Neue Light"/>
              <a:cs typeface="Helvetica Neue Light"/>
              <a:sym typeface="Helvetica Neue Light"/>
            </a:endParaRPr>
          </a:p>
        </p:txBody>
      </p:sp>
      <p:sp>
        <p:nvSpPr>
          <p:cNvPr id="248" name="Google Shape;248;g5a31882ade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a31882ad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a31882ad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u="sng">
                <a:solidFill>
                  <a:schemeClr val="dk1"/>
                </a:solidFill>
                <a:latin typeface="Helvetica Neue"/>
                <a:ea typeface="Helvetica Neue"/>
                <a:cs typeface="Helvetica Neue"/>
                <a:sym typeface="Helvetica Neue"/>
              </a:rPr>
              <a:t>NOTE:</a:t>
            </a:r>
            <a:r>
              <a:rPr lang="en" sz="1400">
                <a:solidFill>
                  <a:schemeClr val="dk1"/>
                </a:solidFill>
                <a:latin typeface="Helvetica Neue Light"/>
                <a:ea typeface="Helvetica Neue Light"/>
                <a:cs typeface="Helvetica Neue Light"/>
                <a:sym typeface="Helvetica Neue Light"/>
              </a:rPr>
              <a:t> You can go step-by-step and opt to have students follow along during this section, and then take out the following “deployment” work time. With larger groups it is better to demo it, and then have them work from the slides and github guide as you and the TAs come around to help.</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b="1" sz="1400" u="sng">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a31882ade_0_1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DO:</a:t>
            </a:r>
            <a:r>
              <a:rPr lang="en">
                <a:latin typeface="Helvetica Neue Light"/>
                <a:ea typeface="Helvetica Neue Light"/>
                <a:cs typeface="Helvetica Neue Light"/>
                <a:sym typeface="Helvetica Neue Light"/>
              </a:rPr>
              <a:t> After reviewing this slide, it’s time to break away from the slide deck for a bit.  Open up your web browser and pull up your github.com account.  Walk students through the process of creating a repository, cloning that repository on to their local machines, adding an index.html and style.css file and links for any additional pages.  Then it’s time to “add”, “commit”, and “push” up their code.</a:t>
            </a:r>
            <a:br>
              <a:rPr lang="en">
                <a:latin typeface="Helvetica Neue Light"/>
                <a:ea typeface="Helvetica Neue Light"/>
                <a:cs typeface="Helvetica Neue Light"/>
                <a:sym typeface="Helvetica Neue Light"/>
              </a:rPr>
            </a:br>
            <a:br>
              <a:rPr lang="en">
                <a:latin typeface="Helvetica Neue Light"/>
                <a:ea typeface="Helvetica Neue Light"/>
                <a:cs typeface="Helvetica Neue Light"/>
                <a:sym typeface="Helvetica Neue Light"/>
              </a:rPr>
            </a:br>
            <a:r>
              <a:rPr b="1" lang="en" u="sng">
                <a:latin typeface="Helvetica Neue"/>
                <a:ea typeface="Helvetica Neue"/>
                <a:cs typeface="Helvetica Neue"/>
                <a:sym typeface="Helvetica Neue"/>
              </a:rPr>
              <a:t>NOTE:</a:t>
            </a:r>
            <a:r>
              <a:rPr lang="en">
                <a:latin typeface="Helvetica Neue Light"/>
                <a:ea typeface="Helvetica Neue Light"/>
                <a:cs typeface="Helvetica Neue Light"/>
                <a:sym typeface="Helvetica Neue Light"/>
              </a:rPr>
              <a:t> They’ll be using github.io for deployment.  Review the following to ensure a proper workflow:  </a:t>
            </a:r>
            <a:r>
              <a:rPr lang="en" u="sng">
                <a:solidFill>
                  <a:schemeClr val="hlink"/>
                </a:solidFill>
                <a:latin typeface="Helvetica Neue Light"/>
                <a:ea typeface="Helvetica Neue Light"/>
                <a:cs typeface="Helvetica Neue Light"/>
                <a:sym typeface="Helvetica Neue Light"/>
                <a:hlinkClick r:id="rId2"/>
              </a:rPr>
              <a:t>https://pages.github.com/</a:t>
            </a:r>
            <a:br>
              <a:rPr lang="en">
                <a:latin typeface="Helvetica Neue Light"/>
                <a:ea typeface="Helvetica Neue Light"/>
                <a:cs typeface="Helvetica Neue Light"/>
                <a:sym typeface="Helvetica Neue Light"/>
              </a:rPr>
            </a:br>
            <a:br>
              <a:rPr lang="en">
                <a:latin typeface="Helvetica Neue Light"/>
                <a:ea typeface="Helvetica Neue Light"/>
                <a:cs typeface="Helvetica Neue Light"/>
                <a:sym typeface="Helvetica Neue Light"/>
              </a:rPr>
            </a:br>
            <a:r>
              <a:rPr i="1" lang="en" u="sng">
                <a:latin typeface="Helvetica Neue Light"/>
                <a:ea typeface="Helvetica Neue Light"/>
                <a:cs typeface="Helvetica Neue Light"/>
                <a:sym typeface="Helvetica Neue Light"/>
              </a:rPr>
              <a:t>To recap the steps needed for deploying:</a:t>
            </a:r>
            <a:endParaRPr i="1" u="sng">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i="1" u="sng">
              <a:latin typeface="Helvetica Neue Light"/>
              <a:ea typeface="Helvetica Neue Light"/>
              <a:cs typeface="Helvetica Neue Light"/>
              <a:sym typeface="Helvetica Neue Light"/>
            </a:endParaRPr>
          </a:p>
          <a:p>
            <a:pPr indent="0" lvl="0" marL="0" rtl="0" algn="l">
              <a:spcBef>
                <a:spcPts val="0"/>
              </a:spcBef>
              <a:spcAft>
                <a:spcPts val="0"/>
              </a:spcAft>
              <a:buNone/>
            </a:pPr>
            <a:r>
              <a:rPr i="1" lang="en">
                <a:latin typeface="Helvetica Neue Light"/>
                <a:ea typeface="Helvetica Neue Light"/>
                <a:cs typeface="Helvetica Neue Light"/>
                <a:sym typeface="Helvetica Neue Light"/>
              </a:rPr>
              <a:t>create a repository in github</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clone the repository onto your local machine</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create/add files and related code</a:t>
            </a:r>
            <a:endParaRPr i="1">
              <a:latin typeface="Helvetica Neue Light"/>
              <a:ea typeface="Helvetica Neue Light"/>
              <a:cs typeface="Helvetica Neue Light"/>
              <a:sym typeface="Helvetica Neue Light"/>
            </a:endParaRPr>
          </a:p>
          <a:p>
            <a:pPr indent="0" lvl="0" marL="0" rtl="0" algn="l">
              <a:spcBef>
                <a:spcPts val="0"/>
              </a:spcBef>
              <a:spcAft>
                <a:spcPts val="0"/>
              </a:spcAft>
              <a:buNone/>
            </a:pPr>
            <a:r>
              <a:rPr i="1" lang="en">
                <a:latin typeface="Helvetica Neue Light"/>
                <a:ea typeface="Helvetica Neue Light"/>
                <a:cs typeface="Helvetica Neue Light"/>
                <a:sym typeface="Helvetica Neue Light"/>
              </a:rPr>
              <a:t>run git add &lt;filenames&gt; to stage the file(s) for commit</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run git commit -m “initial upload” to commit your changes</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run git push origin master to upload the files/changes to github</a:t>
            </a:r>
            <a:endParaRPr i="1">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Make a repo on GitHub</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Create a new repo. MAKE SURE STUDENTS GIVE IT THIS NAME: theirusername.github.io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Check the “Initialize this repository with a README” option and click Create repository.</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Common problems: repo name doesn’t match their username; not checking the README box.</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Explain that different repos can be linked to each other. That means they can get and give code to/from each other.</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Show them how to copy the clone url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Clone it locally:</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Have them navigate to their projects folder (they should have made this earlier, when you saved the html file the first time)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Show them how to execute the clone command in their terminals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Using the finder, move all files needed for the project into their newly created local repo folder.</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cd into the local repo folder and ls to check that all the files are there.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Common problems: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files not in the projects folder;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forgetting to cd into local repo folder;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one file not named index.html.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 GIT/GITHUB Walkthrough:</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status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add</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commit</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push</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Verifying that their code is on GitHub</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Common problems: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forgetting to put -m on git commit -m and ending up in Vim;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wrong repo name;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no file named index.html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Deployment Walkthrough</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Explain that one of the things GitHub comes with is GitHub Pages - turning your code into a site the world can see. If your repo is named “somenamehere.github.io”, then it will look for the index.html file and deploy it! (Explain what “deploying” is.)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(Editor’s note: yes, you can also do github pages if you don’t have a repo named “somename.github.io”, but then your files need to be on the gh-pages branch. We’re leaving the concept of branching to 201.)</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260" name="Google Shape;260;g5a31882ade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a31882ade_0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5a31882ade_0_2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a31882ade_0_18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15" name="Google Shape;115;g5a31882ade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a31882ade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g5a31882ade_0_2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a31882ade_0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5a31882ade_0_2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a31882ade_0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g5a31882ade_0_2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a31882ade_0_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g5a31882ade_0_2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a31882ade_0_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g5a31882ade_0_2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a31882ade_0_2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g5a31882ade_0_2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a31882ad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a31882ad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Helvetica Neue Light"/>
                <a:ea typeface="Helvetica Neue Light"/>
                <a:cs typeface="Helvetica Neue Light"/>
                <a:sym typeface="Helvetica Neue Light"/>
              </a:rPr>
              <a:t>Add, commit, and push</a:t>
            </a:r>
            <a:endParaRPr sz="14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a31882ade_0_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5a31882ade_0_2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df22c771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g5df22c7718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a31882ade_0_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g5a31882ade_0_2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a31882ade_0_5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21" name="Google Shape;121;g5a31882ade_0_5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a31882ade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g5a31882ade_0_2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a31882ade_0_2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g5a31882ade_0_2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a31882ade_0_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g5a31882ade_0_3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a31882ade_0_59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363" name="Google Shape;363;g5a31882ade_0_5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a31882ade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a31882ade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Helvetica Neue Light"/>
                <a:ea typeface="Helvetica Neue Light"/>
                <a:cs typeface="Helvetica Neue Light"/>
                <a:sym typeface="Helvetica Neue Light"/>
              </a:rPr>
              <a:t>Make it live, on the internet! </a:t>
            </a:r>
            <a:endParaRPr sz="14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a31882ade_0_3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g5a31882ade_0_3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a31882ade_0_3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g5a31882ade_0_3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a31882ade_0_5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g5a31882ade_0_5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a31882ade_0_3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g5a31882ade_0_3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a31882ade_0_59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402" name="Google Shape;402;g5a31882ade_0_5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a31882ade_0_4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27" name="Google Shape;127;g5a31882ade_0_4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a31882ade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a31882ade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Helvetica Neue Light"/>
                <a:ea typeface="Helvetica Neue Light"/>
                <a:cs typeface="Helvetica Neue Light"/>
                <a:sym typeface="Helvetica Neue Light"/>
              </a:rPr>
              <a:t>Go go go!</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a31882ade_0_60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4" name="Google Shape;134;g5a31882ade_0_6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a31882ade_0_5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solidFill>
                  <a:schemeClr val="dk1"/>
                </a:solidFill>
                <a:latin typeface="Helvetica Neue"/>
                <a:ea typeface="Helvetica Neue"/>
                <a:cs typeface="Helvetica Neue"/>
                <a:sym typeface="Helvetica Neue"/>
              </a:rPr>
              <a:t>TELL:</a:t>
            </a:r>
            <a:r>
              <a:rPr lang="en">
                <a:solidFill>
                  <a:schemeClr val="dk1"/>
                </a:solidFill>
                <a:latin typeface="Helvetica Neue Light"/>
                <a:ea typeface="Helvetica Neue Light"/>
                <a:cs typeface="Helvetica Neue Light"/>
                <a:sym typeface="Helvetica Neue Light"/>
              </a:rPr>
              <a:t> Collaboration is what makes large coding projects possible!  Let’s take a look at how web software developers share code.</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
        <p:nvSpPr>
          <p:cNvPr id="140" name="Google Shape;140;g5a31882ade_0_5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a31882ade_0_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t>TELL:</a:t>
            </a:r>
            <a:endParaRPr b="1" u="sng"/>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"version control system."</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history of everything you do to your files.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record of "states" in which your files has existed.</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way to organize project files using repositories (a repository is simply a collection of things you care about).</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All of the above means that Git is highly effective at maintaining the cohesiveness of group collaboration.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is used to save and backup work, share your code and collaborate on projects.</a:t>
            </a:r>
            <a:endParaRPr u="sng">
              <a:latin typeface="Helvetica Neue Light"/>
              <a:ea typeface="Helvetica Neue Light"/>
              <a:cs typeface="Helvetica Neue Light"/>
              <a:sym typeface="Helvetica Neue Light"/>
            </a:endParaRPr>
          </a:p>
        </p:txBody>
      </p:sp>
      <p:sp>
        <p:nvSpPr>
          <p:cNvPr id="147" name="Google Shape;147;g5a31882ade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a31882ade_0_1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I’m sure some of you are guilty of this!</a:t>
            </a:r>
            <a:endParaRPr>
              <a:latin typeface="Helvetica Neue Light"/>
              <a:ea typeface="Helvetica Neue Light"/>
              <a:cs typeface="Helvetica Neue Light"/>
              <a:sym typeface="Helvetica Neue Light"/>
            </a:endParaRPr>
          </a:p>
        </p:txBody>
      </p:sp>
      <p:sp>
        <p:nvSpPr>
          <p:cNvPr id="153" name="Google Shape;153;g5a31882ade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a31882ade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endParaRPr b="1" u="sng">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uses “commits” to represent each successive version of a file or files.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Commits are similar to “Save As…”, but better.</a:t>
            </a:r>
            <a:endParaRPr>
              <a:latin typeface="Helvetica Neue Light"/>
              <a:ea typeface="Helvetica Neue Light"/>
              <a:cs typeface="Helvetica Neue Light"/>
              <a:sym typeface="Helvetica Neue Light"/>
            </a:endParaRPr>
          </a:p>
        </p:txBody>
      </p:sp>
      <p:sp>
        <p:nvSpPr>
          <p:cNvPr id="159" name="Google Shape;159;g5a31882ade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50" name="Shape 50"/>
        <p:cNvGrpSpPr/>
        <p:nvPr/>
      </p:nvGrpSpPr>
      <p:grpSpPr>
        <a:xfrm>
          <a:off x="0" y="0"/>
          <a:ext cx="0" cy="0"/>
          <a:chOff x="0" y="0"/>
          <a:chExt cx="0" cy="0"/>
        </a:xfrm>
      </p:grpSpPr>
      <p:sp>
        <p:nvSpPr>
          <p:cNvPr id="51" name="Google Shape;51;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52" name="Shape 52"/>
        <p:cNvGrpSpPr/>
        <p:nvPr/>
      </p:nvGrpSpPr>
      <p:grpSpPr>
        <a:xfrm>
          <a:off x="0" y="0"/>
          <a:ext cx="0" cy="0"/>
          <a:chOff x="0" y="0"/>
          <a:chExt cx="0" cy="0"/>
        </a:xfrm>
      </p:grpSpPr>
      <p:pic>
        <p:nvPicPr>
          <p:cNvPr descr="PoweredbyCodeFellowsMasterSlides4.png" id="53" name="Google Shape;53;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54" name="Google Shape;54;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55" name="Shape 55"/>
        <p:cNvGrpSpPr/>
        <p:nvPr/>
      </p:nvGrpSpPr>
      <p:grpSpPr>
        <a:xfrm>
          <a:off x="0" y="0"/>
          <a:ext cx="0" cy="0"/>
          <a:chOff x="0" y="0"/>
          <a:chExt cx="0" cy="0"/>
        </a:xfrm>
      </p:grpSpPr>
      <p:pic>
        <p:nvPicPr>
          <p:cNvPr descr="PoweredbyCodeFellowsMasterSlides7.png" id="56" name="Google Shape;56;p15"/>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7" name="Google Shape;57;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58" name="Shape 58"/>
        <p:cNvGrpSpPr/>
        <p:nvPr/>
      </p:nvGrpSpPr>
      <p:grpSpPr>
        <a:xfrm>
          <a:off x="0" y="0"/>
          <a:ext cx="0" cy="0"/>
          <a:chOff x="0" y="0"/>
          <a:chExt cx="0" cy="0"/>
        </a:xfrm>
      </p:grpSpPr>
      <p:pic>
        <p:nvPicPr>
          <p:cNvPr descr="PoweredbyCodeFellowsMasterSlides8.png" id="59" name="Google Shape;59;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60" name="Google Shape;60;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61" name="Shape 61"/>
        <p:cNvGrpSpPr/>
        <p:nvPr/>
      </p:nvGrpSpPr>
      <p:grpSpPr>
        <a:xfrm>
          <a:off x="0" y="0"/>
          <a:ext cx="0" cy="0"/>
          <a:chOff x="0" y="0"/>
          <a:chExt cx="0" cy="0"/>
        </a:xfrm>
      </p:grpSpPr>
      <p:pic>
        <p:nvPicPr>
          <p:cNvPr descr="PoweredbyCodeFellowsMasterSlides6.png" id="62" name="Google Shape;62;p17"/>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3" name="Google Shape;63;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64" name="Shape 64"/>
        <p:cNvGrpSpPr/>
        <p:nvPr/>
      </p:nvGrpSpPr>
      <p:grpSpPr>
        <a:xfrm>
          <a:off x="0" y="0"/>
          <a:ext cx="0" cy="0"/>
          <a:chOff x="0" y="0"/>
          <a:chExt cx="0" cy="0"/>
        </a:xfrm>
      </p:grpSpPr>
      <p:cxnSp>
        <p:nvCxnSpPr>
          <p:cNvPr id="65" name="Google Shape;65;p18"/>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66" name="Google Shape;66;p18"/>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67" name="Google Shape;67;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68" name="Shape 68"/>
        <p:cNvGrpSpPr/>
        <p:nvPr/>
      </p:nvGrpSpPr>
      <p:grpSpPr>
        <a:xfrm>
          <a:off x="0" y="0"/>
          <a:ext cx="0" cy="0"/>
          <a:chOff x="0" y="0"/>
          <a:chExt cx="0" cy="0"/>
        </a:xfrm>
      </p:grpSpPr>
      <p:pic>
        <p:nvPicPr>
          <p:cNvPr descr="PoweredbyCodeFellowsMasterSlides5.png" id="69" name="Google Shape;69;p19"/>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70" name="Google Shape;70;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71" name="Shape 71"/>
        <p:cNvGrpSpPr/>
        <p:nvPr/>
      </p:nvGrpSpPr>
      <p:grpSpPr>
        <a:xfrm>
          <a:off x="0" y="0"/>
          <a:ext cx="0" cy="0"/>
          <a:chOff x="0" y="0"/>
          <a:chExt cx="0" cy="0"/>
        </a:xfrm>
      </p:grpSpPr>
      <p:pic>
        <p:nvPicPr>
          <p:cNvPr descr="PoweredbyCodeFellowsMasterSlides3.png" id="72" name="Google Shape;72;p20"/>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73" name="Google Shape;73;p2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79" name="Shape 79"/>
        <p:cNvGrpSpPr/>
        <p:nvPr/>
      </p:nvGrpSpPr>
      <p:grpSpPr>
        <a:xfrm>
          <a:off x="0" y="0"/>
          <a:ext cx="0" cy="0"/>
          <a:chOff x="0" y="0"/>
          <a:chExt cx="0" cy="0"/>
        </a:xfrm>
      </p:grpSpPr>
      <p:sp>
        <p:nvSpPr>
          <p:cNvPr id="80" name="Google Shape;8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81" name="Shape 81"/>
        <p:cNvGrpSpPr/>
        <p:nvPr/>
      </p:nvGrpSpPr>
      <p:grpSpPr>
        <a:xfrm>
          <a:off x="0" y="0"/>
          <a:ext cx="0" cy="0"/>
          <a:chOff x="0" y="0"/>
          <a:chExt cx="0" cy="0"/>
        </a:xfrm>
      </p:grpSpPr>
      <p:cxnSp>
        <p:nvCxnSpPr>
          <p:cNvPr id="82" name="Google Shape;82;p2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83" name="Google Shape;83;p2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84" name="Google Shape;8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85" name="Shape 85"/>
        <p:cNvGrpSpPr/>
        <p:nvPr/>
      </p:nvGrpSpPr>
      <p:grpSpPr>
        <a:xfrm>
          <a:off x="0" y="0"/>
          <a:ext cx="0" cy="0"/>
          <a:chOff x="0" y="0"/>
          <a:chExt cx="0" cy="0"/>
        </a:xfrm>
      </p:grpSpPr>
      <p:pic>
        <p:nvPicPr>
          <p:cNvPr descr="PoweredbyCodeFellowsMasterSlides5.png" id="86" name="Google Shape;86;p2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87" name="Google Shape;8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88" name="Shape 88"/>
        <p:cNvGrpSpPr/>
        <p:nvPr/>
      </p:nvGrpSpPr>
      <p:grpSpPr>
        <a:xfrm>
          <a:off x="0" y="0"/>
          <a:ext cx="0" cy="0"/>
          <a:chOff x="0" y="0"/>
          <a:chExt cx="0" cy="0"/>
        </a:xfrm>
      </p:grpSpPr>
      <p:pic>
        <p:nvPicPr>
          <p:cNvPr descr="PoweredbyCodeFellowsMasterSlides4.png" id="89" name="Google Shape;89;p2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90" name="Google Shape;90;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91" name="Shape 91"/>
        <p:cNvGrpSpPr/>
        <p:nvPr/>
      </p:nvGrpSpPr>
      <p:grpSpPr>
        <a:xfrm>
          <a:off x="0" y="0"/>
          <a:ext cx="0" cy="0"/>
          <a:chOff x="0" y="0"/>
          <a:chExt cx="0" cy="0"/>
        </a:xfrm>
      </p:grpSpPr>
      <p:pic>
        <p:nvPicPr>
          <p:cNvPr descr="PoweredbyCodeFellowsMasterSlides3.png" id="92" name="Google Shape;92;p2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93" name="Google Shape;93;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94" name="Shape 94"/>
        <p:cNvGrpSpPr/>
        <p:nvPr/>
      </p:nvGrpSpPr>
      <p:grpSpPr>
        <a:xfrm>
          <a:off x="0" y="0"/>
          <a:ext cx="0" cy="0"/>
          <a:chOff x="0" y="0"/>
          <a:chExt cx="0" cy="0"/>
        </a:xfrm>
      </p:grpSpPr>
      <p:pic>
        <p:nvPicPr>
          <p:cNvPr descr="PoweredbyCodeFellowsMasterSlides8.png" id="95" name="Google Shape;95;p2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96" name="Google Shape;96;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97" name="Shape 97"/>
        <p:cNvGrpSpPr/>
        <p:nvPr/>
      </p:nvGrpSpPr>
      <p:grpSpPr>
        <a:xfrm>
          <a:off x="0" y="0"/>
          <a:ext cx="0" cy="0"/>
          <a:chOff x="0" y="0"/>
          <a:chExt cx="0" cy="0"/>
        </a:xfrm>
      </p:grpSpPr>
      <p:pic>
        <p:nvPicPr>
          <p:cNvPr descr="PoweredbyCodeFellowsMasterSlides7.png" id="98" name="Google Shape;98;p2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99" name="Google Shape;99;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100" name="Shape 100"/>
        <p:cNvGrpSpPr/>
        <p:nvPr/>
      </p:nvGrpSpPr>
      <p:grpSpPr>
        <a:xfrm>
          <a:off x="0" y="0"/>
          <a:ext cx="0" cy="0"/>
          <a:chOff x="0" y="0"/>
          <a:chExt cx="0" cy="0"/>
        </a:xfrm>
      </p:grpSpPr>
      <p:pic>
        <p:nvPicPr>
          <p:cNvPr descr="PoweredbyCodeFellowsMasterSlides6.png" id="101" name="Google Shape;101;p2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102" name="Google Shape;102;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3" name="Shape 103"/>
        <p:cNvGrpSpPr/>
        <p:nvPr/>
      </p:nvGrpSpPr>
      <p:grpSpPr>
        <a:xfrm>
          <a:off x="0" y="0"/>
          <a:ext cx="0" cy="0"/>
          <a:chOff x="0" y="0"/>
          <a:chExt cx="0" cy="0"/>
        </a:xfrm>
      </p:grpSpPr>
      <p:sp>
        <p:nvSpPr>
          <p:cNvPr id="104" name="Google Shape;104;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8.xml"/><Relationship Id="rId1" Type="http://schemas.openxmlformats.org/officeDocument/2006/relationships/image" Target="../media/image7.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pic>
        <p:nvPicPr>
          <p:cNvPr descr="PoweredbyCodeFellowsMasterSlides.png" id="75" name="Google Shape;75;p21"/>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76" name="Google Shape;76;p21"/>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1"/>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78" name="Google Shape;78;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comments" Target="../comments/comment1.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descr="cf-logo-horizontal-2-color-black.png" id="109" name="Google Shape;109;p31"/>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110" name="Google Shape;110;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111" name="Google Shape;111;p31"/>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112" name="Google Shape;112;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03</a:t>
            </a:r>
            <a:endParaRPr>
              <a:solidFill>
                <a:srgbClr val="7E7F7E"/>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40"/>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400">
                <a:solidFill>
                  <a:schemeClr val="dk1"/>
                </a:solidFill>
                <a:latin typeface="Helvetica Neue"/>
                <a:ea typeface="Helvetica Neue"/>
                <a:cs typeface="Helvetica Neue"/>
                <a:sym typeface="Helvetica Neue"/>
              </a:rPr>
              <a:t>Snapshots in time</a:t>
            </a:r>
            <a:endParaRPr sz="34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400">
              <a:latin typeface="Helvetica Neue"/>
              <a:ea typeface="Helvetica Neue"/>
              <a:cs typeface="Helvetica Neue"/>
              <a:sym typeface="Helvetica Neue"/>
            </a:endParaRPr>
          </a:p>
        </p:txBody>
      </p:sp>
      <p:sp>
        <p:nvSpPr>
          <p:cNvPr id="170" name="Google Shape;170;p40"/>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Each successive version creates a new snapshot on the timeline of the project.</a:t>
            </a:r>
            <a:endParaRPr b="1" sz="1600">
              <a:latin typeface="Helvetica Neue"/>
              <a:ea typeface="Helvetica Neue"/>
              <a:cs typeface="Helvetica Neue"/>
              <a:sym typeface="Helvetica Neue"/>
            </a:endParaRPr>
          </a:p>
        </p:txBody>
      </p:sp>
      <p:grpSp>
        <p:nvGrpSpPr>
          <p:cNvPr id="171" name="Google Shape;171;p40"/>
          <p:cNvGrpSpPr/>
          <p:nvPr/>
        </p:nvGrpSpPr>
        <p:grpSpPr>
          <a:xfrm>
            <a:off x="1139475" y="2180500"/>
            <a:ext cx="4710425" cy="1871100"/>
            <a:chOff x="1139475" y="2180500"/>
            <a:chExt cx="4710425" cy="1871100"/>
          </a:xfrm>
        </p:grpSpPr>
        <p:sp>
          <p:nvSpPr>
            <p:cNvPr id="172" name="Google Shape;172;p40"/>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0"/>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40"/>
          <p:cNvGrpSpPr/>
          <p:nvPr/>
        </p:nvGrpSpPr>
        <p:grpSpPr>
          <a:xfrm>
            <a:off x="1139475" y="2175525"/>
            <a:ext cx="4708184" cy="1871100"/>
            <a:chOff x="1139475" y="2180500"/>
            <a:chExt cx="4708184" cy="1871100"/>
          </a:xfrm>
        </p:grpSpPr>
        <p:sp>
          <p:nvSpPr>
            <p:cNvPr id="175" name="Google Shape;175;p40"/>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176" name="Google Shape;176;p40"/>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177" name="Google Shape;177;p40"/>
            <p:cNvCxnSpPr>
              <a:stCxn id="175" idx="3"/>
              <a:endCxn id="176"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41"/>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Snapshots in time</a:t>
            </a:r>
            <a:endParaRPr sz="3400"/>
          </a:p>
        </p:txBody>
      </p:sp>
      <p:sp>
        <p:nvSpPr>
          <p:cNvPr id="183" name="Google Shape;183;p41"/>
          <p:cNvSpPr txBox="1"/>
          <p:nvPr/>
        </p:nvSpPr>
        <p:spPr>
          <a:xfrm>
            <a:off x="348875" y="821175"/>
            <a:ext cx="8556000" cy="4710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Git keeps track of what the file looked like at different points in time.</a:t>
            </a:r>
            <a:endParaRPr b="1" sz="1600">
              <a:latin typeface="Helvetica Neue"/>
              <a:ea typeface="Helvetica Neue"/>
              <a:cs typeface="Helvetica Neue"/>
              <a:sym typeface="Helvetica Neue"/>
            </a:endParaRPr>
          </a:p>
        </p:txBody>
      </p:sp>
      <p:grpSp>
        <p:nvGrpSpPr>
          <p:cNvPr id="184" name="Google Shape;184;p41"/>
          <p:cNvGrpSpPr/>
          <p:nvPr/>
        </p:nvGrpSpPr>
        <p:grpSpPr>
          <a:xfrm>
            <a:off x="834675" y="2175425"/>
            <a:ext cx="7383625" cy="1896100"/>
            <a:chOff x="1139475" y="2175425"/>
            <a:chExt cx="7383625" cy="1896100"/>
          </a:xfrm>
        </p:grpSpPr>
        <p:grpSp>
          <p:nvGrpSpPr>
            <p:cNvPr id="185" name="Google Shape;185;p41"/>
            <p:cNvGrpSpPr/>
            <p:nvPr/>
          </p:nvGrpSpPr>
          <p:grpSpPr>
            <a:xfrm>
              <a:off x="1139475" y="2180500"/>
              <a:ext cx="4710425" cy="1871100"/>
              <a:chOff x="1139475" y="2180500"/>
              <a:chExt cx="4710425" cy="1871100"/>
            </a:xfrm>
          </p:grpSpPr>
          <p:sp>
            <p:nvSpPr>
              <p:cNvPr id="186" name="Google Shape;186;p41"/>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1"/>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1"/>
            <p:cNvGrpSpPr/>
            <p:nvPr/>
          </p:nvGrpSpPr>
          <p:grpSpPr>
            <a:xfrm>
              <a:off x="1139475" y="2175525"/>
              <a:ext cx="4708184" cy="1871100"/>
              <a:chOff x="1139475" y="2180500"/>
              <a:chExt cx="4708184" cy="1871100"/>
            </a:xfrm>
          </p:grpSpPr>
          <p:sp>
            <p:nvSpPr>
              <p:cNvPr id="189" name="Google Shape;189;p41"/>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190" name="Google Shape;190;p41"/>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191" name="Google Shape;191;p41"/>
              <p:cNvCxnSpPr>
                <a:stCxn id="189" idx="3"/>
                <a:endCxn id="190"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
          <p:nvSpPr>
            <p:cNvPr id="192" name="Google Shape;192;p41"/>
            <p:cNvSpPr/>
            <p:nvPr/>
          </p:nvSpPr>
          <p:spPr>
            <a:xfrm>
              <a:off x="6501037" y="2175525"/>
              <a:ext cx="2022000" cy="189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1"/>
            <p:cNvSpPr txBox="1"/>
            <p:nvPr/>
          </p:nvSpPr>
          <p:spPr>
            <a:xfrm>
              <a:off x="6501100" y="2175425"/>
              <a:ext cx="2022000" cy="18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grpSp>
      <p:cxnSp>
        <p:nvCxnSpPr>
          <p:cNvPr id="194" name="Google Shape;194;p41"/>
          <p:cNvCxnSpPr>
            <a:stCxn id="190" idx="3"/>
            <a:endCxn id="193" idx="1"/>
          </p:cNvCxnSpPr>
          <p:nvPr/>
        </p:nvCxnSpPr>
        <p:spPr>
          <a:xfrm>
            <a:off x="5542859" y="3111075"/>
            <a:ext cx="653400" cy="12300"/>
          </a:xfrm>
          <a:prstGeom prst="straightConnector1">
            <a:avLst/>
          </a:prstGeom>
          <a:noFill/>
          <a:ln cap="flat" cmpd="sng" w="9525">
            <a:solidFill>
              <a:schemeClr val="dk2"/>
            </a:solidFill>
            <a:prstDash val="solid"/>
            <a:round/>
            <a:headEnd len="med" w="med" type="none"/>
            <a:tailEnd len="med" w="med" type="none"/>
          </a:ln>
        </p:spPr>
      </p:cxnSp>
      <p:sp>
        <p:nvSpPr>
          <p:cNvPr id="195" name="Google Shape;195;p41"/>
          <p:cNvSpPr txBox="1"/>
          <p:nvPr/>
        </p:nvSpPr>
        <p:spPr>
          <a:xfrm>
            <a:off x="992950" y="4180450"/>
            <a:ext cx="1800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onsolas"/>
                <a:ea typeface="Consolas"/>
                <a:cs typeface="Consolas"/>
                <a:sym typeface="Consolas"/>
              </a:rPr>
              <a:t>term_paper.docx</a:t>
            </a:r>
            <a:endParaRPr>
              <a:solidFill>
                <a:srgbClr val="666666"/>
              </a:solidFill>
              <a:latin typeface="Consolas"/>
              <a:ea typeface="Consolas"/>
              <a:cs typeface="Consolas"/>
              <a:sym typeface="Consolas"/>
            </a:endParaRPr>
          </a:p>
        </p:txBody>
      </p:sp>
      <p:sp>
        <p:nvSpPr>
          <p:cNvPr id="196" name="Google Shape;196;p41"/>
          <p:cNvSpPr txBox="1"/>
          <p:nvPr/>
        </p:nvSpPr>
        <p:spPr>
          <a:xfrm>
            <a:off x="3671700" y="4180450"/>
            <a:ext cx="1800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onsolas"/>
                <a:ea typeface="Consolas"/>
                <a:cs typeface="Consolas"/>
                <a:sym typeface="Consolas"/>
              </a:rPr>
              <a:t>term_paper2.docx</a:t>
            </a:r>
            <a:endParaRPr>
              <a:solidFill>
                <a:srgbClr val="666666"/>
              </a:solidFill>
              <a:latin typeface="Consolas"/>
              <a:ea typeface="Consolas"/>
              <a:cs typeface="Consolas"/>
              <a:sym typeface="Consolas"/>
            </a:endParaRPr>
          </a:p>
        </p:txBody>
      </p:sp>
      <p:sp>
        <p:nvSpPr>
          <p:cNvPr id="197" name="Google Shape;197;p41"/>
          <p:cNvSpPr txBox="1"/>
          <p:nvPr/>
        </p:nvSpPr>
        <p:spPr>
          <a:xfrm>
            <a:off x="5731975" y="4180450"/>
            <a:ext cx="32241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onsolas"/>
                <a:ea typeface="Consolas"/>
                <a:cs typeface="Consolas"/>
                <a:sym typeface="Consolas"/>
              </a:rPr>
              <a:t>term_paper_with_footnotes.docx</a:t>
            </a:r>
            <a:endParaRPr>
              <a:solidFill>
                <a:srgbClr val="666666"/>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2"/>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Keeping track</a:t>
            </a:r>
            <a:endParaRPr sz="3400"/>
          </a:p>
        </p:txBody>
      </p:sp>
      <p:sp>
        <p:nvSpPr>
          <p:cNvPr id="203" name="Google Shape;203;p42"/>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Each commit (snapshot) has a label that points to it</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HEAD = The label meaning “You Are Here”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You can also assign messages to commits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Messages are like writing a caption for your snapshot</a:t>
            </a:r>
            <a:endParaRPr b="1" sz="1800">
              <a:latin typeface="Helvetica Neue"/>
              <a:ea typeface="Helvetica Neue"/>
              <a:cs typeface="Helvetica Neue"/>
              <a:sym typeface="Helvetica Neue"/>
            </a:endParaRPr>
          </a:p>
        </p:txBody>
      </p:sp>
      <p:grpSp>
        <p:nvGrpSpPr>
          <p:cNvPr id="204" name="Google Shape;204;p42"/>
          <p:cNvGrpSpPr/>
          <p:nvPr/>
        </p:nvGrpSpPr>
        <p:grpSpPr>
          <a:xfrm>
            <a:off x="834675" y="2861225"/>
            <a:ext cx="7383625" cy="1896100"/>
            <a:chOff x="1139475" y="2175425"/>
            <a:chExt cx="7383625" cy="1896100"/>
          </a:xfrm>
        </p:grpSpPr>
        <p:grpSp>
          <p:nvGrpSpPr>
            <p:cNvPr id="205" name="Google Shape;205;p42"/>
            <p:cNvGrpSpPr/>
            <p:nvPr/>
          </p:nvGrpSpPr>
          <p:grpSpPr>
            <a:xfrm>
              <a:off x="1139475" y="2180500"/>
              <a:ext cx="4710425" cy="1871100"/>
              <a:chOff x="1139475" y="2180500"/>
              <a:chExt cx="4710425" cy="1871100"/>
            </a:xfrm>
          </p:grpSpPr>
          <p:sp>
            <p:nvSpPr>
              <p:cNvPr id="206" name="Google Shape;206;p42"/>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2"/>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2"/>
            <p:cNvGrpSpPr/>
            <p:nvPr/>
          </p:nvGrpSpPr>
          <p:grpSpPr>
            <a:xfrm>
              <a:off x="1139475" y="2175525"/>
              <a:ext cx="4708184" cy="1871100"/>
              <a:chOff x="1139475" y="2180500"/>
              <a:chExt cx="4708184" cy="1871100"/>
            </a:xfrm>
          </p:grpSpPr>
          <p:sp>
            <p:nvSpPr>
              <p:cNvPr id="209" name="Google Shape;209;p42"/>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210" name="Google Shape;210;p42"/>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211" name="Google Shape;211;p42"/>
              <p:cNvCxnSpPr>
                <a:stCxn id="209" idx="3"/>
                <a:endCxn id="210"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
          <p:nvSpPr>
            <p:cNvPr id="212" name="Google Shape;212;p42"/>
            <p:cNvSpPr/>
            <p:nvPr/>
          </p:nvSpPr>
          <p:spPr>
            <a:xfrm>
              <a:off x="6501037" y="2175525"/>
              <a:ext cx="2022000" cy="189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2"/>
            <p:cNvSpPr txBox="1"/>
            <p:nvPr/>
          </p:nvSpPr>
          <p:spPr>
            <a:xfrm>
              <a:off x="6501100" y="2175425"/>
              <a:ext cx="2022000" cy="18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grpSp>
      <p:cxnSp>
        <p:nvCxnSpPr>
          <p:cNvPr id="214" name="Google Shape;214;p42"/>
          <p:cNvCxnSpPr>
            <a:stCxn id="210" idx="3"/>
            <a:endCxn id="213" idx="1"/>
          </p:cNvCxnSpPr>
          <p:nvPr/>
        </p:nvCxnSpPr>
        <p:spPr>
          <a:xfrm>
            <a:off x="5542859" y="3796875"/>
            <a:ext cx="653400" cy="123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42"/>
          <p:cNvCxnSpPr/>
          <p:nvPr/>
        </p:nvCxnSpPr>
        <p:spPr>
          <a:xfrm flipH="1">
            <a:off x="7494350" y="2405825"/>
            <a:ext cx="689700" cy="379200"/>
          </a:xfrm>
          <a:prstGeom prst="straightConnector1">
            <a:avLst/>
          </a:prstGeom>
          <a:noFill/>
          <a:ln cap="flat" cmpd="sng" w="19050">
            <a:solidFill>
              <a:srgbClr val="CC3524"/>
            </a:solidFill>
            <a:prstDash val="solid"/>
            <a:round/>
            <a:headEnd len="med" w="med" type="none"/>
            <a:tailEnd len="med" w="med" type="triangle"/>
          </a:ln>
        </p:spPr>
      </p:cxnSp>
      <p:sp>
        <p:nvSpPr>
          <p:cNvPr id="216" name="Google Shape;216;p42"/>
          <p:cNvSpPr txBox="1"/>
          <p:nvPr/>
        </p:nvSpPr>
        <p:spPr>
          <a:xfrm>
            <a:off x="8176176" y="2183301"/>
            <a:ext cx="35781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3524"/>
                </a:solidFill>
              </a:rPr>
              <a:t>HEAD</a:t>
            </a:r>
            <a:endParaRPr b="1">
              <a:solidFill>
                <a:srgbClr val="CC352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3"/>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A summary of git</a:t>
            </a:r>
            <a:endParaRPr sz="3400"/>
          </a:p>
        </p:txBody>
      </p:sp>
      <p:sp>
        <p:nvSpPr>
          <p:cNvPr id="222" name="Google Shape;222;p43"/>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You use Git to take snapshots of your code at points in time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Git keeps a history of what those snapshots look like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Git has a special label, called HEAD, that means “You Are Here”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Usually you give a snapshot a label called a message</a:t>
            </a:r>
            <a:endParaRPr b="1" sz="1800">
              <a:latin typeface="Helvetica Neue"/>
              <a:ea typeface="Helvetica Neue"/>
              <a:cs typeface="Helvetica Neue"/>
              <a:sym typeface="Helvetica Neue"/>
            </a:endParaRPr>
          </a:p>
        </p:txBody>
      </p:sp>
      <p:grpSp>
        <p:nvGrpSpPr>
          <p:cNvPr id="223" name="Google Shape;223;p43"/>
          <p:cNvGrpSpPr/>
          <p:nvPr/>
        </p:nvGrpSpPr>
        <p:grpSpPr>
          <a:xfrm>
            <a:off x="834675" y="2785025"/>
            <a:ext cx="7383625" cy="1896100"/>
            <a:chOff x="1139475" y="2175425"/>
            <a:chExt cx="7383625" cy="1896100"/>
          </a:xfrm>
        </p:grpSpPr>
        <p:grpSp>
          <p:nvGrpSpPr>
            <p:cNvPr id="224" name="Google Shape;224;p43"/>
            <p:cNvGrpSpPr/>
            <p:nvPr/>
          </p:nvGrpSpPr>
          <p:grpSpPr>
            <a:xfrm>
              <a:off x="1139475" y="2180500"/>
              <a:ext cx="4710425" cy="1871100"/>
              <a:chOff x="1139475" y="2180500"/>
              <a:chExt cx="4710425" cy="1871100"/>
            </a:xfrm>
          </p:grpSpPr>
          <p:sp>
            <p:nvSpPr>
              <p:cNvPr id="225" name="Google Shape;225;p43"/>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3"/>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43"/>
            <p:cNvGrpSpPr/>
            <p:nvPr/>
          </p:nvGrpSpPr>
          <p:grpSpPr>
            <a:xfrm>
              <a:off x="1139475" y="2175525"/>
              <a:ext cx="4708184" cy="1871100"/>
              <a:chOff x="1139475" y="2180500"/>
              <a:chExt cx="4708184" cy="1871100"/>
            </a:xfrm>
          </p:grpSpPr>
          <p:sp>
            <p:nvSpPr>
              <p:cNvPr id="228" name="Google Shape;228;p43"/>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229" name="Google Shape;229;p43"/>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230" name="Google Shape;230;p43"/>
              <p:cNvCxnSpPr>
                <a:stCxn id="228" idx="3"/>
                <a:endCxn id="229"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
          <p:nvSpPr>
            <p:cNvPr id="231" name="Google Shape;231;p43"/>
            <p:cNvSpPr/>
            <p:nvPr/>
          </p:nvSpPr>
          <p:spPr>
            <a:xfrm>
              <a:off x="6501037" y="2175525"/>
              <a:ext cx="2022000" cy="189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nvSpPr>
          <p:spPr>
            <a:xfrm>
              <a:off x="6501100" y="2175425"/>
              <a:ext cx="2022000" cy="18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grpSp>
      <p:cxnSp>
        <p:nvCxnSpPr>
          <p:cNvPr id="233" name="Google Shape;233;p43"/>
          <p:cNvCxnSpPr>
            <a:stCxn id="229" idx="3"/>
            <a:endCxn id="232" idx="1"/>
          </p:cNvCxnSpPr>
          <p:nvPr/>
        </p:nvCxnSpPr>
        <p:spPr>
          <a:xfrm>
            <a:off x="5542859" y="3720675"/>
            <a:ext cx="653400" cy="12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4"/>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Git</a:t>
            </a:r>
            <a:r>
              <a:rPr b="1" lang="en" sz="5400">
                <a:solidFill>
                  <a:srgbClr val="CC3524"/>
                </a:solidFill>
                <a:latin typeface="Helvetica Neue"/>
                <a:ea typeface="Helvetica Neue"/>
                <a:cs typeface="Helvetica Neue"/>
                <a:sym typeface="Helvetica Neue"/>
              </a:rPr>
              <a:t>Hub</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239" name="Google Shape;239;p44"/>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Your code, in the cloud.</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What is GitHub</a:t>
            </a:r>
            <a:r>
              <a:rPr b="1" lang="en" sz="3400">
                <a:latin typeface="Helvetica Neue"/>
                <a:ea typeface="Helvetica Neue"/>
                <a:cs typeface="Helvetica Neue"/>
                <a:sym typeface="Helvetica Neue"/>
              </a:rPr>
              <a:t>?</a:t>
            </a:r>
            <a:endParaRPr sz="3400"/>
          </a:p>
        </p:txBody>
      </p:sp>
      <p:sp>
        <p:nvSpPr>
          <p:cNvPr id="245" name="Google Shape;245;p45"/>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A way to share code with others!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An online place to store your code.  (Backup is good!)</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 uses Git to help you manage your team’s work:</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Version tracking</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Reviewing changes</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Keep changes separate until you want to add them in</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10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10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1000"/>
                                        <p:tgtEl>
                                          <p:spTgt spid="2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6"/>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git</a:t>
            </a:r>
            <a:r>
              <a:rPr b="1" lang="en" sz="3400">
                <a:latin typeface="Helvetica Neue"/>
                <a:ea typeface="Helvetica Neue"/>
                <a:cs typeface="Helvetica Neue"/>
                <a:sym typeface="Helvetica Neue"/>
              </a:rPr>
              <a:t> + GitHub = awesome</a:t>
            </a:r>
            <a:endParaRPr sz="3400"/>
          </a:p>
        </p:txBody>
      </p:sp>
      <p:sp>
        <p:nvSpPr>
          <p:cNvPr id="251" name="Google Shape;251;p46"/>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Clr>
                <a:srgbClr val="000000"/>
              </a:buClr>
              <a:buSzPts val="1800"/>
              <a:buFont typeface="Helvetica Neue"/>
              <a:buChar char="●"/>
            </a:pPr>
            <a:r>
              <a:rPr b="1" lang="en" sz="1800">
                <a:latin typeface="Helvetica Neue"/>
                <a:ea typeface="Helvetica Neue"/>
                <a:cs typeface="Helvetica Neue"/>
                <a:sym typeface="Helvetica Neue"/>
              </a:rPr>
              <a:t>With Git (version control) and GitHub (online code storage), you can:</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Have lots of team members work together on the same files, without messing each other up</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Keep a history of each file over time</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Work on code on your own computer, and sync it with what’s online</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7"/>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repositories</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257" name="Google Shape;257;p47"/>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AKA: repos</a:t>
            </a:r>
            <a:r>
              <a:rPr b="1" lang="en" sz="1800">
                <a:solidFill>
                  <a:srgbClr val="5E5F61"/>
                </a:solidFill>
                <a:latin typeface="Helvetica Neue"/>
                <a:ea typeface="Helvetica Neue"/>
                <a:cs typeface="Helvetica Neue"/>
                <a:sym typeface="Helvetica Neue"/>
              </a:rPr>
              <a:t>.</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8"/>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What is a repository</a:t>
            </a:r>
            <a:r>
              <a:rPr b="1" lang="en" sz="3400">
                <a:latin typeface="Helvetica Neue"/>
                <a:ea typeface="Helvetica Neue"/>
                <a:cs typeface="Helvetica Neue"/>
                <a:sym typeface="Helvetica Neue"/>
              </a:rPr>
              <a:t>?</a:t>
            </a:r>
            <a:endParaRPr sz="3400"/>
          </a:p>
        </p:txBody>
      </p:sp>
      <p:sp>
        <p:nvSpPr>
          <p:cNvPr id="263" name="Google Shape;263;p48"/>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Clr>
                <a:srgbClr val="000000"/>
              </a:buClr>
              <a:buSzPts val="1800"/>
              <a:buFont typeface="Helvetica Neue"/>
              <a:buChar char="●"/>
            </a:pPr>
            <a:r>
              <a:rPr b="1" lang="en" sz="1800">
                <a:latin typeface="Helvetica Neue"/>
                <a:ea typeface="Helvetica Neue"/>
                <a:cs typeface="Helvetica Neue"/>
                <a:sym typeface="Helvetica Neue"/>
              </a:rPr>
              <a:t>A repository is a collection of files that you’ve told Git to pay attention to</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Usually, one project = one repository</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Really large projects might have multiple repositories for different parts of their system (ie: front end vs back end)</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Repositories can live on GitHub and/or your computer</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Clr>
                <a:srgbClr val="CC3524"/>
              </a:buClr>
              <a:buSzPts val="1800"/>
              <a:buFont typeface="Helvetica Neue"/>
              <a:buChar char="●"/>
            </a:pPr>
            <a:r>
              <a:rPr b="1" lang="en" sz="1800">
                <a:solidFill>
                  <a:srgbClr val="CC3524"/>
                </a:solidFill>
                <a:latin typeface="Helvetica Neue"/>
                <a:ea typeface="Helvetica Neue"/>
                <a:cs typeface="Helvetica Neue"/>
                <a:sym typeface="Helvetica Neue"/>
              </a:rPr>
              <a:t>Let’s make one now!</a:t>
            </a:r>
            <a:endParaRPr b="1" sz="1800">
              <a:solidFill>
                <a:srgbClr val="CC3524"/>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67" name="Shape 267"/>
        <p:cNvGrpSpPr/>
        <p:nvPr/>
      </p:nvGrpSpPr>
      <p:grpSpPr>
        <a:xfrm>
          <a:off x="0" y="0"/>
          <a:ext cx="0" cy="0"/>
          <a:chOff x="0" y="0"/>
          <a:chExt cx="0" cy="0"/>
        </a:xfrm>
      </p:grpSpPr>
      <p:sp>
        <p:nvSpPr>
          <p:cNvPr id="268" name="Google Shape;268;p49"/>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Creating a repo on GitHub</a:t>
            </a:r>
            <a:endParaRPr sz="2700">
              <a:solidFill>
                <a:srgbClr val="CD4540"/>
              </a:solidFill>
              <a:latin typeface="Courier New"/>
              <a:ea typeface="Courier New"/>
              <a:cs typeface="Courier New"/>
              <a:sym typeface="Courier New"/>
            </a:endParaRPr>
          </a:p>
        </p:txBody>
      </p:sp>
      <p:sp>
        <p:nvSpPr>
          <p:cNvPr id="269" name="Google Shape;269;p49"/>
          <p:cNvSpPr txBox="1"/>
          <p:nvPr/>
        </p:nvSpPr>
        <p:spPr>
          <a:xfrm>
            <a:off x="275194" y="809803"/>
            <a:ext cx="8868900" cy="1817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Log in to GitHub.</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At the top right side of the window, look for your name and avatar.</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Next to it you'll find a small + sign. Click that.</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From the menu that opens, select </a:t>
            </a:r>
            <a:r>
              <a:rPr i="1" lang="en" sz="2300">
                <a:latin typeface="Helvetica Neue"/>
                <a:ea typeface="Helvetica Neue"/>
                <a:cs typeface="Helvetica Neue"/>
                <a:sym typeface="Helvetica Neue"/>
              </a:rPr>
              <a:t>New repository.</a:t>
            </a:r>
            <a:endParaRPr sz="2300">
              <a:latin typeface="Helvetica Neue"/>
              <a:ea typeface="Helvetica Neue"/>
              <a:cs typeface="Helvetica Neue"/>
              <a:sym typeface="Helvetica Neue"/>
            </a:endParaRPr>
          </a:p>
        </p:txBody>
      </p:sp>
      <p:pic>
        <p:nvPicPr>
          <p:cNvPr id="270" name="Google Shape;270;p49"/>
          <p:cNvPicPr preferRelativeResize="0"/>
          <p:nvPr/>
        </p:nvPicPr>
        <p:blipFill>
          <a:blip r:embed="rId3">
            <a:alphaModFix/>
          </a:blip>
          <a:stretch>
            <a:fillRect/>
          </a:stretch>
        </p:blipFill>
        <p:spPr>
          <a:xfrm>
            <a:off x="2359088" y="2761825"/>
            <a:ext cx="4435328" cy="238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32"/>
          <p:cNvSpPr txBox="1"/>
          <p:nvPr/>
        </p:nvSpPr>
        <p:spPr>
          <a:xfrm>
            <a:off x="258900" y="732244"/>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118" name="Google Shape;118;p3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74" name="Shape 274"/>
        <p:cNvGrpSpPr/>
        <p:nvPr/>
      </p:nvGrpSpPr>
      <p:grpSpPr>
        <a:xfrm>
          <a:off x="0" y="0"/>
          <a:ext cx="0" cy="0"/>
          <a:chOff x="0" y="0"/>
          <a:chExt cx="0" cy="0"/>
        </a:xfrm>
      </p:grpSpPr>
      <p:sp>
        <p:nvSpPr>
          <p:cNvPr id="275" name="Google Shape;275;p50"/>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Creating a repo on GitHub</a:t>
            </a:r>
            <a:endParaRPr b="1" sz="2700">
              <a:solidFill>
                <a:srgbClr val="262625"/>
              </a:solidFill>
              <a:latin typeface="Helvetica Neue"/>
              <a:ea typeface="Helvetica Neue"/>
              <a:cs typeface="Helvetica Neue"/>
              <a:sym typeface="Helvetica Neue"/>
            </a:endParaRPr>
          </a:p>
        </p:txBody>
      </p:sp>
      <p:sp>
        <p:nvSpPr>
          <p:cNvPr id="276" name="Google Shape;276;p50"/>
          <p:cNvSpPr txBox="1"/>
          <p:nvPr/>
        </p:nvSpPr>
        <p:spPr>
          <a:xfrm>
            <a:off x="0" y="725300"/>
            <a:ext cx="4727400" cy="383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Repos can be named anything… </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But pick something meaningful</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Add a description</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Check </a:t>
            </a:r>
            <a:r>
              <a:rPr i="1" lang="en" sz="2300">
                <a:latin typeface="Helvetica Neue"/>
                <a:ea typeface="Helvetica Neue"/>
                <a:cs typeface="Helvetica Neue"/>
                <a:sym typeface="Helvetica Neue"/>
              </a:rPr>
              <a:t>Initialize this repository with a README.</a:t>
            </a:r>
            <a:endParaRPr i="1"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Click </a:t>
            </a:r>
            <a:r>
              <a:rPr i="1" lang="en" sz="2300">
                <a:latin typeface="Helvetica Neue"/>
                <a:ea typeface="Helvetica Neue"/>
                <a:cs typeface="Helvetica Neue"/>
                <a:sym typeface="Helvetica Neue"/>
              </a:rPr>
              <a:t>Create repository</a:t>
            </a:r>
            <a:r>
              <a:rPr lang="en" sz="2300">
                <a:latin typeface="Helvetica Neue"/>
                <a:ea typeface="Helvetica Neue"/>
                <a:cs typeface="Helvetica Neue"/>
                <a:sym typeface="Helvetica Neue"/>
              </a:rPr>
              <a:t>.</a:t>
            </a:r>
            <a:endParaRPr sz="2300">
              <a:latin typeface="Helvetica Neue"/>
              <a:ea typeface="Helvetica Neue"/>
              <a:cs typeface="Helvetica Neue"/>
              <a:sym typeface="Helvetica Neue"/>
            </a:endParaRPr>
          </a:p>
        </p:txBody>
      </p:sp>
      <p:pic>
        <p:nvPicPr>
          <p:cNvPr id="277" name="Google Shape;277;p50"/>
          <p:cNvPicPr preferRelativeResize="0"/>
          <p:nvPr/>
        </p:nvPicPr>
        <p:blipFill>
          <a:blip r:embed="rId3">
            <a:alphaModFix/>
          </a:blip>
          <a:stretch>
            <a:fillRect/>
          </a:stretch>
        </p:blipFill>
        <p:spPr>
          <a:xfrm>
            <a:off x="4856100" y="725300"/>
            <a:ext cx="4287901" cy="44295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81" name="Shape 281"/>
        <p:cNvGrpSpPr/>
        <p:nvPr/>
      </p:nvGrpSpPr>
      <p:grpSpPr>
        <a:xfrm>
          <a:off x="0" y="0"/>
          <a:ext cx="0" cy="0"/>
          <a:chOff x="0" y="0"/>
          <a:chExt cx="0" cy="0"/>
        </a:xfrm>
      </p:grpSpPr>
      <p:sp>
        <p:nvSpPr>
          <p:cNvPr id="282" name="Google Shape;282;p51"/>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Linking repos</a:t>
            </a:r>
            <a:endParaRPr sz="2700">
              <a:solidFill>
                <a:srgbClr val="CD4540"/>
              </a:solidFill>
              <a:latin typeface="Courier New"/>
              <a:ea typeface="Courier New"/>
              <a:cs typeface="Courier New"/>
              <a:sym typeface="Courier New"/>
            </a:endParaRPr>
          </a:p>
        </p:txBody>
      </p:sp>
      <p:sp>
        <p:nvSpPr>
          <p:cNvPr id="283" name="Google Shape;283;p51"/>
          <p:cNvSpPr txBox="1"/>
          <p:nvPr/>
        </p:nvSpPr>
        <p:spPr>
          <a:xfrm>
            <a:off x="268075" y="821351"/>
            <a:ext cx="8603100" cy="33312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Congrats! You just </a:t>
            </a:r>
            <a:r>
              <a:rPr lang="en" sz="2300">
                <a:latin typeface="Helvetica Neue"/>
                <a:ea typeface="Helvetica Neue"/>
                <a:cs typeface="Helvetica Neue"/>
                <a:sym typeface="Helvetica Neue"/>
              </a:rPr>
              <a:t>made a new repo</a:t>
            </a:r>
            <a:r>
              <a:rPr lang="en" sz="2300">
                <a:latin typeface="Helvetica Neue"/>
                <a:ea typeface="Helvetica Neue"/>
                <a:cs typeface="Helvetica Neue"/>
                <a:sym typeface="Helvetica Neue"/>
              </a:rPr>
              <a:t>.</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Now we need to copy this repo onto our computers, and connect the two repos to each other.</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If they’re connected, they can give and receive code from the other repo.</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We’ll do this by </a:t>
            </a:r>
            <a:r>
              <a:rPr b="1" lang="en" sz="2300">
                <a:latin typeface="Helvetica Neue"/>
                <a:ea typeface="Helvetica Neue"/>
                <a:cs typeface="Helvetica Neue"/>
                <a:sym typeface="Helvetica Neue"/>
              </a:rPr>
              <a:t>cloning</a:t>
            </a:r>
            <a:r>
              <a:rPr lang="en" sz="2300">
                <a:latin typeface="Helvetica Neue"/>
                <a:ea typeface="Helvetica Neue"/>
                <a:cs typeface="Helvetica Neue"/>
                <a:sym typeface="Helvetica Neue"/>
              </a:rPr>
              <a:t>: from the cloud, to our local machine</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4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400">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87" name="Shape 287"/>
        <p:cNvGrpSpPr/>
        <p:nvPr/>
      </p:nvGrpSpPr>
      <p:grpSpPr>
        <a:xfrm>
          <a:off x="0" y="0"/>
          <a:ext cx="0" cy="0"/>
          <a:chOff x="0" y="0"/>
          <a:chExt cx="0" cy="0"/>
        </a:xfrm>
      </p:grpSpPr>
      <p:sp>
        <p:nvSpPr>
          <p:cNvPr id="288" name="Google Shape;288;p52"/>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Clone that repo</a:t>
            </a:r>
            <a:endParaRPr sz="2700">
              <a:solidFill>
                <a:srgbClr val="CD4540"/>
              </a:solidFill>
              <a:latin typeface="Courier New"/>
              <a:ea typeface="Courier New"/>
              <a:cs typeface="Courier New"/>
              <a:sym typeface="Courier New"/>
            </a:endParaRPr>
          </a:p>
        </p:txBody>
      </p:sp>
      <p:sp>
        <p:nvSpPr>
          <p:cNvPr id="289" name="Google Shape;289;p52"/>
          <p:cNvSpPr txBox="1"/>
          <p:nvPr/>
        </p:nvSpPr>
        <p:spPr>
          <a:xfrm>
            <a:off x="0" y="674125"/>
            <a:ext cx="4522200" cy="42513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b="1" lang="en" sz="2300">
                <a:latin typeface="Helvetica Neue"/>
                <a:ea typeface="Helvetica Neue"/>
                <a:cs typeface="Helvetica Neue"/>
                <a:sym typeface="Helvetica Neue"/>
              </a:rPr>
              <a:t>1: </a:t>
            </a:r>
            <a:r>
              <a:rPr lang="en" sz="2300">
                <a:latin typeface="Helvetica Neue"/>
                <a:ea typeface="Helvetica Neue"/>
                <a:cs typeface="Helvetica Neue"/>
                <a:sym typeface="Helvetica Neue"/>
              </a:rPr>
              <a:t>Click the big green</a:t>
            </a:r>
            <a:r>
              <a:rPr lang="en" sz="2300">
                <a:latin typeface="Helvetica Neue"/>
                <a:ea typeface="Helvetica Neue"/>
                <a:cs typeface="Helvetica Neue"/>
                <a:sym typeface="Helvetica Neue"/>
              </a:rPr>
              <a:t> button that says </a:t>
            </a:r>
            <a:r>
              <a:rPr b="1" lang="en" sz="2300">
                <a:latin typeface="Helvetica Neue"/>
                <a:ea typeface="Helvetica Neue"/>
                <a:cs typeface="Helvetica Neue"/>
                <a:sym typeface="Helvetica Neue"/>
              </a:rPr>
              <a:t>Clone or download</a:t>
            </a:r>
            <a:r>
              <a:rPr lang="en" sz="2300">
                <a:latin typeface="Helvetica Neue"/>
                <a:ea typeface="Helvetica Neue"/>
                <a:cs typeface="Helvetica Neue"/>
                <a:sym typeface="Helvetica Neue"/>
              </a:rPr>
              <a:t>. Ensure it says “HTTPS”. </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b="1" lang="en" sz="2300">
                <a:latin typeface="Helvetica Neue"/>
                <a:ea typeface="Helvetica Neue"/>
                <a:cs typeface="Helvetica Neue"/>
                <a:sym typeface="Helvetica Neue"/>
              </a:rPr>
              <a:t>2: </a:t>
            </a:r>
            <a:r>
              <a:rPr lang="en" sz="2300">
                <a:latin typeface="Helvetica Neue"/>
                <a:ea typeface="Helvetica Neue"/>
                <a:cs typeface="Helvetica Neue"/>
                <a:sym typeface="Helvetica Neue"/>
              </a:rPr>
              <a:t>Then,</a:t>
            </a:r>
            <a:r>
              <a:rPr i="1" lang="en" sz="2300">
                <a:latin typeface="Helvetica Neue"/>
                <a:ea typeface="Helvetica Neue"/>
                <a:cs typeface="Helvetica Neue"/>
                <a:sym typeface="Helvetica Neue"/>
              </a:rPr>
              <a:t> </a:t>
            </a:r>
            <a:r>
              <a:rPr lang="en" sz="2300">
                <a:latin typeface="Helvetica Neue"/>
                <a:ea typeface="Helvetica Neue"/>
                <a:cs typeface="Helvetica Neue"/>
                <a:sym typeface="Helvetica Neue"/>
              </a:rPr>
              <a:t>copy the URL using the </a:t>
            </a:r>
            <a:r>
              <a:rPr i="1" lang="en" sz="2300">
                <a:latin typeface="Helvetica Neue"/>
                <a:ea typeface="Helvetica Neue"/>
                <a:cs typeface="Helvetica Neue"/>
                <a:sym typeface="Helvetica Neue"/>
              </a:rPr>
              <a:t>Copy to clipboard </a:t>
            </a:r>
            <a:r>
              <a:rPr lang="en" sz="2300">
                <a:latin typeface="Helvetica Neue"/>
                <a:ea typeface="Helvetica Neue"/>
                <a:cs typeface="Helvetica Neue"/>
                <a:sym typeface="Helvetica Neue"/>
              </a:rPr>
              <a:t>button shortcut.</a:t>
            </a:r>
            <a:endParaRPr sz="2300">
              <a:latin typeface="Helvetica Neue"/>
              <a:ea typeface="Helvetica Neue"/>
              <a:cs typeface="Helvetica Neue"/>
              <a:sym typeface="Helvetica Neue"/>
            </a:endParaRPr>
          </a:p>
        </p:txBody>
      </p:sp>
      <p:pic>
        <p:nvPicPr>
          <p:cNvPr id="290" name="Google Shape;290;p52"/>
          <p:cNvPicPr preferRelativeResize="0"/>
          <p:nvPr/>
        </p:nvPicPr>
        <p:blipFill>
          <a:blip r:embed="rId3">
            <a:alphaModFix/>
          </a:blip>
          <a:stretch>
            <a:fillRect/>
          </a:stretch>
        </p:blipFill>
        <p:spPr>
          <a:xfrm>
            <a:off x="4621900" y="1121700"/>
            <a:ext cx="4522100" cy="25011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294" name="Shape 294"/>
        <p:cNvGrpSpPr/>
        <p:nvPr/>
      </p:nvGrpSpPr>
      <p:grpSpPr>
        <a:xfrm>
          <a:off x="0" y="0"/>
          <a:ext cx="0" cy="0"/>
          <a:chOff x="0" y="0"/>
          <a:chExt cx="0" cy="0"/>
        </a:xfrm>
      </p:grpSpPr>
      <p:sp>
        <p:nvSpPr>
          <p:cNvPr id="295" name="Google Shape;295;p53"/>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Start in your </a:t>
            </a:r>
            <a:r>
              <a:rPr b="1" lang="en" sz="2700">
                <a:solidFill>
                  <a:srgbClr val="262625"/>
                </a:solidFill>
                <a:latin typeface="Consolas"/>
                <a:ea typeface="Consolas"/>
                <a:cs typeface="Consolas"/>
                <a:sym typeface="Consolas"/>
              </a:rPr>
              <a:t>projects</a:t>
            </a:r>
            <a:r>
              <a:rPr b="1" lang="en" sz="2700">
                <a:solidFill>
                  <a:srgbClr val="262625"/>
                </a:solidFill>
                <a:latin typeface="Helvetica Neue"/>
                <a:ea typeface="Helvetica Neue"/>
                <a:cs typeface="Helvetica Neue"/>
                <a:sym typeface="Helvetica Neue"/>
              </a:rPr>
              <a:t> folder</a:t>
            </a:r>
            <a:endParaRPr sz="2700">
              <a:solidFill>
                <a:srgbClr val="CD4540"/>
              </a:solidFill>
              <a:latin typeface="Courier New"/>
              <a:ea typeface="Courier New"/>
              <a:cs typeface="Courier New"/>
              <a:sym typeface="Courier New"/>
            </a:endParaRPr>
          </a:p>
        </p:txBody>
      </p:sp>
      <p:sp>
        <p:nvSpPr>
          <p:cNvPr id="296" name="Google Shape;296;p53"/>
          <p:cNvSpPr txBox="1"/>
          <p:nvPr/>
        </p:nvSpPr>
        <p:spPr>
          <a:xfrm>
            <a:off x="275194" y="771109"/>
            <a:ext cx="8868900" cy="4290900"/>
          </a:xfrm>
          <a:prstGeom prst="rect">
            <a:avLst/>
          </a:prstGeom>
          <a:noFill/>
          <a:ln>
            <a:noFill/>
          </a:ln>
        </p:spPr>
        <p:txBody>
          <a:bodyPr anchorCtr="0" anchor="t" bIns="34275" lIns="34275" spcFirstLastPara="1" rIns="34275" wrap="square" tIns="34275">
            <a:noAutofit/>
          </a:bodyPr>
          <a:lstStyle/>
          <a:p>
            <a:pPr indent="-222250" lvl="0" marL="5207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Open up your terminal</a:t>
            </a:r>
            <a:endParaRPr i="1" sz="2100">
              <a:latin typeface="Helvetica Neue"/>
              <a:ea typeface="Helvetica Neue"/>
              <a:cs typeface="Helvetica Neue"/>
              <a:sym typeface="Helvetica Neue"/>
            </a:endParaRPr>
          </a:p>
          <a:p>
            <a:pPr indent="-222250" lvl="0" marL="5207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Use your </a:t>
            </a:r>
            <a:r>
              <a:rPr b="1" lang="en" sz="2100">
                <a:latin typeface="Helvetica Neue"/>
                <a:ea typeface="Helvetica Neue"/>
                <a:cs typeface="Helvetica Neue"/>
                <a:sym typeface="Helvetica Neue"/>
              </a:rPr>
              <a:t>cd</a:t>
            </a:r>
            <a:r>
              <a:rPr lang="en" sz="2100">
                <a:latin typeface="Helvetica Neue"/>
                <a:ea typeface="Helvetica Neue"/>
                <a:cs typeface="Helvetica Neue"/>
                <a:sym typeface="Helvetica Neue"/>
              </a:rPr>
              <a:t> and </a:t>
            </a:r>
            <a:r>
              <a:rPr b="1" lang="en" sz="2100">
                <a:latin typeface="Helvetica Neue"/>
                <a:ea typeface="Helvetica Neue"/>
                <a:cs typeface="Helvetica Neue"/>
                <a:sym typeface="Helvetica Neue"/>
              </a:rPr>
              <a:t>ls</a:t>
            </a:r>
            <a:r>
              <a:rPr lang="en" sz="2100">
                <a:latin typeface="Helvetica Neue"/>
                <a:ea typeface="Helvetica Neue"/>
                <a:cs typeface="Helvetica Neue"/>
                <a:sym typeface="Helvetica Neue"/>
              </a:rPr>
              <a:t> commands to navigate into your </a:t>
            </a:r>
            <a:r>
              <a:rPr b="1" lang="en" sz="2100">
                <a:latin typeface="Helvetica Neue"/>
                <a:ea typeface="Helvetica Neue"/>
                <a:cs typeface="Helvetica Neue"/>
                <a:sym typeface="Helvetica Neue"/>
              </a:rPr>
              <a:t>projects</a:t>
            </a:r>
            <a:r>
              <a:rPr lang="en" sz="2100">
                <a:latin typeface="Helvetica Neue"/>
                <a:ea typeface="Helvetica Neue"/>
                <a:cs typeface="Helvetica Neue"/>
                <a:sym typeface="Helvetica Neue"/>
              </a:rPr>
              <a:t> directory</a:t>
            </a:r>
            <a:endParaRPr sz="2100">
              <a:latin typeface="Helvetica Neue"/>
              <a:ea typeface="Helvetica Neue"/>
              <a:cs typeface="Helvetica Neue"/>
              <a:sym typeface="Helvetica Neue"/>
            </a:endParaRPr>
          </a:p>
          <a:p>
            <a:pPr indent="-222250" lvl="1" marL="6858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If it doesn’t exist, go to your home directory: </a:t>
            </a:r>
            <a:r>
              <a:rPr b="1" lang="en" sz="2100">
                <a:latin typeface="Consolas"/>
                <a:ea typeface="Consolas"/>
                <a:cs typeface="Consolas"/>
                <a:sym typeface="Consolas"/>
              </a:rPr>
              <a:t>cd ~</a:t>
            </a:r>
            <a:endParaRPr b="1" sz="2100">
              <a:latin typeface="Consolas"/>
              <a:ea typeface="Consolas"/>
              <a:cs typeface="Consolas"/>
              <a:sym typeface="Consolas"/>
            </a:endParaRPr>
          </a:p>
          <a:p>
            <a:pPr indent="-222250" lvl="1" marL="6858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And make a folder to hold all your repos: </a:t>
            </a:r>
            <a:r>
              <a:rPr b="1" lang="en" sz="2100">
                <a:latin typeface="Consolas"/>
                <a:ea typeface="Consolas"/>
                <a:cs typeface="Consolas"/>
                <a:sym typeface="Consolas"/>
              </a:rPr>
              <a:t>mkdir projects</a:t>
            </a:r>
            <a:endParaRPr b="1" sz="2100">
              <a:latin typeface="Consolas"/>
              <a:ea typeface="Consolas"/>
              <a:cs typeface="Consolas"/>
              <a:sym typeface="Consolas"/>
            </a:endParaRPr>
          </a:p>
          <a:p>
            <a:pPr indent="-222250" lvl="1" marL="6858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Then change into it: </a:t>
            </a:r>
            <a:r>
              <a:rPr b="1" lang="en" sz="2100">
                <a:latin typeface="Consolas"/>
                <a:ea typeface="Consolas"/>
                <a:cs typeface="Consolas"/>
                <a:sym typeface="Consolas"/>
              </a:rPr>
              <a:t>cd projects</a:t>
            </a:r>
            <a:endParaRPr b="1" sz="2100">
              <a:latin typeface="Consolas"/>
              <a:ea typeface="Consolas"/>
              <a:cs typeface="Consolas"/>
              <a:sym typeface="Consolas"/>
            </a:endParaRPr>
          </a:p>
          <a:p>
            <a:pPr indent="-222250" lvl="0" marL="5207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Check where you are with </a:t>
            </a:r>
            <a:r>
              <a:rPr b="1" lang="en" sz="2100">
                <a:latin typeface="Helvetica Neue"/>
                <a:ea typeface="Helvetica Neue"/>
                <a:cs typeface="Helvetica Neue"/>
                <a:sym typeface="Helvetica Neue"/>
              </a:rPr>
              <a:t>pwd</a:t>
            </a:r>
            <a:r>
              <a:rPr lang="en" sz="2100">
                <a:latin typeface="Helvetica Neue"/>
                <a:ea typeface="Helvetica Neue"/>
                <a:cs typeface="Helvetica Neue"/>
                <a:sym typeface="Helvetica Neue"/>
              </a:rPr>
              <a:t> (“print working directory”)</a:t>
            </a:r>
            <a:endParaRPr sz="2100">
              <a:latin typeface="Helvetica Neue"/>
              <a:ea typeface="Helvetica Neue"/>
              <a:cs typeface="Helvetica Neue"/>
              <a:sym typeface="Helvetica Neue"/>
            </a:endParaRPr>
          </a:p>
        </p:txBody>
      </p:sp>
      <p:pic>
        <p:nvPicPr>
          <p:cNvPr id="297" name="Google Shape;297;p53"/>
          <p:cNvPicPr preferRelativeResize="0"/>
          <p:nvPr/>
        </p:nvPicPr>
        <p:blipFill>
          <a:blip r:embed="rId3">
            <a:alphaModFix/>
          </a:blip>
          <a:stretch>
            <a:fillRect/>
          </a:stretch>
        </p:blipFill>
        <p:spPr>
          <a:xfrm>
            <a:off x="624425" y="4198400"/>
            <a:ext cx="4847875" cy="816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01" name="Shape 301"/>
        <p:cNvGrpSpPr/>
        <p:nvPr/>
      </p:nvGrpSpPr>
      <p:grpSpPr>
        <a:xfrm>
          <a:off x="0" y="0"/>
          <a:ext cx="0" cy="0"/>
          <a:chOff x="0" y="0"/>
          <a:chExt cx="0" cy="0"/>
        </a:xfrm>
      </p:grpSpPr>
      <p:sp>
        <p:nvSpPr>
          <p:cNvPr id="302" name="Google Shape;302;p54"/>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clone</a:t>
            </a:r>
            <a:endParaRPr sz="2700">
              <a:solidFill>
                <a:srgbClr val="CD4540"/>
              </a:solidFill>
              <a:latin typeface="Courier New"/>
              <a:ea typeface="Courier New"/>
              <a:cs typeface="Courier New"/>
              <a:sym typeface="Courier New"/>
            </a:endParaRPr>
          </a:p>
        </p:txBody>
      </p:sp>
      <p:sp>
        <p:nvSpPr>
          <p:cNvPr id="303" name="Google Shape;303;p54"/>
          <p:cNvSpPr txBox="1"/>
          <p:nvPr/>
        </p:nvSpPr>
        <p:spPr>
          <a:xfrm>
            <a:off x="245719" y="899850"/>
            <a:ext cx="8662200" cy="24747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In the </a:t>
            </a:r>
            <a:r>
              <a:rPr b="1" lang="en" sz="2300">
                <a:solidFill>
                  <a:schemeClr val="dk1"/>
                </a:solidFill>
                <a:latin typeface="Helvetica Neue"/>
                <a:ea typeface="Helvetica Neue"/>
                <a:cs typeface="Helvetica Neue"/>
                <a:sym typeface="Helvetica Neue"/>
              </a:rPr>
              <a:t>projects</a:t>
            </a:r>
            <a:r>
              <a:rPr lang="en" sz="2300">
                <a:solidFill>
                  <a:schemeClr val="dk1"/>
                </a:solidFill>
                <a:latin typeface="Helvetica Neue"/>
                <a:ea typeface="Helvetica Neue"/>
                <a:cs typeface="Helvetica Neue"/>
                <a:sym typeface="Helvetica Neue"/>
              </a:rPr>
              <a:t> directory:</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urier New"/>
                <a:ea typeface="Courier New"/>
                <a:cs typeface="Courier New"/>
                <a:sym typeface="Courier New"/>
              </a:rPr>
              <a:t>git clone </a:t>
            </a:r>
            <a:endParaRPr b="1" sz="2300">
              <a:solidFill>
                <a:schemeClr val="dk1"/>
              </a:solidFill>
              <a:latin typeface="Courier New"/>
              <a:ea typeface="Courier New"/>
              <a:cs typeface="Courier New"/>
              <a:sym typeface="Courier New"/>
            </a:endParaRPr>
          </a:p>
          <a:p>
            <a:pPr indent="-234950" lvl="0" marL="520700" rtl="0" algn="l">
              <a:lnSpc>
                <a:spcPct val="115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Follow that with a &lt;space&gt;</a:t>
            </a:r>
            <a:endParaRPr sz="2300">
              <a:solidFill>
                <a:schemeClr val="dk1"/>
              </a:solidFill>
              <a:latin typeface="Helvetica Neue"/>
              <a:ea typeface="Helvetica Neue"/>
              <a:cs typeface="Helvetica Neue"/>
              <a:sym typeface="Helvetica Neue"/>
            </a:endParaRPr>
          </a:p>
          <a:p>
            <a:pPr indent="-234950" lvl="0" marL="520700" rtl="0" algn="l">
              <a:lnSpc>
                <a:spcPct val="115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Paste in the link you just copied</a:t>
            </a:r>
            <a:endParaRPr sz="2300">
              <a:solidFill>
                <a:schemeClr val="dk1"/>
              </a:solidFill>
              <a:latin typeface="Helvetica Neue"/>
              <a:ea typeface="Helvetica Neue"/>
              <a:cs typeface="Helvetica Neue"/>
              <a:sym typeface="Helvetica Neue"/>
            </a:endParaRPr>
          </a:p>
          <a:p>
            <a:pPr indent="-234950" lvl="0" marL="520700" rtl="0" algn="l">
              <a:lnSpc>
                <a:spcPct val="115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It should look something like:</a:t>
            </a:r>
            <a:br>
              <a:rPr lang="en" sz="2300">
                <a:solidFill>
                  <a:schemeClr val="dk1"/>
                </a:solidFill>
                <a:latin typeface="Helvetica Neue"/>
                <a:ea typeface="Helvetica Neue"/>
                <a:cs typeface="Helvetica Neue"/>
                <a:sym typeface="Helvetica Neue"/>
              </a:rPr>
            </a:br>
            <a:endParaRPr sz="2300">
              <a:solidFill>
                <a:schemeClr val="dk1"/>
              </a:solidFill>
              <a:latin typeface="Helvetica Neue"/>
              <a:ea typeface="Helvetica Neue"/>
              <a:cs typeface="Helvetica Neue"/>
              <a:sym typeface="Helvetica Neue"/>
            </a:endParaRPr>
          </a:p>
          <a:p>
            <a:pPr indent="0" lvl="0" marL="0" rtl="0" algn="l">
              <a:lnSpc>
                <a:spcPct val="20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234950" lvl="0" marL="520700" rtl="0" algn="l">
              <a:lnSpc>
                <a:spcPct val="20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Ready? Hit Enter.</a:t>
            </a:r>
            <a:endParaRPr sz="1400">
              <a:latin typeface="Helvetica Neue"/>
              <a:ea typeface="Helvetica Neue"/>
              <a:cs typeface="Helvetica Neue"/>
              <a:sym typeface="Helvetica Neue"/>
            </a:endParaRPr>
          </a:p>
        </p:txBody>
      </p:sp>
      <p:pic>
        <p:nvPicPr>
          <p:cNvPr id="304" name="Google Shape;304;p54"/>
          <p:cNvPicPr preferRelativeResize="0"/>
          <p:nvPr/>
        </p:nvPicPr>
        <p:blipFill rotWithShape="1">
          <a:blip r:embed="rId3">
            <a:alphaModFix/>
          </a:blip>
          <a:srcRect b="12072" l="0" r="0" t="0"/>
          <a:stretch/>
        </p:blipFill>
        <p:spPr>
          <a:xfrm>
            <a:off x="0" y="3546775"/>
            <a:ext cx="9143998" cy="34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08" name="Shape 308"/>
        <p:cNvGrpSpPr/>
        <p:nvPr/>
      </p:nvGrpSpPr>
      <p:grpSpPr>
        <a:xfrm>
          <a:off x="0" y="0"/>
          <a:ext cx="0" cy="0"/>
          <a:chOff x="0" y="0"/>
          <a:chExt cx="0" cy="0"/>
        </a:xfrm>
      </p:grpSpPr>
      <p:sp>
        <p:nvSpPr>
          <p:cNvPr id="309" name="Google Shape;309;p55"/>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clone</a:t>
            </a:r>
            <a:endParaRPr sz="2700">
              <a:solidFill>
                <a:srgbClr val="CD4540"/>
              </a:solidFill>
              <a:latin typeface="Courier New"/>
              <a:ea typeface="Courier New"/>
              <a:cs typeface="Courier New"/>
              <a:sym typeface="Courier New"/>
            </a:endParaRPr>
          </a:p>
        </p:txBody>
      </p:sp>
      <p:sp>
        <p:nvSpPr>
          <p:cNvPr id="310" name="Google Shape;310;p55"/>
          <p:cNvSpPr txBox="1"/>
          <p:nvPr/>
        </p:nvSpPr>
        <p:spPr>
          <a:xfrm>
            <a:off x="245725" y="899850"/>
            <a:ext cx="8868900" cy="24747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What just happened?</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You made a new folder, </a:t>
            </a:r>
            <a:r>
              <a:rPr b="1" lang="en" sz="2300">
                <a:solidFill>
                  <a:schemeClr val="dk1"/>
                </a:solidFill>
                <a:latin typeface="Consolas"/>
                <a:ea typeface="Consolas"/>
                <a:cs typeface="Consolas"/>
                <a:sym typeface="Consolas"/>
              </a:rPr>
              <a:t>hello-world </a:t>
            </a:r>
            <a:r>
              <a:rPr lang="en" sz="2300">
                <a:solidFill>
                  <a:schemeClr val="dk1"/>
                </a:solidFill>
                <a:latin typeface="Helvetica Neue"/>
                <a:ea typeface="Helvetica Neue"/>
                <a:cs typeface="Helvetica Neue"/>
                <a:sym typeface="Helvetica Neue"/>
              </a:rPr>
              <a:t>(see it with </a:t>
            </a:r>
            <a:r>
              <a:rPr b="1" lang="en" sz="2300">
                <a:solidFill>
                  <a:schemeClr val="dk1"/>
                </a:solidFill>
                <a:latin typeface="Consolas"/>
                <a:ea typeface="Consolas"/>
                <a:cs typeface="Consolas"/>
                <a:sym typeface="Consolas"/>
              </a:rPr>
              <a:t>ls</a:t>
            </a:r>
            <a:r>
              <a:rPr lang="en" sz="2300">
                <a:solidFill>
                  <a:schemeClr val="dk1"/>
                </a:solidFill>
                <a:latin typeface="Helvetica Neue"/>
                <a:ea typeface="Helvetica Neue"/>
                <a:cs typeface="Helvetica Neue"/>
                <a:sym typeface="Helvetica Neue"/>
              </a:rPr>
              <a:t>)</a:t>
            </a:r>
            <a:endParaRPr sz="2300">
              <a:solidFill>
                <a:schemeClr val="dk1"/>
              </a:solidFill>
              <a:latin typeface="Consolas"/>
              <a:ea typeface="Consolas"/>
              <a:cs typeface="Consolas"/>
              <a:sym typeface="Consolas"/>
            </a:endParaRPr>
          </a:p>
          <a:p>
            <a:pPr indent="-234950" lvl="1" marL="6858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The new folder is a local repo in sync with the one on GitHub</a:t>
            </a:r>
            <a:endParaRPr b="1" sz="2300">
              <a:solidFill>
                <a:schemeClr val="dk1"/>
              </a:solidFill>
              <a:latin typeface="Courier New"/>
              <a:ea typeface="Courier New"/>
              <a:cs typeface="Courier New"/>
              <a:sym typeface="Courier New"/>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Change into that directory</a:t>
            </a:r>
            <a:endParaRPr sz="2300">
              <a:solidFill>
                <a:schemeClr val="dk1"/>
              </a:solidFill>
              <a:latin typeface="Helvetica Neue"/>
              <a:ea typeface="Helvetica Neue"/>
              <a:cs typeface="Helvetica Neue"/>
              <a:sym typeface="Helvetica Neue"/>
            </a:endParaRPr>
          </a:p>
          <a:p>
            <a:pPr indent="0" lvl="0" marL="52070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See the URL of the GitHub repo by typing </a:t>
            </a:r>
            <a:r>
              <a:rPr b="1" lang="en" sz="2300">
                <a:solidFill>
                  <a:schemeClr val="dk1"/>
                </a:solidFill>
                <a:latin typeface="Helvetica Neue"/>
                <a:ea typeface="Helvetica Neue"/>
                <a:cs typeface="Helvetica Neue"/>
                <a:sym typeface="Helvetica Neue"/>
              </a:rPr>
              <a:t>git remote -v</a:t>
            </a:r>
            <a:endParaRPr b="1" sz="2300">
              <a:solidFill>
                <a:schemeClr val="dk1"/>
              </a:solidFill>
              <a:latin typeface="Helvetica Neue"/>
              <a:ea typeface="Helvetica Neue"/>
              <a:cs typeface="Helvetica Neue"/>
              <a:sym typeface="Helvetica Neue"/>
            </a:endParaRPr>
          </a:p>
          <a:p>
            <a:pPr indent="0" lvl="0" marL="52070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		</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It made a directory that has all the files in it you had online</a:t>
            </a:r>
            <a:endParaRPr sz="1400">
              <a:latin typeface="Helvetica Neue"/>
              <a:ea typeface="Helvetica Neue"/>
              <a:cs typeface="Helvetica Neue"/>
              <a:sym typeface="Helvetica Neue"/>
            </a:endParaRPr>
          </a:p>
        </p:txBody>
      </p:sp>
      <p:sp>
        <p:nvSpPr>
          <p:cNvPr id="311" name="Google Shape;311;p55"/>
          <p:cNvSpPr txBox="1"/>
          <p:nvPr/>
        </p:nvSpPr>
        <p:spPr>
          <a:xfrm>
            <a:off x="270450" y="4041198"/>
            <a:ext cx="8603100" cy="6144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solidFill>
                  <a:srgbClr val="FFFFFF"/>
                </a:solidFill>
                <a:latin typeface="Courier New"/>
                <a:ea typeface="Courier New"/>
                <a:cs typeface="Courier New"/>
                <a:sym typeface="Courier New"/>
              </a:rPr>
              <a:t> 	&gt; git remote -v</a:t>
            </a:r>
            <a:endParaRPr b="1" sz="1800">
              <a:solidFill>
                <a:srgbClr val="FFFFFF"/>
              </a:solidFill>
              <a:latin typeface="Courier New"/>
              <a:ea typeface="Courier New"/>
              <a:cs typeface="Courier New"/>
              <a:sym typeface="Courier New"/>
            </a:endParaRPr>
          </a:p>
        </p:txBody>
      </p:sp>
      <p:sp>
        <p:nvSpPr>
          <p:cNvPr id="312" name="Google Shape;312;p55"/>
          <p:cNvSpPr txBox="1"/>
          <p:nvPr/>
        </p:nvSpPr>
        <p:spPr>
          <a:xfrm>
            <a:off x="270450" y="2918698"/>
            <a:ext cx="8603100" cy="6144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solidFill>
                  <a:srgbClr val="FFFFFF"/>
                </a:solidFill>
                <a:latin typeface="Courier New"/>
                <a:ea typeface="Courier New"/>
                <a:cs typeface="Courier New"/>
                <a:sym typeface="Courier New"/>
              </a:rPr>
              <a:t> 	&gt; cd hello-world</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6"/>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gitflow:acp</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318" name="Google Shape;318;p56"/>
          <p:cNvSpPr txBox="1"/>
          <p:nvPr/>
        </p:nvSpPr>
        <p:spPr>
          <a:xfrm>
            <a:off x="5045800" y="3050725"/>
            <a:ext cx="383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Add, commit, push</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22" name="Shape 322"/>
        <p:cNvGrpSpPr/>
        <p:nvPr/>
      </p:nvGrpSpPr>
      <p:grpSpPr>
        <a:xfrm>
          <a:off x="0" y="0"/>
          <a:ext cx="0" cy="0"/>
          <a:chOff x="0" y="0"/>
          <a:chExt cx="0" cy="0"/>
        </a:xfrm>
      </p:grpSpPr>
      <p:sp>
        <p:nvSpPr>
          <p:cNvPr id="323" name="Google Shape;323;p57"/>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status</a:t>
            </a:r>
            <a:endParaRPr sz="2700">
              <a:solidFill>
                <a:srgbClr val="CD4540"/>
              </a:solidFill>
              <a:latin typeface="Courier New"/>
              <a:ea typeface="Courier New"/>
              <a:cs typeface="Courier New"/>
              <a:sym typeface="Courier New"/>
            </a:endParaRPr>
          </a:p>
        </p:txBody>
      </p:sp>
      <p:sp>
        <p:nvSpPr>
          <p:cNvPr id="324" name="Google Shape;324;p57"/>
          <p:cNvSpPr txBox="1"/>
          <p:nvPr/>
        </p:nvSpPr>
        <p:spPr>
          <a:xfrm>
            <a:off x="245719" y="899850"/>
            <a:ext cx="8662200" cy="24747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Now that your files are in your repo, we need to make a commit (take a snapshot of them).</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Review the current status of your files by typing </a:t>
            </a:r>
            <a:r>
              <a:rPr b="1" lang="en" sz="2300">
                <a:solidFill>
                  <a:schemeClr val="dk1"/>
                </a:solidFill>
                <a:latin typeface="Helvetica Neue"/>
                <a:ea typeface="Helvetica Neue"/>
                <a:cs typeface="Helvetica Neue"/>
                <a:sym typeface="Helvetica Neue"/>
              </a:rPr>
              <a:t>git status</a:t>
            </a:r>
            <a:endParaRPr b="1"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36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It will tell you what files have changed since your last commit.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Right now, git is paying attention to 1 file (README.md)</a:t>
            </a:r>
            <a:endParaRPr sz="2300">
              <a:solidFill>
                <a:schemeClr val="dk1"/>
              </a:solidFill>
              <a:latin typeface="Helvetica Neue"/>
              <a:ea typeface="Helvetica Neue"/>
              <a:cs typeface="Helvetica Neue"/>
              <a:sym typeface="Helvetica Neue"/>
            </a:endParaRPr>
          </a:p>
        </p:txBody>
      </p:sp>
      <p:sp>
        <p:nvSpPr>
          <p:cNvPr id="325" name="Google Shape;325;p57"/>
          <p:cNvSpPr txBox="1"/>
          <p:nvPr/>
        </p:nvSpPr>
        <p:spPr>
          <a:xfrm>
            <a:off x="270450" y="2468544"/>
            <a:ext cx="8603100" cy="6189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status</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29" name="Shape 329"/>
        <p:cNvGrpSpPr/>
        <p:nvPr/>
      </p:nvGrpSpPr>
      <p:grpSpPr>
        <a:xfrm>
          <a:off x="0" y="0"/>
          <a:ext cx="0" cy="0"/>
          <a:chOff x="0" y="0"/>
          <a:chExt cx="0" cy="0"/>
        </a:xfrm>
      </p:grpSpPr>
      <p:sp>
        <p:nvSpPr>
          <p:cNvPr id="330" name="Google Shape;330;p58"/>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 </a:t>
            </a:r>
            <a:r>
              <a:rPr b="1" lang="en" sz="2700">
                <a:solidFill>
                  <a:srgbClr val="CD4540"/>
                </a:solidFill>
                <a:latin typeface="Courier New"/>
                <a:ea typeface="Courier New"/>
                <a:cs typeface="Courier New"/>
                <a:sym typeface="Courier New"/>
              </a:rPr>
              <a:t>git status</a:t>
            </a:r>
            <a:endParaRPr sz="2700">
              <a:solidFill>
                <a:srgbClr val="CD4540"/>
              </a:solidFill>
              <a:latin typeface="Courier New"/>
              <a:ea typeface="Courier New"/>
              <a:cs typeface="Courier New"/>
              <a:sym typeface="Courier New"/>
            </a:endParaRPr>
          </a:p>
        </p:txBody>
      </p:sp>
      <p:sp>
        <p:nvSpPr>
          <p:cNvPr id="331" name="Google Shape;331;p58"/>
          <p:cNvSpPr txBox="1"/>
          <p:nvPr/>
        </p:nvSpPr>
        <p:spPr>
          <a:xfrm>
            <a:off x="245725" y="899850"/>
            <a:ext cx="8662200" cy="3945600"/>
          </a:xfrm>
          <a:prstGeom prst="rect">
            <a:avLst/>
          </a:prstGeom>
          <a:noFill/>
          <a:ln>
            <a:noFill/>
          </a:ln>
        </p:spPr>
        <p:txBody>
          <a:bodyPr anchorCtr="0" anchor="t" bIns="34275" lIns="34275" spcFirstLastPara="1" rIns="34275" wrap="square" tIns="34275">
            <a:noAutofit/>
          </a:bodyPr>
          <a:lstStyle/>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Edit that file with VS Code </a:t>
            </a:r>
            <a:endParaRPr sz="2300">
              <a:solidFill>
                <a:schemeClr val="dk1"/>
              </a:solidFill>
              <a:latin typeface="Helvetica Neue"/>
              <a:ea typeface="Helvetica Neue"/>
              <a:cs typeface="Helvetica Neue"/>
              <a:sym typeface="Helvetica Neue"/>
            </a:endParaRPr>
          </a:p>
          <a:p>
            <a:pPr indent="-374650" lvl="1" marL="9144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Open the current folder in the editor</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Make changes</a:t>
            </a:r>
            <a:endParaRPr sz="2300">
              <a:solidFill>
                <a:schemeClr val="dk1"/>
              </a:solidFill>
              <a:latin typeface="Helvetica Neue"/>
              <a:ea typeface="Helvetica Neue"/>
              <a:cs typeface="Helvetica Neue"/>
              <a:sym typeface="Helvetica Neue"/>
            </a:endParaRPr>
          </a:p>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Save your changes</a:t>
            </a:r>
            <a:endParaRPr sz="2300">
              <a:solidFill>
                <a:schemeClr val="dk1"/>
              </a:solidFill>
              <a:latin typeface="Helvetica Neue"/>
              <a:ea typeface="Helvetica Neue"/>
              <a:cs typeface="Helvetica Neue"/>
              <a:sym typeface="Helvetica Neue"/>
            </a:endParaRPr>
          </a:p>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a:t>
            </a:r>
            <a:r>
              <a:rPr lang="en" sz="2300">
                <a:solidFill>
                  <a:schemeClr val="dk1"/>
                </a:solidFill>
                <a:latin typeface="Helvetica Neue"/>
                <a:ea typeface="Helvetica Neue"/>
                <a:cs typeface="Helvetica Neue"/>
                <a:sym typeface="Helvetica Neue"/>
              </a:rPr>
              <a:t>and see how </a:t>
            </a:r>
            <a:r>
              <a:rPr b="1" lang="en" sz="2300">
                <a:solidFill>
                  <a:schemeClr val="dk1"/>
                </a:solidFill>
                <a:latin typeface="Consolas"/>
                <a:ea typeface="Consolas"/>
                <a:cs typeface="Consolas"/>
                <a:sym typeface="Consolas"/>
              </a:rPr>
              <a:t>git status</a:t>
            </a:r>
            <a:r>
              <a:rPr lang="en" sz="2300">
                <a:solidFill>
                  <a:schemeClr val="dk1"/>
                </a:solidFill>
                <a:latin typeface="Helvetica Neue"/>
                <a:ea typeface="Helvetica Neue"/>
                <a:cs typeface="Helvetica Neue"/>
                <a:sym typeface="Helvetica Neue"/>
              </a:rPr>
              <a:t> reports the change</a:t>
            </a:r>
            <a:endParaRPr sz="2300">
              <a:solidFill>
                <a:schemeClr val="dk1"/>
              </a:solidFill>
              <a:latin typeface="Helvetica Neue"/>
              <a:ea typeface="Helvetica Neue"/>
              <a:cs typeface="Helvetica Neue"/>
              <a:sym typeface="Helvetica Neue"/>
            </a:endParaRPr>
          </a:p>
        </p:txBody>
      </p:sp>
      <p:sp>
        <p:nvSpPr>
          <p:cNvPr id="332" name="Google Shape;332;p58"/>
          <p:cNvSpPr txBox="1"/>
          <p:nvPr/>
        </p:nvSpPr>
        <p:spPr>
          <a:xfrm>
            <a:off x="270450" y="1979994"/>
            <a:ext cx="8603100" cy="6189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 code .</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36" name="Shape 336"/>
        <p:cNvGrpSpPr/>
        <p:nvPr/>
      </p:nvGrpSpPr>
      <p:grpSpPr>
        <a:xfrm>
          <a:off x="0" y="0"/>
          <a:ext cx="0" cy="0"/>
          <a:chOff x="0" y="0"/>
          <a:chExt cx="0" cy="0"/>
        </a:xfrm>
      </p:grpSpPr>
      <p:sp>
        <p:nvSpPr>
          <p:cNvPr id="337" name="Google Shape;337;p59"/>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 </a:t>
            </a:r>
            <a:r>
              <a:rPr b="1" lang="en" sz="2700">
                <a:solidFill>
                  <a:srgbClr val="CD4540"/>
                </a:solidFill>
                <a:latin typeface="Courier New"/>
                <a:ea typeface="Courier New"/>
                <a:cs typeface="Courier New"/>
                <a:sym typeface="Courier New"/>
              </a:rPr>
              <a:t>git add</a:t>
            </a:r>
            <a:endParaRPr sz="2700">
              <a:solidFill>
                <a:srgbClr val="CD4540"/>
              </a:solidFill>
              <a:latin typeface="Courier New"/>
              <a:ea typeface="Courier New"/>
              <a:cs typeface="Courier New"/>
              <a:sym typeface="Courier New"/>
            </a:endParaRPr>
          </a:p>
        </p:txBody>
      </p:sp>
      <p:sp>
        <p:nvSpPr>
          <p:cNvPr id="338" name="Google Shape;338;p59"/>
          <p:cNvSpPr txBox="1"/>
          <p:nvPr/>
        </p:nvSpPr>
        <p:spPr>
          <a:xfrm>
            <a:off x="245725" y="899850"/>
            <a:ext cx="8662200" cy="36405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Next: we need to tell git what changes to commit.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This is done by typing </a:t>
            </a:r>
            <a:r>
              <a:rPr b="1" lang="en" sz="2300">
                <a:solidFill>
                  <a:schemeClr val="dk1"/>
                </a:solidFill>
                <a:latin typeface="Consolas"/>
                <a:ea typeface="Consolas"/>
                <a:cs typeface="Consolas"/>
                <a:sym typeface="Consolas"/>
              </a:rPr>
              <a:t>git add</a:t>
            </a:r>
            <a:r>
              <a:rPr lang="en" sz="2300">
                <a:solidFill>
                  <a:schemeClr val="dk1"/>
                </a:solidFill>
                <a:latin typeface="Helvetica Neue"/>
                <a:ea typeface="Helvetica Neue"/>
                <a:cs typeface="Helvetica Neue"/>
                <a:sym typeface="Helvetica Neue"/>
              </a:rPr>
              <a:t> and then a filename.</a:t>
            </a:r>
            <a:br>
              <a:rPr lang="en" sz="2300">
                <a:solidFill>
                  <a:schemeClr val="dk1"/>
                </a:solidFill>
                <a:latin typeface="Helvetica Neue"/>
                <a:ea typeface="Helvetica Neue"/>
                <a:cs typeface="Helvetica Neue"/>
                <a:sym typeface="Helvetica Neue"/>
              </a:rPr>
            </a:br>
            <a:br>
              <a:rPr lang="en" sz="1800">
                <a:solidFill>
                  <a:schemeClr val="dk1"/>
                </a:solidFill>
                <a:latin typeface="Helvetica Neue"/>
                <a:ea typeface="Helvetica Neue"/>
                <a:cs typeface="Helvetica Neue"/>
                <a:sym typeface="Helvetica Neue"/>
              </a:rPr>
            </a:br>
            <a:endParaRPr sz="18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This </a:t>
            </a:r>
            <a:r>
              <a:rPr lang="en" sz="2300">
                <a:solidFill>
                  <a:schemeClr val="dk1"/>
                </a:solidFill>
                <a:latin typeface="Helvetica Neue"/>
                <a:ea typeface="Helvetica Neue"/>
                <a:cs typeface="Helvetica Neue"/>
                <a:sym typeface="Helvetica Neue"/>
              </a:rPr>
              <a:t>tells git to include these changes in the next snapshot.</a:t>
            </a:r>
            <a:endParaRPr sz="2300">
              <a:solidFill>
                <a:schemeClr val="dk1"/>
              </a:solidFill>
              <a:latin typeface="Helvetica Neue"/>
              <a:ea typeface="Helvetica Neue"/>
              <a:cs typeface="Helvetica Neue"/>
              <a:sym typeface="Helvetica Neue"/>
            </a:endParaRPr>
          </a:p>
          <a:p>
            <a:pPr indent="-234950" lvl="1" marL="6858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Think of it as placing items into a scene to photograph</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nsolas"/>
                <a:ea typeface="Consolas"/>
                <a:cs typeface="Consolas"/>
                <a:sym typeface="Consolas"/>
              </a:rPr>
              <a:t>git status</a:t>
            </a:r>
            <a:r>
              <a:rPr lang="en" sz="2300">
                <a:solidFill>
                  <a:schemeClr val="dk1"/>
                </a:solidFill>
                <a:latin typeface="Helvetica Neue"/>
                <a:ea typeface="Helvetica Neue"/>
                <a:cs typeface="Helvetica Neue"/>
                <a:sym typeface="Helvetica Neue"/>
              </a:rPr>
              <a:t> again to see the difference!</a:t>
            </a:r>
            <a:endParaRPr sz="2300">
              <a:solidFill>
                <a:schemeClr val="dk1"/>
              </a:solidFill>
              <a:latin typeface="Helvetica Neue"/>
              <a:ea typeface="Helvetica Neue"/>
              <a:cs typeface="Helvetica Neue"/>
              <a:sym typeface="Helvetica Neue"/>
            </a:endParaRPr>
          </a:p>
        </p:txBody>
      </p:sp>
      <p:sp>
        <p:nvSpPr>
          <p:cNvPr id="339" name="Google Shape;339;p59"/>
          <p:cNvSpPr txBox="1"/>
          <p:nvPr/>
        </p:nvSpPr>
        <p:spPr>
          <a:xfrm>
            <a:off x="270450" y="2009475"/>
            <a:ext cx="8603100" cy="6153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add README.md</a:t>
            </a:r>
            <a:endParaRPr b="1" i="1" sz="1800">
              <a:solidFill>
                <a:srgbClr val="FFFFFF"/>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33"/>
          <p:cNvSpPr txBox="1"/>
          <p:nvPr/>
        </p:nvSpPr>
        <p:spPr>
          <a:xfrm>
            <a:off x="258900" y="689244"/>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124" name="Google Shape;124;p3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43" name="Shape 343"/>
        <p:cNvGrpSpPr/>
        <p:nvPr/>
      </p:nvGrpSpPr>
      <p:grpSpPr>
        <a:xfrm>
          <a:off x="0" y="0"/>
          <a:ext cx="0" cy="0"/>
          <a:chOff x="0" y="0"/>
          <a:chExt cx="0" cy="0"/>
        </a:xfrm>
      </p:grpSpPr>
      <p:sp>
        <p:nvSpPr>
          <p:cNvPr id="344" name="Google Shape;344;p60"/>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commit</a:t>
            </a:r>
            <a:endParaRPr sz="2700">
              <a:solidFill>
                <a:srgbClr val="CD4540"/>
              </a:solidFill>
              <a:latin typeface="Courier New"/>
              <a:ea typeface="Courier New"/>
              <a:cs typeface="Courier New"/>
              <a:sym typeface="Courier New"/>
            </a:endParaRPr>
          </a:p>
        </p:txBody>
      </p:sp>
      <p:sp>
        <p:nvSpPr>
          <p:cNvPr id="345" name="Google Shape;345;p60"/>
          <p:cNvSpPr txBox="1"/>
          <p:nvPr/>
        </p:nvSpPr>
        <p:spPr>
          <a:xfrm>
            <a:off x="245725" y="899850"/>
            <a:ext cx="8662200" cy="40008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Finally, take that snapshot!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nsolas"/>
                <a:ea typeface="Consolas"/>
                <a:cs typeface="Consolas"/>
                <a:sym typeface="Consolas"/>
              </a:rPr>
              <a:t>git commit -m “your message goes here”</a:t>
            </a:r>
            <a:endParaRPr b="1" sz="2300">
              <a:solidFill>
                <a:schemeClr val="dk1"/>
              </a:solidFill>
              <a:latin typeface="Consolas"/>
              <a:ea typeface="Consolas"/>
              <a:cs typeface="Consolas"/>
              <a:sym typeface="Consolas"/>
            </a:endParaRPr>
          </a:p>
          <a:p>
            <a:pPr indent="-203200" lvl="0" marL="520700" rtl="0" algn="l">
              <a:lnSpc>
                <a:spcPct val="150000"/>
              </a:lnSpc>
              <a:spcBef>
                <a:spcPts val="0"/>
              </a:spcBef>
              <a:spcAft>
                <a:spcPts val="0"/>
              </a:spcAft>
              <a:buClr>
                <a:schemeClr val="dk1"/>
              </a:buClr>
              <a:buSzPts val="1800"/>
              <a:buFont typeface="Helvetica Neue"/>
              <a:buChar char="●"/>
            </a:pPr>
            <a:r>
              <a:t/>
            </a:r>
            <a:endParaRPr sz="18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b="1" lang="en" sz="2300">
                <a:solidFill>
                  <a:schemeClr val="dk1"/>
                </a:solidFill>
                <a:latin typeface="Helvetica Neue"/>
                <a:ea typeface="Helvetica Neue"/>
                <a:cs typeface="Helvetica Neue"/>
                <a:sym typeface="Helvetica Neue"/>
              </a:rPr>
              <a:t>git commit</a:t>
            </a:r>
            <a:r>
              <a:rPr lang="en" sz="2300">
                <a:solidFill>
                  <a:schemeClr val="dk1"/>
                </a:solidFill>
                <a:latin typeface="Helvetica Neue"/>
                <a:ea typeface="Helvetica Neue"/>
                <a:cs typeface="Helvetica Neue"/>
                <a:sym typeface="Helvetica Neue"/>
              </a:rPr>
              <a:t> is the shutter-button to take the snapshot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b="1" lang="en" sz="2300">
                <a:solidFill>
                  <a:schemeClr val="dk1"/>
                </a:solidFill>
                <a:latin typeface="Helvetica Neue"/>
                <a:ea typeface="Helvetica Neue"/>
                <a:cs typeface="Helvetica Neue"/>
                <a:sym typeface="Helvetica Neue"/>
              </a:rPr>
              <a:t>-m</a:t>
            </a:r>
            <a:r>
              <a:rPr lang="en" sz="2300">
                <a:solidFill>
                  <a:schemeClr val="dk1"/>
                </a:solidFill>
                <a:latin typeface="Helvetica Neue"/>
                <a:ea typeface="Helvetica Neue"/>
                <a:cs typeface="Helvetica Neue"/>
                <a:sym typeface="Helvetica Neue"/>
              </a:rPr>
              <a:t> specifies the message included with the commit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Think of the message as being like a photo caption: </a:t>
            </a:r>
            <a:endParaRPr sz="2300">
              <a:solidFill>
                <a:schemeClr val="dk1"/>
              </a:solidFill>
              <a:latin typeface="Helvetica Neue"/>
              <a:ea typeface="Helvetica Neue"/>
              <a:cs typeface="Helvetica Neue"/>
              <a:sym typeface="Helvetica Neue"/>
            </a:endParaRPr>
          </a:p>
          <a:p>
            <a:pPr indent="-234950" lvl="1" marL="6858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Why is this moment significant?</a:t>
            </a:r>
            <a:endParaRPr sz="2300">
              <a:solidFill>
                <a:schemeClr val="dk1"/>
              </a:solidFill>
              <a:latin typeface="Helvetica Neue"/>
              <a:ea typeface="Helvetica Neue"/>
              <a:cs typeface="Helvetica Neue"/>
              <a:sym typeface="Helvetica Neue"/>
            </a:endParaRPr>
          </a:p>
        </p:txBody>
      </p:sp>
      <p:sp>
        <p:nvSpPr>
          <p:cNvPr id="346" name="Google Shape;346;p60"/>
          <p:cNvSpPr txBox="1"/>
          <p:nvPr/>
        </p:nvSpPr>
        <p:spPr>
          <a:xfrm>
            <a:off x="270450" y="2009475"/>
            <a:ext cx="8603100" cy="6153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commit -m “Adds initial greeting to the world”</a:t>
            </a:r>
            <a:endParaRPr b="1" i="1" sz="1800">
              <a:solidFill>
                <a:srgbClr val="FFFFFF"/>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50" name="Shape 350"/>
        <p:cNvGrpSpPr/>
        <p:nvPr/>
      </p:nvGrpSpPr>
      <p:grpSpPr>
        <a:xfrm>
          <a:off x="0" y="0"/>
          <a:ext cx="0" cy="0"/>
          <a:chOff x="0" y="0"/>
          <a:chExt cx="0" cy="0"/>
        </a:xfrm>
      </p:grpSpPr>
      <p:sp>
        <p:nvSpPr>
          <p:cNvPr id="351" name="Google Shape;351;p61"/>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push</a:t>
            </a:r>
            <a:endParaRPr sz="2700">
              <a:solidFill>
                <a:srgbClr val="CD4540"/>
              </a:solidFill>
              <a:latin typeface="Courier New"/>
              <a:ea typeface="Courier New"/>
              <a:cs typeface="Courier New"/>
              <a:sym typeface="Courier New"/>
            </a:endParaRPr>
          </a:p>
        </p:txBody>
      </p:sp>
      <p:sp>
        <p:nvSpPr>
          <p:cNvPr id="352" name="Google Shape;352;p61"/>
          <p:cNvSpPr txBox="1"/>
          <p:nvPr/>
        </p:nvSpPr>
        <p:spPr>
          <a:xfrm>
            <a:off x="245725" y="899850"/>
            <a:ext cx="8178000" cy="41049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Great! Now it’s time to sync this code to your repo on GitHub.</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nsolas"/>
                <a:ea typeface="Consolas"/>
                <a:cs typeface="Consolas"/>
                <a:sym typeface="Consolas"/>
              </a:rPr>
              <a:t>git push origin master</a:t>
            </a:r>
            <a:endParaRPr b="1" sz="2300">
              <a:solidFill>
                <a:schemeClr val="dk1"/>
              </a:solidFill>
              <a:latin typeface="Consolas"/>
              <a:ea typeface="Consolas"/>
              <a:cs typeface="Consolas"/>
              <a:sym typeface="Consolas"/>
            </a:endParaRPr>
          </a:p>
          <a:p>
            <a:pPr indent="-234950" lvl="0" marL="520700" rtl="0" algn="l">
              <a:lnSpc>
                <a:spcPct val="150000"/>
              </a:lnSpc>
              <a:spcBef>
                <a:spcPts val="0"/>
              </a:spcBef>
              <a:spcAft>
                <a:spcPts val="0"/>
              </a:spcAft>
              <a:buClr>
                <a:schemeClr val="dk1"/>
              </a:buClr>
              <a:buSzPts val="2300"/>
              <a:buFont typeface="Helvetica Neue"/>
              <a:buChar char="●"/>
            </a:pPr>
            <a:r>
              <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b="1" lang="en" sz="2300">
                <a:solidFill>
                  <a:schemeClr val="dk1"/>
                </a:solidFill>
                <a:latin typeface="Helvetica Neue"/>
                <a:ea typeface="Helvetica Neue"/>
                <a:cs typeface="Helvetica Neue"/>
                <a:sym typeface="Helvetica Neue"/>
              </a:rPr>
              <a:t>git commit</a:t>
            </a:r>
            <a:r>
              <a:rPr lang="en" sz="2300">
                <a:solidFill>
                  <a:schemeClr val="dk1"/>
                </a:solidFill>
                <a:latin typeface="Helvetica Neue"/>
                <a:ea typeface="Helvetica Neue"/>
                <a:cs typeface="Helvetica Neue"/>
                <a:sym typeface="Helvetica Neue"/>
              </a:rPr>
              <a:t> is what takes the snapshot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This sends any new commits (the snapshots of your code) to GitHub.</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Go to your repo on GitHub, and look for your files!</a:t>
            </a:r>
            <a:endParaRPr sz="2300">
              <a:solidFill>
                <a:schemeClr val="dk1"/>
              </a:solidFill>
              <a:latin typeface="Helvetica Neue"/>
              <a:ea typeface="Helvetica Neue"/>
              <a:cs typeface="Helvetica Neue"/>
              <a:sym typeface="Helvetica Neue"/>
            </a:endParaRPr>
          </a:p>
        </p:txBody>
      </p:sp>
      <p:sp>
        <p:nvSpPr>
          <p:cNvPr id="353" name="Google Shape;353;p61"/>
          <p:cNvSpPr txBox="1"/>
          <p:nvPr/>
        </p:nvSpPr>
        <p:spPr>
          <a:xfrm>
            <a:off x="270450" y="1895175"/>
            <a:ext cx="8603100" cy="15084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push origin master</a:t>
            </a:r>
            <a:endParaRPr b="1" sz="1800">
              <a:solidFill>
                <a:srgbClr val="FFFFFF"/>
              </a:solidFill>
              <a:latin typeface="Courier New"/>
              <a:ea typeface="Courier New"/>
              <a:cs typeface="Courier New"/>
              <a:sym typeface="Courier New"/>
            </a:endParaRPr>
          </a:p>
          <a:p>
            <a:pPr indent="17780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Counting objects: 6, done.</a:t>
            </a:r>
            <a:endParaRPr sz="1400">
              <a:solidFill>
                <a:schemeClr val="lt1"/>
              </a:solidFill>
              <a:latin typeface="Courier New"/>
              <a:ea typeface="Courier New"/>
              <a:cs typeface="Courier New"/>
              <a:sym typeface="Courier New"/>
            </a:endParaRPr>
          </a:p>
          <a:p>
            <a:pPr indent="17780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a:t>
            </a:r>
            <a:endParaRPr sz="1400">
              <a:solidFill>
                <a:schemeClr val="lt1"/>
              </a:solidFill>
              <a:latin typeface="Courier New"/>
              <a:ea typeface="Courier New"/>
              <a:cs typeface="Courier New"/>
              <a:sym typeface="Courier New"/>
            </a:endParaRPr>
          </a:p>
          <a:p>
            <a:pPr indent="17780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To git@github.com:</a:t>
            </a:r>
            <a:r>
              <a:rPr lang="en">
                <a:solidFill>
                  <a:schemeClr val="lt1"/>
                </a:solidFill>
                <a:latin typeface="Courier New"/>
                <a:ea typeface="Courier New"/>
                <a:cs typeface="Courier New"/>
                <a:sym typeface="Courier New"/>
              </a:rPr>
              <a:t>brookr</a:t>
            </a:r>
            <a:r>
              <a:rPr lang="en" sz="1400">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hello-world</a:t>
            </a:r>
            <a:r>
              <a:rPr lang="en" sz="1400">
                <a:solidFill>
                  <a:schemeClr val="lt1"/>
                </a:solidFill>
                <a:latin typeface="Courier New"/>
                <a:ea typeface="Courier New"/>
                <a:cs typeface="Courier New"/>
                <a:sym typeface="Courier New"/>
              </a:rPr>
              <a:t>.git</a:t>
            </a:r>
            <a:endParaRPr sz="140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 	* [new branch]      master -&gt; master</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57" name="Shape 357"/>
        <p:cNvGrpSpPr/>
        <p:nvPr/>
      </p:nvGrpSpPr>
      <p:grpSpPr>
        <a:xfrm>
          <a:off x="0" y="0"/>
          <a:ext cx="0" cy="0"/>
          <a:chOff x="0" y="0"/>
          <a:chExt cx="0" cy="0"/>
        </a:xfrm>
      </p:grpSpPr>
      <p:sp>
        <p:nvSpPr>
          <p:cNvPr id="358" name="Google Shape;358;p62"/>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Verify on GitHub</a:t>
            </a:r>
            <a:endParaRPr sz="2700">
              <a:solidFill>
                <a:srgbClr val="CD4540"/>
              </a:solidFill>
              <a:latin typeface="Courier New"/>
              <a:ea typeface="Courier New"/>
              <a:cs typeface="Courier New"/>
              <a:sym typeface="Courier New"/>
            </a:endParaRPr>
          </a:p>
        </p:txBody>
      </p:sp>
      <p:sp>
        <p:nvSpPr>
          <p:cNvPr id="359" name="Google Shape;359;p62"/>
          <p:cNvSpPr txBox="1"/>
          <p:nvPr/>
        </p:nvSpPr>
        <p:spPr>
          <a:xfrm>
            <a:off x="408056" y="843319"/>
            <a:ext cx="8603100" cy="11370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In your browser on GitHub you will see the changes that you pushed, as well as the commit message, and the commit id. </a:t>
            </a:r>
            <a:endParaRPr sz="2300">
              <a:latin typeface="Helvetica Neue"/>
              <a:ea typeface="Helvetica Neue"/>
              <a:cs typeface="Helvetica Neue"/>
              <a:sym typeface="Helvetica Neue"/>
            </a:endParaRPr>
          </a:p>
        </p:txBody>
      </p:sp>
      <p:pic>
        <p:nvPicPr>
          <p:cNvPr id="360" name="Google Shape;360;p62"/>
          <p:cNvPicPr preferRelativeResize="0"/>
          <p:nvPr/>
        </p:nvPicPr>
        <p:blipFill>
          <a:blip r:embed="rId3">
            <a:alphaModFix/>
          </a:blip>
          <a:stretch>
            <a:fillRect/>
          </a:stretch>
        </p:blipFill>
        <p:spPr>
          <a:xfrm>
            <a:off x="0" y="2115675"/>
            <a:ext cx="9144000" cy="9436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63"/>
          <p:cNvSpPr txBox="1"/>
          <p:nvPr/>
        </p:nvSpPr>
        <p:spPr>
          <a:xfrm>
            <a:off x="258900" y="7752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Deployment</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366" name="Google Shape;366;p6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4"/>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deployment</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372" name="Google Shape;372;p64"/>
          <p:cNvSpPr txBox="1"/>
          <p:nvPr/>
        </p:nvSpPr>
        <p:spPr>
          <a:xfrm>
            <a:off x="5045800" y="3050725"/>
            <a:ext cx="383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Look at you, publishing your </a:t>
            </a:r>
            <a:r>
              <a:rPr b="1" lang="en" sz="1800">
                <a:solidFill>
                  <a:srgbClr val="5E5F61"/>
                </a:solidFill>
                <a:latin typeface="Helvetica Neue"/>
                <a:ea typeface="Helvetica Neue"/>
                <a:cs typeface="Helvetica Neue"/>
                <a:sym typeface="Helvetica Neue"/>
              </a:rPr>
              <a:t>code for the world to enjoy!</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76" name="Shape 376"/>
        <p:cNvGrpSpPr/>
        <p:nvPr/>
      </p:nvGrpSpPr>
      <p:grpSpPr>
        <a:xfrm>
          <a:off x="0" y="0"/>
          <a:ext cx="0" cy="0"/>
          <a:chOff x="0" y="0"/>
          <a:chExt cx="0" cy="0"/>
        </a:xfrm>
      </p:grpSpPr>
      <p:sp>
        <p:nvSpPr>
          <p:cNvPr id="377" name="Google Shape;377;p65"/>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GitHub Pages</a:t>
            </a:r>
            <a:endParaRPr sz="2700">
              <a:solidFill>
                <a:srgbClr val="CD4540"/>
              </a:solidFill>
              <a:latin typeface="Courier New"/>
              <a:ea typeface="Courier New"/>
              <a:cs typeface="Courier New"/>
              <a:sym typeface="Courier New"/>
            </a:endParaRPr>
          </a:p>
        </p:txBody>
      </p:sp>
      <p:sp>
        <p:nvSpPr>
          <p:cNvPr id="378" name="Google Shape;378;p65"/>
          <p:cNvSpPr txBox="1"/>
          <p:nvPr/>
        </p:nvSpPr>
        <p:spPr>
          <a:xfrm>
            <a:off x="275194" y="852534"/>
            <a:ext cx="8868900" cy="209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Any repo can be published with GitHub Pages</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Each repo can be styles with a theme</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Whenever you push changes, the published site will update</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That’s called “deployment.” It turns this markdown...</a:t>
            </a:r>
            <a:endParaRPr sz="2300">
              <a:latin typeface="Helvetica Neue"/>
              <a:ea typeface="Helvetica Neue"/>
              <a:cs typeface="Helvetica Neue"/>
              <a:sym typeface="Helvetica Neue"/>
            </a:endParaRPr>
          </a:p>
        </p:txBody>
      </p:sp>
      <p:pic>
        <p:nvPicPr>
          <p:cNvPr id="379" name="Google Shape;379;p65"/>
          <p:cNvPicPr preferRelativeResize="0"/>
          <p:nvPr/>
        </p:nvPicPr>
        <p:blipFill rotWithShape="1">
          <a:blip r:embed="rId3">
            <a:alphaModFix/>
          </a:blip>
          <a:srcRect b="18166" l="0" r="0" t="0"/>
          <a:stretch/>
        </p:blipFill>
        <p:spPr>
          <a:xfrm>
            <a:off x="1659575" y="2874002"/>
            <a:ext cx="5824851" cy="1546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83" name="Shape 383"/>
        <p:cNvGrpSpPr/>
        <p:nvPr/>
      </p:nvGrpSpPr>
      <p:grpSpPr>
        <a:xfrm>
          <a:off x="0" y="0"/>
          <a:ext cx="0" cy="0"/>
          <a:chOff x="0" y="0"/>
          <a:chExt cx="0" cy="0"/>
        </a:xfrm>
      </p:grpSpPr>
      <p:sp>
        <p:nvSpPr>
          <p:cNvPr id="384" name="Google Shape;384;p66"/>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GitHub Pages</a:t>
            </a:r>
            <a:endParaRPr sz="2700">
              <a:solidFill>
                <a:srgbClr val="CD4540"/>
              </a:solidFill>
              <a:latin typeface="Courier New"/>
              <a:ea typeface="Courier New"/>
              <a:cs typeface="Courier New"/>
              <a:sym typeface="Courier New"/>
            </a:endParaRPr>
          </a:p>
        </p:txBody>
      </p:sp>
      <p:sp>
        <p:nvSpPr>
          <p:cNvPr id="385" name="Google Shape;385;p66"/>
          <p:cNvSpPr txBox="1"/>
          <p:nvPr/>
        </p:nvSpPr>
        <p:spPr>
          <a:xfrm>
            <a:off x="100" y="852525"/>
            <a:ext cx="9513300" cy="209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...into this web page</a:t>
            </a:r>
            <a:endParaRPr sz="2300">
              <a:latin typeface="Helvetica Neue"/>
              <a:ea typeface="Helvetica Neue"/>
              <a:cs typeface="Helvetica Neue"/>
              <a:sym typeface="Helvetica Neue"/>
            </a:endParaRPr>
          </a:p>
          <a:p>
            <a:pPr indent="-234950" lvl="0" marL="520700" rtl="0" algn="l">
              <a:spcBef>
                <a:spcPts val="0"/>
              </a:spcBef>
              <a:spcAft>
                <a:spcPts val="0"/>
              </a:spcAft>
              <a:buSzPts val="2300"/>
              <a:buFont typeface="Helvetica Neue"/>
              <a:buChar char="●"/>
            </a:pPr>
            <a:r>
              <a:rPr lang="en" sz="2300">
                <a:solidFill>
                  <a:schemeClr val="dk1"/>
                </a:solidFill>
                <a:latin typeface="Helvetica Neue"/>
                <a:ea typeface="Helvetica Neue"/>
                <a:cs typeface="Helvetica Neue"/>
                <a:sym typeface="Helvetica Neue"/>
              </a:rPr>
              <a:t>Your</a:t>
            </a:r>
            <a:r>
              <a:rPr lang="en" sz="2300">
                <a:solidFill>
                  <a:schemeClr val="dk1"/>
                </a:solidFill>
                <a:latin typeface="Helvetica Neue"/>
                <a:ea typeface="Helvetica Neue"/>
                <a:cs typeface="Helvetica Neue"/>
                <a:sym typeface="Helvetica Neue"/>
              </a:rPr>
              <a:t> </a:t>
            </a:r>
            <a:r>
              <a:rPr lang="en" sz="2300">
                <a:solidFill>
                  <a:schemeClr val="dk1"/>
                </a:solidFill>
                <a:latin typeface="Helvetica Neue"/>
                <a:ea typeface="Helvetica Neue"/>
                <a:cs typeface="Helvetica Neue"/>
                <a:sym typeface="Helvetica Neue"/>
              </a:rPr>
              <a:t>web page </a:t>
            </a:r>
            <a:r>
              <a:rPr lang="en" sz="2300">
                <a:solidFill>
                  <a:schemeClr val="dk1"/>
                </a:solidFill>
                <a:latin typeface="Helvetica Neue"/>
                <a:ea typeface="Helvetica Neue"/>
                <a:cs typeface="Helvetica Neue"/>
                <a:sym typeface="Helvetica Neue"/>
              </a:rPr>
              <a:t>URL is: </a:t>
            </a:r>
            <a:r>
              <a:rPr b="1" i="1" lang="en" sz="2300">
                <a:solidFill>
                  <a:schemeClr val="dk1"/>
                </a:solidFill>
                <a:latin typeface="Consolas"/>
                <a:ea typeface="Consolas"/>
                <a:cs typeface="Consolas"/>
                <a:sym typeface="Consolas"/>
              </a:rPr>
              <a:t>USERNAME</a:t>
            </a:r>
            <a:r>
              <a:rPr lang="en" sz="2300">
                <a:solidFill>
                  <a:schemeClr val="dk1"/>
                </a:solidFill>
                <a:latin typeface="Consolas"/>
                <a:ea typeface="Consolas"/>
                <a:cs typeface="Consolas"/>
                <a:sym typeface="Consolas"/>
              </a:rPr>
              <a:t>.github.io/</a:t>
            </a:r>
            <a:r>
              <a:rPr b="1" i="1" lang="en" sz="2300">
                <a:solidFill>
                  <a:schemeClr val="dk1"/>
                </a:solidFill>
                <a:latin typeface="Consolas"/>
                <a:ea typeface="Consolas"/>
                <a:cs typeface="Consolas"/>
                <a:sym typeface="Consolas"/>
              </a:rPr>
              <a:t>REPO-NAME</a:t>
            </a:r>
            <a:r>
              <a:rPr lang="en" sz="2300">
                <a:solidFill>
                  <a:schemeClr val="dk1"/>
                </a:solidFill>
                <a:latin typeface="Consolas"/>
                <a:ea typeface="Consolas"/>
                <a:cs typeface="Consolas"/>
                <a:sym typeface="Consolas"/>
              </a:rPr>
              <a:t>/</a:t>
            </a:r>
            <a:r>
              <a:rPr lang="en" sz="2300">
                <a:latin typeface="Helvetica Neue"/>
                <a:ea typeface="Helvetica Neue"/>
                <a:cs typeface="Helvetica Neue"/>
                <a:sym typeface="Helvetica Neue"/>
              </a:rPr>
              <a:t> </a:t>
            </a:r>
            <a:endParaRPr sz="2300">
              <a:latin typeface="Helvetica Neue"/>
              <a:ea typeface="Helvetica Neue"/>
              <a:cs typeface="Helvetica Neue"/>
              <a:sym typeface="Helvetica Neue"/>
            </a:endParaRPr>
          </a:p>
        </p:txBody>
      </p:sp>
      <p:pic>
        <p:nvPicPr>
          <p:cNvPr id="386" name="Google Shape;386;p66"/>
          <p:cNvPicPr preferRelativeResize="0"/>
          <p:nvPr/>
        </p:nvPicPr>
        <p:blipFill>
          <a:blip r:embed="rId3">
            <a:alphaModFix/>
          </a:blip>
          <a:stretch>
            <a:fillRect/>
          </a:stretch>
        </p:blipFill>
        <p:spPr>
          <a:xfrm>
            <a:off x="2272238" y="1784825"/>
            <a:ext cx="4599515" cy="3358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90" name="Shape 390"/>
        <p:cNvGrpSpPr/>
        <p:nvPr/>
      </p:nvGrpSpPr>
      <p:grpSpPr>
        <a:xfrm>
          <a:off x="0" y="0"/>
          <a:ext cx="0" cy="0"/>
          <a:chOff x="0" y="0"/>
          <a:chExt cx="0" cy="0"/>
        </a:xfrm>
      </p:grpSpPr>
      <p:sp>
        <p:nvSpPr>
          <p:cNvPr id="391" name="Google Shape;391;p67"/>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GitHub Pages</a:t>
            </a:r>
            <a:endParaRPr sz="2700">
              <a:solidFill>
                <a:srgbClr val="CD4540"/>
              </a:solidFill>
              <a:latin typeface="Courier New"/>
              <a:ea typeface="Courier New"/>
              <a:cs typeface="Courier New"/>
              <a:sym typeface="Courier New"/>
            </a:endParaRPr>
          </a:p>
        </p:txBody>
      </p:sp>
      <p:sp>
        <p:nvSpPr>
          <p:cNvPr id="392" name="Google Shape;392;p67"/>
          <p:cNvSpPr txBox="1"/>
          <p:nvPr/>
        </p:nvSpPr>
        <p:spPr>
          <a:xfrm>
            <a:off x="100" y="852525"/>
            <a:ext cx="9144000" cy="209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Go to your GitHub repo settings, scroll down towards the bottom</a:t>
            </a:r>
            <a:endParaRPr sz="2300">
              <a:latin typeface="Helvetica Neue"/>
              <a:ea typeface="Helvetica Neue"/>
              <a:cs typeface="Helvetica Neue"/>
              <a:sym typeface="Helvetica Neue"/>
            </a:endParaRPr>
          </a:p>
          <a:p>
            <a:pPr indent="-234950" lvl="0" marL="520700" rtl="0" algn="l">
              <a:spcBef>
                <a:spcPts val="0"/>
              </a:spcBef>
              <a:spcAft>
                <a:spcPts val="0"/>
              </a:spcAft>
              <a:buSzPts val="2300"/>
              <a:buFont typeface="Helvetica Neue"/>
              <a:buChar char="●"/>
            </a:pPr>
            <a:r>
              <a:rPr lang="en" sz="2300">
                <a:solidFill>
                  <a:schemeClr val="dk1"/>
                </a:solidFill>
                <a:latin typeface="Helvetica Neue"/>
                <a:ea typeface="Helvetica Neue"/>
                <a:cs typeface="Helvetica Neue"/>
                <a:sym typeface="Helvetica Neue"/>
              </a:rPr>
              <a:t>Activate publication by selecting a source</a:t>
            </a:r>
            <a:endParaRPr sz="2300">
              <a:latin typeface="Helvetica Neue"/>
              <a:ea typeface="Helvetica Neue"/>
              <a:cs typeface="Helvetica Neue"/>
              <a:sym typeface="Helvetica Neue"/>
            </a:endParaRPr>
          </a:p>
        </p:txBody>
      </p:sp>
      <p:pic>
        <p:nvPicPr>
          <p:cNvPr id="393" name="Google Shape;393;p67"/>
          <p:cNvPicPr preferRelativeResize="0"/>
          <p:nvPr/>
        </p:nvPicPr>
        <p:blipFill>
          <a:blip r:embed="rId4">
            <a:alphaModFix/>
          </a:blip>
          <a:stretch>
            <a:fillRect/>
          </a:stretch>
        </p:blipFill>
        <p:spPr>
          <a:xfrm>
            <a:off x="1355300" y="1801624"/>
            <a:ext cx="6433601" cy="33418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E6D9"/>
        </a:solidFill>
      </p:bgPr>
    </p:bg>
    <p:spTree>
      <p:nvGrpSpPr>
        <p:cNvPr id="397" name="Shape 397"/>
        <p:cNvGrpSpPr/>
        <p:nvPr/>
      </p:nvGrpSpPr>
      <p:grpSpPr>
        <a:xfrm>
          <a:off x="0" y="0"/>
          <a:ext cx="0" cy="0"/>
          <a:chOff x="0" y="0"/>
          <a:chExt cx="0" cy="0"/>
        </a:xfrm>
      </p:grpSpPr>
      <p:sp>
        <p:nvSpPr>
          <p:cNvPr id="398" name="Google Shape;398;p68"/>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Show off</a:t>
            </a:r>
            <a:r>
              <a:rPr b="1" lang="en" sz="2700">
                <a:solidFill>
                  <a:srgbClr val="262625"/>
                </a:solidFill>
                <a:latin typeface="Helvetica Neue"/>
                <a:ea typeface="Helvetica Neue"/>
                <a:cs typeface="Helvetica Neue"/>
                <a:sym typeface="Helvetica Neue"/>
              </a:rPr>
              <a:t>!</a:t>
            </a:r>
            <a:endParaRPr b="1" sz="2700">
              <a:solidFill>
                <a:srgbClr val="262625"/>
              </a:solidFill>
              <a:latin typeface="Helvetica Neue"/>
              <a:ea typeface="Helvetica Neue"/>
              <a:cs typeface="Helvetica Neue"/>
              <a:sym typeface="Helvetica Neue"/>
            </a:endParaRPr>
          </a:p>
        </p:txBody>
      </p:sp>
      <p:sp>
        <p:nvSpPr>
          <p:cNvPr id="399" name="Google Shape;399;p68"/>
          <p:cNvSpPr txBox="1"/>
          <p:nvPr/>
        </p:nvSpPr>
        <p:spPr>
          <a:xfrm>
            <a:off x="245719" y="899850"/>
            <a:ext cx="8662200" cy="3609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Congratulations! You have successfully deployed your awesome work on the world-wide web.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Now you can share that link with friends and family, and they can see what you did.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Tweet it! Ig it! Fb it! Let the tech world know you are here!</a:t>
            </a:r>
            <a:endParaRPr sz="2300">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9"/>
          <p:cNvSpPr txBox="1"/>
          <p:nvPr/>
        </p:nvSpPr>
        <p:spPr>
          <a:xfrm>
            <a:off x="258900" y="70356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Assignments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405" name="Google Shape;405;p69"/>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4"/>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a:t>
            </a:r>
            <a:r>
              <a:rPr b="1" lang="en" sz="5400">
                <a:latin typeface="Helvetica Neue"/>
                <a:ea typeface="Helvetica Neue"/>
                <a:cs typeface="Helvetica Neue"/>
                <a:sym typeface="Helvetica Neue"/>
              </a:rPr>
              <a:t>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30" name="Google Shape;130;p34"/>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1" name="Google Shape;131;p34"/>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70"/>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assignments</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411" name="Google Shape;411;p70"/>
          <p:cNvSpPr txBox="1"/>
          <p:nvPr/>
        </p:nvSpPr>
        <p:spPr>
          <a:xfrm>
            <a:off x="5045800" y="3050725"/>
            <a:ext cx="383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Lab: Clone &amp; edit</a:t>
            </a:r>
            <a:r>
              <a:rPr b="1" lang="en" sz="1800">
                <a:solidFill>
                  <a:srgbClr val="5E5F61"/>
                </a:solidFill>
                <a:latin typeface="Helvetica Neue"/>
                <a:ea typeface="Helvetica Neue"/>
                <a:cs typeface="Helvetica Neue"/>
                <a:sym typeface="Helvetica Neue"/>
              </a:rPr>
              <a:t> your LJ Site</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Read: Make a page about git</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None/>
            </a:pPr>
            <a:r>
              <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5"/>
          <p:cNvSpPr txBox="1"/>
          <p:nvPr/>
        </p:nvSpPr>
        <p:spPr>
          <a:xfrm>
            <a:off x="208800" y="6749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Sharing Code</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137" name="Google Shape;137;p35"/>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git</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3" name="Google Shape;143;p3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4" name="Google Shape;144;p3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Sharing code and collaboration: dvcs for the masses</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7"/>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What is git</a:t>
            </a:r>
            <a:r>
              <a:rPr b="1" lang="en" sz="3400">
                <a:latin typeface="Helvetica Neue"/>
                <a:ea typeface="Helvetica Neue"/>
                <a:cs typeface="Helvetica Neue"/>
                <a:sym typeface="Helvetica Neue"/>
              </a:rPr>
              <a:t>?</a:t>
            </a:r>
            <a:endParaRPr sz="3400"/>
          </a:p>
        </p:txBody>
      </p:sp>
      <p:sp>
        <p:nvSpPr>
          <p:cNvPr id="150" name="Google Shape;150;p37"/>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It’s a version control system.</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 lets multiple developers work on the same code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A history of changes to your files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The ability to view, apply, and remove those changes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Keep all of your project files in one repository</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 makes collaboration possible!</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8"/>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Without version control</a:t>
            </a:r>
            <a:endParaRPr sz="3400"/>
          </a:p>
        </p:txBody>
      </p:sp>
      <p:sp>
        <p:nvSpPr>
          <p:cNvPr id="156" name="Google Shape;156;p38"/>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Look familiar?</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term_paper2.docx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term_paper2_with_footnotes.docx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final_term_paper.docx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term_paper_for_submission.docx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term_paper_for_submission_for_real.docx</a:t>
            </a:r>
            <a:endParaRPr b="1" sz="1800">
              <a:solidFill>
                <a:srgbClr val="666666"/>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1000"/>
                                        <p:tgtEl>
                                          <p:spTgt spid="1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1000"/>
                                        <p:tgtEl>
                                          <p:spTgt spid="1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Effect filter="fade" transition="in">
                                      <p:cBhvr>
                                        <p:cTn dur="1000"/>
                                        <p:tgtEl>
                                          <p:spTgt spid="15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9"/>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400">
                <a:solidFill>
                  <a:schemeClr val="dk1"/>
                </a:solidFill>
                <a:latin typeface="Helvetica Neue"/>
                <a:ea typeface="Helvetica Neue"/>
                <a:cs typeface="Helvetica Neue"/>
                <a:sym typeface="Helvetica Neue"/>
              </a:rPr>
              <a:t>Snapshots in time</a:t>
            </a:r>
            <a:endParaRPr sz="34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400">
              <a:latin typeface="Helvetica Neue"/>
              <a:ea typeface="Helvetica Neue"/>
              <a:cs typeface="Helvetica Neue"/>
              <a:sym typeface="Helvetica Neue"/>
            </a:endParaRPr>
          </a:p>
        </p:txBody>
      </p:sp>
      <p:sp>
        <p:nvSpPr>
          <p:cNvPr id="162" name="Google Shape;162;p39"/>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Commits represent each successive version of a file or files.</a:t>
            </a:r>
            <a:endParaRPr b="1" sz="1600">
              <a:latin typeface="Helvetica Neue"/>
              <a:ea typeface="Helvetica Neue"/>
              <a:cs typeface="Helvetica Neue"/>
              <a:sym typeface="Helvetica Neue"/>
            </a:endParaRPr>
          </a:p>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Commits are the Git equivalent of “Save As…”</a:t>
            </a:r>
            <a:endParaRPr b="1" sz="1600">
              <a:latin typeface="Helvetica Neue"/>
              <a:ea typeface="Helvetica Neue"/>
              <a:cs typeface="Helvetica Neue"/>
              <a:sym typeface="Helvetica Neue"/>
            </a:endParaRPr>
          </a:p>
        </p:txBody>
      </p:sp>
      <p:sp>
        <p:nvSpPr>
          <p:cNvPr id="163" name="Google Shape;163;p39"/>
          <p:cNvSpPr/>
          <p:nvPr/>
        </p:nvSpPr>
        <p:spPr>
          <a:xfrm>
            <a:off x="3509750" y="2261150"/>
            <a:ext cx="2174100" cy="215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9"/>
          <p:cNvSpPr txBox="1"/>
          <p:nvPr/>
        </p:nvSpPr>
        <p:spPr>
          <a:xfrm>
            <a:off x="3509775" y="2261150"/>
            <a:ext cx="2174100" cy="215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