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5" r:id="rId3"/>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Helvetica Neue"/>
      <p:regular r:id="rId16"/>
      <p:bold r:id="rId17"/>
      <p:italic r:id="rId18"/>
      <p:boldItalic r:id="rId19"/>
    </p:embeddedFont>
    <p:embeddedFont>
      <p:font typeface="Helvetica Neue Light"/>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HelveticaNeueLight-regular.fntdata"/><Relationship Id="rId11" Type="http://schemas.openxmlformats.org/officeDocument/2006/relationships/slide" Target="slides/slide6.xml"/><Relationship Id="rId22" Type="http://schemas.openxmlformats.org/officeDocument/2006/relationships/font" Target="fonts/HelveticaNeueLight-italic.fntdata"/><Relationship Id="rId10" Type="http://schemas.openxmlformats.org/officeDocument/2006/relationships/slide" Target="slides/slide5.xml"/><Relationship Id="rId21" Type="http://schemas.openxmlformats.org/officeDocument/2006/relationships/font" Target="fonts/HelveticaNeueLight-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HelveticaNeueLight-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HelveticaNeue-bold.fntdata"/><Relationship Id="rId16" Type="http://schemas.openxmlformats.org/officeDocument/2006/relationships/font" Target="fonts/HelveticaNeue-regular.fntdata"/><Relationship Id="rId5" Type="http://schemas.openxmlformats.org/officeDocument/2006/relationships/notesMaster" Target="notesMasters/notesMaster1.xml"/><Relationship Id="rId19" Type="http://schemas.openxmlformats.org/officeDocument/2006/relationships/font" Target="fonts/HelveticaNeue-boldItalic.fntdata"/><Relationship Id="rId6" Type="http://schemas.openxmlformats.org/officeDocument/2006/relationships/slide" Target="slides/slide1.xml"/><Relationship Id="rId18" Type="http://schemas.openxmlformats.org/officeDocument/2006/relationships/font" Target="fonts/HelveticaNeue-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2accd1c413_3_31: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g2accd1c413_3_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5a4553a6f0_1_136: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Let’s structure some content together!</a:t>
            </a:r>
            <a:endParaRPr/>
          </a:p>
        </p:txBody>
      </p:sp>
      <p:sp>
        <p:nvSpPr>
          <p:cNvPr id="126" name="Google Shape;126;g5a4553a6f0_1_1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5a4553a6f0_1_33: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Here’s our plan for class today</a:t>
            </a:r>
            <a:endParaRPr/>
          </a:p>
        </p:txBody>
      </p:sp>
      <p:sp>
        <p:nvSpPr>
          <p:cNvPr id="74" name="Google Shape;74;g5a4553a6f0_1_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5a4553a6f0_1_103: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You are here.</a:t>
            </a:r>
            <a:endParaRPr>
              <a:solidFill>
                <a:schemeClr val="dk1"/>
              </a:solidFill>
            </a:endParaRPr>
          </a:p>
          <a:p>
            <a:pPr indent="0" lvl="0" marL="0" rtl="0" algn="l">
              <a:spcBef>
                <a:spcPts val="0"/>
              </a:spcBef>
              <a:spcAft>
                <a:spcPts val="0"/>
              </a:spcAft>
              <a:buNone/>
            </a:pPr>
            <a:r>
              <a:t/>
            </a:r>
            <a:endParaRPr/>
          </a:p>
        </p:txBody>
      </p:sp>
      <p:sp>
        <p:nvSpPr>
          <p:cNvPr id="80" name="Google Shape;80;g5a4553a6f0_1_10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5a4553a6f0_1_66: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There are 4 skills in language learning: Hearing, speaking, reading, writing (and we generally develop them in that order).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These review sessions are your chance to SPEAK with this new language. Practice using the right words. Let these foreign sounds emanate from YOUR mouth. The names of these esoteric characters matter, and using the wrong one will make a difference to the computer.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Go around the room. Each student can share a thing learned, or a sentence from their Learning Journal. Help them use the right words. Document the vocab as necessary on the whiteboard.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Ask specifically for what was learned by reading about other student’s learning. </a:t>
            </a:r>
            <a:endParaRPr/>
          </a:p>
        </p:txBody>
      </p:sp>
      <p:sp>
        <p:nvSpPr>
          <p:cNvPr id="86" name="Google Shape;86;g5a4553a6f0_1_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5a4553a6f0_1_108: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You are here.</a:t>
            </a:r>
            <a:endParaRPr>
              <a:solidFill>
                <a:schemeClr val="dk1"/>
              </a:solidFill>
            </a:endParaRPr>
          </a:p>
          <a:p>
            <a:pPr indent="0" lvl="0" marL="0" rtl="0" algn="l">
              <a:spcBef>
                <a:spcPts val="0"/>
              </a:spcBef>
              <a:spcAft>
                <a:spcPts val="0"/>
              </a:spcAft>
              <a:buNone/>
            </a:pPr>
            <a:r>
              <a:t/>
            </a:r>
            <a:endParaRPr/>
          </a:p>
        </p:txBody>
      </p:sp>
      <p:sp>
        <p:nvSpPr>
          <p:cNvPr id="93" name="Google Shape;93;g5a4553a6f0_1_10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5a4553a6f0_1_118: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They’ve seen HTML in Code 101… Can the students give you the WHY, WHAT, HOW? Collect their responses on the whiteboard.</a:t>
            </a:r>
            <a:endParaRPr>
              <a:solidFill>
                <a:schemeClr val="dk1"/>
              </a:solidFill>
            </a:endParaRPr>
          </a:p>
          <a:p>
            <a:pPr indent="0" lvl="0" marL="0" rtl="0" algn="l">
              <a:spcBef>
                <a:spcPts val="0"/>
              </a:spcBef>
              <a:spcAft>
                <a:spcPts val="0"/>
              </a:spcAft>
              <a:buNone/>
            </a:pPr>
            <a:r>
              <a:t/>
            </a:r>
            <a:endParaRPr/>
          </a:p>
        </p:txBody>
      </p:sp>
      <p:sp>
        <p:nvSpPr>
          <p:cNvPr id="99" name="Google Shape;99;g5a4553a6f0_1_1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5a4553a6f0_1_13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g5a4553a6f0_1_1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5a4553a6f0_1_113: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You are here.</a:t>
            </a:r>
            <a:endParaRPr>
              <a:solidFill>
                <a:schemeClr val="dk1"/>
              </a:solidFill>
            </a:endParaRPr>
          </a:p>
          <a:p>
            <a:pPr indent="0" lvl="0" marL="0" rtl="0" algn="l">
              <a:spcBef>
                <a:spcPts val="0"/>
              </a:spcBef>
              <a:spcAft>
                <a:spcPts val="0"/>
              </a:spcAft>
              <a:buNone/>
            </a:pPr>
            <a:r>
              <a:t/>
            </a:r>
            <a:endParaRPr/>
          </a:p>
        </p:txBody>
      </p:sp>
      <p:sp>
        <p:nvSpPr>
          <p:cNvPr id="113" name="Google Shape;113;g5a4553a6f0_1_1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5a4553a6f0_1_124: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Let’s structure some content together!</a:t>
            </a:r>
            <a:endParaRPr/>
          </a:p>
        </p:txBody>
      </p:sp>
      <p:sp>
        <p:nvSpPr>
          <p:cNvPr id="119" name="Google Shape;119;g5a4553a6f0_1_1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p:cSld name="TITLE_1">
    <p:spTree>
      <p:nvGrpSpPr>
        <p:cNvPr id="9" name="Shape 9"/>
        <p:cNvGrpSpPr/>
        <p:nvPr/>
      </p:nvGrpSpPr>
      <p:grpSpPr>
        <a:xfrm>
          <a:off x="0" y="0"/>
          <a:ext cx="0" cy="0"/>
          <a:chOff x="0" y="0"/>
          <a:chExt cx="0" cy="0"/>
        </a:xfrm>
      </p:grpSpPr>
      <p:sp>
        <p:nvSpPr>
          <p:cNvPr id="10" name="Google Shape;10;p2"/>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genda" showMasterSp="0" type="tx">
  <p:cSld name="TITLE_AND_BODY">
    <p:spTree>
      <p:nvGrpSpPr>
        <p:cNvPr id="40" name="Shape 40"/>
        <p:cNvGrpSpPr/>
        <p:nvPr/>
      </p:nvGrpSpPr>
      <p:grpSpPr>
        <a:xfrm>
          <a:off x="0" y="0"/>
          <a:ext cx="0" cy="0"/>
          <a:chOff x="0" y="0"/>
          <a:chExt cx="0" cy="0"/>
        </a:xfrm>
      </p:grpSpPr>
      <p:cxnSp>
        <p:nvCxnSpPr>
          <p:cNvPr id="41" name="Google Shape;41;p12"/>
          <p:cNvCxnSpPr/>
          <p:nvPr/>
        </p:nvCxnSpPr>
        <p:spPr>
          <a:xfrm>
            <a:off x="5061464" y="2897187"/>
            <a:ext cx="2992200" cy="0"/>
          </a:xfrm>
          <a:prstGeom prst="straightConnector1">
            <a:avLst/>
          </a:prstGeom>
          <a:noFill/>
          <a:ln cap="flat" cmpd="sng" w="63500">
            <a:solidFill>
              <a:srgbClr val="CC3524"/>
            </a:solidFill>
            <a:prstDash val="solid"/>
            <a:miter lim="400000"/>
            <a:headEnd len="sm" w="sm" type="none"/>
            <a:tailEnd len="sm" w="sm" type="none"/>
          </a:ln>
        </p:spPr>
      </p:cxnSp>
      <p:sp>
        <p:nvSpPr>
          <p:cNvPr id="42" name="Google Shape;42;p12"/>
          <p:cNvSpPr txBox="1"/>
          <p:nvPr/>
        </p:nvSpPr>
        <p:spPr>
          <a:xfrm rot="5400000">
            <a:off x="-2414100" y="2164500"/>
            <a:ext cx="5260200" cy="814500"/>
          </a:xfrm>
          <a:prstGeom prst="rect">
            <a:avLst/>
          </a:prstGeom>
          <a:no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6F6F6"/>
              </a:buClr>
              <a:buSzPts val="5100"/>
              <a:buFont typeface="Helvetica Neue"/>
              <a:buNone/>
            </a:pPr>
            <a:r>
              <a:rPr b="1" i="0" lang="en" sz="5100" u="none" cap="none" strike="noStrike">
                <a:solidFill>
                  <a:srgbClr val="F6F6F6"/>
                </a:solidFill>
                <a:latin typeface="Helvetica Neue"/>
                <a:ea typeface="Helvetica Neue"/>
                <a:cs typeface="Helvetica Neue"/>
                <a:sym typeface="Helvetica Neue"/>
              </a:rPr>
              <a:t>CODE FELLOWS</a:t>
            </a:r>
            <a:endParaRPr sz="500"/>
          </a:p>
        </p:txBody>
      </p:sp>
      <p:sp>
        <p:nvSpPr>
          <p:cNvPr id="43" name="Google Shape;43;p12"/>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 3/4 gray; red lower right" showMasterSp="0">
  <p:cSld name="2 - 3/4 gray; red lower right">
    <p:spTree>
      <p:nvGrpSpPr>
        <p:cNvPr id="44" name="Shape 44"/>
        <p:cNvGrpSpPr/>
        <p:nvPr/>
      </p:nvGrpSpPr>
      <p:grpSpPr>
        <a:xfrm>
          <a:off x="0" y="0"/>
          <a:ext cx="0" cy="0"/>
          <a:chOff x="0" y="0"/>
          <a:chExt cx="0" cy="0"/>
        </a:xfrm>
      </p:grpSpPr>
      <p:pic>
        <p:nvPicPr>
          <p:cNvPr descr="PoweredbyCodeFellowsMasterSlides5.png" id="45" name="Google Shape;45;p13"/>
          <p:cNvPicPr preferRelativeResize="0"/>
          <p:nvPr/>
        </p:nvPicPr>
        <p:blipFill rotWithShape="1">
          <a:blip r:embed="rId2">
            <a:alphaModFix/>
          </a:blip>
          <a:srcRect b="0" l="0" r="0" t="0"/>
          <a:stretch/>
        </p:blipFill>
        <p:spPr>
          <a:xfrm>
            <a:off x="4415" y="2356"/>
            <a:ext cx="9121006" cy="5130566"/>
          </a:xfrm>
          <a:prstGeom prst="rect">
            <a:avLst/>
          </a:prstGeom>
          <a:noFill/>
          <a:ln>
            <a:noFill/>
          </a:ln>
        </p:spPr>
      </p:pic>
      <p:sp>
        <p:nvSpPr>
          <p:cNvPr id="46" name="Google Shape;46;p13"/>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 3/4 gray; red upper right" showMasterSp="0">
  <p:cSld name="2 - 3/4 gray; red upper right">
    <p:spTree>
      <p:nvGrpSpPr>
        <p:cNvPr id="47" name="Shape 47"/>
        <p:cNvGrpSpPr/>
        <p:nvPr/>
      </p:nvGrpSpPr>
      <p:grpSpPr>
        <a:xfrm>
          <a:off x="0" y="0"/>
          <a:ext cx="0" cy="0"/>
          <a:chOff x="0" y="0"/>
          <a:chExt cx="0" cy="0"/>
        </a:xfrm>
      </p:grpSpPr>
      <p:pic>
        <p:nvPicPr>
          <p:cNvPr descr="PoweredbyCodeFellowsMasterSlides4.png" id="48" name="Google Shape;48;p14"/>
          <p:cNvPicPr preferRelativeResize="0"/>
          <p:nvPr/>
        </p:nvPicPr>
        <p:blipFill rotWithShape="1">
          <a:blip r:embed="rId2">
            <a:alphaModFix/>
          </a:blip>
          <a:srcRect b="0" l="0" r="0" t="0"/>
          <a:stretch/>
        </p:blipFill>
        <p:spPr>
          <a:xfrm>
            <a:off x="1488" y="25"/>
            <a:ext cx="9129283" cy="5135221"/>
          </a:xfrm>
          <a:prstGeom prst="rect">
            <a:avLst/>
          </a:prstGeom>
          <a:noFill/>
          <a:ln>
            <a:noFill/>
          </a:ln>
        </p:spPr>
      </p:pic>
      <p:sp>
        <p:nvSpPr>
          <p:cNvPr id="49" name="Google Shape;49;p14"/>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 3/4 gray; red lower left" showMasterSp="0">
  <p:cSld name="2 - 3/4 gray; red lower left">
    <p:spTree>
      <p:nvGrpSpPr>
        <p:cNvPr id="50" name="Shape 50"/>
        <p:cNvGrpSpPr/>
        <p:nvPr/>
      </p:nvGrpSpPr>
      <p:grpSpPr>
        <a:xfrm>
          <a:off x="0" y="0"/>
          <a:ext cx="0" cy="0"/>
          <a:chOff x="0" y="0"/>
          <a:chExt cx="0" cy="0"/>
        </a:xfrm>
      </p:grpSpPr>
      <p:pic>
        <p:nvPicPr>
          <p:cNvPr descr="PoweredbyCodeFellowsMasterSlides3.png" id="51" name="Google Shape;51;p15"/>
          <p:cNvPicPr preferRelativeResize="0"/>
          <p:nvPr/>
        </p:nvPicPr>
        <p:blipFill rotWithShape="1">
          <a:blip r:embed="rId2">
            <a:alphaModFix/>
          </a:blip>
          <a:srcRect b="0" l="0" r="0" t="0"/>
          <a:stretch/>
        </p:blipFill>
        <p:spPr>
          <a:xfrm>
            <a:off x="-19447" y="-9351"/>
            <a:ext cx="9145659" cy="5144433"/>
          </a:xfrm>
          <a:prstGeom prst="rect">
            <a:avLst/>
          </a:prstGeom>
          <a:noFill/>
          <a:ln>
            <a:noFill/>
          </a:ln>
        </p:spPr>
      </p:pic>
      <p:sp>
        <p:nvSpPr>
          <p:cNvPr id="52" name="Google Shape;52;p15"/>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 1/5 gray; red upper right" showMasterSp="0">
  <p:cSld name="3 - 1/5 gray; red upper right">
    <p:spTree>
      <p:nvGrpSpPr>
        <p:cNvPr id="53" name="Shape 53"/>
        <p:cNvGrpSpPr/>
        <p:nvPr/>
      </p:nvGrpSpPr>
      <p:grpSpPr>
        <a:xfrm>
          <a:off x="0" y="0"/>
          <a:ext cx="0" cy="0"/>
          <a:chOff x="0" y="0"/>
          <a:chExt cx="0" cy="0"/>
        </a:xfrm>
      </p:grpSpPr>
      <p:pic>
        <p:nvPicPr>
          <p:cNvPr descr="PoweredbyCodeFellowsMasterSlides8.png" id="54" name="Google Shape;54;p16"/>
          <p:cNvPicPr preferRelativeResize="0"/>
          <p:nvPr/>
        </p:nvPicPr>
        <p:blipFill rotWithShape="1">
          <a:blip r:embed="rId2">
            <a:alphaModFix/>
          </a:blip>
          <a:srcRect b="0" l="0" r="0" t="0"/>
          <a:stretch/>
        </p:blipFill>
        <p:spPr>
          <a:xfrm>
            <a:off x="-3299" y="-4118"/>
            <a:ext cx="9135956" cy="5138976"/>
          </a:xfrm>
          <a:prstGeom prst="rect">
            <a:avLst/>
          </a:prstGeom>
          <a:noFill/>
          <a:ln>
            <a:noFill/>
          </a:ln>
        </p:spPr>
      </p:pic>
      <p:sp>
        <p:nvSpPr>
          <p:cNvPr id="55" name="Google Shape;55;p16"/>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 1/5 gray; red lower right" showMasterSp="0">
  <p:cSld name="3 - 1/5 gray; red lower right">
    <p:spTree>
      <p:nvGrpSpPr>
        <p:cNvPr id="56" name="Shape 56"/>
        <p:cNvGrpSpPr/>
        <p:nvPr/>
      </p:nvGrpSpPr>
      <p:grpSpPr>
        <a:xfrm>
          <a:off x="0" y="0"/>
          <a:ext cx="0" cy="0"/>
          <a:chOff x="0" y="0"/>
          <a:chExt cx="0" cy="0"/>
        </a:xfrm>
      </p:grpSpPr>
      <p:pic>
        <p:nvPicPr>
          <p:cNvPr descr="PoweredbyCodeFellowsMasterSlides7.png" id="57" name="Google Shape;57;p17"/>
          <p:cNvPicPr preferRelativeResize="0"/>
          <p:nvPr/>
        </p:nvPicPr>
        <p:blipFill rotWithShape="1">
          <a:blip r:embed="rId2">
            <a:alphaModFix/>
          </a:blip>
          <a:srcRect b="0" l="0" r="0" t="0"/>
          <a:stretch/>
        </p:blipFill>
        <p:spPr>
          <a:xfrm>
            <a:off x="1364" y="-3994"/>
            <a:ext cx="9129370" cy="5135270"/>
          </a:xfrm>
          <a:prstGeom prst="rect">
            <a:avLst/>
          </a:prstGeom>
          <a:noFill/>
          <a:ln>
            <a:noFill/>
          </a:ln>
        </p:spPr>
      </p:pic>
      <p:sp>
        <p:nvSpPr>
          <p:cNvPr id="58" name="Google Shape;58;p17"/>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 1/5 gray; red lower left" showMasterSp="0">
  <p:cSld name="3 - 1/5 gray; red lower left">
    <p:spTree>
      <p:nvGrpSpPr>
        <p:cNvPr id="59" name="Shape 59"/>
        <p:cNvGrpSpPr/>
        <p:nvPr/>
      </p:nvGrpSpPr>
      <p:grpSpPr>
        <a:xfrm>
          <a:off x="0" y="0"/>
          <a:ext cx="0" cy="0"/>
          <a:chOff x="0" y="0"/>
          <a:chExt cx="0" cy="0"/>
        </a:xfrm>
      </p:grpSpPr>
      <p:pic>
        <p:nvPicPr>
          <p:cNvPr descr="PoweredbyCodeFellowsMasterSlides6.png" id="60" name="Google Shape;60;p18"/>
          <p:cNvPicPr preferRelativeResize="0"/>
          <p:nvPr/>
        </p:nvPicPr>
        <p:blipFill rotWithShape="1">
          <a:blip r:embed="rId2">
            <a:alphaModFix/>
          </a:blip>
          <a:srcRect b="0" l="0" r="0" t="0"/>
          <a:stretch/>
        </p:blipFill>
        <p:spPr>
          <a:xfrm>
            <a:off x="-2853" y="-3870"/>
            <a:ext cx="9129370" cy="5135270"/>
          </a:xfrm>
          <a:prstGeom prst="rect">
            <a:avLst/>
          </a:prstGeom>
          <a:noFill/>
          <a:ln>
            <a:noFill/>
          </a:ln>
        </p:spPr>
      </p:pic>
      <p:sp>
        <p:nvSpPr>
          <p:cNvPr id="61" name="Google Shape;61;p18"/>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p:cSld name="Blank">
    <p:spTree>
      <p:nvGrpSpPr>
        <p:cNvPr id="62" name="Shape 62"/>
        <p:cNvGrpSpPr/>
        <p:nvPr/>
      </p:nvGrpSpPr>
      <p:grpSpPr>
        <a:xfrm>
          <a:off x="0" y="0"/>
          <a:ext cx="0" cy="0"/>
          <a:chOff x="0" y="0"/>
          <a:chExt cx="0" cy="0"/>
        </a:xfrm>
      </p:grpSpPr>
      <p:sp>
        <p:nvSpPr>
          <p:cNvPr id="63" name="Google Shape;63;p19"/>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genda" showMasterSp="0">
  <p:cSld name="TITLE_AND_BODY_1">
    <p:spTree>
      <p:nvGrpSpPr>
        <p:cNvPr id="11" name="Shape 11"/>
        <p:cNvGrpSpPr/>
        <p:nvPr/>
      </p:nvGrpSpPr>
      <p:grpSpPr>
        <a:xfrm>
          <a:off x="0" y="0"/>
          <a:ext cx="0" cy="0"/>
          <a:chOff x="0" y="0"/>
          <a:chExt cx="0" cy="0"/>
        </a:xfrm>
      </p:grpSpPr>
      <p:cxnSp>
        <p:nvCxnSpPr>
          <p:cNvPr id="12" name="Google Shape;12;p3"/>
          <p:cNvCxnSpPr/>
          <p:nvPr/>
        </p:nvCxnSpPr>
        <p:spPr>
          <a:xfrm>
            <a:off x="5061464" y="2897187"/>
            <a:ext cx="2992200" cy="0"/>
          </a:xfrm>
          <a:prstGeom prst="straightConnector1">
            <a:avLst/>
          </a:prstGeom>
          <a:noFill/>
          <a:ln cap="flat" cmpd="sng" w="63500">
            <a:solidFill>
              <a:srgbClr val="CC3524"/>
            </a:solidFill>
            <a:prstDash val="solid"/>
            <a:miter lim="400000"/>
            <a:headEnd len="sm" w="sm" type="none"/>
            <a:tailEnd len="sm" w="sm" type="none"/>
          </a:ln>
        </p:spPr>
      </p:cxnSp>
      <p:sp>
        <p:nvSpPr>
          <p:cNvPr id="13" name="Google Shape;13;p3"/>
          <p:cNvSpPr txBox="1"/>
          <p:nvPr/>
        </p:nvSpPr>
        <p:spPr>
          <a:xfrm rot="5400000">
            <a:off x="-2414100" y="2164500"/>
            <a:ext cx="5260200" cy="814500"/>
          </a:xfrm>
          <a:prstGeom prst="rect">
            <a:avLst/>
          </a:prstGeom>
          <a:no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6F6F6"/>
              </a:buClr>
              <a:buSzPts val="5100"/>
              <a:buFont typeface="Helvetica Neue"/>
              <a:buNone/>
            </a:pPr>
            <a:r>
              <a:rPr b="1" i="0" lang="en" sz="5100" u="none" cap="none" strike="noStrike">
                <a:solidFill>
                  <a:srgbClr val="F6F6F6"/>
                </a:solidFill>
                <a:latin typeface="Helvetica Neue"/>
                <a:ea typeface="Helvetica Neue"/>
                <a:cs typeface="Helvetica Neue"/>
                <a:sym typeface="Helvetica Neue"/>
              </a:rPr>
              <a:t>CODE FELLOWS</a:t>
            </a:r>
            <a:endParaRPr sz="500"/>
          </a:p>
        </p:txBody>
      </p:sp>
      <p:sp>
        <p:nvSpPr>
          <p:cNvPr id="14" name="Google Shape;14;p3"/>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 3/4 gray; red lower right" showMasterSp="0">
  <p:cSld name="2 - 3/4 gray; red lower right">
    <p:spTree>
      <p:nvGrpSpPr>
        <p:cNvPr id="15" name="Shape 15"/>
        <p:cNvGrpSpPr/>
        <p:nvPr/>
      </p:nvGrpSpPr>
      <p:grpSpPr>
        <a:xfrm>
          <a:off x="0" y="0"/>
          <a:ext cx="0" cy="0"/>
          <a:chOff x="0" y="0"/>
          <a:chExt cx="0" cy="0"/>
        </a:xfrm>
      </p:grpSpPr>
      <p:pic>
        <p:nvPicPr>
          <p:cNvPr descr="PoweredbyCodeFellowsMasterSlides5.png" id="16" name="Google Shape;16;p4"/>
          <p:cNvPicPr preferRelativeResize="0"/>
          <p:nvPr/>
        </p:nvPicPr>
        <p:blipFill rotWithShape="1">
          <a:blip r:embed="rId2">
            <a:alphaModFix/>
          </a:blip>
          <a:srcRect b="0" l="0" r="0" t="0"/>
          <a:stretch/>
        </p:blipFill>
        <p:spPr>
          <a:xfrm>
            <a:off x="4415" y="2356"/>
            <a:ext cx="9121006" cy="5130566"/>
          </a:xfrm>
          <a:prstGeom prst="rect">
            <a:avLst/>
          </a:prstGeom>
          <a:noFill/>
          <a:ln>
            <a:noFill/>
          </a:ln>
        </p:spPr>
      </p:pic>
      <p:sp>
        <p:nvSpPr>
          <p:cNvPr id="17" name="Google Shape;17;p4"/>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 3/4 gray; red upper right" showMasterSp="0">
  <p:cSld name="2 - 3/4 gray; red upper right">
    <p:spTree>
      <p:nvGrpSpPr>
        <p:cNvPr id="18" name="Shape 18"/>
        <p:cNvGrpSpPr/>
        <p:nvPr/>
      </p:nvGrpSpPr>
      <p:grpSpPr>
        <a:xfrm>
          <a:off x="0" y="0"/>
          <a:ext cx="0" cy="0"/>
          <a:chOff x="0" y="0"/>
          <a:chExt cx="0" cy="0"/>
        </a:xfrm>
      </p:grpSpPr>
      <p:pic>
        <p:nvPicPr>
          <p:cNvPr descr="PoweredbyCodeFellowsMasterSlides4.png" id="19" name="Google Shape;19;p5"/>
          <p:cNvPicPr preferRelativeResize="0"/>
          <p:nvPr/>
        </p:nvPicPr>
        <p:blipFill rotWithShape="1">
          <a:blip r:embed="rId2">
            <a:alphaModFix/>
          </a:blip>
          <a:srcRect b="0" l="0" r="0" t="0"/>
          <a:stretch/>
        </p:blipFill>
        <p:spPr>
          <a:xfrm>
            <a:off x="1488" y="25"/>
            <a:ext cx="9129283" cy="5135221"/>
          </a:xfrm>
          <a:prstGeom prst="rect">
            <a:avLst/>
          </a:prstGeom>
          <a:noFill/>
          <a:ln>
            <a:noFill/>
          </a:ln>
        </p:spPr>
      </p:pic>
      <p:sp>
        <p:nvSpPr>
          <p:cNvPr id="20" name="Google Shape;20;p5"/>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 3/4 gray; red lower left" showMasterSp="0">
  <p:cSld name="2 - 3/4 gray; red lower left">
    <p:spTree>
      <p:nvGrpSpPr>
        <p:cNvPr id="21" name="Shape 21"/>
        <p:cNvGrpSpPr/>
        <p:nvPr/>
      </p:nvGrpSpPr>
      <p:grpSpPr>
        <a:xfrm>
          <a:off x="0" y="0"/>
          <a:ext cx="0" cy="0"/>
          <a:chOff x="0" y="0"/>
          <a:chExt cx="0" cy="0"/>
        </a:xfrm>
      </p:grpSpPr>
      <p:pic>
        <p:nvPicPr>
          <p:cNvPr descr="PoweredbyCodeFellowsMasterSlides3.png" id="22" name="Google Shape;22;p6"/>
          <p:cNvPicPr preferRelativeResize="0"/>
          <p:nvPr/>
        </p:nvPicPr>
        <p:blipFill rotWithShape="1">
          <a:blip r:embed="rId2">
            <a:alphaModFix/>
          </a:blip>
          <a:srcRect b="0" l="0" r="0" t="0"/>
          <a:stretch/>
        </p:blipFill>
        <p:spPr>
          <a:xfrm>
            <a:off x="-19447" y="-9351"/>
            <a:ext cx="9145659" cy="5144433"/>
          </a:xfrm>
          <a:prstGeom prst="rect">
            <a:avLst/>
          </a:prstGeom>
          <a:noFill/>
          <a:ln>
            <a:noFill/>
          </a:ln>
        </p:spPr>
      </p:pic>
      <p:sp>
        <p:nvSpPr>
          <p:cNvPr id="23" name="Google Shape;23;p6"/>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 1/5 gray; red upper right" showMasterSp="0">
  <p:cSld name="3 - 1/5 gray; red upper right">
    <p:spTree>
      <p:nvGrpSpPr>
        <p:cNvPr id="24" name="Shape 24"/>
        <p:cNvGrpSpPr/>
        <p:nvPr/>
      </p:nvGrpSpPr>
      <p:grpSpPr>
        <a:xfrm>
          <a:off x="0" y="0"/>
          <a:ext cx="0" cy="0"/>
          <a:chOff x="0" y="0"/>
          <a:chExt cx="0" cy="0"/>
        </a:xfrm>
      </p:grpSpPr>
      <p:pic>
        <p:nvPicPr>
          <p:cNvPr descr="PoweredbyCodeFellowsMasterSlides8.png" id="25" name="Google Shape;25;p7"/>
          <p:cNvPicPr preferRelativeResize="0"/>
          <p:nvPr/>
        </p:nvPicPr>
        <p:blipFill rotWithShape="1">
          <a:blip r:embed="rId2">
            <a:alphaModFix/>
          </a:blip>
          <a:srcRect b="0" l="0" r="0" t="0"/>
          <a:stretch/>
        </p:blipFill>
        <p:spPr>
          <a:xfrm>
            <a:off x="-3299" y="-4118"/>
            <a:ext cx="9135956" cy="5138976"/>
          </a:xfrm>
          <a:prstGeom prst="rect">
            <a:avLst/>
          </a:prstGeom>
          <a:noFill/>
          <a:ln>
            <a:noFill/>
          </a:ln>
        </p:spPr>
      </p:pic>
      <p:sp>
        <p:nvSpPr>
          <p:cNvPr id="26" name="Google Shape;26;p7"/>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 1/5 gray; red lower right" showMasterSp="0">
  <p:cSld name="3 - 1/5 gray; red lower right">
    <p:spTree>
      <p:nvGrpSpPr>
        <p:cNvPr id="27" name="Shape 27"/>
        <p:cNvGrpSpPr/>
        <p:nvPr/>
      </p:nvGrpSpPr>
      <p:grpSpPr>
        <a:xfrm>
          <a:off x="0" y="0"/>
          <a:ext cx="0" cy="0"/>
          <a:chOff x="0" y="0"/>
          <a:chExt cx="0" cy="0"/>
        </a:xfrm>
      </p:grpSpPr>
      <p:pic>
        <p:nvPicPr>
          <p:cNvPr descr="PoweredbyCodeFellowsMasterSlides7.png" id="28" name="Google Shape;28;p8"/>
          <p:cNvPicPr preferRelativeResize="0"/>
          <p:nvPr/>
        </p:nvPicPr>
        <p:blipFill rotWithShape="1">
          <a:blip r:embed="rId2">
            <a:alphaModFix/>
          </a:blip>
          <a:srcRect b="0" l="0" r="0" t="0"/>
          <a:stretch/>
        </p:blipFill>
        <p:spPr>
          <a:xfrm>
            <a:off x="1364" y="-3994"/>
            <a:ext cx="9129370" cy="5135270"/>
          </a:xfrm>
          <a:prstGeom prst="rect">
            <a:avLst/>
          </a:prstGeom>
          <a:noFill/>
          <a:ln>
            <a:noFill/>
          </a:ln>
        </p:spPr>
      </p:pic>
      <p:sp>
        <p:nvSpPr>
          <p:cNvPr id="29" name="Google Shape;29;p8"/>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 1/5 gray; red lower left" showMasterSp="0">
  <p:cSld name="3 - 1/5 gray; red lower left">
    <p:spTree>
      <p:nvGrpSpPr>
        <p:cNvPr id="30" name="Shape 30"/>
        <p:cNvGrpSpPr/>
        <p:nvPr/>
      </p:nvGrpSpPr>
      <p:grpSpPr>
        <a:xfrm>
          <a:off x="0" y="0"/>
          <a:ext cx="0" cy="0"/>
          <a:chOff x="0" y="0"/>
          <a:chExt cx="0" cy="0"/>
        </a:xfrm>
      </p:grpSpPr>
      <p:pic>
        <p:nvPicPr>
          <p:cNvPr descr="PoweredbyCodeFellowsMasterSlides6.png" id="31" name="Google Shape;31;p9"/>
          <p:cNvPicPr preferRelativeResize="0"/>
          <p:nvPr/>
        </p:nvPicPr>
        <p:blipFill rotWithShape="1">
          <a:blip r:embed="rId2">
            <a:alphaModFix/>
          </a:blip>
          <a:srcRect b="0" l="0" r="0" t="0"/>
          <a:stretch/>
        </p:blipFill>
        <p:spPr>
          <a:xfrm>
            <a:off x="-2853" y="-3870"/>
            <a:ext cx="9129370" cy="5135270"/>
          </a:xfrm>
          <a:prstGeom prst="rect">
            <a:avLst/>
          </a:prstGeom>
          <a:noFill/>
          <a:ln>
            <a:noFill/>
          </a:ln>
        </p:spPr>
      </p:pic>
      <p:sp>
        <p:nvSpPr>
          <p:cNvPr id="32" name="Google Shape;32;p9"/>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38" name="Shape 38"/>
        <p:cNvGrpSpPr/>
        <p:nvPr/>
      </p:nvGrpSpPr>
      <p:grpSpPr>
        <a:xfrm>
          <a:off x="0" y="0"/>
          <a:ext cx="0" cy="0"/>
          <a:chOff x="0" y="0"/>
          <a:chExt cx="0" cy="0"/>
        </a:xfrm>
      </p:grpSpPr>
      <p:sp>
        <p:nvSpPr>
          <p:cNvPr id="39" name="Google Shape;39;p11"/>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9.xml"/><Relationship Id="rId3" Type="http://schemas.openxmlformats.org/officeDocument/2006/relationships/slideLayout" Target="../slideLayouts/slideLayout10.xml"/><Relationship Id="rId4" Type="http://schemas.openxmlformats.org/officeDocument/2006/relationships/slideLayout" Target="../slideLayouts/slideLayout11.xml"/><Relationship Id="rId11" Type="http://schemas.openxmlformats.org/officeDocument/2006/relationships/theme" Target="../theme/theme3.xml"/><Relationship Id="rId10" Type="http://schemas.openxmlformats.org/officeDocument/2006/relationships/slideLayout" Target="../slideLayouts/slideLayout17.xml"/><Relationship Id="rId9" Type="http://schemas.openxmlformats.org/officeDocument/2006/relationships/slideLayout" Target="../slideLayouts/slideLayout16.xml"/><Relationship Id="rId5" Type="http://schemas.openxmlformats.org/officeDocument/2006/relationships/slideLayout" Target="../slideLayouts/slideLayout12.xml"/><Relationship Id="rId6" Type="http://schemas.openxmlformats.org/officeDocument/2006/relationships/slideLayout" Target="../slideLayouts/slideLayout13.xml"/><Relationship Id="rId7" Type="http://schemas.openxmlformats.org/officeDocument/2006/relationships/slideLayout" Target="../slideLayouts/slideLayout14.xml"/><Relationship Id="rId8"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3" name="Shape 33"/>
        <p:cNvGrpSpPr/>
        <p:nvPr/>
      </p:nvGrpSpPr>
      <p:grpSpPr>
        <a:xfrm>
          <a:off x="0" y="0"/>
          <a:ext cx="0" cy="0"/>
          <a:chOff x="0" y="0"/>
          <a:chExt cx="0" cy="0"/>
        </a:xfrm>
      </p:grpSpPr>
      <p:pic>
        <p:nvPicPr>
          <p:cNvPr descr="PoweredbyCodeFellowsMasterSlides.png" id="34" name="Google Shape;34;p10"/>
          <p:cNvPicPr preferRelativeResize="0"/>
          <p:nvPr/>
        </p:nvPicPr>
        <p:blipFill rotWithShape="1">
          <a:blip r:embed="rId1">
            <a:alphaModFix/>
          </a:blip>
          <a:srcRect b="0" l="0" r="0" t="0"/>
          <a:stretch/>
        </p:blipFill>
        <p:spPr>
          <a:xfrm>
            <a:off x="528" y="1955"/>
            <a:ext cx="9122427" cy="5131365"/>
          </a:xfrm>
          <a:prstGeom prst="rect">
            <a:avLst/>
          </a:prstGeom>
          <a:noFill/>
          <a:ln>
            <a:noFill/>
          </a:ln>
        </p:spPr>
      </p:pic>
      <p:sp>
        <p:nvSpPr>
          <p:cNvPr id="35" name="Google Shape;35;p10"/>
          <p:cNvSpPr txBox="1"/>
          <p:nvPr>
            <p:ph type="title"/>
          </p:nvPr>
        </p:nvSpPr>
        <p:spPr>
          <a:xfrm>
            <a:off x="228600" y="714375"/>
            <a:ext cx="7810500" cy="1743000"/>
          </a:xfrm>
          <a:prstGeom prst="rect">
            <a:avLst/>
          </a:prstGeom>
          <a:noFill/>
          <a:ln>
            <a:noFill/>
          </a:ln>
        </p:spPr>
        <p:txBody>
          <a:bodyPr anchorCtr="0" anchor="b"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36" name="Google Shape;36;p10"/>
          <p:cNvSpPr txBox="1"/>
          <p:nvPr>
            <p:ph idx="1" type="body"/>
          </p:nvPr>
        </p:nvSpPr>
        <p:spPr>
          <a:xfrm>
            <a:off x="666750" y="2652713"/>
            <a:ext cx="7810500" cy="5952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1pPr>
            <a:lvl2pPr indent="-228600" lvl="1" marL="9144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2pPr>
            <a:lvl3pPr indent="-228600" lvl="2" marL="13716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3pPr>
            <a:lvl4pPr indent="-228600" lvl="3" marL="18288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4pPr>
            <a:lvl5pPr indent="-228600" lvl="4" marL="22860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5pPr>
            <a:lvl6pPr indent="-228600" lvl="5" marL="27432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6pPr>
            <a:lvl7pPr indent="-228600" lvl="6" marL="32004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7pPr>
            <a:lvl8pPr indent="-228600" lvl="7" marL="36576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8pPr>
            <a:lvl9pPr indent="-228600" lvl="8" marL="41148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9pPr>
          </a:lstStyle>
          <a:p/>
        </p:txBody>
      </p:sp>
      <p:sp>
        <p:nvSpPr>
          <p:cNvPr id="37" name="Google Shape;37;p10"/>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pic>
        <p:nvPicPr>
          <p:cNvPr descr="cf-logo-horizontal-2-color-black.png" id="68" name="Google Shape;68;p20"/>
          <p:cNvPicPr preferRelativeResize="0"/>
          <p:nvPr/>
        </p:nvPicPr>
        <p:blipFill rotWithShape="1">
          <a:blip r:embed="rId3">
            <a:alphaModFix/>
          </a:blip>
          <a:srcRect b="0" l="0" r="0" t="0"/>
          <a:stretch/>
        </p:blipFill>
        <p:spPr>
          <a:xfrm>
            <a:off x="228600" y="221475"/>
            <a:ext cx="1353378" cy="267754"/>
          </a:xfrm>
          <a:prstGeom prst="rect">
            <a:avLst/>
          </a:prstGeom>
          <a:noFill/>
          <a:ln>
            <a:noFill/>
          </a:ln>
        </p:spPr>
      </p:pic>
      <p:sp>
        <p:nvSpPr>
          <p:cNvPr id="69" name="Google Shape;69;p20"/>
          <p:cNvSpPr txBox="1"/>
          <p:nvPr/>
        </p:nvSpPr>
        <p:spPr>
          <a:xfrm>
            <a:off x="499525" y="1957000"/>
            <a:ext cx="8139000" cy="861900"/>
          </a:xfrm>
          <a:prstGeom prst="rect">
            <a:avLst/>
          </a:prstGeom>
          <a:noFill/>
          <a:ln>
            <a:noFill/>
          </a:ln>
        </p:spPr>
        <p:txBody>
          <a:bodyPr anchorCtr="0" anchor="b"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5400"/>
              <a:buFont typeface="Helvetica Neue"/>
              <a:buNone/>
            </a:pPr>
            <a:r>
              <a:rPr b="1" lang="en" sz="5400">
                <a:latin typeface="Helvetica Neue"/>
                <a:ea typeface="Helvetica Neue"/>
                <a:cs typeface="Helvetica Neue"/>
                <a:sym typeface="Helvetica Neue"/>
              </a:rPr>
              <a:t>Code 102: Intro to Software Development</a:t>
            </a:r>
            <a:endParaRPr b="1" sz="5400">
              <a:latin typeface="Helvetica Neue"/>
              <a:ea typeface="Helvetica Neue"/>
              <a:cs typeface="Helvetica Neue"/>
              <a:sym typeface="Helvetica Neue"/>
            </a:endParaRPr>
          </a:p>
        </p:txBody>
      </p:sp>
      <p:cxnSp>
        <p:nvCxnSpPr>
          <p:cNvPr id="70" name="Google Shape;70;p20"/>
          <p:cNvCxnSpPr/>
          <p:nvPr/>
        </p:nvCxnSpPr>
        <p:spPr>
          <a:xfrm>
            <a:off x="3737715" y="2857500"/>
            <a:ext cx="1662672" cy="0"/>
          </a:xfrm>
          <a:prstGeom prst="straightConnector1">
            <a:avLst/>
          </a:prstGeom>
          <a:noFill/>
          <a:ln cap="flat" cmpd="sng" w="25400">
            <a:solidFill>
              <a:srgbClr val="CC3524"/>
            </a:solidFill>
            <a:prstDash val="solid"/>
            <a:miter lim="400000"/>
            <a:headEnd len="sm" w="sm" type="none"/>
            <a:tailEnd len="sm" w="sm" type="none"/>
          </a:ln>
        </p:spPr>
      </p:cxnSp>
      <p:sp>
        <p:nvSpPr>
          <p:cNvPr id="71" name="Google Shape;71;p20"/>
          <p:cNvSpPr txBox="1"/>
          <p:nvPr/>
        </p:nvSpPr>
        <p:spPr>
          <a:xfrm>
            <a:off x="1236676" y="2953525"/>
            <a:ext cx="6670800" cy="243000"/>
          </a:xfrm>
          <a:prstGeom prst="rect">
            <a:avLst/>
          </a:prstGeom>
          <a:noFill/>
          <a:ln>
            <a:noFill/>
          </a:ln>
        </p:spPr>
        <p:txBody>
          <a:bodyPr anchorCtr="0" anchor="t" bIns="19050" lIns="19050" spcFirstLastPara="1" rIns="19050" wrap="square" tIns="19050">
            <a:noAutofit/>
          </a:bodyPr>
          <a:lstStyle/>
          <a:p>
            <a:pPr indent="0" lvl="0" marL="0" marR="0" rtl="0" algn="ctr">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Class 04</a:t>
            </a:r>
            <a:endParaRPr>
              <a:solidFill>
                <a:srgbClr val="7E7F7E"/>
              </a:solidFill>
              <a:latin typeface="Helvetica Neue"/>
              <a:ea typeface="Helvetica Neue"/>
              <a:cs typeface="Helvetica Neue"/>
              <a:sym typeface="Helvetica Neu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9"/>
          <p:cNvSpPr txBox="1"/>
          <p:nvPr/>
        </p:nvSpPr>
        <p:spPr>
          <a:xfrm>
            <a:off x="499525" y="1957000"/>
            <a:ext cx="8139000" cy="861900"/>
          </a:xfrm>
          <a:prstGeom prst="rect">
            <a:avLst/>
          </a:prstGeom>
          <a:noFill/>
          <a:ln>
            <a:noFill/>
          </a:ln>
        </p:spPr>
        <p:txBody>
          <a:bodyPr anchorCtr="0" anchor="b"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5400"/>
              <a:buFont typeface="Helvetica Neue"/>
              <a:buNone/>
            </a:pPr>
            <a:r>
              <a:rPr b="1" lang="en" sz="5400">
                <a:solidFill>
                  <a:srgbClr val="CC3524"/>
                </a:solidFill>
                <a:latin typeface="Helvetica Neue"/>
                <a:ea typeface="Helvetica Neue"/>
                <a:cs typeface="Helvetica Neue"/>
                <a:sym typeface="Helvetica Neue"/>
              </a:rPr>
              <a:t>&lt;</a:t>
            </a:r>
            <a:r>
              <a:rPr b="1" lang="en" sz="5400">
                <a:latin typeface="Helvetica Neue"/>
                <a:ea typeface="Helvetica Neue"/>
                <a:cs typeface="Helvetica Neue"/>
                <a:sym typeface="Helvetica Neue"/>
              </a:rPr>
              <a:t>lab</a:t>
            </a:r>
            <a:r>
              <a:rPr b="1" lang="en" sz="5400">
                <a:solidFill>
                  <a:srgbClr val="CC3524"/>
                </a:solidFill>
                <a:latin typeface="Helvetica Neue"/>
                <a:ea typeface="Helvetica Neue"/>
                <a:cs typeface="Helvetica Neue"/>
                <a:sym typeface="Helvetica Neue"/>
              </a:rPr>
              <a:t>&gt;</a:t>
            </a:r>
            <a:r>
              <a:rPr b="1" lang="en" sz="5400">
                <a:latin typeface="Helvetica Neue"/>
                <a:ea typeface="Helvetica Neue"/>
                <a:cs typeface="Helvetica Neue"/>
                <a:sym typeface="Helvetica Neue"/>
              </a:rPr>
              <a:t> </a:t>
            </a:r>
            <a:endParaRPr sz="500"/>
          </a:p>
        </p:txBody>
      </p:sp>
      <p:cxnSp>
        <p:nvCxnSpPr>
          <p:cNvPr id="129" name="Google Shape;129;p29"/>
          <p:cNvCxnSpPr/>
          <p:nvPr/>
        </p:nvCxnSpPr>
        <p:spPr>
          <a:xfrm>
            <a:off x="3737715" y="2857500"/>
            <a:ext cx="1662600" cy="0"/>
          </a:xfrm>
          <a:prstGeom prst="straightConnector1">
            <a:avLst/>
          </a:prstGeom>
          <a:noFill/>
          <a:ln cap="flat" cmpd="sng" w="25400">
            <a:solidFill>
              <a:srgbClr val="CC3524"/>
            </a:solidFill>
            <a:prstDash val="solid"/>
            <a:miter lim="400000"/>
            <a:headEnd len="sm" w="sm" type="none"/>
            <a:tailEnd len="sm" w="sm" type="none"/>
          </a:ln>
        </p:spPr>
      </p:cxnSp>
      <p:sp>
        <p:nvSpPr>
          <p:cNvPr id="130" name="Google Shape;130;p29"/>
          <p:cNvSpPr txBox="1"/>
          <p:nvPr/>
        </p:nvSpPr>
        <p:spPr>
          <a:xfrm>
            <a:off x="1236676" y="2953525"/>
            <a:ext cx="6670800" cy="243000"/>
          </a:xfrm>
          <a:prstGeom prst="rect">
            <a:avLst/>
          </a:prstGeom>
          <a:noFill/>
          <a:ln>
            <a:noFill/>
          </a:ln>
        </p:spPr>
        <p:txBody>
          <a:bodyPr anchorCtr="0" anchor="t" bIns="19050" lIns="19050" spcFirstLastPara="1" rIns="19050" wrap="square" tIns="19050">
            <a:noAutofit/>
          </a:bodyPr>
          <a:lstStyle/>
          <a:p>
            <a:pPr indent="0" lvl="0" marL="0" marR="0" rtl="0" algn="ctr">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Wireframe and build</a:t>
            </a:r>
            <a:endParaRPr sz="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21"/>
          <p:cNvSpPr txBox="1"/>
          <p:nvPr/>
        </p:nvSpPr>
        <p:spPr>
          <a:xfrm>
            <a:off x="258950" y="1090419"/>
            <a:ext cx="6206100" cy="4036200"/>
          </a:xfrm>
          <a:prstGeom prst="rect">
            <a:avLst/>
          </a:prstGeom>
          <a:noFill/>
          <a:ln>
            <a:noFill/>
          </a:ln>
        </p:spPr>
        <p:txBody>
          <a:bodyPr anchorCtr="0" anchor="t" bIns="19050" lIns="19050" spcFirstLastPara="1" rIns="19050" wrap="square" tIns="19050">
            <a:noAutofit/>
          </a:bodyPr>
          <a:lstStyle/>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Review of previous class</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Share your learning</a:t>
            </a:r>
            <a:endParaRPr sz="1800">
              <a:solidFill>
                <a:srgbClr val="434343"/>
              </a:solidFill>
              <a:latin typeface="Helvetica Neue"/>
              <a:ea typeface="Helvetica Neue"/>
              <a:cs typeface="Helvetica Neue"/>
              <a:sym typeface="Helvetica Neue"/>
            </a:endParaRPr>
          </a:p>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HTML</a:t>
            </a:r>
            <a:endParaRPr sz="1800">
              <a:solidFill>
                <a:srgbClr val="434343"/>
              </a:solidFill>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Recap from Code 101</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Discussion Exercise</a:t>
            </a:r>
            <a:endParaRPr sz="1800">
              <a:solidFill>
                <a:srgbClr val="434343"/>
              </a:solidFill>
              <a:latin typeface="Helvetica Neue"/>
              <a:ea typeface="Helvetica Neue"/>
              <a:cs typeface="Helvetica Neue"/>
              <a:sym typeface="Helvetica Neue"/>
            </a:endParaRPr>
          </a:p>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From Mockup to Markup</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Demo</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Lab: Wireframe and Build</a:t>
            </a:r>
            <a:endParaRPr sz="1800">
              <a:solidFill>
                <a:srgbClr val="434343"/>
              </a:solidFill>
              <a:latin typeface="Helvetica Neue"/>
              <a:ea typeface="Helvetica Neue"/>
              <a:cs typeface="Helvetica Neue"/>
              <a:sym typeface="Helvetica Neue"/>
            </a:endParaRPr>
          </a:p>
        </p:txBody>
      </p:sp>
      <p:sp>
        <p:nvSpPr>
          <p:cNvPr id="77" name="Google Shape;77;p21"/>
          <p:cNvSpPr txBox="1"/>
          <p:nvPr/>
        </p:nvSpPr>
        <p:spPr>
          <a:xfrm>
            <a:off x="0" y="0"/>
            <a:ext cx="6465000" cy="908400"/>
          </a:xfrm>
          <a:prstGeom prst="rect">
            <a:avLst/>
          </a:prstGeom>
          <a:noFill/>
          <a:ln>
            <a:noFill/>
          </a:ln>
        </p:spPr>
        <p:txBody>
          <a:bodyPr anchorCtr="0" anchor="t" bIns="19050" lIns="19050" spcFirstLastPara="1" rIns="19050" wrap="square" tIns="19050">
            <a:noAutofit/>
          </a:bodyPr>
          <a:lstStyle/>
          <a:p>
            <a:pPr indent="0" lvl="0" marL="0" marR="0" rtl="0" algn="ctr">
              <a:lnSpc>
                <a:spcPct val="80000"/>
              </a:lnSpc>
              <a:spcBef>
                <a:spcPts val="0"/>
              </a:spcBef>
              <a:spcAft>
                <a:spcPts val="0"/>
              </a:spcAft>
              <a:buClr>
                <a:srgbClr val="000000"/>
              </a:buClr>
              <a:buSzPts val="5400"/>
              <a:buFont typeface="Helvetica Neue"/>
              <a:buNone/>
            </a:pPr>
            <a:r>
              <a:rPr b="1" lang="en" sz="5400">
                <a:solidFill>
                  <a:srgbClr val="434343"/>
                </a:solidFill>
                <a:latin typeface="Helvetica Neue"/>
                <a:ea typeface="Helvetica Neue"/>
                <a:cs typeface="Helvetica Neue"/>
                <a:sym typeface="Helvetica Neue"/>
              </a:rPr>
              <a:t>Agenda</a:t>
            </a:r>
            <a:endParaRPr b="1" sz="5400">
              <a:solidFill>
                <a:srgbClr val="434343"/>
              </a:solidFill>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22"/>
          <p:cNvSpPr txBox="1"/>
          <p:nvPr/>
        </p:nvSpPr>
        <p:spPr>
          <a:xfrm>
            <a:off x="258950" y="1090419"/>
            <a:ext cx="6206100" cy="4036200"/>
          </a:xfrm>
          <a:prstGeom prst="rect">
            <a:avLst/>
          </a:prstGeom>
          <a:noFill/>
          <a:ln>
            <a:noFill/>
          </a:ln>
        </p:spPr>
        <p:txBody>
          <a:bodyPr anchorCtr="0" anchor="t" bIns="19050" lIns="19050" spcFirstLastPara="1" rIns="19050" wrap="square" tIns="19050">
            <a:noAutofit/>
          </a:bodyPr>
          <a:lstStyle/>
          <a:p>
            <a:pPr indent="-279400" lvl="0" marL="254000" marR="0" rtl="0" algn="l">
              <a:lnSpc>
                <a:spcPct val="150000"/>
              </a:lnSpc>
              <a:spcBef>
                <a:spcPts val="0"/>
              </a:spcBef>
              <a:spcAft>
                <a:spcPts val="0"/>
              </a:spcAft>
              <a:buClr>
                <a:srgbClr val="38761D"/>
              </a:buClr>
              <a:buSzPts val="1800"/>
              <a:buFont typeface="Helvetica Neue"/>
              <a:buAutoNum type="arabicPeriod"/>
            </a:pPr>
            <a:r>
              <a:rPr b="1" lang="en" sz="1800">
                <a:solidFill>
                  <a:srgbClr val="38761D"/>
                </a:solidFill>
                <a:latin typeface="Helvetica Neue"/>
                <a:ea typeface="Helvetica Neue"/>
                <a:cs typeface="Helvetica Neue"/>
                <a:sym typeface="Helvetica Neue"/>
              </a:rPr>
              <a:t>Review of previous class</a:t>
            </a:r>
            <a:endParaRPr b="1" sz="1800">
              <a:solidFill>
                <a:srgbClr val="38761D"/>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Share your learning</a:t>
            </a:r>
            <a:endParaRPr sz="1800">
              <a:solidFill>
                <a:srgbClr val="434343"/>
              </a:solidFill>
              <a:latin typeface="Helvetica Neue"/>
              <a:ea typeface="Helvetica Neue"/>
              <a:cs typeface="Helvetica Neue"/>
              <a:sym typeface="Helvetica Neue"/>
            </a:endParaRPr>
          </a:p>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HTML</a:t>
            </a:r>
            <a:endParaRPr sz="1800">
              <a:solidFill>
                <a:srgbClr val="434343"/>
              </a:solidFill>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Recap from Code 101</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Discussion Exercise</a:t>
            </a:r>
            <a:endParaRPr sz="1800">
              <a:solidFill>
                <a:srgbClr val="434343"/>
              </a:solidFill>
              <a:latin typeface="Helvetica Neue"/>
              <a:ea typeface="Helvetica Neue"/>
              <a:cs typeface="Helvetica Neue"/>
              <a:sym typeface="Helvetica Neue"/>
            </a:endParaRPr>
          </a:p>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From Mockup to Markup</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Demo</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Lab: Wireframe and Build</a:t>
            </a:r>
            <a:endParaRPr sz="1800">
              <a:solidFill>
                <a:srgbClr val="434343"/>
              </a:solidFill>
              <a:latin typeface="Helvetica Neue"/>
              <a:ea typeface="Helvetica Neue"/>
              <a:cs typeface="Helvetica Neue"/>
              <a:sym typeface="Helvetica Neue"/>
            </a:endParaRPr>
          </a:p>
        </p:txBody>
      </p:sp>
      <p:sp>
        <p:nvSpPr>
          <p:cNvPr id="83" name="Google Shape;83;p22"/>
          <p:cNvSpPr txBox="1"/>
          <p:nvPr/>
        </p:nvSpPr>
        <p:spPr>
          <a:xfrm>
            <a:off x="0" y="0"/>
            <a:ext cx="6465000" cy="908400"/>
          </a:xfrm>
          <a:prstGeom prst="rect">
            <a:avLst/>
          </a:prstGeom>
          <a:noFill/>
          <a:ln>
            <a:noFill/>
          </a:ln>
        </p:spPr>
        <p:txBody>
          <a:bodyPr anchorCtr="0" anchor="t" bIns="19050" lIns="19050" spcFirstLastPara="1" rIns="19050" wrap="square" tIns="19050">
            <a:noAutofit/>
          </a:bodyPr>
          <a:lstStyle/>
          <a:p>
            <a:pPr indent="0" lvl="0" marL="0" marR="0" rtl="0" algn="ctr">
              <a:lnSpc>
                <a:spcPct val="80000"/>
              </a:lnSpc>
              <a:spcBef>
                <a:spcPts val="0"/>
              </a:spcBef>
              <a:spcAft>
                <a:spcPts val="0"/>
              </a:spcAft>
              <a:buClr>
                <a:srgbClr val="000000"/>
              </a:buClr>
              <a:buSzPts val="5400"/>
              <a:buFont typeface="Helvetica Neue"/>
              <a:buNone/>
            </a:pPr>
            <a:r>
              <a:rPr b="1" lang="en" sz="5400">
                <a:solidFill>
                  <a:srgbClr val="434343"/>
                </a:solidFill>
                <a:latin typeface="Helvetica Neue"/>
                <a:ea typeface="Helvetica Neue"/>
                <a:cs typeface="Helvetica Neue"/>
                <a:sym typeface="Helvetica Neue"/>
              </a:rPr>
              <a:t>Agenda</a:t>
            </a:r>
            <a:endParaRPr b="1" sz="5400">
              <a:solidFill>
                <a:srgbClr val="434343"/>
              </a:solidFill>
              <a:latin typeface="Helvetica Neue"/>
              <a:ea typeface="Helvetica Neue"/>
              <a:cs typeface="Helvetica Neue"/>
              <a:sym typeface="Helvetica Neu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23"/>
          <p:cNvSpPr txBox="1"/>
          <p:nvPr/>
        </p:nvSpPr>
        <p:spPr>
          <a:xfrm>
            <a:off x="499525" y="1957000"/>
            <a:ext cx="8139000" cy="861900"/>
          </a:xfrm>
          <a:prstGeom prst="rect">
            <a:avLst/>
          </a:prstGeom>
          <a:noFill/>
          <a:ln>
            <a:noFill/>
          </a:ln>
        </p:spPr>
        <p:txBody>
          <a:bodyPr anchorCtr="0" anchor="b"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5400"/>
              <a:buFont typeface="Helvetica Neue"/>
              <a:buNone/>
            </a:pPr>
            <a:r>
              <a:rPr b="1" lang="en" sz="5400">
                <a:solidFill>
                  <a:srgbClr val="CC3524"/>
                </a:solidFill>
                <a:latin typeface="Helvetica Neue"/>
                <a:ea typeface="Helvetica Neue"/>
                <a:cs typeface="Helvetica Neue"/>
                <a:sym typeface="Helvetica Neue"/>
              </a:rPr>
              <a:t>&lt;</a:t>
            </a:r>
            <a:r>
              <a:rPr b="1" lang="en" sz="5400">
                <a:latin typeface="Helvetica Neue"/>
                <a:ea typeface="Helvetica Neue"/>
                <a:cs typeface="Helvetica Neue"/>
                <a:sym typeface="Helvetica Neue"/>
              </a:rPr>
              <a:t>r</a:t>
            </a:r>
            <a:r>
              <a:rPr b="1" lang="en" sz="5400">
                <a:latin typeface="Helvetica Neue"/>
                <a:ea typeface="Helvetica Neue"/>
                <a:cs typeface="Helvetica Neue"/>
                <a:sym typeface="Helvetica Neue"/>
              </a:rPr>
              <a:t>eview</a:t>
            </a:r>
            <a:r>
              <a:rPr b="1" lang="en" sz="5400">
                <a:solidFill>
                  <a:srgbClr val="CC3524"/>
                </a:solidFill>
                <a:latin typeface="Helvetica Neue"/>
                <a:ea typeface="Helvetica Neue"/>
                <a:cs typeface="Helvetica Neue"/>
                <a:sym typeface="Helvetica Neue"/>
              </a:rPr>
              <a:t>&gt;</a:t>
            </a:r>
            <a:r>
              <a:rPr b="1" lang="en" sz="5400">
                <a:latin typeface="Helvetica Neue"/>
                <a:ea typeface="Helvetica Neue"/>
                <a:cs typeface="Helvetica Neue"/>
                <a:sym typeface="Helvetica Neue"/>
              </a:rPr>
              <a:t> </a:t>
            </a:r>
            <a:endParaRPr sz="500"/>
          </a:p>
        </p:txBody>
      </p:sp>
      <p:cxnSp>
        <p:nvCxnSpPr>
          <p:cNvPr id="89" name="Google Shape;89;p23"/>
          <p:cNvCxnSpPr/>
          <p:nvPr/>
        </p:nvCxnSpPr>
        <p:spPr>
          <a:xfrm>
            <a:off x="3737715" y="2857500"/>
            <a:ext cx="1662600" cy="0"/>
          </a:xfrm>
          <a:prstGeom prst="straightConnector1">
            <a:avLst/>
          </a:prstGeom>
          <a:noFill/>
          <a:ln cap="flat" cmpd="sng" w="25400">
            <a:solidFill>
              <a:srgbClr val="CC3524"/>
            </a:solidFill>
            <a:prstDash val="solid"/>
            <a:miter lim="400000"/>
            <a:headEnd len="sm" w="sm" type="none"/>
            <a:tailEnd len="sm" w="sm" type="none"/>
          </a:ln>
        </p:spPr>
      </p:cxnSp>
      <p:sp>
        <p:nvSpPr>
          <p:cNvPr id="90" name="Google Shape;90;p23"/>
          <p:cNvSpPr txBox="1"/>
          <p:nvPr/>
        </p:nvSpPr>
        <p:spPr>
          <a:xfrm>
            <a:off x="1236676" y="2953525"/>
            <a:ext cx="6670800" cy="243000"/>
          </a:xfrm>
          <a:prstGeom prst="rect">
            <a:avLst/>
          </a:prstGeom>
          <a:noFill/>
          <a:ln>
            <a:noFill/>
          </a:ln>
        </p:spPr>
        <p:txBody>
          <a:bodyPr anchorCtr="0" anchor="t" bIns="19050" lIns="19050" spcFirstLastPara="1" rIns="19050" wrap="square" tIns="19050">
            <a:noAutofit/>
          </a:bodyPr>
          <a:lstStyle/>
          <a:p>
            <a:pPr indent="0" lvl="0" marL="0" marR="0" rtl="0" algn="ctr">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What did you learn?</a:t>
            </a:r>
            <a:endParaRPr sz="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24"/>
          <p:cNvSpPr txBox="1"/>
          <p:nvPr/>
        </p:nvSpPr>
        <p:spPr>
          <a:xfrm>
            <a:off x="258950" y="1090419"/>
            <a:ext cx="6206100" cy="4036200"/>
          </a:xfrm>
          <a:prstGeom prst="rect">
            <a:avLst/>
          </a:prstGeom>
          <a:noFill/>
          <a:ln>
            <a:noFill/>
          </a:ln>
        </p:spPr>
        <p:txBody>
          <a:bodyPr anchorCtr="0" anchor="t" bIns="19050" lIns="19050" spcFirstLastPara="1" rIns="19050" wrap="square" tIns="19050">
            <a:noAutofit/>
          </a:bodyPr>
          <a:lstStyle/>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Review of previous class</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Share your learning</a:t>
            </a:r>
            <a:endParaRPr sz="1800">
              <a:solidFill>
                <a:srgbClr val="434343"/>
              </a:solidFill>
              <a:latin typeface="Helvetica Neue"/>
              <a:ea typeface="Helvetica Neue"/>
              <a:cs typeface="Helvetica Neue"/>
              <a:sym typeface="Helvetica Neue"/>
            </a:endParaRPr>
          </a:p>
          <a:p>
            <a:pPr indent="-279400" lvl="0" marL="254000" marR="0" rtl="0" algn="l">
              <a:lnSpc>
                <a:spcPct val="150000"/>
              </a:lnSpc>
              <a:spcBef>
                <a:spcPts val="0"/>
              </a:spcBef>
              <a:spcAft>
                <a:spcPts val="0"/>
              </a:spcAft>
              <a:buClr>
                <a:srgbClr val="38761D"/>
              </a:buClr>
              <a:buSzPts val="1800"/>
              <a:buFont typeface="Helvetica Neue"/>
              <a:buAutoNum type="arabicPeriod"/>
            </a:pPr>
            <a:r>
              <a:rPr b="1" lang="en" sz="1800">
                <a:solidFill>
                  <a:srgbClr val="38761D"/>
                </a:solidFill>
                <a:latin typeface="Helvetica Neue"/>
                <a:ea typeface="Helvetica Neue"/>
                <a:cs typeface="Helvetica Neue"/>
                <a:sym typeface="Helvetica Neue"/>
              </a:rPr>
              <a:t>HTML</a:t>
            </a:r>
            <a:endParaRPr b="1" sz="1800">
              <a:solidFill>
                <a:srgbClr val="38761D"/>
              </a:solidFill>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Recap from Code 101</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Discussion Exercise</a:t>
            </a:r>
            <a:endParaRPr sz="1800">
              <a:solidFill>
                <a:srgbClr val="434343"/>
              </a:solidFill>
              <a:latin typeface="Helvetica Neue"/>
              <a:ea typeface="Helvetica Neue"/>
              <a:cs typeface="Helvetica Neue"/>
              <a:sym typeface="Helvetica Neue"/>
            </a:endParaRPr>
          </a:p>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From Mockup to Markup</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Demo</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Lab: Wireframe and Build</a:t>
            </a:r>
            <a:endParaRPr sz="1800">
              <a:solidFill>
                <a:srgbClr val="434343"/>
              </a:solidFill>
              <a:latin typeface="Helvetica Neue"/>
              <a:ea typeface="Helvetica Neue"/>
              <a:cs typeface="Helvetica Neue"/>
              <a:sym typeface="Helvetica Neue"/>
            </a:endParaRPr>
          </a:p>
        </p:txBody>
      </p:sp>
      <p:sp>
        <p:nvSpPr>
          <p:cNvPr id="96" name="Google Shape;96;p24"/>
          <p:cNvSpPr txBox="1"/>
          <p:nvPr/>
        </p:nvSpPr>
        <p:spPr>
          <a:xfrm>
            <a:off x="0" y="0"/>
            <a:ext cx="6465000" cy="908400"/>
          </a:xfrm>
          <a:prstGeom prst="rect">
            <a:avLst/>
          </a:prstGeom>
          <a:noFill/>
          <a:ln>
            <a:noFill/>
          </a:ln>
        </p:spPr>
        <p:txBody>
          <a:bodyPr anchorCtr="0" anchor="t" bIns="19050" lIns="19050" spcFirstLastPara="1" rIns="19050" wrap="square" tIns="19050">
            <a:noAutofit/>
          </a:bodyPr>
          <a:lstStyle/>
          <a:p>
            <a:pPr indent="0" lvl="0" marL="0" marR="0" rtl="0" algn="ctr">
              <a:lnSpc>
                <a:spcPct val="80000"/>
              </a:lnSpc>
              <a:spcBef>
                <a:spcPts val="0"/>
              </a:spcBef>
              <a:spcAft>
                <a:spcPts val="0"/>
              </a:spcAft>
              <a:buClr>
                <a:srgbClr val="000000"/>
              </a:buClr>
              <a:buSzPts val="5400"/>
              <a:buFont typeface="Helvetica Neue"/>
              <a:buNone/>
            </a:pPr>
            <a:r>
              <a:rPr b="1" lang="en" sz="5400">
                <a:solidFill>
                  <a:srgbClr val="434343"/>
                </a:solidFill>
                <a:latin typeface="Helvetica Neue"/>
                <a:ea typeface="Helvetica Neue"/>
                <a:cs typeface="Helvetica Neue"/>
                <a:sym typeface="Helvetica Neue"/>
              </a:rPr>
              <a:t>Agenda</a:t>
            </a:r>
            <a:endParaRPr b="1" sz="5400">
              <a:solidFill>
                <a:srgbClr val="434343"/>
              </a:solidFill>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5"/>
          <p:cNvSpPr txBox="1"/>
          <p:nvPr/>
        </p:nvSpPr>
        <p:spPr>
          <a:xfrm>
            <a:off x="499525" y="1957000"/>
            <a:ext cx="8139000" cy="861900"/>
          </a:xfrm>
          <a:prstGeom prst="rect">
            <a:avLst/>
          </a:prstGeom>
          <a:noFill/>
          <a:ln>
            <a:noFill/>
          </a:ln>
        </p:spPr>
        <p:txBody>
          <a:bodyPr anchorCtr="0" anchor="b"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5400"/>
              <a:buFont typeface="Helvetica Neue"/>
              <a:buNone/>
            </a:pPr>
            <a:r>
              <a:rPr b="1" lang="en" sz="5400">
                <a:solidFill>
                  <a:srgbClr val="CC3524"/>
                </a:solidFill>
                <a:latin typeface="Helvetica Neue"/>
                <a:ea typeface="Helvetica Neue"/>
                <a:cs typeface="Helvetica Neue"/>
                <a:sym typeface="Helvetica Neue"/>
              </a:rPr>
              <a:t>&lt;</a:t>
            </a:r>
            <a:r>
              <a:rPr b="1" lang="en" sz="5400">
                <a:latin typeface="Helvetica Neue"/>
                <a:ea typeface="Helvetica Neue"/>
                <a:cs typeface="Helvetica Neue"/>
                <a:sym typeface="Helvetica Neue"/>
              </a:rPr>
              <a:t>html</a:t>
            </a:r>
            <a:r>
              <a:rPr b="1" lang="en" sz="5400">
                <a:solidFill>
                  <a:srgbClr val="CC3524"/>
                </a:solidFill>
                <a:latin typeface="Helvetica Neue"/>
                <a:ea typeface="Helvetica Neue"/>
                <a:cs typeface="Helvetica Neue"/>
                <a:sym typeface="Helvetica Neue"/>
              </a:rPr>
              <a:t>&gt;</a:t>
            </a:r>
            <a:r>
              <a:rPr b="1" lang="en" sz="5400">
                <a:latin typeface="Helvetica Neue"/>
                <a:ea typeface="Helvetica Neue"/>
                <a:cs typeface="Helvetica Neue"/>
                <a:sym typeface="Helvetica Neue"/>
              </a:rPr>
              <a:t> </a:t>
            </a:r>
            <a:endParaRPr sz="500"/>
          </a:p>
        </p:txBody>
      </p:sp>
      <p:cxnSp>
        <p:nvCxnSpPr>
          <p:cNvPr id="102" name="Google Shape;102;p25"/>
          <p:cNvCxnSpPr/>
          <p:nvPr/>
        </p:nvCxnSpPr>
        <p:spPr>
          <a:xfrm>
            <a:off x="3737715" y="2857500"/>
            <a:ext cx="1662600" cy="0"/>
          </a:xfrm>
          <a:prstGeom prst="straightConnector1">
            <a:avLst/>
          </a:prstGeom>
          <a:noFill/>
          <a:ln cap="flat" cmpd="sng" w="25400">
            <a:solidFill>
              <a:srgbClr val="CC3524"/>
            </a:solidFill>
            <a:prstDash val="solid"/>
            <a:miter lim="400000"/>
            <a:headEnd len="sm" w="sm" type="none"/>
            <a:tailEnd len="sm" w="sm" type="none"/>
          </a:ln>
        </p:spPr>
      </p:cxnSp>
      <p:sp>
        <p:nvSpPr>
          <p:cNvPr id="103" name="Google Shape;103;p25"/>
          <p:cNvSpPr txBox="1"/>
          <p:nvPr/>
        </p:nvSpPr>
        <p:spPr>
          <a:xfrm>
            <a:off x="1236676" y="2953525"/>
            <a:ext cx="6670800" cy="243000"/>
          </a:xfrm>
          <a:prstGeom prst="rect">
            <a:avLst/>
          </a:prstGeom>
          <a:noFill/>
          <a:ln>
            <a:noFill/>
          </a:ln>
        </p:spPr>
        <p:txBody>
          <a:bodyPr anchorCtr="0" anchor="t" bIns="19050" lIns="19050" spcFirstLastPara="1" rIns="19050" wrap="square" tIns="19050">
            <a:noAutofit/>
          </a:bodyPr>
          <a:lstStyle/>
          <a:p>
            <a:pPr indent="0" lvl="0" marL="0" rtl="0" algn="ctr">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What do you already know?</a:t>
            </a:r>
            <a:endParaRPr sz="500">
              <a:solidFill>
                <a:schemeClr val="dk1"/>
              </a:solidFill>
            </a:endParaRPr>
          </a:p>
          <a:p>
            <a:pPr indent="0" lvl="0" marL="0" marR="0" rtl="0" algn="l">
              <a:lnSpc>
                <a:spcPct val="150000"/>
              </a:lnSpc>
              <a:spcBef>
                <a:spcPts val="0"/>
              </a:spcBef>
              <a:spcAft>
                <a:spcPts val="0"/>
              </a:spcAft>
              <a:buClr>
                <a:srgbClr val="7E7F7E"/>
              </a:buClr>
              <a:buSzPts val="1400"/>
              <a:buFont typeface="Helvetica Neue"/>
              <a:buNone/>
            </a:pPr>
            <a:r>
              <a:t/>
            </a:r>
            <a:endParaRPr>
              <a:solidFill>
                <a:srgbClr val="7E7F7E"/>
              </a:solidFill>
              <a:latin typeface="Helvetica Neue"/>
              <a:ea typeface="Helvetica Neue"/>
              <a:cs typeface="Helvetica Neue"/>
              <a:sym typeface="Helvetica Neu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6"/>
          <p:cNvSpPr txBox="1"/>
          <p:nvPr/>
        </p:nvSpPr>
        <p:spPr>
          <a:xfrm>
            <a:off x="499525" y="1957000"/>
            <a:ext cx="8139000" cy="861900"/>
          </a:xfrm>
          <a:prstGeom prst="rect">
            <a:avLst/>
          </a:prstGeom>
          <a:noFill/>
          <a:ln>
            <a:noFill/>
          </a:ln>
        </p:spPr>
        <p:txBody>
          <a:bodyPr anchorCtr="0" anchor="b"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5400"/>
              <a:buFont typeface="Helvetica Neue"/>
              <a:buNone/>
            </a:pPr>
            <a:r>
              <a:rPr b="1" lang="en" sz="5400">
                <a:solidFill>
                  <a:srgbClr val="CC3524"/>
                </a:solidFill>
                <a:latin typeface="Helvetica Neue"/>
                <a:ea typeface="Helvetica Neue"/>
                <a:cs typeface="Helvetica Neue"/>
                <a:sym typeface="Helvetica Neue"/>
              </a:rPr>
              <a:t>&lt;</a:t>
            </a:r>
            <a:r>
              <a:rPr b="1" lang="en" sz="5400">
                <a:latin typeface="Helvetica Neue"/>
                <a:ea typeface="Helvetica Neue"/>
                <a:cs typeface="Helvetica Neue"/>
                <a:sym typeface="Helvetica Neue"/>
              </a:rPr>
              <a:t>reading</a:t>
            </a:r>
            <a:r>
              <a:rPr b="1" lang="en" sz="5400">
                <a:solidFill>
                  <a:srgbClr val="CC3524"/>
                </a:solidFill>
                <a:latin typeface="Helvetica Neue"/>
                <a:ea typeface="Helvetica Neue"/>
                <a:cs typeface="Helvetica Neue"/>
                <a:sym typeface="Helvetica Neue"/>
              </a:rPr>
              <a:t>&gt;</a:t>
            </a:r>
            <a:r>
              <a:rPr b="1" lang="en" sz="5400">
                <a:latin typeface="Helvetica Neue"/>
                <a:ea typeface="Helvetica Neue"/>
                <a:cs typeface="Helvetica Neue"/>
                <a:sym typeface="Helvetica Neue"/>
              </a:rPr>
              <a:t> </a:t>
            </a:r>
            <a:endParaRPr sz="500"/>
          </a:p>
        </p:txBody>
      </p:sp>
      <p:cxnSp>
        <p:nvCxnSpPr>
          <p:cNvPr id="109" name="Google Shape;109;p26"/>
          <p:cNvCxnSpPr/>
          <p:nvPr/>
        </p:nvCxnSpPr>
        <p:spPr>
          <a:xfrm>
            <a:off x="3737715" y="2857500"/>
            <a:ext cx="1662600" cy="0"/>
          </a:xfrm>
          <a:prstGeom prst="straightConnector1">
            <a:avLst/>
          </a:prstGeom>
          <a:noFill/>
          <a:ln cap="flat" cmpd="sng" w="25400">
            <a:solidFill>
              <a:srgbClr val="CC3524"/>
            </a:solidFill>
            <a:prstDash val="solid"/>
            <a:miter lim="400000"/>
            <a:headEnd len="sm" w="sm" type="none"/>
            <a:tailEnd len="sm" w="sm" type="none"/>
          </a:ln>
        </p:spPr>
      </p:cxnSp>
      <p:sp>
        <p:nvSpPr>
          <p:cNvPr id="110" name="Google Shape;110;p26"/>
          <p:cNvSpPr txBox="1"/>
          <p:nvPr/>
        </p:nvSpPr>
        <p:spPr>
          <a:xfrm>
            <a:off x="1236676" y="2953525"/>
            <a:ext cx="6670800" cy="243000"/>
          </a:xfrm>
          <a:prstGeom prst="rect">
            <a:avLst/>
          </a:prstGeom>
          <a:noFill/>
          <a:ln>
            <a:noFill/>
          </a:ln>
        </p:spPr>
        <p:txBody>
          <a:bodyPr anchorCtr="0" anchor="t" bIns="19050" lIns="19050" spcFirstLastPara="1" rIns="19050" wrap="square" tIns="19050">
            <a:noAutofit/>
          </a:bodyPr>
          <a:lstStyle/>
          <a:p>
            <a:pPr indent="0" lvl="0" marL="0" rtl="0" algn="ctr">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Website creation process &amp; semantic tags</a:t>
            </a:r>
            <a:endParaRPr sz="500">
              <a:solidFill>
                <a:schemeClr val="dk1"/>
              </a:solidFill>
            </a:endParaRPr>
          </a:p>
          <a:p>
            <a:pPr indent="0" lvl="0" marL="0" marR="0" rtl="0" algn="l">
              <a:lnSpc>
                <a:spcPct val="150000"/>
              </a:lnSpc>
              <a:spcBef>
                <a:spcPts val="0"/>
              </a:spcBef>
              <a:spcAft>
                <a:spcPts val="0"/>
              </a:spcAft>
              <a:buClr>
                <a:srgbClr val="7E7F7E"/>
              </a:buClr>
              <a:buSzPts val="1400"/>
              <a:buFont typeface="Helvetica Neue"/>
              <a:buNone/>
            </a:pPr>
            <a:r>
              <a:t/>
            </a:r>
            <a:endParaRPr>
              <a:solidFill>
                <a:srgbClr val="7E7F7E"/>
              </a:solidFill>
              <a:latin typeface="Helvetica Neue"/>
              <a:ea typeface="Helvetica Neue"/>
              <a:cs typeface="Helvetica Neue"/>
              <a:sym typeface="Helvetica Neu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7"/>
          <p:cNvSpPr txBox="1"/>
          <p:nvPr/>
        </p:nvSpPr>
        <p:spPr>
          <a:xfrm>
            <a:off x="258950" y="1090419"/>
            <a:ext cx="6206100" cy="4036200"/>
          </a:xfrm>
          <a:prstGeom prst="rect">
            <a:avLst/>
          </a:prstGeom>
          <a:noFill/>
          <a:ln>
            <a:noFill/>
          </a:ln>
        </p:spPr>
        <p:txBody>
          <a:bodyPr anchorCtr="0" anchor="t" bIns="19050" lIns="19050" spcFirstLastPara="1" rIns="19050" wrap="square" tIns="19050">
            <a:noAutofit/>
          </a:bodyPr>
          <a:lstStyle/>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Review of previous class</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Share your learning</a:t>
            </a:r>
            <a:endParaRPr sz="1800">
              <a:solidFill>
                <a:srgbClr val="434343"/>
              </a:solidFill>
              <a:latin typeface="Helvetica Neue"/>
              <a:ea typeface="Helvetica Neue"/>
              <a:cs typeface="Helvetica Neue"/>
              <a:sym typeface="Helvetica Neue"/>
            </a:endParaRPr>
          </a:p>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HTML</a:t>
            </a:r>
            <a:endParaRPr sz="1800">
              <a:solidFill>
                <a:srgbClr val="434343"/>
              </a:solidFill>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Recap from Code 101</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Discussion Exercise</a:t>
            </a:r>
            <a:endParaRPr sz="1800">
              <a:solidFill>
                <a:srgbClr val="434343"/>
              </a:solidFill>
              <a:latin typeface="Helvetica Neue"/>
              <a:ea typeface="Helvetica Neue"/>
              <a:cs typeface="Helvetica Neue"/>
              <a:sym typeface="Helvetica Neue"/>
            </a:endParaRPr>
          </a:p>
          <a:p>
            <a:pPr indent="-279400" lvl="0" marL="254000" marR="0" rtl="0" algn="l">
              <a:lnSpc>
                <a:spcPct val="150000"/>
              </a:lnSpc>
              <a:spcBef>
                <a:spcPts val="0"/>
              </a:spcBef>
              <a:spcAft>
                <a:spcPts val="0"/>
              </a:spcAft>
              <a:buClr>
                <a:srgbClr val="38761D"/>
              </a:buClr>
              <a:buSzPts val="1800"/>
              <a:buFont typeface="Helvetica Neue"/>
              <a:buAutoNum type="arabicPeriod"/>
            </a:pPr>
            <a:r>
              <a:rPr b="1" lang="en" sz="1800">
                <a:solidFill>
                  <a:srgbClr val="38761D"/>
                </a:solidFill>
                <a:latin typeface="Helvetica Neue"/>
                <a:ea typeface="Helvetica Neue"/>
                <a:cs typeface="Helvetica Neue"/>
                <a:sym typeface="Helvetica Neue"/>
              </a:rPr>
              <a:t>From Mockup to Markup</a:t>
            </a:r>
            <a:endParaRPr b="1" sz="1800">
              <a:solidFill>
                <a:srgbClr val="38761D"/>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Demo</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Lab: Wireframe and Build</a:t>
            </a:r>
            <a:endParaRPr sz="1800">
              <a:solidFill>
                <a:srgbClr val="434343"/>
              </a:solidFill>
              <a:latin typeface="Helvetica Neue"/>
              <a:ea typeface="Helvetica Neue"/>
              <a:cs typeface="Helvetica Neue"/>
              <a:sym typeface="Helvetica Neue"/>
            </a:endParaRPr>
          </a:p>
        </p:txBody>
      </p:sp>
      <p:sp>
        <p:nvSpPr>
          <p:cNvPr id="116" name="Google Shape;116;p27"/>
          <p:cNvSpPr txBox="1"/>
          <p:nvPr/>
        </p:nvSpPr>
        <p:spPr>
          <a:xfrm>
            <a:off x="0" y="0"/>
            <a:ext cx="6465000" cy="908400"/>
          </a:xfrm>
          <a:prstGeom prst="rect">
            <a:avLst/>
          </a:prstGeom>
          <a:noFill/>
          <a:ln>
            <a:noFill/>
          </a:ln>
        </p:spPr>
        <p:txBody>
          <a:bodyPr anchorCtr="0" anchor="t" bIns="19050" lIns="19050" spcFirstLastPara="1" rIns="19050" wrap="square" tIns="19050">
            <a:noAutofit/>
          </a:bodyPr>
          <a:lstStyle/>
          <a:p>
            <a:pPr indent="0" lvl="0" marL="0" marR="0" rtl="0" algn="ctr">
              <a:lnSpc>
                <a:spcPct val="80000"/>
              </a:lnSpc>
              <a:spcBef>
                <a:spcPts val="0"/>
              </a:spcBef>
              <a:spcAft>
                <a:spcPts val="0"/>
              </a:spcAft>
              <a:buClr>
                <a:srgbClr val="000000"/>
              </a:buClr>
              <a:buSzPts val="5400"/>
              <a:buFont typeface="Helvetica Neue"/>
              <a:buNone/>
            </a:pPr>
            <a:r>
              <a:rPr b="1" lang="en" sz="5400">
                <a:solidFill>
                  <a:srgbClr val="434343"/>
                </a:solidFill>
                <a:latin typeface="Helvetica Neue"/>
                <a:ea typeface="Helvetica Neue"/>
                <a:cs typeface="Helvetica Neue"/>
                <a:sym typeface="Helvetica Neue"/>
              </a:rPr>
              <a:t>Agenda</a:t>
            </a:r>
            <a:endParaRPr b="1" sz="5400">
              <a:solidFill>
                <a:srgbClr val="434343"/>
              </a:solidFill>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8"/>
          <p:cNvSpPr txBox="1"/>
          <p:nvPr/>
        </p:nvSpPr>
        <p:spPr>
          <a:xfrm>
            <a:off x="499525" y="1957000"/>
            <a:ext cx="8139000" cy="861900"/>
          </a:xfrm>
          <a:prstGeom prst="rect">
            <a:avLst/>
          </a:prstGeom>
          <a:noFill/>
          <a:ln>
            <a:noFill/>
          </a:ln>
        </p:spPr>
        <p:txBody>
          <a:bodyPr anchorCtr="0" anchor="b"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5400"/>
              <a:buFont typeface="Helvetica Neue"/>
              <a:buNone/>
            </a:pPr>
            <a:r>
              <a:rPr b="1" lang="en" sz="5400">
                <a:solidFill>
                  <a:srgbClr val="CC3524"/>
                </a:solidFill>
                <a:latin typeface="Helvetica Neue"/>
                <a:ea typeface="Helvetica Neue"/>
                <a:cs typeface="Helvetica Neue"/>
                <a:sym typeface="Helvetica Neue"/>
              </a:rPr>
              <a:t>&lt;</a:t>
            </a:r>
            <a:r>
              <a:rPr b="1" lang="en" sz="5400">
                <a:latin typeface="Helvetica Neue"/>
                <a:ea typeface="Helvetica Neue"/>
                <a:cs typeface="Helvetica Neue"/>
                <a:sym typeface="Helvetica Neue"/>
              </a:rPr>
              <a:t>demo</a:t>
            </a:r>
            <a:r>
              <a:rPr b="1" lang="en" sz="5400">
                <a:solidFill>
                  <a:srgbClr val="CC3524"/>
                </a:solidFill>
                <a:latin typeface="Helvetica Neue"/>
                <a:ea typeface="Helvetica Neue"/>
                <a:cs typeface="Helvetica Neue"/>
                <a:sym typeface="Helvetica Neue"/>
              </a:rPr>
              <a:t>&gt;</a:t>
            </a:r>
            <a:r>
              <a:rPr b="1" lang="en" sz="5400">
                <a:latin typeface="Helvetica Neue"/>
                <a:ea typeface="Helvetica Neue"/>
                <a:cs typeface="Helvetica Neue"/>
                <a:sym typeface="Helvetica Neue"/>
              </a:rPr>
              <a:t> </a:t>
            </a:r>
            <a:endParaRPr sz="500"/>
          </a:p>
        </p:txBody>
      </p:sp>
      <p:cxnSp>
        <p:nvCxnSpPr>
          <p:cNvPr id="122" name="Google Shape;122;p28"/>
          <p:cNvCxnSpPr/>
          <p:nvPr/>
        </p:nvCxnSpPr>
        <p:spPr>
          <a:xfrm>
            <a:off x="3737715" y="2857500"/>
            <a:ext cx="1662600" cy="0"/>
          </a:xfrm>
          <a:prstGeom prst="straightConnector1">
            <a:avLst/>
          </a:prstGeom>
          <a:noFill/>
          <a:ln cap="flat" cmpd="sng" w="25400">
            <a:solidFill>
              <a:srgbClr val="CC3524"/>
            </a:solidFill>
            <a:prstDash val="solid"/>
            <a:miter lim="400000"/>
            <a:headEnd len="sm" w="sm" type="none"/>
            <a:tailEnd len="sm" w="sm" type="none"/>
          </a:ln>
        </p:spPr>
      </p:cxnSp>
      <p:sp>
        <p:nvSpPr>
          <p:cNvPr id="123" name="Google Shape;123;p28"/>
          <p:cNvSpPr txBox="1"/>
          <p:nvPr/>
        </p:nvSpPr>
        <p:spPr>
          <a:xfrm>
            <a:off x="1236676" y="2953525"/>
            <a:ext cx="6670800" cy="243000"/>
          </a:xfrm>
          <a:prstGeom prst="rect">
            <a:avLst/>
          </a:prstGeom>
          <a:noFill/>
          <a:ln>
            <a:noFill/>
          </a:ln>
        </p:spPr>
        <p:txBody>
          <a:bodyPr anchorCtr="0" anchor="t" bIns="19050" lIns="19050" spcFirstLastPara="1" rIns="19050" wrap="square" tIns="19050">
            <a:noAutofit/>
          </a:bodyPr>
          <a:lstStyle/>
          <a:p>
            <a:pPr indent="0" lvl="0" marL="0" marR="0" rtl="0" algn="ctr">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Applying what you learned</a:t>
            </a:r>
            <a:endParaRPr sz="5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