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6" r:id="rId3"/>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83653f6f5_0_12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See if you can get a good WHY, WHAT, HOW from the students. </a:t>
            </a:r>
            <a:endParaRPr/>
          </a:p>
        </p:txBody>
      </p:sp>
      <p:sp>
        <p:nvSpPr>
          <p:cNvPr id="166" name="Google Shape;166;g583653f6f5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3653f6f5_0_15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Ask if anyone has already had an experience of changing the code </a:t>
            </a:r>
            <a:r>
              <a:rPr lang="en"/>
              <a:t>the</a:t>
            </a:r>
            <a:r>
              <a:rPr lang="en"/>
              <a:t>y</a:t>
            </a:r>
            <a:r>
              <a:rPr lang="en"/>
              <a:t> wrote, without changing the result of the code. Explore how and why</a:t>
            </a:r>
            <a:endParaRPr/>
          </a:p>
          <a:p>
            <a:pPr indent="0" lvl="0" marL="0" rtl="0" algn="l">
              <a:spcBef>
                <a:spcPts val="0"/>
              </a:spcBef>
              <a:spcAft>
                <a:spcPts val="0"/>
              </a:spcAft>
              <a:buNone/>
            </a:pPr>
            <a:r>
              <a:rPr lang="en"/>
              <a:t>DEMO: Convert the demo code by encapsulating logic in functions. Use just a single JS src file, and call functions from &lt;script&gt; tags. </a:t>
            </a:r>
            <a:endParaRPr/>
          </a:p>
        </p:txBody>
      </p:sp>
      <p:sp>
        <p:nvSpPr>
          <p:cNvPr id="173" name="Google Shape;173;g583653f6f5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3653f6f5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15" name="Google Shape;115;g583653f6f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3653f6f5_0_3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21" name="Google Shape;121;g583653f6f5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83653f6f5_0_4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are 4 skills in language learning: Hearing, speaking, reading, writing (and we generally develop them in that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review sessions are your chance to SPEAK with this new language. Practice using the right words. Let these foreign sounds emanate from YOUR mouth. The names of these esoteric characters matter, and using the wrong one will make a difference to the computer.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around the room. Each student can share a thing learned, or a sentence from their Learning Journal. Help them use the right words. Document the vocab as necessary on the whiteboard.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specifically for what was learned by reading about other student’s learning. </a:t>
            </a:r>
            <a:endParaRPr/>
          </a:p>
        </p:txBody>
      </p:sp>
      <p:sp>
        <p:nvSpPr>
          <p:cNvPr id="127" name="Google Shape;127;g583653f6f5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3653f6f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34" name="Google Shape;134;g583653f6f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3653f6f5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2 analogies to help us think about what programming is: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Ask the class: How is programming like a recipe (say, for baking a cake)?</a:t>
            </a:r>
            <a:endParaRPr/>
          </a:p>
          <a:p>
            <a:pPr indent="-317500" lvl="1" marL="914400" rtl="0" algn="l">
              <a:spcBef>
                <a:spcPts val="0"/>
              </a:spcBef>
              <a:spcAft>
                <a:spcPts val="0"/>
              </a:spcAft>
              <a:buSzPts val="1400"/>
              <a:buChar char="-"/>
            </a:pPr>
            <a:r>
              <a:rPr lang="en"/>
              <a:t>Help them make the connections</a:t>
            </a:r>
            <a:endParaRPr/>
          </a:p>
          <a:p>
            <a:pPr indent="-317500" lvl="1" marL="914400" rtl="0" algn="l">
              <a:spcBef>
                <a:spcPts val="0"/>
              </a:spcBef>
              <a:spcAft>
                <a:spcPts val="0"/>
              </a:spcAft>
              <a:buSzPts val="1400"/>
              <a:buChar char="-"/>
            </a:pPr>
            <a:r>
              <a:rPr lang="en"/>
              <a:t>You have ingredients (input), </a:t>
            </a:r>
            <a:endParaRPr/>
          </a:p>
          <a:p>
            <a:pPr indent="-317500" lvl="1" marL="914400" rtl="0" algn="l">
              <a:spcBef>
                <a:spcPts val="0"/>
              </a:spcBef>
              <a:spcAft>
                <a:spcPts val="0"/>
              </a:spcAft>
              <a:buSzPts val="1400"/>
              <a:buChar char="-"/>
            </a:pPr>
            <a:r>
              <a:rPr lang="en"/>
              <a:t>steps to follow (processing), </a:t>
            </a:r>
            <a:endParaRPr/>
          </a:p>
          <a:p>
            <a:pPr indent="-317500" lvl="1" marL="914400" rtl="0" algn="l">
              <a:spcBef>
                <a:spcPts val="0"/>
              </a:spcBef>
              <a:spcAft>
                <a:spcPts val="0"/>
              </a:spcAft>
              <a:buSzPts val="1400"/>
              <a:buChar char="-"/>
            </a:pPr>
            <a:r>
              <a:rPr lang="en"/>
              <a:t>and a result (output). </a:t>
            </a:r>
            <a:endParaRPr/>
          </a:p>
          <a:p>
            <a:pPr indent="-317500" lvl="1" marL="914400" rtl="0" algn="l">
              <a:spcBef>
                <a:spcPts val="0"/>
              </a:spcBef>
              <a:spcAft>
                <a:spcPts val="0"/>
              </a:spcAft>
              <a:buSzPts val="1400"/>
              <a:buChar char="-"/>
            </a:pPr>
            <a:r>
              <a:rPr lang="en"/>
              <a:t>If you aren’t careful in how you follow along, you’ll end up with something that is not the result you hoped for!</a:t>
            </a:r>
            <a:endParaRPr/>
          </a:p>
          <a:p>
            <a:pPr indent="-317500" lvl="0" marL="457200" rtl="0" algn="l">
              <a:spcBef>
                <a:spcPts val="0"/>
              </a:spcBef>
              <a:spcAft>
                <a:spcPts val="0"/>
              </a:spcAft>
              <a:buSzPts val="1400"/>
              <a:buChar char="-"/>
            </a:pPr>
            <a:r>
              <a:rPr lang="en"/>
              <a:t>Another way to think about it… Programming is about speaking the language of the computer. </a:t>
            </a:r>
            <a:endParaRPr/>
          </a:p>
          <a:p>
            <a:pPr indent="-317500" lvl="1" marL="914400" rtl="0" algn="l">
              <a:spcBef>
                <a:spcPts val="0"/>
              </a:spcBef>
              <a:spcAft>
                <a:spcPts val="0"/>
              </a:spcAft>
              <a:buSzPts val="1400"/>
              <a:buChar char="-"/>
            </a:pPr>
            <a:r>
              <a:rPr lang="en"/>
              <a:t>Computers are VERY good at doing what you tell them to do. In fact, that’s all they can do.</a:t>
            </a:r>
            <a:endParaRPr/>
          </a:p>
          <a:p>
            <a:pPr indent="-317500" lvl="1" marL="914400" rtl="0" algn="l">
              <a:spcBef>
                <a:spcPts val="0"/>
              </a:spcBef>
              <a:spcAft>
                <a:spcPts val="0"/>
              </a:spcAft>
              <a:buSzPts val="1400"/>
              <a:buChar char="-"/>
            </a:pPr>
            <a:r>
              <a:rPr lang="en"/>
              <a:t>Every time you write a program, you are teaching the machine how to do a new trick.</a:t>
            </a:r>
            <a:endParaRPr/>
          </a:p>
          <a:p>
            <a:pPr indent="-317500" lvl="1" marL="914400" rtl="0" algn="l">
              <a:spcBef>
                <a:spcPts val="0"/>
              </a:spcBef>
              <a:spcAft>
                <a:spcPts val="0"/>
              </a:spcAft>
              <a:buSzPts val="1400"/>
              <a:buChar char="-"/>
            </a:pPr>
            <a:r>
              <a:rPr lang="en"/>
              <a:t>Think of it as training the robot to do something new. </a:t>
            </a:r>
            <a:endParaRPr/>
          </a:p>
          <a:p>
            <a:pPr indent="-317500" lvl="1" marL="914400" rtl="0" algn="l">
              <a:spcBef>
                <a:spcPts val="0"/>
              </a:spcBef>
              <a:spcAft>
                <a:spcPts val="0"/>
              </a:spcAft>
              <a:buSzPts val="1400"/>
              <a:buChar char="-"/>
            </a:pPr>
            <a:r>
              <a:rPr lang="en"/>
              <a:t>You are the teacher, and must give clear and precise </a:t>
            </a:r>
            <a:r>
              <a:rPr lang="en"/>
              <a:t>instructions</a:t>
            </a:r>
            <a:r>
              <a:rPr lang="en"/>
              <a:t>.</a:t>
            </a:r>
            <a:endParaRPr/>
          </a:p>
          <a:p>
            <a:pPr indent="-317500" lvl="1" marL="914400" rtl="0" algn="l">
              <a:spcBef>
                <a:spcPts val="0"/>
              </a:spcBef>
              <a:spcAft>
                <a:spcPts val="0"/>
              </a:spcAft>
              <a:buSzPts val="1400"/>
              <a:buChar char="-"/>
            </a:pPr>
            <a:r>
              <a:rPr lang="en"/>
              <a:t>Let’s practice that with an in-class exercise</a:t>
            </a:r>
            <a:endParaRPr/>
          </a:p>
        </p:txBody>
      </p:sp>
      <p:sp>
        <p:nvSpPr>
          <p:cNvPr id="140" name="Google Shape;140;g583653f6f5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83653f6f5_0_1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Advance the bullets as you read each instruction to the class.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Make it clear that the robot speaks english, and is very obedient. It does only what it’s told.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Students should write instructions with </a:t>
            </a:r>
            <a:r>
              <a:rPr lang="en">
                <a:highlight>
                  <a:srgbClr val="FFFFFF"/>
                </a:highlight>
                <a:latin typeface="Helvetica Neue Light"/>
                <a:ea typeface="Helvetica Neue Light"/>
                <a:cs typeface="Helvetica Neue Light"/>
                <a:sym typeface="Helvetica Neue Light"/>
              </a:rPr>
              <a:t>pencil</a:t>
            </a:r>
            <a:r>
              <a:rPr lang="en">
                <a:latin typeface="Helvetica Neue Light"/>
                <a:ea typeface="Helvetica Neue Light"/>
                <a:cs typeface="Helvetica Neue Light"/>
                <a:sym typeface="Helvetica Neue Light"/>
              </a:rPr>
              <a:t> on paper, and iterate to combine best of both.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When they have their final instructions, have them try it on you, the instructor. Be as literal as possible when following instructions, and look for ways to make it break. </a:t>
            </a:r>
            <a:endParaRPr>
              <a:latin typeface="Helvetica Neue Light"/>
              <a:ea typeface="Helvetica Neue Light"/>
              <a:cs typeface="Helvetica Neue Light"/>
              <a:sym typeface="Helvetica Neue Light"/>
            </a:endParaRPr>
          </a:p>
          <a:p>
            <a:pPr indent="0" lvl="0" marL="0" rtl="0" algn="l">
              <a:spcBef>
                <a:spcPts val="0"/>
              </a:spcBef>
              <a:spcAft>
                <a:spcPts val="0"/>
              </a:spcAft>
              <a:buNone/>
            </a:pPr>
            <a:r>
              <a:rPr lang="en">
                <a:latin typeface="Helvetica Neue Light"/>
                <a:ea typeface="Helvetica Neue Light"/>
                <a:cs typeface="Helvetica Neue Light"/>
                <a:sym typeface="Helvetica Neue Light"/>
              </a:rPr>
              <a:t>Ask for </a:t>
            </a:r>
            <a:r>
              <a:rPr lang="en">
                <a:latin typeface="Helvetica Neue Light"/>
                <a:ea typeface="Helvetica Neue Light"/>
                <a:cs typeface="Helvetica Neue Light"/>
                <a:sym typeface="Helvetica Neue Light"/>
              </a:rPr>
              <a:t>observations, guide towards:</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It’s hard to get it right</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Not all instructions are on the same “level”</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rPr lang="en">
                <a:latin typeface="Helvetica Neue Light"/>
                <a:ea typeface="Helvetica Neue Light"/>
                <a:cs typeface="Helvetica Neue Light"/>
                <a:sym typeface="Helvetica Neue Light"/>
              </a:rPr>
              <a:t>It takes iteration to get better</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317500" lvl="0" marL="457200" rtl="0" algn="l">
              <a:spcBef>
                <a:spcPts val="0"/>
              </a:spcBef>
              <a:spcAft>
                <a:spcPts val="0"/>
              </a:spcAft>
              <a:buSzPts val="1400"/>
              <a:buFont typeface="Helvetica Neue Light"/>
              <a:buChar char="-"/>
            </a:pPr>
            <a:r>
              <a:t/>
            </a:r>
            <a:endParaRPr>
              <a:latin typeface="Helvetica Neue Light"/>
              <a:ea typeface="Helvetica Neue Light"/>
              <a:cs typeface="Helvetica Neue Light"/>
              <a:sym typeface="Helvetica Neue Light"/>
            </a:endParaRPr>
          </a:p>
        </p:txBody>
      </p:sp>
      <p:sp>
        <p:nvSpPr>
          <p:cNvPr id="147" name="Google Shape;147;g583653f6f5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83653f6f5_0_28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Set students going on the DISCUSSION assignment, to explore this further. </a:t>
            </a:r>
            <a:endParaRPr/>
          </a:p>
        </p:txBody>
      </p:sp>
      <p:sp>
        <p:nvSpPr>
          <p:cNvPr id="153" name="Google Shape;153;g583653f6f5_0_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83653f6f5_0_4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Here’s our plan for class today</a:t>
            </a:r>
            <a:endParaRPr/>
          </a:p>
        </p:txBody>
      </p:sp>
      <p:sp>
        <p:nvSpPr>
          <p:cNvPr id="160" name="Google Shape;160;g583653f6f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Google Shape;38;p1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0" name="Shape 40"/>
        <p:cNvGrpSpPr/>
        <p:nvPr/>
      </p:nvGrpSpPr>
      <p:grpSpPr>
        <a:xfrm>
          <a:off x="0" y="0"/>
          <a:ext cx="0" cy="0"/>
          <a:chOff x="0" y="0"/>
          <a:chExt cx="0" cy="0"/>
        </a:xfrm>
      </p:grpSpPr>
      <p:sp>
        <p:nvSpPr>
          <p:cNvPr id="41" name="Google Shape;4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4" name="Shape 44"/>
        <p:cNvGrpSpPr/>
        <p:nvPr/>
      </p:nvGrpSpPr>
      <p:grpSpPr>
        <a:xfrm>
          <a:off x="0" y="0"/>
          <a:ext cx="0" cy="0"/>
          <a:chOff x="0" y="0"/>
          <a:chExt cx="0" cy="0"/>
        </a:xfrm>
      </p:grpSpPr>
      <p:sp>
        <p:nvSpPr>
          <p:cNvPr id="45" name="Google Shape;45;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7" name="Google Shape;47;p1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2" name="Shape 52"/>
        <p:cNvGrpSpPr/>
        <p:nvPr/>
      </p:nvGrpSpPr>
      <p:grpSpPr>
        <a:xfrm>
          <a:off x="0" y="0"/>
          <a:ext cx="0" cy="0"/>
          <a:chOff x="0" y="0"/>
          <a:chExt cx="0" cy="0"/>
        </a:xfrm>
      </p:grpSpPr>
      <p:sp>
        <p:nvSpPr>
          <p:cNvPr id="53" name="Google Shape;5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5" name="Google Shape;5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6" name="Shape 56"/>
        <p:cNvGrpSpPr/>
        <p:nvPr/>
      </p:nvGrpSpPr>
      <p:grpSpPr>
        <a:xfrm>
          <a:off x="0" y="0"/>
          <a:ext cx="0" cy="0"/>
          <a:chOff x="0" y="0"/>
          <a:chExt cx="0" cy="0"/>
        </a:xfrm>
      </p:grpSpPr>
      <p:sp>
        <p:nvSpPr>
          <p:cNvPr id="57" name="Google Shape;5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2" name="Google Shape;6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3" name="Google Shape;6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Google Shape;66;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7" name="Google Shape;6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8" name="Shape 68"/>
        <p:cNvGrpSpPr/>
        <p:nvPr/>
      </p:nvGrpSpPr>
      <p:grpSpPr>
        <a:xfrm>
          <a:off x="0" y="0"/>
          <a:ext cx="0" cy="0"/>
          <a:chOff x="0" y="0"/>
          <a:chExt cx="0" cy="0"/>
        </a:xfrm>
      </p:grpSpPr>
      <p:sp>
        <p:nvSpPr>
          <p:cNvPr id="69" name="Google Shape;6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 name="Google Shape;70;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1" name="Google Shape;7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Google Shape;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9" name="Shape 79"/>
        <p:cNvGrpSpPr/>
        <p:nvPr/>
      </p:nvGrpSpPr>
      <p:grpSpPr>
        <a:xfrm>
          <a:off x="0" y="0"/>
          <a:ext cx="0" cy="0"/>
          <a:chOff x="0" y="0"/>
          <a:chExt cx="0" cy="0"/>
        </a:xfrm>
      </p:grpSpPr>
      <p:sp>
        <p:nvSpPr>
          <p:cNvPr id="80" name="Google Shape;80;p2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tx">
  <p:cSld name="TITLE_AND_BODY">
    <p:spTree>
      <p:nvGrpSpPr>
        <p:cNvPr id="81" name="Shape 81"/>
        <p:cNvGrpSpPr/>
        <p:nvPr/>
      </p:nvGrpSpPr>
      <p:grpSpPr>
        <a:xfrm>
          <a:off x="0" y="0"/>
          <a:ext cx="0" cy="0"/>
          <a:chOff x="0" y="0"/>
          <a:chExt cx="0" cy="0"/>
        </a:xfrm>
      </p:grpSpPr>
      <p:cxnSp>
        <p:nvCxnSpPr>
          <p:cNvPr id="82" name="Google Shape;82;p2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83" name="Google Shape;83;p2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84" name="Google Shape;84;p2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85" name="Shape 85"/>
        <p:cNvGrpSpPr/>
        <p:nvPr/>
      </p:nvGrpSpPr>
      <p:grpSpPr>
        <a:xfrm>
          <a:off x="0" y="0"/>
          <a:ext cx="0" cy="0"/>
          <a:chOff x="0" y="0"/>
          <a:chExt cx="0" cy="0"/>
        </a:xfrm>
      </p:grpSpPr>
      <p:pic>
        <p:nvPicPr>
          <p:cNvPr descr="PoweredbyCodeFellowsMasterSlides5.png" id="86" name="Google Shape;86;p2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87" name="Google Shape;87;p2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88" name="Shape 88"/>
        <p:cNvGrpSpPr/>
        <p:nvPr/>
      </p:nvGrpSpPr>
      <p:grpSpPr>
        <a:xfrm>
          <a:off x="0" y="0"/>
          <a:ext cx="0" cy="0"/>
          <a:chOff x="0" y="0"/>
          <a:chExt cx="0" cy="0"/>
        </a:xfrm>
      </p:grpSpPr>
      <p:pic>
        <p:nvPicPr>
          <p:cNvPr descr="PoweredbyCodeFellowsMasterSlides4.png" id="89" name="Google Shape;89;p2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90" name="Google Shape;90;p2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91" name="Shape 91"/>
        <p:cNvGrpSpPr/>
        <p:nvPr/>
      </p:nvGrpSpPr>
      <p:grpSpPr>
        <a:xfrm>
          <a:off x="0" y="0"/>
          <a:ext cx="0" cy="0"/>
          <a:chOff x="0" y="0"/>
          <a:chExt cx="0" cy="0"/>
        </a:xfrm>
      </p:grpSpPr>
      <p:pic>
        <p:nvPicPr>
          <p:cNvPr descr="PoweredbyCodeFellowsMasterSlides3.png" id="92" name="Google Shape;92;p2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93" name="Google Shape;93;p2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94" name="Shape 94"/>
        <p:cNvGrpSpPr/>
        <p:nvPr/>
      </p:nvGrpSpPr>
      <p:grpSpPr>
        <a:xfrm>
          <a:off x="0" y="0"/>
          <a:ext cx="0" cy="0"/>
          <a:chOff x="0" y="0"/>
          <a:chExt cx="0" cy="0"/>
        </a:xfrm>
      </p:grpSpPr>
      <p:pic>
        <p:nvPicPr>
          <p:cNvPr descr="PoweredbyCodeFellowsMasterSlides8.png" id="95" name="Google Shape;95;p2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96" name="Google Shape;96;p2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97" name="Shape 97"/>
        <p:cNvGrpSpPr/>
        <p:nvPr/>
      </p:nvGrpSpPr>
      <p:grpSpPr>
        <a:xfrm>
          <a:off x="0" y="0"/>
          <a:ext cx="0" cy="0"/>
          <a:chOff x="0" y="0"/>
          <a:chExt cx="0" cy="0"/>
        </a:xfrm>
      </p:grpSpPr>
      <p:pic>
        <p:nvPicPr>
          <p:cNvPr descr="PoweredbyCodeFellowsMasterSlides7.png" id="98" name="Google Shape;98;p2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99" name="Google Shape;99;p2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100" name="Shape 100"/>
        <p:cNvGrpSpPr/>
        <p:nvPr/>
      </p:nvGrpSpPr>
      <p:grpSpPr>
        <a:xfrm>
          <a:off x="0" y="0"/>
          <a:ext cx="0" cy="0"/>
          <a:chOff x="0" y="0"/>
          <a:chExt cx="0" cy="0"/>
        </a:xfrm>
      </p:grpSpPr>
      <p:pic>
        <p:nvPicPr>
          <p:cNvPr descr="PoweredbyCodeFellowsMasterSlides6.png" id="101" name="Google Shape;101;p2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102" name="Google Shape;102;p2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03" name="Shape 103"/>
        <p:cNvGrpSpPr/>
        <p:nvPr/>
      </p:nvGrpSpPr>
      <p:grpSpPr>
        <a:xfrm>
          <a:off x="0" y="0"/>
          <a:ext cx="0" cy="0"/>
          <a:chOff x="0" y="0"/>
          <a:chExt cx="0" cy="0"/>
        </a:xfrm>
      </p:grpSpPr>
      <p:sp>
        <p:nvSpPr>
          <p:cNvPr id="104" name="Google Shape;104;p30"/>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12.pn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4" name="Shape 74"/>
        <p:cNvGrpSpPr/>
        <p:nvPr/>
      </p:nvGrpSpPr>
      <p:grpSpPr>
        <a:xfrm>
          <a:off x="0" y="0"/>
          <a:ext cx="0" cy="0"/>
          <a:chOff x="0" y="0"/>
          <a:chExt cx="0" cy="0"/>
        </a:xfrm>
      </p:grpSpPr>
      <p:pic>
        <p:nvPicPr>
          <p:cNvPr descr="PoweredbyCodeFellowsMasterSlides.png" id="75" name="Google Shape;75;p21"/>
          <p:cNvPicPr preferRelativeResize="0"/>
          <p:nvPr/>
        </p:nvPicPr>
        <p:blipFill rotWithShape="1">
          <a:blip r:embed="rId1">
            <a:alphaModFix/>
          </a:blip>
          <a:srcRect b="0" l="0" r="0" t="0"/>
          <a:stretch/>
        </p:blipFill>
        <p:spPr>
          <a:xfrm>
            <a:off x="528" y="1955"/>
            <a:ext cx="9122427" cy="5131365"/>
          </a:xfrm>
          <a:prstGeom prst="rect">
            <a:avLst/>
          </a:prstGeom>
          <a:noFill/>
          <a:ln>
            <a:noFill/>
          </a:ln>
        </p:spPr>
      </p:pic>
      <p:sp>
        <p:nvSpPr>
          <p:cNvPr id="76" name="Google Shape;76;p21"/>
          <p:cNvSpPr txBox="1"/>
          <p:nvPr>
            <p:ph type="title"/>
          </p:nvPr>
        </p:nvSpPr>
        <p:spPr>
          <a:xfrm>
            <a:off x="228600" y="714375"/>
            <a:ext cx="7810500" cy="1743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1"/>
          <p:cNvSpPr txBox="1"/>
          <p:nvPr>
            <p:ph idx="1" type="body"/>
          </p:nvPr>
        </p:nvSpPr>
        <p:spPr>
          <a:xfrm>
            <a:off x="666750" y="2652713"/>
            <a:ext cx="7810500" cy="595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78" name="Google Shape;78;p21"/>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descr="cf-logo-horizontal-2-color-black.png" id="109" name="Google Shape;109;p31"/>
          <p:cNvPicPr preferRelativeResize="0"/>
          <p:nvPr/>
        </p:nvPicPr>
        <p:blipFill rotWithShape="1">
          <a:blip r:embed="rId3">
            <a:alphaModFix/>
          </a:blip>
          <a:srcRect b="0" l="0" r="0" t="0"/>
          <a:stretch/>
        </p:blipFill>
        <p:spPr>
          <a:xfrm>
            <a:off x="228600" y="221475"/>
            <a:ext cx="1353378" cy="267754"/>
          </a:xfrm>
          <a:prstGeom prst="rect">
            <a:avLst/>
          </a:prstGeom>
          <a:noFill/>
          <a:ln>
            <a:noFill/>
          </a:ln>
        </p:spPr>
      </p:pic>
      <p:sp>
        <p:nvSpPr>
          <p:cNvPr id="110" name="Google Shape;110;p3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Code 102: Intro to Software Development</a:t>
            </a:r>
            <a:endParaRPr b="1" sz="5400">
              <a:latin typeface="Helvetica Neue"/>
              <a:ea typeface="Helvetica Neue"/>
              <a:cs typeface="Helvetica Neue"/>
              <a:sym typeface="Helvetica Neue"/>
            </a:endParaRPr>
          </a:p>
        </p:txBody>
      </p:sp>
      <p:cxnSp>
        <p:nvCxnSpPr>
          <p:cNvPr id="111" name="Google Shape;111;p31"/>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112" name="Google Shape;112;p3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Class 07</a:t>
            </a:r>
            <a:endParaRPr>
              <a:solidFill>
                <a:srgbClr val="7E7F7E"/>
              </a:solidFill>
              <a:latin typeface="Helvetica Neue"/>
              <a:ea typeface="Helvetica Neue"/>
              <a:cs typeface="Helvetica Neue"/>
              <a:sym typeface="Helvetica Neue"/>
            </a:endParaRPr>
          </a:p>
          <a:p>
            <a:pPr indent="0" lvl="0" marL="0" marR="0" rtl="0" algn="l">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functions</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69" name="Google Shape;169;p4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0" name="Google Shape;170;p4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JavaScript: Putting the fun in functions since 1995</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41"/>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refactoring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76" name="Google Shape;176;p41"/>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77" name="Google Shape;177;p41"/>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Same results, better code.</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2"/>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18" name="Google Shape;118;p32"/>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33"/>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Review of previous class</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24" name="Google Shape;124;p33"/>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34"/>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review</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30" name="Google Shape;130;p34"/>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1" name="Google Shape;131;p34"/>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What did you learn?</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35"/>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Programming...</a:t>
            </a:r>
            <a:endParaRPr b="1" sz="1800">
              <a:solidFill>
                <a:srgbClr val="38761D"/>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...With JavaScript</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37" name="Google Shape;137;p35"/>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36"/>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programming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43" name="Google Shape;143;p36"/>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44" name="Google Shape;144;p36"/>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Steps to success</a:t>
            </a:r>
            <a:endParaRPr sz="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7"/>
          <p:cNvSpPr txBox="1"/>
          <p:nvPr/>
        </p:nvSpPr>
        <p:spPr>
          <a:xfrm>
            <a:off x="348873" y="99003"/>
            <a:ext cx="7842600" cy="5868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0000"/>
              </a:buClr>
              <a:buSzPts val="3600"/>
              <a:buFont typeface="Helvetica Neue"/>
              <a:buNone/>
            </a:pPr>
            <a:r>
              <a:rPr b="1" lang="en" sz="3400">
                <a:latin typeface="Helvetica Neue"/>
                <a:ea typeface="Helvetica Neue"/>
                <a:cs typeface="Helvetica Neue"/>
                <a:sym typeface="Helvetica Neue"/>
              </a:rPr>
              <a:t>Teach the robot...</a:t>
            </a:r>
            <a:endParaRPr sz="3400"/>
          </a:p>
        </p:txBody>
      </p:sp>
      <p:sp>
        <p:nvSpPr>
          <p:cNvPr id="150" name="Google Shape;150;p37"/>
          <p:cNvSpPr txBox="1"/>
          <p:nvPr/>
        </p:nvSpPr>
        <p:spPr>
          <a:xfrm>
            <a:off x="348875" y="821175"/>
            <a:ext cx="8556000" cy="3154800"/>
          </a:xfrm>
          <a:prstGeom prst="rect">
            <a:avLst/>
          </a:prstGeom>
          <a:noFill/>
          <a:ln>
            <a:noFill/>
          </a:ln>
        </p:spPr>
        <p:txBody>
          <a:bodyPr anchorCtr="0" anchor="t" bIns="19050" lIns="19050" spcFirstLastPara="1" rIns="19050" wrap="square" tIns="19050">
            <a:noAutofit/>
          </a:bodyPr>
          <a:lstStyle/>
          <a:p>
            <a:pPr indent="-342900" lvl="0" marL="457200" marR="0" rtl="0" algn="l">
              <a:lnSpc>
                <a:spcPct val="150000"/>
              </a:lnSpc>
              <a:spcBef>
                <a:spcPts val="0"/>
              </a:spcBef>
              <a:spcAft>
                <a:spcPts val="0"/>
              </a:spcAft>
              <a:buSzPts val="1800"/>
              <a:buFont typeface="Helvetica Neue"/>
              <a:buChar char="●"/>
            </a:pPr>
            <a:r>
              <a:rPr lang="en" sz="1800">
                <a:latin typeface="Helvetica Neue"/>
                <a:ea typeface="Helvetica Neue"/>
                <a:cs typeface="Helvetica Neue"/>
                <a:sym typeface="Helvetica Neue"/>
              </a:rPr>
              <a:t>How to complete a task</a:t>
            </a:r>
            <a:endParaRPr sz="1800">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Pair up.</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Silently, each partner writes out instructions. </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Test it out. Take turns playing the robot:</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Give your sequence of commands to the robot.</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The robot does only what they’re told.</a:t>
            </a:r>
            <a:endParaRPr sz="1800">
              <a:solidFill>
                <a:srgbClr val="666666"/>
              </a:solidFill>
              <a:latin typeface="Helvetica Neue"/>
              <a:ea typeface="Helvetica Neue"/>
              <a:cs typeface="Helvetica Neue"/>
              <a:sym typeface="Helvetica Neue"/>
            </a:endParaRPr>
          </a:p>
          <a:p>
            <a:pPr indent="-342900" lvl="2" marL="13716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Switch roles.</a:t>
            </a:r>
            <a:endParaRPr sz="1800">
              <a:solidFill>
                <a:srgbClr val="666666"/>
              </a:solidFill>
              <a:latin typeface="Helvetica Neue"/>
              <a:ea typeface="Helvetica Neue"/>
              <a:cs typeface="Helvetica Neue"/>
              <a:sym typeface="Helvetica Neue"/>
            </a:endParaRPr>
          </a:p>
          <a:p>
            <a:pPr indent="-342900" lvl="1" marL="914400" marR="0" rtl="0" algn="l">
              <a:lnSpc>
                <a:spcPct val="150000"/>
              </a:lnSpc>
              <a:spcBef>
                <a:spcPts val="0"/>
              </a:spcBef>
              <a:spcAft>
                <a:spcPts val="0"/>
              </a:spcAft>
              <a:buClr>
                <a:srgbClr val="666666"/>
              </a:buClr>
              <a:buSzPts val="1800"/>
              <a:buFont typeface="Helvetica Neue"/>
              <a:buChar char="○"/>
            </a:pPr>
            <a:r>
              <a:rPr lang="en" sz="1800">
                <a:solidFill>
                  <a:srgbClr val="666666"/>
                </a:solidFill>
                <a:latin typeface="Helvetica Neue"/>
                <a:ea typeface="Helvetica Neue"/>
                <a:cs typeface="Helvetica Neue"/>
                <a:sym typeface="Helvetica Neue"/>
              </a:rPr>
              <a:t>Combine what you learn to make a single set of instructions.</a:t>
            </a:r>
            <a:endParaRPr sz="1800">
              <a:solidFill>
                <a:srgbClr val="666666"/>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solidFill>
                  <a:srgbClr val="CC3524"/>
                </a:solidFill>
                <a:latin typeface="Helvetica Neue"/>
                <a:ea typeface="Helvetica Neue"/>
                <a:cs typeface="Helvetica Neue"/>
                <a:sym typeface="Helvetica Neue"/>
              </a:rPr>
              <a:t>&lt;</a:t>
            </a:r>
            <a:r>
              <a:rPr b="1" lang="en" sz="5400">
                <a:latin typeface="Helvetica Neue"/>
                <a:ea typeface="Helvetica Neue"/>
                <a:cs typeface="Helvetica Neue"/>
                <a:sym typeface="Helvetica Neue"/>
              </a:rPr>
              <a:t>reading</a:t>
            </a:r>
            <a:r>
              <a:rPr b="1" lang="en" sz="5400">
                <a:solidFill>
                  <a:srgbClr val="CC3524"/>
                </a:solidFill>
                <a:latin typeface="Helvetica Neue"/>
                <a:ea typeface="Helvetica Neue"/>
                <a:cs typeface="Helvetica Neue"/>
                <a:sym typeface="Helvetica Neue"/>
              </a:rPr>
              <a:t>&gt;</a:t>
            </a:r>
            <a:r>
              <a:rPr b="1" lang="en" sz="5400">
                <a:latin typeface="Helvetica Neue"/>
                <a:ea typeface="Helvetica Neue"/>
                <a:cs typeface="Helvetica Neue"/>
                <a:sym typeface="Helvetica Neue"/>
              </a:rPr>
              <a:t> </a:t>
            </a:r>
            <a:endParaRPr sz="500"/>
          </a:p>
        </p:txBody>
      </p:sp>
      <p:cxnSp>
        <p:nvCxnSpPr>
          <p:cNvPr id="156" name="Google Shape;156;p3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57" name="Google Shape;157;p3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Behold the power of step by step actions...</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9"/>
          <p:cNvSpPr txBox="1"/>
          <p:nvPr/>
        </p:nvSpPr>
        <p:spPr>
          <a:xfrm>
            <a:off x="258950" y="1090419"/>
            <a:ext cx="6206100" cy="4036200"/>
          </a:xfrm>
          <a:prstGeom prst="rect">
            <a:avLst/>
          </a:prstGeom>
          <a:noFill/>
          <a:ln>
            <a:noFill/>
          </a:ln>
        </p:spPr>
        <p:txBody>
          <a:bodyPr anchorCtr="0" anchor="t" bIns="19050" lIns="19050" spcFirstLastPara="1" rIns="19050" wrap="square" tIns="19050">
            <a:noAutofit/>
          </a:bodyPr>
          <a:lstStyle/>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Review of previous class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Share your learning</a:t>
            </a:r>
            <a:endParaRPr sz="1800">
              <a:solidFill>
                <a:srgbClr val="434343"/>
              </a:solidFill>
              <a:latin typeface="Helvetica Neue"/>
              <a:ea typeface="Helvetica Neue"/>
              <a:cs typeface="Helvetica Neue"/>
              <a:sym typeface="Helvetica Neue"/>
            </a:endParaRPr>
          </a:p>
          <a:p>
            <a:pPr indent="-279400" lvl="0" marL="254000" marR="0" rtl="0" algn="l">
              <a:lnSpc>
                <a:spcPct val="150000"/>
              </a:lnSpc>
              <a:spcBef>
                <a:spcPts val="0"/>
              </a:spcBef>
              <a:spcAft>
                <a:spcPts val="0"/>
              </a:spcAft>
              <a:buClr>
                <a:srgbClr val="434343"/>
              </a:buClr>
              <a:buSzPts val="1800"/>
              <a:buFont typeface="Helvetica Neue"/>
              <a:buAutoNum type="arabicPeriod"/>
            </a:pPr>
            <a:r>
              <a:rPr lang="en" sz="1800">
                <a:solidFill>
                  <a:srgbClr val="434343"/>
                </a:solidFill>
                <a:latin typeface="Helvetica Neue"/>
                <a:ea typeface="Helvetica Neue"/>
                <a:cs typeface="Helvetica Neue"/>
                <a:sym typeface="Helvetica Neue"/>
              </a:rPr>
              <a:t>Programming...</a:t>
            </a:r>
            <a:endParaRPr sz="1800">
              <a:solidFill>
                <a:srgbClr val="434343"/>
              </a:solidFill>
            </a:endParaRPr>
          </a:p>
          <a:p>
            <a:pPr indent="-342900" lvl="1" marL="914400" marR="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Steps to Success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Discussion </a:t>
            </a:r>
            <a:r>
              <a:rPr lang="en" sz="1800">
                <a:solidFill>
                  <a:srgbClr val="434343"/>
                </a:solidFill>
                <a:latin typeface="Helvetica Neue"/>
                <a:ea typeface="Helvetica Neue"/>
                <a:cs typeface="Helvetica Neue"/>
                <a:sym typeface="Helvetica Neue"/>
              </a:rPr>
              <a:t>Reading</a:t>
            </a:r>
            <a:endParaRPr sz="1800">
              <a:solidFill>
                <a:srgbClr val="434343"/>
              </a:solidFill>
              <a:latin typeface="Helvetica Neue"/>
              <a:ea typeface="Helvetica Neue"/>
              <a:cs typeface="Helvetica Neue"/>
              <a:sym typeface="Helvetica Neue"/>
            </a:endParaRPr>
          </a:p>
          <a:p>
            <a:pPr indent="-279400" lvl="0" marL="254000" rtl="0" algn="l">
              <a:lnSpc>
                <a:spcPct val="150000"/>
              </a:lnSpc>
              <a:spcBef>
                <a:spcPts val="0"/>
              </a:spcBef>
              <a:spcAft>
                <a:spcPts val="0"/>
              </a:spcAft>
              <a:buClr>
                <a:srgbClr val="38761D"/>
              </a:buClr>
              <a:buSzPts val="1800"/>
              <a:buFont typeface="Helvetica Neue"/>
              <a:buAutoNum type="arabicPeriod"/>
            </a:pPr>
            <a:r>
              <a:rPr b="1" lang="en" sz="1800">
                <a:solidFill>
                  <a:srgbClr val="38761D"/>
                </a:solidFill>
                <a:latin typeface="Helvetica Neue"/>
                <a:ea typeface="Helvetica Neue"/>
                <a:cs typeface="Helvetica Neue"/>
                <a:sym typeface="Helvetica Neue"/>
              </a:rPr>
              <a:t>...With JavaScript</a:t>
            </a:r>
            <a:endParaRPr b="1" sz="1800">
              <a:solidFill>
                <a:srgbClr val="38761D"/>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Demo: Functions</a:t>
            </a:r>
            <a:endParaRPr sz="1800">
              <a:solidFill>
                <a:srgbClr val="434343"/>
              </a:solidFill>
              <a:latin typeface="Helvetica Neue"/>
              <a:ea typeface="Helvetica Neue"/>
              <a:cs typeface="Helvetica Neue"/>
              <a:sym typeface="Helvetica Neue"/>
            </a:endParaRPr>
          </a:p>
          <a:p>
            <a:pPr indent="-342900" lvl="1" marL="914400" rtl="0" algn="l">
              <a:lnSpc>
                <a:spcPct val="150000"/>
              </a:lnSpc>
              <a:spcBef>
                <a:spcPts val="0"/>
              </a:spcBef>
              <a:spcAft>
                <a:spcPts val="0"/>
              </a:spcAft>
              <a:buClr>
                <a:srgbClr val="434343"/>
              </a:buClr>
              <a:buSzPts val="1800"/>
              <a:buFont typeface="Helvetica Neue"/>
              <a:buChar char="○"/>
            </a:pPr>
            <a:r>
              <a:rPr lang="en" sz="1800">
                <a:solidFill>
                  <a:srgbClr val="434343"/>
                </a:solidFill>
                <a:latin typeface="Helvetica Neue"/>
                <a:ea typeface="Helvetica Neue"/>
                <a:cs typeface="Helvetica Neue"/>
                <a:sym typeface="Helvetica Neue"/>
              </a:rPr>
              <a:t>Lab: Refactoring</a:t>
            </a:r>
            <a:endParaRPr sz="1800">
              <a:solidFill>
                <a:srgbClr val="434343"/>
              </a:solidFill>
              <a:latin typeface="Helvetica Neue"/>
              <a:ea typeface="Helvetica Neue"/>
              <a:cs typeface="Helvetica Neue"/>
              <a:sym typeface="Helvetica Neue"/>
            </a:endParaRPr>
          </a:p>
        </p:txBody>
      </p:sp>
      <p:sp>
        <p:nvSpPr>
          <p:cNvPr id="163" name="Google Shape;163;p39"/>
          <p:cNvSpPr txBox="1"/>
          <p:nvPr/>
        </p:nvSpPr>
        <p:spPr>
          <a:xfrm>
            <a:off x="0" y="0"/>
            <a:ext cx="6465000" cy="908400"/>
          </a:xfrm>
          <a:prstGeom prst="rect">
            <a:avLst/>
          </a:prstGeom>
          <a:noFill/>
          <a:ln>
            <a:noFill/>
          </a:ln>
        </p:spPr>
        <p:txBody>
          <a:bodyPr anchorCtr="0" anchor="t" bIns="19050" lIns="19050" spcFirstLastPara="1" rIns="19050" wrap="square" tIns="19050">
            <a:noAutofit/>
          </a:bodyPr>
          <a:lstStyle/>
          <a:p>
            <a:pPr indent="0" lvl="0" marL="0" marR="0" rtl="0" algn="ctr">
              <a:lnSpc>
                <a:spcPct val="80000"/>
              </a:lnSpc>
              <a:spcBef>
                <a:spcPts val="0"/>
              </a:spcBef>
              <a:spcAft>
                <a:spcPts val="0"/>
              </a:spcAft>
              <a:buClr>
                <a:srgbClr val="000000"/>
              </a:buClr>
              <a:buSzPts val="5400"/>
              <a:buFont typeface="Helvetica Neue"/>
              <a:buNone/>
            </a:pPr>
            <a:r>
              <a:rPr b="1" lang="en" sz="5400">
                <a:solidFill>
                  <a:srgbClr val="434343"/>
                </a:solidFill>
                <a:latin typeface="Helvetica Neue"/>
                <a:ea typeface="Helvetica Neue"/>
                <a:cs typeface="Helvetica Neue"/>
                <a:sym typeface="Helvetica Neue"/>
              </a:rPr>
              <a:t>Agenda</a:t>
            </a:r>
            <a:endParaRPr b="1" sz="5400">
              <a:solidFill>
                <a:srgbClr val="434343"/>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