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6" r:id="rId3"/>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Helvetica Neue"/>
      <p:regular r:id="rId14"/>
      <p:bold r:id="rId15"/>
      <p:italic r:id="rId16"/>
      <p:boldItalic r:id="rId17"/>
    </p:embeddedFont>
    <p:embeddedFont>
      <p:font typeface="Helvetica Neue Light"/>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HelveticaNeueLight-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HelveticaNeueLight-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HelveticaNeue-bold.fntdata"/><Relationship Id="rId14" Type="http://schemas.openxmlformats.org/officeDocument/2006/relationships/font" Target="fonts/HelveticaNeue-regular.fntdata"/><Relationship Id="rId17" Type="http://schemas.openxmlformats.org/officeDocument/2006/relationships/font" Target="fonts/HelveticaNeue-boldItalic.fntdata"/><Relationship Id="rId16" Type="http://schemas.openxmlformats.org/officeDocument/2006/relationships/font" Target="fonts/HelveticaNeue-italic.fntdata"/><Relationship Id="rId5" Type="http://schemas.openxmlformats.org/officeDocument/2006/relationships/notesMaster" Target="notesMasters/notesMaster1.xml"/><Relationship Id="rId19" Type="http://schemas.openxmlformats.org/officeDocument/2006/relationships/font" Target="fonts/HelveticaNeueLight-bold.fntdata"/><Relationship Id="rId6" Type="http://schemas.openxmlformats.org/officeDocument/2006/relationships/slide" Target="slides/slide1.xml"/><Relationship Id="rId18" Type="http://schemas.openxmlformats.org/officeDocument/2006/relationships/font" Target="fonts/HelveticaNeueLigh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2accd1c413_3_3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2accd1c413_3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a7f4ec420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114" name="Google Shape;114;g5a7f4ec42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c42ef8f71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120" name="Google Shape;120;g5c42ef8f7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a7f4ec420_0_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There are 4 skills in language learning: Hearing, speaking, reading, writing (and we generally develop them in that order).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review sessions are your chance to SPEAK with this new language. Practice using the right words. Let these foreign sounds emanate from YOUR mouth. The names of these esoteric characters matter, and using the wrong one will make a difference to the computer.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 around the room. Each student can share a thing learned, or a sentence from their Learning Journal. Help them use the right words. Document the vocab as necessary on the whiteboard.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Ask specifically for what was learned by reading about other student’s learning. </a:t>
            </a:r>
            <a:endParaRPr/>
          </a:p>
        </p:txBody>
      </p:sp>
      <p:sp>
        <p:nvSpPr>
          <p:cNvPr id="126" name="Google Shape;126;g5a7f4ec420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c42ef8f71_0_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133" name="Google Shape;133;g5c42ef8f71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a7f4ec420_0_1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Open the links from the lab assignment, and </a:t>
            </a:r>
            <a:r>
              <a:rPr lang="en"/>
              <a:t>briefly</a:t>
            </a:r>
            <a:r>
              <a:rPr lang="en"/>
              <a:t> discuss each one. Take questions from students, so they are prepared to work through the “individual workshops” on their own.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Scope guidance for Read 09: Career Coaching is important. Remind students that resumé and LinkedIn are always works in progress that require fine tuning. Students will make constant adjustments from 102 - 401. Encourage a fairly high level pass for this 102 assignment. Students should get a solid base resume and must use template to be part of the Career Accelerator Program when they graduate from Code 401.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LinkedIn connections should be made with classmates.</a:t>
            </a:r>
            <a:endParaRPr/>
          </a:p>
        </p:txBody>
      </p:sp>
      <p:sp>
        <p:nvSpPr>
          <p:cNvPr id="139" name="Google Shape;139;g5a7f4ec420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c42ef8f71_0_1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146" name="Google Shape;146;g5c42ef8f71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a7f4ec420_0_1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5a7f4ec420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TITLE_1">
    <p:spTree>
      <p:nvGrpSpPr>
        <p:cNvPr id="9" name="Shape 9"/>
        <p:cNvGrpSpPr/>
        <p:nvPr/>
      </p:nvGrpSpPr>
      <p:grpSpPr>
        <a:xfrm>
          <a:off x="0" y="0"/>
          <a:ext cx="0" cy="0"/>
          <a:chOff x="0" y="0"/>
          <a:chExt cx="0" cy="0"/>
        </a:xfrm>
      </p:grpSpPr>
      <p:sp>
        <p:nvSpPr>
          <p:cNvPr id="10" name="Google Shape;10;p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7" name="Shape 37"/>
        <p:cNvGrpSpPr/>
        <p:nvPr/>
      </p:nvGrpSpPr>
      <p:grpSpPr>
        <a:xfrm>
          <a:off x="0" y="0"/>
          <a:ext cx="0" cy="0"/>
          <a:chOff x="0" y="0"/>
          <a:chExt cx="0" cy="0"/>
        </a:xfrm>
      </p:grpSpPr>
      <p:sp>
        <p:nvSpPr>
          <p:cNvPr id="38" name="Google Shape;38;p1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9" name="Google Shape;3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0" name="Shape 40"/>
        <p:cNvGrpSpPr/>
        <p:nvPr/>
      </p:nvGrpSpPr>
      <p:grpSpPr>
        <a:xfrm>
          <a:off x="0" y="0"/>
          <a:ext cx="0" cy="0"/>
          <a:chOff x="0" y="0"/>
          <a:chExt cx="0" cy="0"/>
        </a:xfrm>
      </p:grpSpPr>
      <p:sp>
        <p:nvSpPr>
          <p:cNvPr id="41" name="Google Shape;41;p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 name="Google Shape;42;p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3" name="Google Shape;4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4" name="Shape 44"/>
        <p:cNvGrpSpPr/>
        <p:nvPr/>
      </p:nvGrpSpPr>
      <p:grpSpPr>
        <a:xfrm>
          <a:off x="0" y="0"/>
          <a:ext cx="0" cy="0"/>
          <a:chOff x="0" y="0"/>
          <a:chExt cx="0" cy="0"/>
        </a:xfrm>
      </p:grpSpPr>
      <p:sp>
        <p:nvSpPr>
          <p:cNvPr id="45" name="Google Shape;45;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 name="Google Shape;46;p1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7" name="Google Shape;47;p1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8" name="Google Shape;48;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 name="Google Shape;5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2" name="Shape 52"/>
        <p:cNvGrpSpPr/>
        <p:nvPr/>
      </p:nvGrpSpPr>
      <p:grpSpPr>
        <a:xfrm>
          <a:off x="0" y="0"/>
          <a:ext cx="0" cy="0"/>
          <a:chOff x="0" y="0"/>
          <a:chExt cx="0" cy="0"/>
        </a:xfrm>
      </p:grpSpPr>
      <p:sp>
        <p:nvSpPr>
          <p:cNvPr id="53" name="Google Shape;53;p1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 name="Google Shape;54;p1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5" name="Google Shape;5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56" name="Shape 56"/>
        <p:cNvGrpSpPr/>
        <p:nvPr/>
      </p:nvGrpSpPr>
      <p:grpSpPr>
        <a:xfrm>
          <a:off x="0" y="0"/>
          <a:ext cx="0" cy="0"/>
          <a:chOff x="0" y="0"/>
          <a:chExt cx="0" cy="0"/>
        </a:xfrm>
      </p:grpSpPr>
      <p:sp>
        <p:nvSpPr>
          <p:cNvPr id="57" name="Google Shape;57;p1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8" name="Google Shape;5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1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2" name="Google Shape;62;p17"/>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3" name="Google Shape;63;p1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5" name="Shape 65"/>
        <p:cNvGrpSpPr/>
        <p:nvPr/>
      </p:nvGrpSpPr>
      <p:grpSpPr>
        <a:xfrm>
          <a:off x="0" y="0"/>
          <a:ext cx="0" cy="0"/>
          <a:chOff x="0" y="0"/>
          <a:chExt cx="0" cy="0"/>
        </a:xfrm>
      </p:grpSpPr>
      <p:sp>
        <p:nvSpPr>
          <p:cNvPr id="66" name="Google Shape;66;p1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7" name="Google Shape;6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8" name="Shape 68"/>
        <p:cNvGrpSpPr/>
        <p:nvPr/>
      </p:nvGrpSpPr>
      <p:grpSpPr>
        <a:xfrm>
          <a:off x="0" y="0"/>
          <a:ext cx="0" cy="0"/>
          <a:chOff x="0" y="0"/>
          <a:chExt cx="0" cy="0"/>
        </a:xfrm>
      </p:grpSpPr>
      <p:sp>
        <p:nvSpPr>
          <p:cNvPr id="69" name="Google Shape;69;p1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0" name="Google Shape;70;p19"/>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71" name="Google Shape;7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Google Shape;7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howMasterSp="0">
  <p:cSld name="TITLE_AND_BODY_1">
    <p:spTree>
      <p:nvGrpSpPr>
        <p:cNvPr id="11" name="Shape 11"/>
        <p:cNvGrpSpPr/>
        <p:nvPr/>
      </p:nvGrpSpPr>
      <p:grpSpPr>
        <a:xfrm>
          <a:off x="0" y="0"/>
          <a:ext cx="0" cy="0"/>
          <a:chOff x="0" y="0"/>
          <a:chExt cx="0" cy="0"/>
        </a:xfrm>
      </p:grpSpPr>
      <p:cxnSp>
        <p:nvCxnSpPr>
          <p:cNvPr id="12" name="Google Shape;12;p3"/>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13" name="Google Shape;13;p3"/>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14" name="Google Shape;14;p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79" name="Shape 79"/>
        <p:cNvGrpSpPr/>
        <p:nvPr/>
      </p:nvGrpSpPr>
      <p:grpSpPr>
        <a:xfrm>
          <a:off x="0" y="0"/>
          <a:ext cx="0" cy="0"/>
          <a:chOff x="0" y="0"/>
          <a:chExt cx="0" cy="0"/>
        </a:xfrm>
      </p:grpSpPr>
      <p:sp>
        <p:nvSpPr>
          <p:cNvPr id="80" name="Google Shape;80;p2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howMasterSp="0" type="tx">
  <p:cSld name="TITLE_AND_BODY">
    <p:spTree>
      <p:nvGrpSpPr>
        <p:cNvPr id="81" name="Shape 81"/>
        <p:cNvGrpSpPr/>
        <p:nvPr/>
      </p:nvGrpSpPr>
      <p:grpSpPr>
        <a:xfrm>
          <a:off x="0" y="0"/>
          <a:ext cx="0" cy="0"/>
          <a:chOff x="0" y="0"/>
          <a:chExt cx="0" cy="0"/>
        </a:xfrm>
      </p:grpSpPr>
      <p:cxnSp>
        <p:nvCxnSpPr>
          <p:cNvPr id="82" name="Google Shape;82;p23"/>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83" name="Google Shape;83;p23"/>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84" name="Google Shape;84;p2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right" showMasterSp="0">
  <p:cSld name="2 - 3/4 gray; red lower right">
    <p:spTree>
      <p:nvGrpSpPr>
        <p:cNvPr id="85" name="Shape 85"/>
        <p:cNvGrpSpPr/>
        <p:nvPr/>
      </p:nvGrpSpPr>
      <p:grpSpPr>
        <a:xfrm>
          <a:off x="0" y="0"/>
          <a:ext cx="0" cy="0"/>
          <a:chOff x="0" y="0"/>
          <a:chExt cx="0" cy="0"/>
        </a:xfrm>
      </p:grpSpPr>
      <p:pic>
        <p:nvPicPr>
          <p:cNvPr descr="PoweredbyCodeFellowsMasterSlides5.png" id="86" name="Google Shape;86;p24"/>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87" name="Google Shape;87;p2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upper right" showMasterSp="0">
  <p:cSld name="2 - 3/4 gray; red upper right">
    <p:spTree>
      <p:nvGrpSpPr>
        <p:cNvPr id="88" name="Shape 88"/>
        <p:cNvGrpSpPr/>
        <p:nvPr/>
      </p:nvGrpSpPr>
      <p:grpSpPr>
        <a:xfrm>
          <a:off x="0" y="0"/>
          <a:ext cx="0" cy="0"/>
          <a:chOff x="0" y="0"/>
          <a:chExt cx="0" cy="0"/>
        </a:xfrm>
      </p:grpSpPr>
      <p:pic>
        <p:nvPicPr>
          <p:cNvPr descr="PoweredbyCodeFellowsMasterSlides4.png" id="89" name="Google Shape;89;p25"/>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90" name="Google Shape;90;p2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left" showMasterSp="0">
  <p:cSld name="2 - 3/4 gray; red lower left">
    <p:spTree>
      <p:nvGrpSpPr>
        <p:cNvPr id="91" name="Shape 91"/>
        <p:cNvGrpSpPr/>
        <p:nvPr/>
      </p:nvGrpSpPr>
      <p:grpSpPr>
        <a:xfrm>
          <a:off x="0" y="0"/>
          <a:ext cx="0" cy="0"/>
          <a:chOff x="0" y="0"/>
          <a:chExt cx="0" cy="0"/>
        </a:xfrm>
      </p:grpSpPr>
      <p:pic>
        <p:nvPicPr>
          <p:cNvPr descr="PoweredbyCodeFellowsMasterSlides3.png" id="92" name="Google Shape;92;p26"/>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93" name="Google Shape;93;p2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upper right" showMasterSp="0">
  <p:cSld name="3 - 1/5 gray; red upper right">
    <p:spTree>
      <p:nvGrpSpPr>
        <p:cNvPr id="94" name="Shape 94"/>
        <p:cNvGrpSpPr/>
        <p:nvPr/>
      </p:nvGrpSpPr>
      <p:grpSpPr>
        <a:xfrm>
          <a:off x="0" y="0"/>
          <a:ext cx="0" cy="0"/>
          <a:chOff x="0" y="0"/>
          <a:chExt cx="0" cy="0"/>
        </a:xfrm>
      </p:grpSpPr>
      <p:pic>
        <p:nvPicPr>
          <p:cNvPr descr="PoweredbyCodeFellowsMasterSlides8.png" id="95" name="Google Shape;95;p27"/>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96" name="Google Shape;96;p2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right" showMasterSp="0">
  <p:cSld name="3 - 1/5 gray; red lower right">
    <p:spTree>
      <p:nvGrpSpPr>
        <p:cNvPr id="97" name="Shape 97"/>
        <p:cNvGrpSpPr/>
        <p:nvPr/>
      </p:nvGrpSpPr>
      <p:grpSpPr>
        <a:xfrm>
          <a:off x="0" y="0"/>
          <a:ext cx="0" cy="0"/>
          <a:chOff x="0" y="0"/>
          <a:chExt cx="0" cy="0"/>
        </a:xfrm>
      </p:grpSpPr>
      <p:pic>
        <p:nvPicPr>
          <p:cNvPr descr="PoweredbyCodeFellowsMasterSlides7.png" id="98" name="Google Shape;98;p28"/>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99" name="Google Shape;99;p2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left" showMasterSp="0">
  <p:cSld name="3 - 1/5 gray; red lower left">
    <p:spTree>
      <p:nvGrpSpPr>
        <p:cNvPr id="100" name="Shape 100"/>
        <p:cNvGrpSpPr/>
        <p:nvPr/>
      </p:nvGrpSpPr>
      <p:grpSpPr>
        <a:xfrm>
          <a:off x="0" y="0"/>
          <a:ext cx="0" cy="0"/>
          <a:chOff x="0" y="0"/>
          <a:chExt cx="0" cy="0"/>
        </a:xfrm>
      </p:grpSpPr>
      <p:pic>
        <p:nvPicPr>
          <p:cNvPr descr="PoweredbyCodeFellowsMasterSlides6.png" id="101" name="Google Shape;101;p29"/>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102" name="Google Shape;102;p2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103" name="Shape 103"/>
        <p:cNvGrpSpPr/>
        <p:nvPr/>
      </p:nvGrpSpPr>
      <p:grpSpPr>
        <a:xfrm>
          <a:off x="0" y="0"/>
          <a:ext cx="0" cy="0"/>
          <a:chOff x="0" y="0"/>
          <a:chExt cx="0" cy="0"/>
        </a:xfrm>
      </p:grpSpPr>
      <p:sp>
        <p:nvSpPr>
          <p:cNvPr id="104" name="Google Shape;104;p30"/>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right" showMasterSp="0">
  <p:cSld name="2 - 3/4 gray; red lower right">
    <p:spTree>
      <p:nvGrpSpPr>
        <p:cNvPr id="15" name="Shape 15"/>
        <p:cNvGrpSpPr/>
        <p:nvPr/>
      </p:nvGrpSpPr>
      <p:grpSpPr>
        <a:xfrm>
          <a:off x="0" y="0"/>
          <a:ext cx="0" cy="0"/>
          <a:chOff x="0" y="0"/>
          <a:chExt cx="0" cy="0"/>
        </a:xfrm>
      </p:grpSpPr>
      <p:pic>
        <p:nvPicPr>
          <p:cNvPr descr="PoweredbyCodeFellowsMasterSlides5.png" id="16" name="Google Shape;16;p4"/>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17" name="Google Shape;17;p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upper right" showMasterSp="0">
  <p:cSld name="2 - 3/4 gray; red upper right">
    <p:spTree>
      <p:nvGrpSpPr>
        <p:cNvPr id="18" name="Shape 18"/>
        <p:cNvGrpSpPr/>
        <p:nvPr/>
      </p:nvGrpSpPr>
      <p:grpSpPr>
        <a:xfrm>
          <a:off x="0" y="0"/>
          <a:ext cx="0" cy="0"/>
          <a:chOff x="0" y="0"/>
          <a:chExt cx="0" cy="0"/>
        </a:xfrm>
      </p:grpSpPr>
      <p:pic>
        <p:nvPicPr>
          <p:cNvPr descr="PoweredbyCodeFellowsMasterSlides4.png" id="19" name="Google Shape;19;p5"/>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20" name="Google Shape;20;p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left" showMasterSp="0">
  <p:cSld name="2 - 3/4 gray; red lower left">
    <p:spTree>
      <p:nvGrpSpPr>
        <p:cNvPr id="21" name="Shape 21"/>
        <p:cNvGrpSpPr/>
        <p:nvPr/>
      </p:nvGrpSpPr>
      <p:grpSpPr>
        <a:xfrm>
          <a:off x="0" y="0"/>
          <a:ext cx="0" cy="0"/>
          <a:chOff x="0" y="0"/>
          <a:chExt cx="0" cy="0"/>
        </a:xfrm>
      </p:grpSpPr>
      <p:pic>
        <p:nvPicPr>
          <p:cNvPr descr="PoweredbyCodeFellowsMasterSlides3.png" id="22" name="Google Shape;22;p6"/>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23" name="Google Shape;23;p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upper right" showMasterSp="0">
  <p:cSld name="3 - 1/5 gray; red upper right">
    <p:spTree>
      <p:nvGrpSpPr>
        <p:cNvPr id="24" name="Shape 24"/>
        <p:cNvGrpSpPr/>
        <p:nvPr/>
      </p:nvGrpSpPr>
      <p:grpSpPr>
        <a:xfrm>
          <a:off x="0" y="0"/>
          <a:ext cx="0" cy="0"/>
          <a:chOff x="0" y="0"/>
          <a:chExt cx="0" cy="0"/>
        </a:xfrm>
      </p:grpSpPr>
      <p:pic>
        <p:nvPicPr>
          <p:cNvPr descr="PoweredbyCodeFellowsMasterSlides8.png" id="25" name="Google Shape;25;p7"/>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26" name="Google Shape;26;p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right" showMasterSp="0">
  <p:cSld name="3 - 1/5 gray; red lower right">
    <p:spTree>
      <p:nvGrpSpPr>
        <p:cNvPr id="27" name="Shape 27"/>
        <p:cNvGrpSpPr/>
        <p:nvPr/>
      </p:nvGrpSpPr>
      <p:grpSpPr>
        <a:xfrm>
          <a:off x="0" y="0"/>
          <a:ext cx="0" cy="0"/>
          <a:chOff x="0" y="0"/>
          <a:chExt cx="0" cy="0"/>
        </a:xfrm>
      </p:grpSpPr>
      <p:pic>
        <p:nvPicPr>
          <p:cNvPr descr="PoweredbyCodeFellowsMasterSlides7.png" id="28" name="Google Shape;28;p8"/>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29" name="Google Shape;29;p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left" showMasterSp="0">
  <p:cSld name="3 - 1/5 gray; red lower left">
    <p:spTree>
      <p:nvGrpSpPr>
        <p:cNvPr id="30" name="Shape 30"/>
        <p:cNvGrpSpPr/>
        <p:nvPr/>
      </p:nvGrpSpPr>
      <p:grpSpPr>
        <a:xfrm>
          <a:off x="0" y="0"/>
          <a:ext cx="0" cy="0"/>
          <a:chOff x="0" y="0"/>
          <a:chExt cx="0" cy="0"/>
        </a:xfrm>
      </p:grpSpPr>
      <p:pic>
        <p:nvPicPr>
          <p:cNvPr descr="PoweredbyCodeFellowsMasterSlides6.png" id="31" name="Google Shape;31;p9"/>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32" name="Google Shape;32;p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3" name="Shape 33"/>
        <p:cNvGrpSpPr/>
        <p:nvPr/>
      </p:nvGrpSpPr>
      <p:grpSpPr>
        <a:xfrm>
          <a:off x="0" y="0"/>
          <a:ext cx="0" cy="0"/>
          <a:chOff x="0" y="0"/>
          <a:chExt cx="0" cy="0"/>
        </a:xfrm>
      </p:grpSpPr>
      <p:sp>
        <p:nvSpPr>
          <p:cNvPr id="34" name="Google Shape;34;p1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5" name="Google Shape;35;p1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6" name="Google Shape;3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3.xml"/><Relationship Id="rId10" Type="http://schemas.openxmlformats.org/officeDocument/2006/relationships/slideLayout" Target="../slideLayouts/slideLayout28.xml"/><Relationship Id="rId1" Type="http://schemas.openxmlformats.org/officeDocument/2006/relationships/image" Target="../media/image3.png"/><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4" name="Shape 74"/>
        <p:cNvGrpSpPr/>
        <p:nvPr/>
      </p:nvGrpSpPr>
      <p:grpSpPr>
        <a:xfrm>
          <a:off x="0" y="0"/>
          <a:ext cx="0" cy="0"/>
          <a:chOff x="0" y="0"/>
          <a:chExt cx="0" cy="0"/>
        </a:xfrm>
      </p:grpSpPr>
      <p:pic>
        <p:nvPicPr>
          <p:cNvPr descr="PoweredbyCodeFellowsMasterSlides.png" id="75" name="Google Shape;75;p21"/>
          <p:cNvPicPr preferRelativeResize="0"/>
          <p:nvPr/>
        </p:nvPicPr>
        <p:blipFill rotWithShape="1">
          <a:blip r:embed="rId1">
            <a:alphaModFix/>
          </a:blip>
          <a:srcRect b="0" l="0" r="0" t="0"/>
          <a:stretch/>
        </p:blipFill>
        <p:spPr>
          <a:xfrm>
            <a:off x="528" y="1955"/>
            <a:ext cx="9122427" cy="5131365"/>
          </a:xfrm>
          <a:prstGeom prst="rect">
            <a:avLst/>
          </a:prstGeom>
          <a:noFill/>
          <a:ln>
            <a:noFill/>
          </a:ln>
        </p:spPr>
      </p:pic>
      <p:sp>
        <p:nvSpPr>
          <p:cNvPr id="76" name="Google Shape;76;p21"/>
          <p:cNvSpPr txBox="1"/>
          <p:nvPr>
            <p:ph type="title"/>
          </p:nvPr>
        </p:nvSpPr>
        <p:spPr>
          <a:xfrm>
            <a:off x="228600" y="714375"/>
            <a:ext cx="7810500" cy="17430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77" name="Google Shape;77;p21"/>
          <p:cNvSpPr txBox="1"/>
          <p:nvPr>
            <p:ph idx="1" type="body"/>
          </p:nvPr>
        </p:nvSpPr>
        <p:spPr>
          <a:xfrm>
            <a:off x="666750" y="2652713"/>
            <a:ext cx="7810500" cy="5952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1pPr>
            <a:lvl2pPr indent="-228600" lvl="1" marL="914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2pPr>
            <a:lvl3pPr indent="-228600" lvl="2" marL="1371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5pPr>
            <a:lvl6pPr indent="-228600" lvl="5" marL="2743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6pPr>
            <a:lvl7pPr indent="-228600" lvl="6" marL="3200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7pPr>
            <a:lvl8pPr indent="-228600" lvl="7" marL="3657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8pPr>
            <a:lvl9pPr indent="-228600" lvl="8" marL="4114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9pPr>
          </a:lstStyle>
          <a:p/>
        </p:txBody>
      </p:sp>
      <p:sp>
        <p:nvSpPr>
          <p:cNvPr id="78" name="Google Shape;78;p21"/>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31"/>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Code 102: Intro to Software Development</a:t>
            </a:r>
            <a:endParaRPr b="1" sz="5400">
              <a:latin typeface="Helvetica Neue"/>
              <a:ea typeface="Helvetica Neue"/>
              <a:cs typeface="Helvetica Neue"/>
              <a:sym typeface="Helvetica Neue"/>
            </a:endParaRPr>
          </a:p>
        </p:txBody>
      </p:sp>
      <p:cxnSp>
        <p:nvCxnSpPr>
          <p:cNvPr id="110" name="Google Shape;110;p31"/>
          <p:cNvCxnSpPr/>
          <p:nvPr/>
        </p:nvCxnSpPr>
        <p:spPr>
          <a:xfrm>
            <a:off x="3737715" y="2857500"/>
            <a:ext cx="1662672" cy="0"/>
          </a:xfrm>
          <a:prstGeom prst="straightConnector1">
            <a:avLst/>
          </a:prstGeom>
          <a:noFill/>
          <a:ln cap="flat" cmpd="sng" w="25400">
            <a:solidFill>
              <a:srgbClr val="CC3524"/>
            </a:solidFill>
            <a:prstDash val="solid"/>
            <a:miter lim="400000"/>
            <a:headEnd len="sm" w="sm" type="none"/>
            <a:tailEnd len="sm" w="sm" type="none"/>
          </a:ln>
        </p:spPr>
      </p:cxnSp>
      <p:sp>
        <p:nvSpPr>
          <p:cNvPr id="111" name="Google Shape;111;p31"/>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Class 09</a:t>
            </a:r>
            <a:endParaRPr>
              <a:solidFill>
                <a:srgbClr val="7E7F7E"/>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32"/>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Career Coaching</a:t>
            </a:r>
            <a:endParaRPr sz="1800">
              <a:solidFill>
                <a:srgbClr val="434343"/>
              </a:solidFill>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Program overview</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Resume prep</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LinkedIn prep</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Open Lab Time</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Get all caught up!</a:t>
            </a:r>
            <a:endParaRPr sz="1800">
              <a:solidFill>
                <a:srgbClr val="434343"/>
              </a:solidFill>
              <a:latin typeface="Helvetica Neue"/>
              <a:ea typeface="Helvetica Neue"/>
              <a:cs typeface="Helvetica Neue"/>
              <a:sym typeface="Helvetica Neue"/>
            </a:endParaRPr>
          </a:p>
        </p:txBody>
      </p:sp>
      <p:sp>
        <p:nvSpPr>
          <p:cNvPr id="117" name="Google Shape;117;p32"/>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33"/>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Review of previous class</a:t>
            </a:r>
            <a:endParaRPr b="1" sz="1800">
              <a:solidFill>
                <a:srgbClr val="38761D"/>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Career Coaching</a:t>
            </a:r>
            <a:endParaRPr sz="1800">
              <a:solidFill>
                <a:srgbClr val="434343"/>
              </a:solidFill>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Program overview</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Resume prep</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LinkedIn prep</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Open Lab Time</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Get all caught up!</a:t>
            </a:r>
            <a:endParaRPr sz="1800">
              <a:solidFill>
                <a:srgbClr val="434343"/>
              </a:solidFill>
              <a:latin typeface="Helvetica Neue"/>
              <a:ea typeface="Helvetica Neue"/>
              <a:cs typeface="Helvetica Neue"/>
              <a:sym typeface="Helvetica Neue"/>
            </a:endParaRPr>
          </a:p>
        </p:txBody>
      </p:sp>
      <p:sp>
        <p:nvSpPr>
          <p:cNvPr id="123" name="Google Shape;123;p33"/>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34"/>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review</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29" name="Google Shape;129;p34"/>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30" name="Google Shape;130;p34"/>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What did you learn?</a:t>
            </a:r>
            <a:endParaRPr sz="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35"/>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
        <p:nvSpPr>
          <p:cNvPr id="136" name="Google Shape;136;p35"/>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Career Coaching</a:t>
            </a:r>
            <a:endParaRPr b="1" sz="1800">
              <a:solidFill>
                <a:srgbClr val="38761D"/>
              </a:solidFill>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Program overview</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Resume prep</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LinkedIn prep</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Open Lab Time</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Get all caught up!</a:t>
            </a:r>
            <a:endParaRPr sz="1800">
              <a:solidFill>
                <a:srgbClr val="434343"/>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36"/>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careers</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42" name="Google Shape;142;p36"/>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43" name="Google Shape;143;p36"/>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Take note!</a:t>
            </a:r>
            <a:endParaRPr sz="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37"/>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
        <p:nvSpPr>
          <p:cNvPr id="149" name="Google Shape;149;p37"/>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Career Coaching</a:t>
            </a:r>
            <a:endParaRPr sz="1800">
              <a:solidFill>
                <a:srgbClr val="434343"/>
              </a:solidFill>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Program overview</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Resume prep</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LinkedIn prep</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Open Lab Time</a:t>
            </a:r>
            <a:endParaRPr b="1" sz="1800">
              <a:solidFill>
                <a:srgbClr val="38761D"/>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Get all caught up!</a:t>
            </a:r>
            <a:endParaRPr sz="1800">
              <a:solidFill>
                <a:srgbClr val="434343"/>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38"/>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lab</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55" name="Google Shape;155;p38"/>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56" name="Google Shape;156;p38"/>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Wrap up your submissions!!</a:t>
            </a:r>
            <a:endParaRPr sz="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