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6" r:id="rId3"/>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Helvetica Neue"/>
      <p:regular r:id="rId14"/>
      <p:bold r:id="rId15"/>
      <p:italic r:id="rId16"/>
      <p:boldItalic r:id="rId17"/>
    </p:embeddedFont>
    <p:embeddedFont>
      <p:font typeface="Helvetica Neue Light"/>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HelveticaNeueLight-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HelveticaNeueLight-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HelveticaNeue-bold.fntdata"/><Relationship Id="rId14" Type="http://schemas.openxmlformats.org/officeDocument/2006/relationships/font" Target="fonts/HelveticaNeue-regular.fntdata"/><Relationship Id="rId17" Type="http://schemas.openxmlformats.org/officeDocument/2006/relationships/font" Target="fonts/HelveticaNeue-boldItalic.fntdata"/><Relationship Id="rId16" Type="http://schemas.openxmlformats.org/officeDocument/2006/relationships/font" Target="fonts/HelveticaNeue-italic.fntdata"/><Relationship Id="rId5" Type="http://schemas.openxmlformats.org/officeDocument/2006/relationships/notesMaster" Target="notesMasters/notesMaster1.xml"/><Relationship Id="rId19" Type="http://schemas.openxmlformats.org/officeDocument/2006/relationships/font" Target="fonts/HelveticaNeueLight-bold.fntdata"/><Relationship Id="rId6" Type="http://schemas.openxmlformats.org/officeDocument/2006/relationships/slide" Target="slides/slide1.xml"/><Relationship Id="rId18" Type="http://schemas.openxmlformats.org/officeDocument/2006/relationships/font" Target="fonts/HelveticaNeueLight-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2accd1c413_3_3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2accd1c413_3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a7f4ec420_0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Here’s our plan for class today</a:t>
            </a:r>
            <a:endParaRPr/>
          </a:p>
        </p:txBody>
      </p:sp>
      <p:sp>
        <p:nvSpPr>
          <p:cNvPr id="114" name="Google Shape;114;g5a7f4ec420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a7f4ec420_0_16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Here’s our plan for class today</a:t>
            </a:r>
            <a:endParaRPr/>
          </a:p>
        </p:txBody>
      </p:sp>
      <p:sp>
        <p:nvSpPr>
          <p:cNvPr id="120" name="Google Shape;120;g5a7f4ec420_0_1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a7f4ec420_0_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There are 4 skills in language learning: Hearing, speaking, reading, writing (and we generally develop them in that order).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review sessions are your chance to SPEAK with this new language. Practice using the right words. Let these foreign sounds emanate from YOUR mouth. The names of these esoteric characters matter, and using the wrong one will make a difference to the computer.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 around the room. Each student can share a thing learned, or a sentence from their Learning Journal. Help them use the right words. Document the vocab as necessary on the whiteboard.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Ask specifically for what was learned by reading about other student’s learning. </a:t>
            </a:r>
            <a:endParaRPr/>
          </a:p>
        </p:txBody>
      </p:sp>
      <p:sp>
        <p:nvSpPr>
          <p:cNvPr id="126" name="Google Shape;126;g5a7f4ec420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a7f4ec420_0_169: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Here’s our plan for class today</a:t>
            </a:r>
            <a:endParaRPr/>
          </a:p>
        </p:txBody>
      </p:sp>
      <p:sp>
        <p:nvSpPr>
          <p:cNvPr id="133" name="Google Shape;133;g5a7f4ec420_0_1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a7f4ec420_0_1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Open each of the links from the discussion assignment to show students what they’ll be working on. </a:t>
            </a:r>
            <a:endParaRPr/>
          </a:p>
        </p:txBody>
      </p:sp>
      <p:sp>
        <p:nvSpPr>
          <p:cNvPr id="139" name="Google Shape;139;g5a7f4ec420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a7f4ec420_0_17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Here’s our plan for class today</a:t>
            </a:r>
            <a:endParaRPr/>
          </a:p>
        </p:txBody>
      </p:sp>
      <p:sp>
        <p:nvSpPr>
          <p:cNvPr id="146" name="Google Shape;146;g5a7f4ec420_0_1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a7f4ec420_0_1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5a7f4ec420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TITLE_1">
    <p:spTree>
      <p:nvGrpSpPr>
        <p:cNvPr id="9" name="Shape 9"/>
        <p:cNvGrpSpPr/>
        <p:nvPr/>
      </p:nvGrpSpPr>
      <p:grpSpPr>
        <a:xfrm>
          <a:off x="0" y="0"/>
          <a:ext cx="0" cy="0"/>
          <a:chOff x="0" y="0"/>
          <a:chExt cx="0" cy="0"/>
        </a:xfrm>
      </p:grpSpPr>
      <p:sp>
        <p:nvSpPr>
          <p:cNvPr id="10" name="Google Shape;10;p2"/>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7" name="Shape 37"/>
        <p:cNvGrpSpPr/>
        <p:nvPr/>
      </p:nvGrpSpPr>
      <p:grpSpPr>
        <a:xfrm>
          <a:off x="0" y="0"/>
          <a:ext cx="0" cy="0"/>
          <a:chOff x="0" y="0"/>
          <a:chExt cx="0" cy="0"/>
        </a:xfrm>
      </p:grpSpPr>
      <p:sp>
        <p:nvSpPr>
          <p:cNvPr id="38" name="Google Shape;38;p1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9" name="Google Shape;3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0" name="Shape 40"/>
        <p:cNvGrpSpPr/>
        <p:nvPr/>
      </p:nvGrpSpPr>
      <p:grpSpPr>
        <a:xfrm>
          <a:off x="0" y="0"/>
          <a:ext cx="0" cy="0"/>
          <a:chOff x="0" y="0"/>
          <a:chExt cx="0" cy="0"/>
        </a:xfrm>
      </p:grpSpPr>
      <p:sp>
        <p:nvSpPr>
          <p:cNvPr id="41" name="Google Shape;41;p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2" name="Google Shape;42;p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3" name="Google Shape;4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4" name="Shape 44"/>
        <p:cNvGrpSpPr/>
        <p:nvPr/>
      </p:nvGrpSpPr>
      <p:grpSpPr>
        <a:xfrm>
          <a:off x="0" y="0"/>
          <a:ext cx="0" cy="0"/>
          <a:chOff x="0" y="0"/>
          <a:chExt cx="0" cy="0"/>
        </a:xfrm>
      </p:grpSpPr>
      <p:sp>
        <p:nvSpPr>
          <p:cNvPr id="45" name="Google Shape;45;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6" name="Google Shape;46;p1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7" name="Google Shape;47;p1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8" name="Google Shape;48;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 name="Google Shape;51;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52" name="Shape 52"/>
        <p:cNvGrpSpPr/>
        <p:nvPr/>
      </p:nvGrpSpPr>
      <p:grpSpPr>
        <a:xfrm>
          <a:off x="0" y="0"/>
          <a:ext cx="0" cy="0"/>
          <a:chOff x="0" y="0"/>
          <a:chExt cx="0" cy="0"/>
        </a:xfrm>
      </p:grpSpPr>
      <p:sp>
        <p:nvSpPr>
          <p:cNvPr id="53" name="Google Shape;53;p1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4" name="Google Shape;54;p15"/>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55" name="Google Shape;5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56" name="Shape 56"/>
        <p:cNvGrpSpPr/>
        <p:nvPr/>
      </p:nvGrpSpPr>
      <p:grpSpPr>
        <a:xfrm>
          <a:off x="0" y="0"/>
          <a:ext cx="0" cy="0"/>
          <a:chOff x="0" y="0"/>
          <a:chExt cx="0" cy="0"/>
        </a:xfrm>
      </p:grpSpPr>
      <p:sp>
        <p:nvSpPr>
          <p:cNvPr id="57" name="Google Shape;57;p16"/>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8" name="Google Shape;5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1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7"/>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2" name="Google Shape;62;p17"/>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3" name="Google Shape;63;p17"/>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5" name="Shape 65"/>
        <p:cNvGrpSpPr/>
        <p:nvPr/>
      </p:nvGrpSpPr>
      <p:grpSpPr>
        <a:xfrm>
          <a:off x="0" y="0"/>
          <a:ext cx="0" cy="0"/>
          <a:chOff x="0" y="0"/>
          <a:chExt cx="0" cy="0"/>
        </a:xfrm>
      </p:grpSpPr>
      <p:sp>
        <p:nvSpPr>
          <p:cNvPr id="66" name="Google Shape;66;p1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67" name="Google Shape;6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8" name="Shape 68"/>
        <p:cNvGrpSpPr/>
        <p:nvPr/>
      </p:nvGrpSpPr>
      <p:grpSpPr>
        <a:xfrm>
          <a:off x="0" y="0"/>
          <a:ext cx="0" cy="0"/>
          <a:chOff x="0" y="0"/>
          <a:chExt cx="0" cy="0"/>
        </a:xfrm>
      </p:grpSpPr>
      <p:sp>
        <p:nvSpPr>
          <p:cNvPr id="69" name="Google Shape;69;p19"/>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0" name="Google Shape;70;p19"/>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71" name="Google Shape;7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2" name="Shape 72"/>
        <p:cNvGrpSpPr/>
        <p:nvPr/>
      </p:nvGrpSpPr>
      <p:grpSpPr>
        <a:xfrm>
          <a:off x="0" y="0"/>
          <a:ext cx="0" cy="0"/>
          <a:chOff x="0" y="0"/>
          <a:chExt cx="0" cy="0"/>
        </a:xfrm>
      </p:grpSpPr>
      <p:sp>
        <p:nvSpPr>
          <p:cNvPr id="73" name="Google Shape;73;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showMasterSp="0">
  <p:cSld name="TITLE_AND_BODY_1">
    <p:spTree>
      <p:nvGrpSpPr>
        <p:cNvPr id="11" name="Shape 11"/>
        <p:cNvGrpSpPr/>
        <p:nvPr/>
      </p:nvGrpSpPr>
      <p:grpSpPr>
        <a:xfrm>
          <a:off x="0" y="0"/>
          <a:ext cx="0" cy="0"/>
          <a:chOff x="0" y="0"/>
          <a:chExt cx="0" cy="0"/>
        </a:xfrm>
      </p:grpSpPr>
      <p:cxnSp>
        <p:nvCxnSpPr>
          <p:cNvPr id="12" name="Google Shape;12;p3"/>
          <p:cNvCxnSpPr/>
          <p:nvPr/>
        </p:nvCxnSpPr>
        <p:spPr>
          <a:xfrm>
            <a:off x="5061464" y="2897187"/>
            <a:ext cx="2992200" cy="0"/>
          </a:xfrm>
          <a:prstGeom prst="straightConnector1">
            <a:avLst/>
          </a:prstGeom>
          <a:noFill/>
          <a:ln cap="flat" cmpd="sng" w="63500">
            <a:solidFill>
              <a:srgbClr val="CC3524"/>
            </a:solidFill>
            <a:prstDash val="solid"/>
            <a:miter lim="400000"/>
            <a:headEnd len="sm" w="sm" type="none"/>
            <a:tailEnd len="sm" w="sm" type="none"/>
          </a:ln>
        </p:spPr>
      </p:cxnSp>
      <p:sp>
        <p:nvSpPr>
          <p:cNvPr id="13" name="Google Shape;13;p3"/>
          <p:cNvSpPr txBox="1"/>
          <p:nvPr/>
        </p:nvSpPr>
        <p:spPr>
          <a:xfrm rot="5400000">
            <a:off x="-2414100" y="2164500"/>
            <a:ext cx="5260200" cy="8145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6F6F6"/>
              </a:buClr>
              <a:buSzPts val="5100"/>
              <a:buFont typeface="Helvetica Neue"/>
              <a:buNone/>
            </a:pPr>
            <a:r>
              <a:rPr b="1" i="0" lang="en" sz="5100" u="none" cap="none" strike="noStrike">
                <a:solidFill>
                  <a:srgbClr val="F6F6F6"/>
                </a:solidFill>
                <a:latin typeface="Helvetica Neue"/>
                <a:ea typeface="Helvetica Neue"/>
                <a:cs typeface="Helvetica Neue"/>
                <a:sym typeface="Helvetica Neue"/>
              </a:rPr>
              <a:t>CODE FELLOWS</a:t>
            </a:r>
            <a:endParaRPr sz="500"/>
          </a:p>
        </p:txBody>
      </p:sp>
      <p:sp>
        <p:nvSpPr>
          <p:cNvPr id="14" name="Google Shape;14;p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79" name="Shape 79"/>
        <p:cNvGrpSpPr/>
        <p:nvPr/>
      </p:nvGrpSpPr>
      <p:grpSpPr>
        <a:xfrm>
          <a:off x="0" y="0"/>
          <a:ext cx="0" cy="0"/>
          <a:chOff x="0" y="0"/>
          <a:chExt cx="0" cy="0"/>
        </a:xfrm>
      </p:grpSpPr>
      <p:sp>
        <p:nvSpPr>
          <p:cNvPr id="80" name="Google Shape;80;p22"/>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showMasterSp="0" type="tx">
  <p:cSld name="TITLE_AND_BODY">
    <p:spTree>
      <p:nvGrpSpPr>
        <p:cNvPr id="81" name="Shape 81"/>
        <p:cNvGrpSpPr/>
        <p:nvPr/>
      </p:nvGrpSpPr>
      <p:grpSpPr>
        <a:xfrm>
          <a:off x="0" y="0"/>
          <a:ext cx="0" cy="0"/>
          <a:chOff x="0" y="0"/>
          <a:chExt cx="0" cy="0"/>
        </a:xfrm>
      </p:grpSpPr>
      <p:cxnSp>
        <p:nvCxnSpPr>
          <p:cNvPr id="82" name="Google Shape;82;p23"/>
          <p:cNvCxnSpPr/>
          <p:nvPr/>
        </p:nvCxnSpPr>
        <p:spPr>
          <a:xfrm>
            <a:off x="5061464" y="2897187"/>
            <a:ext cx="2992200" cy="0"/>
          </a:xfrm>
          <a:prstGeom prst="straightConnector1">
            <a:avLst/>
          </a:prstGeom>
          <a:noFill/>
          <a:ln cap="flat" cmpd="sng" w="63500">
            <a:solidFill>
              <a:srgbClr val="CC3524"/>
            </a:solidFill>
            <a:prstDash val="solid"/>
            <a:miter lim="400000"/>
            <a:headEnd len="sm" w="sm" type="none"/>
            <a:tailEnd len="sm" w="sm" type="none"/>
          </a:ln>
        </p:spPr>
      </p:cxnSp>
      <p:sp>
        <p:nvSpPr>
          <p:cNvPr id="83" name="Google Shape;83;p23"/>
          <p:cNvSpPr txBox="1"/>
          <p:nvPr/>
        </p:nvSpPr>
        <p:spPr>
          <a:xfrm rot="5400000">
            <a:off x="-2414100" y="2164500"/>
            <a:ext cx="5260200" cy="8145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6F6F6"/>
              </a:buClr>
              <a:buSzPts val="5100"/>
              <a:buFont typeface="Helvetica Neue"/>
              <a:buNone/>
            </a:pPr>
            <a:r>
              <a:rPr b="1" i="0" lang="en" sz="5100" u="none" cap="none" strike="noStrike">
                <a:solidFill>
                  <a:srgbClr val="F6F6F6"/>
                </a:solidFill>
                <a:latin typeface="Helvetica Neue"/>
                <a:ea typeface="Helvetica Neue"/>
                <a:cs typeface="Helvetica Neue"/>
                <a:sym typeface="Helvetica Neue"/>
              </a:rPr>
              <a:t>CODE FELLOWS</a:t>
            </a:r>
            <a:endParaRPr sz="500"/>
          </a:p>
        </p:txBody>
      </p:sp>
      <p:sp>
        <p:nvSpPr>
          <p:cNvPr id="84" name="Google Shape;84;p2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lower right" showMasterSp="0">
  <p:cSld name="2 - 3/4 gray; red lower right">
    <p:spTree>
      <p:nvGrpSpPr>
        <p:cNvPr id="85" name="Shape 85"/>
        <p:cNvGrpSpPr/>
        <p:nvPr/>
      </p:nvGrpSpPr>
      <p:grpSpPr>
        <a:xfrm>
          <a:off x="0" y="0"/>
          <a:ext cx="0" cy="0"/>
          <a:chOff x="0" y="0"/>
          <a:chExt cx="0" cy="0"/>
        </a:xfrm>
      </p:grpSpPr>
      <p:pic>
        <p:nvPicPr>
          <p:cNvPr descr="PoweredbyCodeFellowsMasterSlides5.png" id="86" name="Google Shape;86;p24"/>
          <p:cNvPicPr preferRelativeResize="0"/>
          <p:nvPr/>
        </p:nvPicPr>
        <p:blipFill rotWithShape="1">
          <a:blip r:embed="rId2">
            <a:alphaModFix/>
          </a:blip>
          <a:srcRect b="0" l="0" r="0" t="0"/>
          <a:stretch/>
        </p:blipFill>
        <p:spPr>
          <a:xfrm>
            <a:off x="4415" y="2356"/>
            <a:ext cx="9121006" cy="5130566"/>
          </a:xfrm>
          <a:prstGeom prst="rect">
            <a:avLst/>
          </a:prstGeom>
          <a:noFill/>
          <a:ln>
            <a:noFill/>
          </a:ln>
        </p:spPr>
      </p:pic>
      <p:sp>
        <p:nvSpPr>
          <p:cNvPr id="87" name="Google Shape;87;p2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upper right" showMasterSp="0">
  <p:cSld name="2 - 3/4 gray; red upper right">
    <p:spTree>
      <p:nvGrpSpPr>
        <p:cNvPr id="88" name="Shape 88"/>
        <p:cNvGrpSpPr/>
        <p:nvPr/>
      </p:nvGrpSpPr>
      <p:grpSpPr>
        <a:xfrm>
          <a:off x="0" y="0"/>
          <a:ext cx="0" cy="0"/>
          <a:chOff x="0" y="0"/>
          <a:chExt cx="0" cy="0"/>
        </a:xfrm>
      </p:grpSpPr>
      <p:pic>
        <p:nvPicPr>
          <p:cNvPr descr="PoweredbyCodeFellowsMasterSlides4.png" id="89" name="Google Shape;89;p25"/>
          <p:cNvPicPr preferRelativeResize="0"/>
          <p:nvPr/>
        </p:nvPicPr>
        <p:blipFill rotWithShape="1">
          <a:blip r:embed="rId2">
            <a:alphaModFix/>
          </a:blip>
          <a:srcRect b="0" l="0" r="0" t="0"/>
          <a:stretch/>
        </p:blipFill>
        <p:spPr>
          <a:xfrm>
            <a:off x="1488" y="25"/>
            <a:ext cx="9129283" cy="5135221"/>
          </a:xfrm>
          <a:prstGeom prst="rect">
            <a:avLst/>
          </a:prstGeom>
          <a:noFill/>
          <a:ln>
            <a:noFill/>
          </a:ln>
        </p:spPr>
      </p:pic>
      <p:sp>
        <p:nvSpPr>
          <p:cNvPr id="90" name="Google Shape;90;p2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lower left" showMasterSp="0">
  <p:cSld name="2 - 3/4 gray; red lower left">
    <p:spTree>
      <p:nvGrpSpPr>
        <p:cNvPr id="91" name="Shape 91"/>
        <p:cNvGrpSpPr/>
        <p:nvPr/>
      </p:nvGrpSpPr>
      <p:grpSpPr>
        <a:xfrm>
          <a:off x="0" y="0"/>
          <a:ext cx="0" cy="0"/>
          <a:chOff x="0" y="0"/>
          <a:chExt cx="0" cy="0"/>
        </a:xfrm>
      </p:grpSpPr>
      <p:pic>
        <p:nvPicPr>
          <p:cNvPr descr="PoweredbyCodeFellowsMasterSlides3.png" id="92" name="Google Shape;92;p26"/>
          <p:cNvPicPr preferRelativeResize="0"/>
          <p:nvPr/>
        </p:nvPicPr>
        <p:blipFill rotWithShape="1">
          <a:blip r:embed="rId2">
            <a:alphaModFix/>
          </a:blip>
          <a:srcRect b="0" l="0" r="0" t="0"/>
          <a:stretch/>
        </p:blipFill>
        <p:spPr>
          <a:xfrm>
            <a:off x="-19447" y="-9351"/>
            <a:ext cx="9145659" cy="5144433"/>
          </a:xfrm>
          <a:prstGeom prst="rect">
            <a:avLst/>
          </a:prstGeom>
          <a:noFill/>
          <a:ln>
            <a:noFill/>
          </a:ln>
        </p:spPr>
      </p:pic>
      <p:sp>
        <p:nvSpPr>
          <p:cNvPr id="93" name="Google Shape;93;p2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upper right" showMasterSp="0">
  <p:cSld name="3 - 1/5 gray; red upper right">
    <p:spTree>
      <p:nvGrpSpPr>
        <p:cNvPr id="94" name="Shape 94"/>
        <p:cNvGrpSpPr/>
        <p:nvPr/>
      </p:nvGrpSpPr>
      <p:grpSpPr>
        <a:xfrm>
          <a:off x="0" y="0"/>
          <a:ext cx="0" cy="0"/>
          <a:chOff x="0" y="0"/>
          <a:chExt cx="0" cy="0"/>
        </a:xfrm>
      </p:grpSpPr>
      <p:pic>
        <p:nvPicPr>
          <p:cNvPr descr="PoweredbyCodeFellowsMasterSlides8.png" id="95" name="Google Shape;95;p27"/>
          <p:cNvPicPr preferRelativeResize="0"/>
          <p:nvPr/>
        </p:nvPicPr>
        <p:blipFill rotWithShape="1">
          <a:blip r:embed="rId2">
            <a:alphaModFix/>
          </a:blip>
          <a:srcRect b="0" l="0" r="0" t="0"/>
          <a:stretch/>
        </p:blipFill>
        <p:spPr>
          <a:xfrm>
            <a:off x="-3299" y="-4118"/>
            <a:ext cx="9135956" cy="5138976"/>
          </a:xfrm>
          <a:prstGeom prst="rect">
            <a:avLst/>
          </a:prstGeom>
          <a:noFill/>
          <a:ln>
            <a:noFill/>
          </a:ln>
        </p:spPr>
      </p:pic>
      <p:sp>
        <p:nvSpPr>
          <p:cNvPr id="96" name="Google Shape;96;p27"/>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lower right" showMasterSp="0">
  <p:cSld name="3 - 1/5 gray; red lower right">
    <p:spTree>
      <p:nvGrpSpPr>
        <p:cNvPr id="97" name="Shape 97"/>
        <p:cNvGrpSpPr/>
        <p:nvPr/>
      </p:nvGrpSpPr>
      <p:grpSpPr>
        <a:xfrm>
          <a:off x="0" y="0"/>
          <a:ext cx="0" cy="0"/>
          <a:chOff x="0" y="0"/>
          <a:chExt cx="0" cy="0"/>
        </a:xfrm>
      </p:grpSpPr>
      <p:pic>
        <p:nvPicPr>
          <p:cNvPr descr="PoweredbyCodeFellowsMasterSlides7.png" id="98" name="Google Shape;98;p28"/>
          <p:cNvPicPr preferRelativeResize="0"/>
          <p:nvPr/>
        </p:nvPicPr>
        <p:blipFill rotWithShape="1">
          <a:blip r:embed="rId2">
            <a:alphaModFix/>
          </a:blip>
          <a:srcRect b="0" l="0" r="0" t="0"/>
          <a:stretch/>
        </p:blipFill>
        <p:spPr>
          <a:xfrm>
            <a:off x="1364" y="-3994"/>
            <a:ext cx="9129370" cy="5135270"/>
          </a:xfrm>
          <a:prstGeom prst="rect">
            <a:avLst/>
          </a:prstGeom>
          <a:noFill/>
          <a:ln>
            <a:noFill/>
          </a:ln>
        </p:spPr>
      </p:pic>
      <p:sp>
        <p:nvSpPr>
          <p:cNvPr id="99" name="Google Shape;99;p28"/>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lower left" showMasterSp="0">
  <p:cSld name="3 - 1/5 gray; red lower left">
    <p:spTree>
      <p:nvGrpSpPr>
        <p:cNvPr id="100" name="Shape 100"/>
        <p:cNvGrpSpPr/>
        <p:nvPr/>
      </p:nvGrpSpPr>
      <p:grpSpPr>
        <a:xfrm>
          <a:off x="0" y="0"/>
          <a:ext cx="0" cy="0"/>
          <a:chOff x="0" y="0"/>
          <a:chExt cx="0" cy="0"/>
        </a:xfrm>
      </p:grpSpPr>
      <p:pic>
        <p:nvPicPr>
          <p:cNvPr descr="PoweredbyCodeFellowsMasterSlides6.png" id="101" name="Google Shape;101;p29"/>
          <p:cNvPicPr preferRelativeResize="0"/>
          <p:nvPr/>
        </p:nvPicPr>
        <p:blipFill rotWithShape="1">
          <a:blip r:embed="rId2">
            <a:alphaModFix/>
          </a:blip>
          <a:srcRect b="0" l="0" r="0" t="0"/>
          <a:stretch/>
        </p:blipFill>
        <p:spPr>
          <a:xfrm>
            <a:off x="-2853" y="-3870"/>
            <a:ext cx="9129370" cy="5135270"/>
          </a:xfrm>
          <a:prstGeom prst="rect">
            <a:avLst/>
          </a:prstGeom>
          <a:noFill/>
          <a:ln>
            <a:noFill/>
          </a:ln>
        </p:spPr>
      </p:pic>
      <p:sp>
        <p:nvSpPr>
          <p:cNvPr id="102" name="Google Shape;102;p29"/>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Blank">
    <p:spTree>
      <p:nvGrpSpPr>
        <p:cNvPr id="103" name="Shape 103"/>
        <p:cNvGrpSpPr/>
        <p:nvPr/>
      </p:nvGrpSpPr>
      <p:grpSpPr>
        <a:xfrm>
          <a:off x="0" y="0"/>
          <a:ext cx="0" cy="0"/>
          <a:chOff x="0" y="0"/>
          <a:chExt cx="0" cy="0"/>
        </a:xfrm>
      </p:grpSpPr>
      <p:sp>
        <p:nvSpPr>
          <p:cNvPr id="104" name="Google Shape;104;p30"/>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lower right" showMasterSp="0">
  <p:cSld name="2 - 3/4 gray; red lower right">
    <p:spTree>
      <p:nvGrpSpPr>
        <p:cNvPr id="15" name="Shape 15"/>
        <p:cNvGrpSpPr/>
        <p:nvPr/>
      </p:nvGrpSpPr>
      <p:grpSpPr>
        <a:xfrm>
          <a:off x="0" y="0"/>
          <a:ext cx="0" cy="0"/>
          <a:chOff x="0" y="0"/>
          <a:chExt cx="0" cy="0"/>
        </a:xfrm>
      </p:grpSpPr>
      <p:pic>
        <p:nvPicPr>
          <p:cNvPr descr="PoweredbyCodeFellowsMasterSlides5.png" id="16" name="Google Shape;16;p4"/>
          <p:cNvPicPr preferRelativeResize="0"/>
          <p:nvPr/>
        </p:nvPicPr>
        <p:blipFill rotWithShape="1">
          <a:blip r:embed="rId2">
            <a:alphaModFix/>
          </a:blip>
          <a:srcRect b="0" l="0" r="0" t="0"/>
          <a:stretch/>
        </p:blipFill>
        <p:spPr>
          <a:xfrm>
            <a:off x="4415" y="2356"/>
            <a:ext cx="9121006" cy="5130566"/>
          </a:xfrm>
          <a:prstGeom prst="rect">
            <a:avLst/>
          </a:prstGeom>
          <a:noFill/>
          <a:ln>
            <a:noFill/>
          </a:ln>
        </p:spPr>
      </p:pic>
      <p:sp>
        <p:nvSpPr>
          <p:cNvPr id="17" name="Google Shape;17;p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upper right" showMasterSp="0">
  <p:cSld name="2 - 3/4 gray; red upper right">
    <p:spTree>
      <p:nvGrpSpPr>
        <p:cNvPr id="18" name="Shape 18"/>
        <p:cNvGrpSpPr/>
        <p:nvPr/>
      </p:nvGrpSpPr>
      <p:grpSpPr>
        <a:xfrm>
          <a:off x="0" y="0"/>
          <a:ext cx="0" cy="0"/>
          <a:chOff x="0" y="0"/>
          <a:chExt cx="0" cy="0"/>
        </a:xfrm>
      </p:grpSpPr>
      <p:pic>
        <p:nvPicPr>
          <p:cNvPr descr="PoweredbyCodeFellowsMasterSlides4.png" id="19" name="Google Shape;19;p5"/>
          <p:cNvPicPr preferRelativeResize="0"/>
          <p:nvPr/>
        </p:nvPicPr>
        <p:blipFill rotWithShape="1">
          <a:blip r:embed="rId2">
            <a:alphaModFix/>
          </a:blip>
          <a:srcRect b="0" l="0" r="0" t="0"/>
          <a:stretch/>
        </p:blipFill>
        <p:spPr>
          <a:xfrm>
            <a:off x="1488" y="25"/>
            <a:ext cx="9129283" cy="5135221"/>
          </a:xfrm>
          <a:prstGeom prst="rect">
            <a:avLst/>
          </a:prstGeom>
          <a:noFill/>
          <a:ln>
            <a:noFill/>
          </a:ln>
        </p:spPr>
      </p:pic>
      <p:sp>
        <p:nvSpPr>
          <p:cNvPr id="20" name="Google Shape;20;p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lower left" showMasterSp="0">
  <p:cSld name="2 - 3/4 gray; red lower left">
    <p:spTree>
      <p:nvGrpSpPr>
        <p:cNvPr id="21" name="Shape 21"/>
        <p:cNvGrpSpPr/>
        <p:nvPr/>
      </p:nvGrpSpPr>
      <p:grpSpPr>
        <a:xfrm>
          <a:off x="0" y="0"/>
          <a:ext cx="0" cy="0"/>
          <a:chOff x="0" y="0"/>
          <a:chExt cx="0" cy="0"/>
        </a:xfrm>
      </p:grpSpPr>
      <p:pic>
        <p:nvPicPr>
          <p:cNvPr descr="PoweredbyCodeFellowsMasterSlides3.png" id="22" name="Google Shape;22;p6"/>
          <p:cNvPicPr preferRelativeResize="0"/>
          <p:nvPr/>
        </p:nvPicPr>
        <p:blipFill rotWithShape="1">
          <a:blip r:embed="rId2">
            <a:alphaModFix/>
          </a:blip>
          <a:srcRect b="0" l="0" r="0" t="0"/>
          <a:stretch/>
        </p:blipFill>
        <p:spPr>
          <a:xfrm>
            <a:off x="-19447" y="-9351"/>
            <a:ext cx="9145659" cy="5144433"/>
          </a:xfrm>
          <a:prstGeom prst="rect">
            <a:avLst/>
          </a:prstGeom>
          <a:noFill/>
          <a:ln>
            <a:noFill/>
          </a:ln>
        </p:spPr>
      </p:pic>
      <p:sp>
        <p:nvSpPr>
          <p:cNvPr id="23" name="Google Shape;23;p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upper right" showMasterSp="0">
  <p:cSld name="3 - 1/5 gray; red upper right">
    <p:spTree>
      <p:nvGrpSpPr>
        <p:cNvPr id="24" name="Shape 24"/>
        <p:cNvGrpSpPr/>
        <p:nvPr/>
      </p:nvGrpSpPr>
      <p:grpSpPr>
        <a:xfrm>
          <a:off x="0" y="0"/>
          <a:ext cx="0" cy="0"/>
          <a:chOff x="0" y="0"/>
          <a:chExt cx="0" cy="0"/>
        </a:xfrm>
      </p:grpSpPr>
      <p:pic>
        <p:nvPicPr>
          <p:cNvPr descr="PoweredbyCodeFellowsMasterSlides8.png" id="25" name="Google Shape;25;p7"/>
          <p:cNvPicPr preferRelativeResize="0"/>
          <p:nvPr/>
        </p:nvPicPr>
        <p:blipFill rotWithShape="1">
          <a:blip r:embed="rId2">
            <a:alphaModFix/>
          </a:blip>
          <a:srcRect b="0" l="0" r="0" t="0"/>
          <a:stretch/>
        </p:blipFill>
        <p:spPr>
          <a:xfrm>
            <a:off x="-3299" y="-4118"/>
            <a:ext cx="9135956" cy="5138976"/>
          </a:xfrm>
          <a:prstGeom prst="rect">
            <a:avLst/>
          </a:prstGeom>
          <a:noFill/>
          <a:ln>
            <a:noFill/>
          </a:ln>
        </p:spPr>
      </p:pic>
      <p:sp>
        <p:nvSpPr>
          <p:cNvPr id="26" name="Google Shape;26;p7"/>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lower right" showMasterSp="0">
  <p:cSld name="3 - 1/5 gray; red lower right">
    <p:spTree>
      <p:nvGrpSpPr>
        <p:cNvPr id="27" name="Shape 27"/>
        <p:cNvGrpSpPr/>
        <p:nvPr/>
      </p:nvGrpSpPr>
      <p:grpSpPr>
        <a:xfrm>
          <a:off x="0" y="0"/>
          <a:ext cx="0" cy="0"/>
          <a:chOff x="0" y="0"/>
          <a:chExt cx="0" cy="0"/>
        </a:xfrm>
      </p:grpSpPr>
      <p:pic>
        <p:nvPicPr>
          <p:cNvPr descr="PoweredbyCodeFellowsMasterSlides7.png" id="28" name="Google Shape;28;p8"/>
          <p:cNvPicPr preferRelativeResize="0"/>
          <p:nvPr/>
        </p:nvPicPr>
        <p:blipFill rotWithShape="1">
          <a:blip r:embed="rId2">
            <a:alphaModFix/>
          </a:blip>
          <a:srcRect b="0" l="0" r="0" t="0"/>
          <a:stretch/>
        </p:blipFill>
        <p:spPr>
          <a:xfrm>
            <a:off x="1364" y="-3994"/>
            <a:ext cx="9129370" cy="5135270"/>
          </a:xfrm>
          <a:prstGeom prst="rect">
            <a:avLst/>
          </a:prstGeom>
          <a:noFill/>
          <a:ln>
            <a:noFill/>
          </a:ln>
        </p:spPr>
      </p:pic>
      <p:sp>
        <p:nvSpPr>
          <p:cNvPr id="29" name="Google Shape;29;p8"/>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lower left" showMasterSp="0">
  <p:cSld name="3 - 1/5 gray; red lower left">
    <p:spTree>
      <p:nvGrpSpPr>
        <p:cNvPr id="30" name="Shape 30"/>
        <p:cNvGrpSpPr/>
        <p:nvPr/>
      </p:nvGrpSpPr>
      <p:grpSpPr>
        <a:xfrm>
          <a:off x="0" y="0"/>
          <a:ext cx="0" cy="0"/>
          <a:chOff x="0" y="0"/>
          <a:chExt cx="0" cy="0"/>
        </a:xfrm>
      </p:grpSpPr>
      <p:pic>
        <p:nvPicPr>
          <p:cNvPr descr="PoweredbyCodeFellowsMasterSlides6.png" id="31" name="Google Shape;31;p9"/>
          <p:cNvPicPr preferRelativeResize="0"/>
          <p:nvPr/>
        </p:nvPicPr>
        <p:blipFill rotWithShape="1">
          <a:blip r:embed="rId2">
            <a:alphaModFix/>
          </a:blip>
          <a:srcRect b="0" l="0" r="0" t="0"/>
          <a:stretch/>
        </p:blipFill>
        <p:spPr>
          <a:xfrm>
            <a:off x="-2853" y="-3870"/>
            <a:ext cx="9129370" cy="5135270"/>
          </a:xfrm>
          <a:prstGeom prst="rect">
            <a:avLst/>
          </a:prstGeom>
          <a:noFill/>
          <a:ln>
            <a:noFill/>
          </a:ln>
        </p:spPr>
      </p:pic>
      <p:sp>
        <p:nvSpPr>
          <p:cNvPr id="32" name="Google Shape;32;p9"/>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3" name="Shape 33"/>
        <p:cNvGrpSpPr/>
        <p:nvPr/>
      </p:nvGrpSpPr>
      <p:grpSpPr>
        <a:xfrm>
          <a:off x="0" y="0"/>
          <a:ext cx="0" cy="0"/>
          <a:chOff x="0" y="0"/>
          <a:chExt cx="0" cy="0"/>
        </a:xfrm>
      </p:grpSpPr>
      <p:sp>
        <p:nvSpPr>
          <p:cNvPr id="34" name="Google Shape;34;p1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5" name="Google Shape;35;p1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6" name="Google Shape;3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3.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2.xml"/><Relationship Id="rId10" Type="http://schemas.openxmlformats.org/officeDocument/2006/relationships/slideLayout" Target="../slideLayouts/slideLayout28.xml"/><Relationship Id="rId1" Type="http://schemas.openxmlformats.org/officeDocument/2006/relationships/image" Target="../media/image5.png"/><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4" name="Shape 74"/>
        <p:cNvGrpSpPr/>
        <p:nvPr/>
      </p:nvGrpSpPr>
      <p:grpSpPr>
        <a:xfrm>
          <a:off x="0" y="0"/>
          <a:ext cx="0" cy="0"/>
          <a:chOff x="0" y="0"/>
          <a:chExt cx="0" cy="0"/>
        </a:xfrm>
      </p:grpSpPr>
      <p:pic>
        <p:nvPicPr>
          <p:cNvPr descr="PoweredbyCodeFellowsMasterSlides.png" id="75" name="Google Shape;75;p21"/>
          <p:cNvPicPr preferRelativeResize="0"/>
          <p:nvPr/>
        </p:nvPicPr>
        <p:blipFill rotWithShape="1">
          <a:blip r:embed="rId1">
            <a:alphaModFix/>
          </a:blip>
          <a:srcRect b="0" l="0" r="0" t="0"/>
          <a:stretch/>
        </p:blipFill>
        <p:spPr>
          <a:xfrm>
            <a:off x="528" y="1955"/>
            <a:ext cx="9122427" cy="5131365"/>
          </a:xfrm>
          <a:prstGeom prst="rect">
            <a:avLst/>
          </a:prstGeom>
          <a:noFill/>
          <a:ln>
            <a:noFill/>
          </a:ln>
        </p:spPr>
      </p:pic>
      <p:sp>
        <p:nvSpPr>
          <p:cNvPr id="76" name="Google Shape;76;p21"/>
          <p:cNvSpPr txBox="1"/>
          <p:nvPr>
            <p:ph type="title"/>
          </p:nvPr>
        </p:nvSpPr>
        <p:spPr>
          <a:xfrm>
            <a:off x="228600" y="714375"/>
            <a:ext cx="7810500" cy="17430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77" name="Google Shape;77;p21"/>
          <p:cNvSpPr txBox="1"/>
          <p:nvPr>
            <p:ph idx="1" type="body"/>
          </p:nvPr>
        </p:nvSpPr>
        <p:spPr>
          <a:xfrm>
            <a:off x="666750" y="2652713"/>
            <a:ext cx="7810500" cy="5952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1pPr>
            <a:lvl2pPr indent="-228600" lvl="1" marL="9144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2pPr>
            <a:lvl3pPr indent="-228600" lvl="2" marL="13716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5pPr>
            <a:lvl6pPr indent="-228600" lvl="5" marL="27432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6pPr>
            <a:lvl7pPr indent="-228600" lvl="6" marL="32004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7pPr>
            <a:lvl8pPr indent="-228600" lvl="7" marL="36576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8pPr>
            <a:lvl9pPr indent="-228600" lvl="8" marL="41148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9pPr>
          </a:lstStyle>
          <a:p/>
        </p:txBody>
      </p:sp>
      <p:sp>
        <p:nvSpPr>
          <p:cNvPr id="78" name="Google Shape;78;p21"/>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31"/>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latin typeface="Helvetica Neue"/>
                <a:ea typeface="Helvetica Neue"/>
                <a:cs typeface="Helvetica Neue"/>
                <a:sym typeface="Helvetica Neue"/>
              </a:rPr>
              <a:t>Code 102: Intro to Software Development</a:t>
            </a:r>
            <a:endParaRPr b="1" sz="5400">
              <a:latin typeface="Helvetica Neue"/>
              <a:ea typeface="Helvetica Neue"/>
              <a:cs typeface="Helvetica Neue"/>
              <a:sym typeface="Helvetica Neue"/>
            </a:endParaRPr>
          </a:p>
        </p:txBody>
      </p:sp>
      <p:cxnSp>
        <p:nvCxnSpPr>
          <p:cNvPr id="110" name="Google Shape;110;p31"/>
          <p:cNvCxnSpPr/>
          <p:nvPr/>
        </p:nvCxnSpPr>
        <p:spPr>
          <a:xfrm>
            <a:off x="3737715" y="2857500"/>
            <a:ext cx="1662672" cy="0"/>
          </a:xfrm>
          <a:prstGeom prst="straightConnector1">
            <a:avLst/>
          </a:prstGeom>
          <a:noFill/>
          <a:ln cap="flat" cmpd="sng" w="25400">
            <a:solidFill>
              <a:srgbClr val="CC3524"/>
            </a:solidFill>
            <a:prstDash val="solid"/>
            <a:miter lim="400000"/>
            <a:headEnd len="sm" w="sm" type="none"/>
            <a:tailEnd len="sm" w="sm" type="none"/>
          </a:ln>
        </p:spPr>
      </p:cxnSp>
      <p:sp>
        <p:nvSpPr>
          <p:cNvPr id="111" name="Google Shape;111;p31"/>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Class 10</a:t>
            </a:r>
            <a:endParaRPr>
              <a:solidFill>
                <a:srgbClr val="7E7F7E"/>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32"/>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Review of previous class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Career Coaching</a:t>
            </a:r>
            <a:endParaRPr sz="1800">
              <a:solidFill>
                <a:srgbClr val="434343"/>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Overview</a:t>
            </a:r>
            <a:endParaRPr sz="1800">
              <a:solidFill>
                <a:srgbClr val="434343"/>
              </a:solidFill>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Professional Competencies</a:t>
            </a:r>
            <a:endParaRPr sz="1800">
              <a:solidFill>
                <a:srgbClr val="434343"/>
              </a:solidFill>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Your LinkedIn</a:t>
            </a:r>
            <a:endParaRPr sz="1800">
              <a:solidFill>
                <a:srgbClr val="434343"/>
              </a:solidFill>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Your Resumé</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Lab time</a:t>
            </a:r>
            <a:endParaRPr sz="1800">
              <a:solidFill>
                <a:srgbClr val="434343"/>
              </a:solidFill>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Catch up on assignments</a:t>
            </a:r>
            <a:endParaRPr sz="1800">
              <a:solidFill>
                <a:srgbClr val="434343"/>
              </a:solidFill>
              <a:latin typeface="Helvetica Neue"/>
              <a:ea typeface="Helvetica Neue"/>
              <a:cs typeface="Helvetica Neue"/>
              <a:sym typeface="Helvetica Neue"/>
            </a:endParaRPr>
          </a:p>
        </p:txBody>
      </p:sp>
      <p:sp>
        <p:nvSpPr>
          <p:cNvPr id="117" name="Google Shape;117;p32"/>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33"/>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Review of previous class</a:t>
            </a:r>
            <a:endParaRPr b="1" sz="1800">
              <a:solidFill>
                <a:srgbClr val="38761D"/>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Career Coaching</a:t>
            </a:r>
            <a:endParaRPr sz="1800">
              <a:solidFill>
                <a:srgbClr val="434343"/>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Overview</a:t>
            </a:r>
            <a:endParaRPr sz="1800">
              <a:solidFill>
                <a:srgbClr val="434343"/>
              </a:solidFill>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Professional Competencies</a:t>
            </a:r>
            <a:endParaRPr sz="1800">
              <a:solidFill>
                <a:srgbClr val="434343"/>
              </a:solidFill>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Your LinkedIn</a:t>
            </a:r>
            <a:endParaRPr sz="1800">
              <a:solidFill>
                <a:srgbClr val="434343"/>
              </a:solidFill>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Your Resumé</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Lab time</a:t>
            </a:r>
            <a:endParaRPr sz="1800">
              <a:solidFill>
                <a:srgbClr val="434343"/>
              </a:solidFill>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Catch up on assignments</a:t>
            </a:r>
            <a:endParaRPr sz="1800">
              <a:solidFill>
                <a:srgbClr val="434343"/>
              </a:solidFill>
              <a:latin typeface="Helvetica Neue"/>
              <a:ea typeface="Helvetica Neue"/>
              <a:cs typeface="Helvetica Neue"/>
              <a:sym typeface="Helvetica Neue"/>
            </a:endParaRPr>
          </a:p>
        </p:txBody>
      </p:sp>
      <p:sp>
        <p:nvSpPr>
          <p:cNvPr id="123" name="Google Shape;123;p33"/>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34"/>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review</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29" name="Google Shape;129;p34"/>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30" name="Google Shape;130;p34"/>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What did you learn?</a:t>
            </a:r>
            <a:endParaRPr sz="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35"/>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Review of previous class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Career Coaching</a:t>
            </a:r>
            <a:endParaRPr b="1" sz="1800">
              <a:solidFill>
                <a:srgbClr val="38761D"/>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Overview</a:t>
            </a:r>
            <a:endParaRPr sz="1800">
              <a:solidFill>
                <a:srgbClr val="434343"/>
              </a:solidFill>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Professional Competencies</a:t>
            </a:r>
            <a:endParaRPr sz="1800">
              <a:solidFill>
                <a:srgbClr val="434343"/>
              </a:solidFill>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Your LinkedIn</a:t>
            </a:r>
            <a:endParaRPr sz="1800">
              <a:solidFill>
                <a:srgbClr val="434343"/>
              </a:solidFill>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Your Resumé</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Lab time</a:t>
            </a:r>
            <a:endParaRPr sz="1800">
              <a:solidFill>
                <a:srgbClr val="434343"/>
              </a:solidFill>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Catch up on assignments</a:t>
            </a:r>
            <a:endParaRPr sz="1800">
              <a:solidFill>
                <a:srgbClr val="434343"/>
              </a:solidFill>
              <a:latin typeface="Helvetica Neue"/>
              <a:ea typeface="Helvetica Neue"/>
              <a:cs typeface="Helvetica Neue"/>
              <a:sym typeface="Helvetica Neue"/>
            </a:endParaRPr>
          </a:p>
        </p:txBody>
      </p:sp>
      <p:sp>
        <p:nvSpPr>
          <p:cNvPr id="136" name="Google Shape;136;p35"/>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36"/>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career</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42" name="Google Shape;142;p36"/>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43" name="Google Shape;143;p36"/>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It’s about more than just the technical skills</a:t>
            </a:r>
            <a:endParaRPr sz="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37"/>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Review of previous class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Career Coaching</a:t>
            </a:r>
            <a:endParaRPr sz="1800">
              <a:solidFill>
                <a:srgbClr val="434343"/>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Overview</a:t>
            </a:r>
            <a:endParaRPr sz="1800">
              <a:solidFill>
                <a:srgbClr val="434343"/>
              </a:solidFill>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Professional Competencies</a:t>
            </a:r>
            <a:endParaRPr sz="1800">
              <a:solidFill>
                <a:srgbClr val="434343"/>
              </a:solidFill>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Your LinkedIn</a:t>
            </a:r>
            <a:endParaRPr sz="1800">
              <a:solidFill>
                <a:srgbClr val="434343"/>
              </a:solidFill>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Your Resumé</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Lab time</a:t>
            </a:r>
            <a:endParaRPr b="1" sz="1800">
              <a:solidFill>
                <a:srgbClr val="38761D"/>
              </a:solidFill>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Catch up on assignments</a:t>
            </a:r>
            <a:endParaRPr sz="1800">
              <a:solidFill>
                <a:srgbClr val="434343"/>
              </a:solidFill>
              <a:latin typeface="Helvetica Neue"/>
              <a:ea typeface="Helvetica Neue"/>
              <a:cs typeface="Helvetica Neue"/>
              <a:sym typeface="Helvetica Neue"/>
            </a:endParaRPr>
          </a:p>
        </p:txBody>
      </p:sp>
      <p:sp>
        <p:nvSpPr>
          <p:cNvPr id="149" name="Google Shape;149;p37"/>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38"/>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lab</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55" name="Google Shape;155;p38"/>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56" name="Google Shape;156;p38"/>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Keep coding!</a:t>
            </a:r>
            <a:endParaRPr sz="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