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Helvetica Neue"/>
      <p:regular r:id="rId17"/>
      <p:bold r:id="rId18"/>
      <p:italic r:id="rId19"/>
      <p:boldItalic r:id="rId20"/>
    </p:embeddedFont>
    <p:embeddedFont>
      <p:font typeface="Helvetica Neue Ligh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6.xml"/><Relationship Id="rId22" Type="http://schemas.openxmlformats.org/officeDocument/2006/relationships/font" Target="fonts/HelveticaNeueLight-bold.fntdata"/><Relationship Id="rId10" Type="http://schemas.openxmlformats.org/officeDocument/2006/relationships/slide" Target="slides/slide5.xml"/><Relationship Id="rId21" Type="http://schemas.openxmlformats.org/officeDocument/2006/relationships/font" Target="fonts/HelveticaNeueLight-regular.fntdata"/><Relationship Id="rId13" Type="http://schemas.openxmlformats.org/officeDocument/2006/relationships/slide" Target="slides/slide8.xml"/><Relationship Id="rId24" Type="http://schemas.openxmlformats.org/officeDocument/2006/relationships/font" Target="fonts/HelveticaNeueLight-boldItalic.fntdata"/><Relationship Id="rId12" Type="http://schemas.openxmlformats.org/officeDocument/2006/relationships/slide" Target="slides/slide7.xml"/><Relationship Id="rId23" Type="http://schemas.openxmlformats.org/officeDocument/2006/relationships/font" Target="fonts/HelveticaNeue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ccd1c413_3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a:t>Use the guidelines in the presenter notes of this slide deck to help you format your presentation and associated slides.  These are simply a guideline so feel free to expand on it if you'd like!</a:t>
            </a:r>
            <a:br>
              <a:rPr i="1" lang="en"/>
            </a:br>
            <a:r>
              <a:rPr i="1" lang="en"/>
              <a:t> </a:t>
            </a:r>
            <a:br>
              <a:rPr lang="en"/>
            </a:br>
            <a:r>
              <a:rPr lang="en"/>
              <a:t>- Add your the title of your project here and update the project type (mid or final project) along with your course code.</a:t>
            </a:r>
            <a:br>
              <a:rPr lang="en"/>
            </a:br>
            <a:r>
              <a:rPr lang="en"/>
              <a:t>- This should be the backdrop as you begin your presentation.</a:t>
            </a:r>
            <a:endParaRPr/>
          </a:p>
          <a:p>
            <a:pPr indent="0" lvl="0" marL="0" rtl="0" algn="l">
              <a:spcBef>
                <a:spcPts val="0"/>
              </a:spcBef>
              <a:spcAft>
                <a:spcPts val="0"/>
              </a:spcAft>
              <a:buNone/>
            </a:pPr>
            <a:r>
              <a:rPr lang="en"/>
              <a:t>- Assign a primary "driver" to handle the navigation and clicking through of the introductory slides.</a:t>
            </a:r>
            <a:br>
              <a:rPr lang="en"/>
            </a:br>
            <a:r>
              <a:rPr lang="en"/>
              <a:t>- If using screen share to present, the driver should put the slide deck into "present" mode (button at the top right of the page).</a:t>
            </a:r>
            <a:endParaRPr/>
          </a:p>
        </p:txBody>
      </p:sp>
      <p:sp>
        <p:nvSpPr>
          <p:cNvPr id="66" name="Google Shape;66;g2accd1c413_3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526846ab1_1_4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Q&amp;A should take place around the 10 minute mark and last no more than 5 minutes.  Keep an eye on the clock!</a:t>
            </a:r>
            <a:endParaRPr/>
          </a:p>
          <a:p>
            <a:pPr indent="0" lvl="0" marL="0" rtl="0" algn="l">
              <a:spcBef>
                <a:spcPts val="0"/>
              </a:spcBef>
              <a:spcAft>
                <a:spcPts val="0"/>
              </a:spcAft>
              <a:buNone/>
            </a:pPr>
            <a:r>
              <a:rPr lang="en"/>
              <a:t>- Have your application codebase up in the background in case you get questions about it!</a:t>
            </a:r>
            <a:endParaRPr/>
          </a:p>
        </p:txBody>
      </p:sp>
      <p:sp>
        <p:nvSpPr>
          <p:cNvPr id="128" name="Google Shape;128;g8526846ab1_1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ccd1c413_1_5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Add links to your GitHub repo, deployed URL, and any other services you need to give attribution to.</a:t>
            </a:r>
            <a:br>
              <a:rPr lang="en"/>
            </a:br>
            <a:r>
              <a:rPr lang="en"/>
              <a:t>- You may also want to make a duplicate of this slide and give shout outs or thank you's to those that may have helped contribute to the build process outside of the team.</a:t>
            </a:r>
            <a:endParaRPr/>
          </a:p>
        </p:txBody>
      </p:sp>
      <p:sp>
        <p:nvSpPr>
          <p:cNvPr id="136" name="Google Shape;136;g2accd1c413_1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ccd1c413_1_3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The primary driver of the presentation should take a moment to discuss the agenda for the presentation.</a:t>
            </a:r>
            <a:endParaRPr/>
          </a:p>
        </p:txBody>
      </p:sp>
      <p:sp>
        <p:nvSpPr>
          <p:cNvPr id="74" name="Google Shape;74;g2accd1c413_1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ccd1c413_1_4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link to your app’s About page, or show the whole team here. </a:t>
            </a:r>
            <a:endParaRPr>
              <a:solidFill>
                <a:schemeClr val="dk1"/>
              </a:solidFill>
            </a:endParaRPr>
          </a:p>
          <a:p>
            <a:pPr indent="0" lvl="0" marL="0" rtl="0" algn="l">
              <a:spcBef>
                <a:spcPts val="0"/>
              </a:spcBef>
              <a:spcAft>
                <a:spcPts val="0"/>
              </a:spcAft>
              <a:buNone/>
            </a:pPr>
            <a:r>
              <a:rPr lang="en"/>
              <a:t>- If you can, update the </a:t>
            </a:r>
            <a:r>
              <a:rPr lang="en"/>
              <a:t>silhouette</a:t>
            </a:r>
            <a:r>
              <a:rPr lang="en"/>
              <a:t> with a picture of you and your team.</a:t>
            </a:r>
            <a:endParaRPr/>
          </a:p>
          <a:p>
            <a:pPr indent="0" lvl="0" marL="0" rtl="0" algn="l">
              <a:spcBef>
                <a:spcPts val="0"/>
              </a:spcBef>
              <a:spcAft>
                <a:spcPts val="0"/>
              </a:spcAft>
              <a:buNone/>
            </a:pPr>
            <a:r>
              <a:rPr lang="en"/>
              <a:t>- Add each team member name, with the primary "driver" of the presentation as the first team member.  This person should say a word or 2 about the team and subsequently move into the next slide, where they will begin their personal pitch.</a:t>
            </a:r>
            <a:endParaRPr/>
          </a:p>
          <a:p>
            <a:pPr indent="0" lvl="0" marL="0" rtl="0" algn="l">
              <a:spcBef>
                <a:spcPts val="0"/>
              </a:spcBef>
              <a:spcAft>
                <a:spcPts val="0"/>
              </a:spcAft>
              <a:buNone/>
            </a:pPr>
            <a:r>
              <a:t/>
            </a:r>
            <a:endParaRPr/>
          </a:p>
        </p:txBody>
      </p:sp>
      <p:sp>
        <p:nvSpPr>
          <p:cNvPr id="80" name="Google Shape;80;g2accd1c413_1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a9146c856_0_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Copy this slide for each member of your group.</a:t>
            </a:r>
            <a:br>
              <a:rPr lang="en"/>
            </a:br>
            <a:r>
              <a:rPr lang="en"/>
              <a:t>- If possible, update the </a:t>
            </a:r>
            <a:r>
              <a:rPr lang="en"/>
              <a:t>silhouette</a:t>
            </a:r>
            <a:r>
              <a:rPr lang="en"/>
              <a:t> to a professional headshot</a:t>
            </a:r>
            <a:endParaRPr/>
          </a:p>
          <a:p>
            <a:pPr indent="0" lvl="0" marL="0" rtl="0" algn="l">
              <a:spcBef>
                <a:spcPts val="0"/>
              </a:spcBef>
              <a:spcAft>
                <a:spcPts val="0"/>
              </a:spcAft>
              <a:buNone/>
            </a:pPr>
            <a:r>
              <a:rPr lang="en"/>
              <a:t>- Update the title to the appropriate team member's name</a:t>
            </a:r>
            <a:endParaRPr/>
          </a:p>
          <a:p>
            <a:pPr indent="0" lvl="0" marL="0" rtl="0" algn="l">
              <a:spcBef>
                <a:spcPts val="0"/>
              </a:spcBef>
              <a:spcAft>
                <a:spcPts val="0"/>
              </a:spcAft>
              <a:buNone/>
            </a:pPr>
            <a:r>
              <a:rPr lang="en"/>
              <a:t>- Insert a summary of your personal pitch</a:t>
            </a:r>
            <a:endParaRPr/>
          </a:p>
          <a:p>
            <a:pPr indent="0" lvl="0" marL="0" rtl="0" algn="l">
              <a:spcBef>
                <a:spcPts val="0"/>
              </a:spcBef>
              <a:spcAft>
                <a:spcPts val="0"/>
              </a:spcAft>
              <a:buNone/>
            </a:pPr>
            <a:br>
              <a:rPr lang="en"/>
            </a:br>
            <a:r>
              <a:rPr lang="en"/>
              <a:t>- The team member who's slide your at should now take the stage.</a:t>
            </a:r>
            <a:br>
              <a:rPr lang="en"/>
            </a:br>
            <a:r>
              <a:rPr lang="en"/>
              <a:t>- You may either take control of the screen or have the main driver continue to navigate the slide deck.  If presenting remotely via screen share, the later option is preferred, to avoid confusion and technical glitches.</a:t>
            </a:r>
            <a:endParaRPr/>
          </a:p>
          <a:p>
            <a:pPr indent="0" lvl="0" marL="0" rtl="0" algn="l">
              <a:spcBef>
                <a:spcPts val="0"/>
              </a:spcBef>
              <a:spcAft>
                <a:spcPts val="0"/>
              </a:spcAft>
              <a:buNone/>
            </a:pPr>
            <a:r>
              <a:rPr lang="en"/>
              <a:t>- Practice your personal pitch several times prior to the presentation.</a:t>
            </a:r>
            <a:endParaRPr/>
          </a:p>
          <a:p>
            <a:pPr indent="0" lvl="0" marL="0" rtl="0" algn="l">
              <a:spcBef>
                <a:spcPts val="0"/>
              </a:spcBef>
              <a:spcAft>
                <a:spcPts val="0"/>
              </a:spcAft>
              <a:buNone/>
            </a:pPr>
            <a:r>
              <a:rPr lang="en"/>
              <a:t>- Remain calm and speak with confidence.</a:t>
            </a:r>
            <a:br>
              <a:rPr lang="en"/>
            </a:br>
            <a:r>
              <a:rPr lang="en"/>
              <a:t>- Keep your pitch short and end it with a mic drop closing statement!</a:t>
            </a:r>
            <a:br>
              <a:rPr lang="en"/>
            </a:br>
            <a:r>
              <a:rPr lang="en"/>
              <a:t>- Remember to announce that you will be passing the </a:t>
            </a:r>
            <a:endParaRPr/>
          </a:p>
        </p:txBody>
      </p:sp>
      <p:sp>
        <p:nvSpPr>
          <p:cNvPr id="87" name="Google Shape;87;g3a9146c856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526846ab1_1_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Take this time to discuss the "why" behind your project. Then: give a clear high-level definition of WHAT your app is. </a:t>
            </a:r>
            <a:br>
              <a:rPr lang="en"/>
            </a:br>
            <a:br>
              <a:rPr lang="en"/>
            </a:br>
            <a:r>
              <a:rPr lang="en"/>
              <a:t>- Why did your team choose this project?</a:t>
            </a:r>
            <a:endParaRPr/>
          </a:p>
          <a:p>
            <a:pPr indent="0" lvl="0" marL="0" rtl="0" algn="l">
              <a:spcBef>
                <a:spcPts val="0"/>
              </a:spcBef>
              <a:spcAft>
                <a:spcPts val="0"/>
              </a:spcAft>
              <a:buNone/>
            </a:pPr>
            <a:r>
              <a:rPr lang="en"/>
              <a:t>- What problem(s) does it solve?</a:t>
            </a:r>
            <a:endParaRPr/>
          </a:p>
        </p:txBody>
      </p:sp>
      <p:sp>
        <p:nvSpPr>
          <p:cNvPr id="94" name="Google Shape;94;g8526846ab1_1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a9146c856_0_1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Take this time to outline the overall project:</a:t>
            </a:r>
            <a:br>
              <a:rPr lang="en"/>
            </a:br>
            <a:br>
              <a:rPr lang="en"/>
            </a:br>
            <a:r>
              <a:rPr lang="en"/>
              <a:t>- What did you build?</a:t>
            </a:r>
            <a:br>
              <a:rPr lang="en"/>
            </a:br>
            <a:r>
              <a:rPr lang="en"/>
              <a:t>- What are some of the key features?</a:t>
            </a:r>
            <a:br>
              <a:rPr lang="en"/>
            </a:br>
            <a:r>
              <a:rPr lang="en"/>
              <a:t>- What technologies and languages did you use?</a:t>
            </a:r>
            <a:endParaRPr/>
          </a:p>
          <a:p>
            <a:pPr indent="0" lvl="0" marL="0" rtl="0" algn="l">
              <a:spcBef>
                <a:spcPts val="0"/>
              </a:spcBef>
              <a:spcAft>
                <a:spcPts val="0"/>
              </a:spcAft>
              <a:buNone/>
            </a:pPr>
            <a:r>
              <a:rPr lang="en"/>
              <a:t>- Are there any microservices, APIs, or other 3rd party integrations worth discussing?</a:t>
            </a:r>
            <a:endParaRPr/>
          </a:p>
        </p:txBody>
      </p:sp>
      <p:sp>
        <p:nvSpPr>
          <p:cNvPr id="100" name="Google Shape;100;g3a9146c856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a9146c856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Include a screenshot of your whiteboard planning</a:t>
            </a:r>
            <a:endParaRPr/>
          </a:p>
          <a:p>
            <a:pPr indent="-317500" lvl="0" marL="457200" rtl="0" algn="l">
              <a:spcBef>
                <a:spcPts val="0"/>
              </a:spcBef>
              <a:spcAft>
                <a:spcPts val="0"/>
              </a:spcAft>
              <a:buSzPts val="1400"/>
              <a:buChar char="-"/>
            </a:pPr>
            <a:r>
              <a:rPr lang="en"/>
              <a:t>Include a link to your documentation page. Show off your great README.md file! You should click on this click during the presentation and spend a moment discussing the documentation layer.</a:t>
            </a:r>
            <a:endParaRPr/>
          </a:p>
        </p:txBody>
      </p:sp>
      <p:sp>
        <p:nvSpPr>
          <p:cNvPr id="106" name="Google Shape;106;g3a9146c85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526846ab1_1_2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Practice the flow and handoff of topics for each component of your demo.  This portion of your presentation should take around 3-5 minutes, depending on if you have a user interface to showcase or not.</a:t>
            </a:r>
            <a:endParaRPr/>
          </a:p>
          <a:p>
            <a:pPr indent="0" lvl="0" marL="0" rtl="0" algn="l">
              <a:spcBef>
                <a:spcPts val="0"/>
              </a:spcBef>
              <a:spcAft>
                <a:spcPts val="0"/>
              </a:spcAft>
              <a:buNone/>
            </a:pPr>
            <a:r>
              <a:rPr lang="en"/>
              <a:t>- If your project doesn't include a user interface layer, use this time to showcase 3-4 features of your application that you are proud of.</a:t>
            </a:r>
            <a:br>
              <a:rPr lang="en"/>
            </a:br>
            <a:endParaRPr/>
          </a:p>
        </p:txBody>
      </p:sp>
      <p:sp>
        <p:nvSpPr>
          <p:cNvPr id="112" name="Google Shape;112;g8526846ab1_1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526846ab1_1_3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Code 201, 301:</a:t>
            </a:r>
            <a:endParaRPr/>
          </a:p>
          <a:p>
            <a:pPr indent="0" lvl="0" marL="0" rtl="0" algn="l">
              <a:spcBef>
                <a:spcPts val="0"/>
              </a:spcBef>
              <a:spcAft>
                <a:spcPts val="0"/>
              </a:spcAft>
              <a:buNone/>
            </a:pPr>
            <a:r>
              <a:rPr lang="en"/>
              <a:t>What was your process for verifying the code worked?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Code 401:</a:t>
            </a:r>
            <a:br>
              <a:rPr lang="en"/>
            </a:br>
            <a:r>
              <a:rPr lang="en"/>
              <a:t>- Have a command line interface up and ready to run your tests in the background of the presentation.</a:t>
            </a:r>
            <a:br>
              <a:rPr lang="en"/>
            </a:br>
            <a:r>
              <a:rPr lang="en"/>
              <a:t>- When you are ready, run your tests locally, with verbose mode and coverage reporting turned on.</a:t>
            </a:r>
            <a:br>
              <a:rPr lang="en"/>
            </a:br>
            <a:r>
              <a:rPr lang="en"/>
              <a:t>- Be sure to run your tests locally several times prior to the presentation to avoid failing tests.</a:t>
            </a:r>
            <a:br>
              <a:rPr lang="en"/>
            </a:br>
            <a:r>
              <a:rPr lang="en"/>
              <a:t>- Upon completion of running your tests in the presentation, be sure to point out factors of interest in your coverage report, such as your code coverage rate.</a:t>
            </a:r>
            <a:endParaRPr/>
          </a:p>
          <a:p>
            <a:pPr indent="-317500" lvl="0" marL="457200" rtl="0" algn="l">
              <a:spcBef>
                <a:spcPts val="0"/>
              </a:spcBef>
              <a:spcAft>
                <a:spcPts val="0"/>
              </a:spcAft>
              <a:buSzPts val="1400"/>
              <a:buChar char="-"/>
            </a:pPr>
            <a:r>
              <a:rPr lang="en"/>
              <a:t>Link to results of app performance tests, from something like loadimpact.com </a:t>
            </a:r>
            <a:endParaRPr/>
          </a:p>
        </p:txBody>
      </p:sp>
      <p:sp>
        <p:nvSpPr>
          <p:cNvPr id="120" name="Google Shape;120;g8526846ab1_1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9" name="Shape 9"/>
        <p:cNvGrpSpPr/>
        <p:nvPr/>
      </p:nvGrpSpPr>
      <p:grpSpPr>
        <a:xfrm>
          <a:off x="0" y="0"/>
          <a:ext cx="0" cy="0"/>
          <a:chOff x="0" y="0"/>
          <a:chExt cx="0" cy="0"/>
        </a:xfrm>
      </p:grpSpPr>
      <p:sp>
        <p:nvSpPr>
          <p:cNvPr id="10" name="Google Shape;10;p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type="tx">
  <p:cSld name="TITLE_AND_BODY">
    <p:spTree>
      <p:nvGrpSpPr>
        <p:cNvPr id="40" name="Shape 40"/>
        <p:cNvGrpSpPr/>
        <p:nvPr/>
      </p:nvGrpSpPr>
      <p:grpSpPr>
        <a:xfrm>
          <a:off x="0" y="0"/>
          <a:ext cx="0" cy="0"/>
          <a:chOff x="0" y="0"/>
          <a:chExt cx="0" cy="0"/>
        </a:xfrm>
      </p:grpSpPr>
      <p:cxnSp>
        <p:nvCxnSpPr>
          <p:cNvPr id="41" name="Google Shape;41;p12"/>
          <p:cNvCxnSpPr/>
          <p:nvPr/>
        </p:nvCxnSpPr>
        <p:spPr>
          <a:xfrm>
            <a:off x="5061464" y="2897187"/>
            <a:ext cx="2992073" cy="0"/>
          </a:xfrm>
          <a:prstGeom prst="straightConnector1">
            <a:avLst/>
          </a:prstGeom>
          <a:noFill/>
          <a:ln cap="flat" cmpd="sng" w="63500">
            <a:solidFill>
              <a:srgbClr val="CC3524"/>
            </a:solidFill>
            <a:prstDash val="solid"/>
            <a:miter lim="400000"/>
            <a:headEnd len="sm" w="sm" type="none"/>
            <a:tailEnd len="sm" w="sm" type="none"/>
          </a:ln>
        </p:spPr>
      </p:cxnSp>
      <p:sp>
        <p:nvSpPr>
          <p:cNvPr id="42" name="Google Shape;42;p12"/>
          <p:cNvSpPr txBox="1"/>
          <p:nvPr/>
        </p:nvSpPr>
        <p:spPr>
          <a:xfrm rot="5400000">
            <a:off x="-2414044" y="2164556"/>
            <a:ext cx="5260200" cy="814388"/>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43" name="Google Shape;43;p12"/>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44" name="Shape 44"/>
        <p:cNvGrpSpPr/>
        <p:nvPr/>
      </p:nvGrpSpPr>
      <p:grpSpPr>
        <a:xfrm>
          <a:off x="0" y="0"/>
          <a:ext cx="0" cy="0"/>
          <a:chOff x="0" y="0"/>
          <a:chExt cx="0" cy="0"/>
        </a:xfrm>
      </p:grpSpPr>
      <p:pic>
        <p:nvPicPr>
          <p:cNvPr descr="PoweredbyCodeFellowsMasterSlides5.png" id="45" name="Google Shape;45;p13"/>
          <p:cNvPicPr preferRelativeResize="0"/>
          <p:nvPr/>
        </p:nvPicPr>
        <p:blipFill rotWithShape="1">
          <a:blip r:embed="rId2">
            <a:alphaModFix/>
          </a:blip>
          <a:srcRect b="0" l="0" r="0" t="0"/>
          <a:stretch/>
        </p:blipFill>
        <p:spPr>
          <a:xfrm>
            <a:off x="4415" y="2356"/>
            <a:ext cx="9121005" cy="5130565"/>
          </a:xfrm>
          <a:prstGeom prst="rect">
            <a:avLst/>
          </a:prstGeom>
          <a:noFill/>
          <a:ln>
            <a:noFill/>
          </a:ln>
        </p:spPr>
      </p:pic>
      <p:sp>
        <p:nvSpPr>
          <p:cNvPr id="46" name="Google Shape;46;p13"/>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47" name="Shape 47"/>
        <p:cNvGrpSpPr/>
        <p:nvPr/>
      </p:nvGrpSpPr>
      <p:grpSpPr>
        <a:xfrm>
          <a:off x="0" y="0"/>
          <a:ext cx="0" cy="0"/>
          <a:chOff x="0" y="0"/>
          <a:chExt cx="0" cy="0"/>
        </a:xfrm>
      </p:grpSpPr>
      <p:pic>
        <p:nvPicPr>
          <p:cNvPr descr="PoweredbyCodeFellowsMasterSlides4.png" id="48" name="Google Shape;48;p14"/>
          <p:cNvPicPr preferRelativeResize="0"/>
          <p:nvPr/>
        </p:nvPicPr>
        <p:blipFill rotWithShape="1">
          <a:blip r:embed="rId2">
            <a:alphaModFix/>
          </a:blip>
          <a:srcRect b="0" l="0" r="0" t="0"/>
          <a:stretch/>
        </p:blipFill>
        <p:spPr>
          <a:xfrm>
            <a:off x="1488" y="25"/>
            <a:ext cx="9129282" cy="5135221"/>
          </a:xfrm>
          <a:prstGeom prst="rect">
            <a:avLst/>
          </a:prstGeom>
          <a:noFill/>
          <a:ln>
            <a:noFill/>
          </a:ln>
        </p:spPr>
      </p:pic>
      <p:sp>
        <p:nvSpPr>
          <p:cNvPr id="49" name="Google Shape;49;p14"/>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50" name="Shape 50"/>
        <p:cNvGrpSpPr/>
        <p:nvPr/>
      </p:nvGrpSpPr>
      <p:grpSpPr>
        <a:xfrm>
          <a:off x="0" y="0"/>
          <a:ext cx="0" cy="0"/>
          <a:chOff x="0" y="0"/>
          <a:chExt cx="0" cy="0"/>
        </a:xfrm>
      </p:grpSpPr>
      <p:pic>
        <p:nvPicPr>
          <p:cNvPr descr="PoweredbyCodeFellowsMasterSlides3.png" id="51" name="Google Shape;51;p15"/>
          <p:cNvPicPr preferRelativeResize="0"/>
          <p:nvPr/>
        </p:nvPicPr>
        <p:blipFill rotWithShape="1">
          <a:blip r:embed="rId2">
            <a:alphaModFix/>
          </a:blip>
          <a:srcRect b="0" l="0" r="0" t="0"/>
          <a:stretch/>
        </p:blipFill>
        <p:spPr>
          <a:xfrm>
            <a:off x="-19447" y="-9351"/>
            <a:ext cx="9145660" cy="5144434"/>
          </a:xfrm>
          <a:prstGeom prst="rect">
            <a:avLst/>
          </a:prstGeom>
          <a:noFill/>
          <a:ln>
            <a:noFill/>
          </a:ln>
        </p:spPr>
      </p:pic>
      <p:sp>
        <p:nvSpPr>
          <p:cNvPr id="52" name="Google Shape;52;p15"/>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53" name="Shape 53"/>
        <p:cNvGrpSpPr/>
        <p:nvPr/>
      </p:nvGrpSpPr>
      <p:grpSpPr>
        <a:xfrm>
          <a:off x="0" y="0"/>
          <a:ext cx="0" cy="0"/>
          <a:chOff x="0" y="0"/>
          <a:chExt cx="0" cy="0"/>
        </a:xfrm>
      </p:grpSpPr>
      <p:pic>
        <p:nvPicPr>
          <p:cNvPr descr="PoweredbyCodeFellowsMasterSlides8.png" id="54" name="Google Shape;54;p16"/>
          <p:cNvPicPr preferRelativeResize="0"/>
          <p:nvPr/>
        </p:nvPicPr>
        <p:blipFill rotWithShape="1">
          <a:blip r:embed="rId2">
            <a:alphaModFix/>
          </a:blip>
          <a:srcRect b="0" l="0" r="0" t="0"/>
          <a:stretch/>
        </p:blipFill>
        <p:spPr>
          <a:xfrm>
            <a:off x="-3299" y="-4118"/>
            <a:ext cx="9135957" cy="5138976"/>
          </a:xfrm>
          <a:prstGeom prst="rect">
            <a:avLst/>
          </a:prstGeom>
          <a:noFill/>
          <a:ln>
            <a:noFill/>
          </a:ln>
        </p:spPr>
      </p:pic>
      <p:sp>
        <p:nvSpPr>
          <p:cNvPr id="55" name="Google Shape;55;p16"/>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56" name="Shape 56"/>
        <p:cNvGrpSpPr/>
        <p:nvPr/>
      </p:nvGrpSpPr>
      <p:grpSpPr>
        <a:xfrm>
          <a:off x="0" y="0"/>
          <a:ext cx="0" cy="0"/>
          <a:chOff x="0" y="0"/>
          <a:chExt cx="0" cy="0"/>
        </a:xfrm>
      </p:grpSpPr>
      <p:pic>
        <p:nvPicPr>
          <p:cNvPr descr="PoweredbyCodeFellowsMasterSlides7.png" id="57" name="Google Shape;57;p17"/>
          <p:cNvPicPr preferRelativeResize="0"/>
          <p:nvPr/>
        </p:nvPicPr>
        <p:blipFill rotWithShape="1">
          <a:blip r:embed="rId2">
            <a:alphaModFix/>
          </a:blip>
          <a:srcRect b="0" l="0" r="0" t="0"/>
          <a:stretch/>
        </p:blipFill>
        <p:spPr>
          <a:xfrm>
            <a:off x="1364" y="-3994"/>
            <a:ext cx="9129370" cy="5135271"/>
          </a:xfrm>
          <a:prstGeom prst="rect">
            <a:avLst/>
          </a:prstGeom>
          <a:noFill/>
          <a:ln>
            <a:noFill/>
          </a:ln>
        </p:spPr>
      </p:pic>
      <p:sp>
        <p:nvSpPr>
          <p:cNvPr id="58" name="Google Shape;58;p17"/>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59" name="Shape 59"/>
        <p:cNvGrpSpPr/>
        <p:nvPr/>
      </p:nvGrpSpPr>
      <p:grpSpPr>
        <a:xfrm>
          <a:off x="0" y="0"/>
          <a:ext cx="0" cy="0"/>
          <a:chOff x="0" y="0"/>
          <a:chExt cx="0" cy="0"/>
        </a:xfrm>
      </p:grpSpPr>
      <p:pic>
        <p:nvPicPr>
          <p:cNvPr descr="PoweredbyCodeFellowsMasterSlides6.png" id="60" name="Google Shape;60;p18"/>
          <p:cNvPicPr preferRelativeResize="0"/>
          <p:nvPr/>
        </p:nvPicPr>
        <p:blipFill rotWithShape="1">
          <a:blip r:embed="rId2">
            <a:alphaModFix/>
          </a:blip>
          <a:srcRect b="0" l="0" r="0" t="0"/>
          <a:stretch/>
        </p:blipFill>
        <p:spPr>
          <a:xfrm>
            <a:off x="-2853" y="-3870"/>
            <a:ext cx="9129370" cy="5135271"/>
          </a:xfrm>
          <a:prstGeom prst="rect">
            <a:avLst/>
          </a:prstGeom>
          <a:noFill/>
          <a:ln>
            <a:noFill/>
          </a:ln>
        </p:spPr>
      </p:pic>
      <p:sp>
        <p:nvSpPr>
          <p:cNvPr id="61" name="Google Shape;61;p18"/>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62" name="Shape 62"/>
        <p:cNvGrpSpPr/>
        <p:nvPr/>
      </p:nvGrpSpPr>
      <p:grpSpPr>
        <a:xfrm>
          <a:off x="0" y="0"/>
          <a:ext cx="0" cy="0"/>
          <a:chOff x="0" y="0"/>
          <a:chExt cx="0" cy="0"/>
        </a:xfrm>
      </p:grpSpPr>
      <p:sp>
        <p:nvSpPr>
          <p:cNvPr id="63" name="Google Shape;63;p19"/>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p:cSld name="TITLE_AND_BODY_1">
    <p:spTree>
      <p:nvGrpSpPr>
        <p:cNvPr id="11" name="Shape 11"/>
        <p:cNvGrpSpPr/>
        <p:nvPr/>
      </p:nvGrpSpPr>
      <p:grpSpPr>
        <a:xfrm>
          <a:off x="0" y="0"/>
          <a:ext cx="0" cy="0"/>
          <a:chOff x="0" y="0"/>
          <a:chExt cx="0" cy="0"/>
        </a:xfrm>
      </p:grpSpPr>
      <p:cxnSp>
        <p:nvCxnSpPr>
          <p:cNvPr id="12" name="Google Shape;12;p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13" name="Google Shape;13;p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14" name="Google Shape;14;p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15" name="Shape 15"/>
        <p:cNvGrpSpPr/>
        <p:nvPr/>
      </p:nvGrpSpPr>
      <p:grpSpPr>
        <a:xfrm>
          <a:off x="0" y="0"/>
          <a:ext cx="0" cy="0"/>
          <a:chOff x="0" y="0"/>
          <a:chExt cx="0" cy="0"/>
        </a:xfrm>
      </p:grpSpPr>
      <p:pic>
        <p:nvPicPr>
          <p:cNvPr descr="PoweredbyCodeFellowsMasterSlides5.png" id="16" name="Google Shape;16;p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17" name="Google Shape;17;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18" name="Shape 18"/>
        <p:cNvGrpSpPr/>
        <p:nvPr/>
      </p:nvGrpSpPr>
      <p:grpSpPr>
        <a:xfrm>
          <a:off x="0" y="0"/>
          <a:ext cx="0" cy="0"/>
          <a:chOff x="0" y="0"/>
          <a:chExt cx="0" cy="0"/>
        </a:xfrm>
      </p:grpSpPr>
      <p:pic>
        <p:nvPicPr>
          <p:cNvPr descr="PoweredbyCodeFellowsMasterSlides4.png" id="19" name="Google Shape;19;p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20" name="Google Shape;20;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21" name="Shape 21"/>
        <p:cNvGrpSpPr/>
        <p:nvPr/>
      </p:nvGrpSpPr>
      <p:grpSpPr>
        <a:xfrm>
          <a:off x="0" y="0"/>
          <a:ext cx="0" cy="0"/>
          <a:chOff x="0" y="0"/>
          <a:chExt cx="0" cy="0"/>
        </a:xfrm>
      </p:grpSpPr>
      <p:pic>
        <p:nvPicPr>
          <p:cNvPr descr="PoweredbyCodeFellowsMasterSlides3.png" id="22" name="Google Shape;22;p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23" name="Google Shape;23;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24" name="Shape 24"/>
        <p:cNvGrpSpPr/>
        <p:nvPr/>
      </p:nvGrpSpPr>
      <p:grpSpPr>
        <a:xfrm>
          <a:off x="0" y="0"/>
          <a:ext cx="0" cy="0"/>
          <a:chOff x="0" y="0"/>
          <a:chExt cx="0" cy="0"/>
        </a:xfrm>
      </p:grpSpPr>
      <p:pic>
        <p:nvPicPr>
          <p:cNvPr descr="PoweredbyCodeFellowsMasterSlides8.png" id="25" name="Google Shape;25;p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26" name="Google Shape;26;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27" name="Shape 27"/>
        <p:cNvGrpSpPr/>
        <p:nvPr/>
      </p:nvGrpSpPr>
      <p:grpSpPr>
        <a:xfrm>
          <a:off x="0" y="0"/>
          <a:ext cx="0" cy="0"/>
          <a:chOff x="0" y="0"/>
          <a:chExt cx="0" cy="0"/>
        </a:xfrm>
      </p:grpSpPr>
      <p:pic>
        <p:nvPicPr>
          <p:cNvPr descr="PoweredbyCodeFellowsMasterSlides7.png" id="28" name="Google Shape;28;p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29" name="Google Shape;29;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30" name="Shape 30"/>
        <p:cNvGrpSpPr/>
        <p:nvPr/>
      </p:nvGrpSpPr>
      <p:grpSpPr>
        <a:xfrm>
          <a:off x="0" y="0"/>
          <a:ext cx="0" cy="0"/>
          <a:chOff x="0" y="0"/>
          <a:chExt cx="0" cy="0"/>
        </a:xfrm>
      </p:grpSpPr>
      <p:pic>
        <p:nvPicPr>
          <p:cNvPr descr="PoweredbyCodeFellowsMasterSlides6.png" id="31" name="Google Shape;31;p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32" name="Google Shape;32;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8" name="Shape 38"/>
        <p:cNvGrpSpPr/>
        <p:nvPr/>
      </p:nvGrpSpPr>
      <p:grpSpPr>
        <a:xfrm>
          <a:off x="0" y="0"/>
          <a:ext cx="0" cy="0"/>
          <a:chOff x="0" y="0"/>
          <a:chExt cx="0" cy="0"/>
        </a:xfrm>
      </p:grpSpPr>
      <p:sp>
        <p:nvSpPr>
          <p:cNvPr id="39" name="Google Shape;39;p11"/>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11" Type="http://schemas.openxmlformats.org/officeDocument/2006/relationships/theme" Target="../theme/theme3.xml"/><Relationship Id="rId10" Type="http://schemas.openxmlformats.org/officeDocument/2006/relationships/slideLayout" Target="../slideLayouts/slideLayout17.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 name="Shape 33"/>
        <p:cNvGrpSpPr/>
        <p:nvPr/>
      </p:nvGrpSpPr>
      <p:grpSpPr>
        <a:xfrm>
          <a:off x="0" y="0"/>
          <a:ext cx="0" cy="0"/>
          <a:chOff x="0" y="0"/>
          <a:chExt cx="0" cy="0"/>
        </a:xfrm>
      </p:grpSpPr>
      <p:pic>
        <p:nvPicPr>
          <p:cNvPr descr="PoweredbyCodeFellowsMasterSlides.png" id="34" name="Google Shape;34;p10"/>
          <p:cNvPicPr preferRelativeResize="0"/>
          <p:nvPr/>
        </p:nvPicPr>
        <p:blipFill rotWithShape="1">
          <a:blip r:embed="rId1">
            <a:alphaModFix/>
          </a:blip>
          <a:srcRect b="0" l="0" r="0" t="0"/>
          <a:stretch/>
        </p:blipFill>
        <p:spPr>
          <a:xfrm>
            <a:off x="528" y="1955"/>
            <a:ext cx="9122428" cy="5131366"/>
          </a:xfrm>
          <a:prstGeom prst="rect">
            <a:avLst/>
          </a:prstGeom>
          <a:noFill/>
          <a:ln>
            <a:noFill/>
          </a:ln>
        </p:spPr>
      </p:pic>
      <p:sp>
        <p:nvSpPr>
          <p:cNvPr id="35" name="Google Shape;35;p10"/>
          <p:cNvSpPr txBox="1"/>
          <p:nvPr>
            <p:ph type="title"/>
          </p:nvPr>
        </p:nvSpPr>
        <p:spPr>
          <a:xfrm>
            <a:off x="228600" y="714375"/>
            <a:ext cx="7810500" cy="1743075"/>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36" name="Google Shape;36;p10"/>
          <p:cNvSpPr txBox="1"/>
          <p:nvPr>
            <p:ph idx="1" type="body"/>
          </p:nvPr>
        </p:nvSpPr>
        <p:spPr>
          <a:xfrm>
            <a:off x="666750" y="2652713"/>
            <a:ext cx="7810500" cy="595312"/>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1pPr>
            <a:lvl2pPr indent="-228600" lvl="1" marL="914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2pPr>
            <a:lvl3pPr indent="-228600" lvl="2" marL="1371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5pPr>
            <a:lvl6pPr indent="-228600" lvl="5" marL="2743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6pPr>
            <a:lvl7pPr indent="-228600" lvl="6" marL="3200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7pPr>
            <a:lvl8pPr indent="-228600" lvl="7" marL="3657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8pPr>
            <a:lvl9pPr indent="-228600" lvl="8" marL="4114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9pPr>
          </a:lstStyle>
          <a:p/>
        </p:txBody>
      </p:sp>
      <p:sp>
        <p:nvSpPr>
          <p:cNvPr id="37" name="Google Shape;37;p10"/>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descr="cf-logo-horizontal-2-color-black.png" id="68" name="Google Shape;68;p20"/>
          <p:cNvPicPr preferRelativeResize="0"/>
          <p:nvPr/>
        </p:nvPicPr>
        <p:blipFill rotWithShape="1">
          <a:blip r:embed="rId3">
            <a:alphaModFix/>
          </a:blip>
          <a:srcRect b="0" l="0" r="0" t="0"/>
          <a:stretch/>
        </p:blipFill>
        <p:spPr>
          <a:xfrm>
            <a:off x="228600" y="221475"/>
            <a:ext cx="1353378" cy="267754"/>
          </a:xfrm>
          <a:prstGeom prst="rect">
            <a:avLst/>
          </a:prstGeom>
          <a:noFill/>
          <a:ln>
            <a:noFill/>
          </a:ln>
        </p:spPr>
      </p:pic>
      <p:sp>
        <p:nvSpPr>
          <p:cNvPr id="69" name="Google Shape;69;p20"/>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Project Title</a:t>
            </a:r>
            <a:endParaRPr sz="500"/>
          </a:p>
        </p:txBody>
      </p:sp>
      <p:cxnSp>
        <p:nvCxnSpPr>
          <p:cNvPr id="70" name="Google Shape;70;p20"/>
          <p:cNvCxnSpPr/>
          <p:nvPr/>
        </p:nvCxnSpPr>
        <p:spPr>
          <a:xfrm>
            <a:off x="3737715" y="2857500"/>
            <a:ext cx="1662672" cy="0"/>
          </a:xfrm>
          <a:prstGeom prst="straightConnector1">
            <a:avLst/>
          </a:prstGeom>
          <a:noFill/>
          <a:ln cap="flat" cmpd="sng" w="25400">
            <a:solidFill>
              <a:srgbClr val="CC3524"/>
            </a:solidFill>
            <a:prstDash val="solid"/>
            <a:miter lim="400000"/>
            <a:headEnd len="sm" w="sm" type="none"/>
            <a:tailEnd len="sm" w="sm" type="none"/>
          </a:ln>
        </p:spPr>
      </p:cxnSp>
      <p:sp>
        <p:nvSpPr>
          <p:cNvPr id="71" name="Google Shape;71;p20"/>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&lt;Mid&gt; &lt;Final&gt; Project: Course Code</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descr="cf-logo-horizontal-2-color-black.png" id="130" name="Google Shape;130;p29"/>
          <p:cNvPicPr preferRelativeResize="0"/>
          <p:nvPr/>
        </p:nvPicPr>
        <p:blipFill rotWithShape="1">
          <a:blip r:embed="rId3">
            <a:alphaModFix/>
          </a:blip>
          <a:srcRect b="0" l="0" r="0" t="0"/>
          <a:stretch/>
        </p:blipFill>
        <p:spPr>
          <a:xfrm>
            <a:off x="228600" y="221475"/>
            <a:ext cx="1353382" cy="267754"/>
          </a:xfrm>
          <a:prstGeom prst="rect">
            <a:avLst/>
          </a:prstGeom>
          <a:noFill/>
          <a:ln>
            <a:noFill/>
          </a:ln>
        </p:spPr>
      </p:pic>
      <p:sp>
        <p:nvSpPr>
          <p:cNvPr id="131" name="Google Shape;131;p29"/>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Questions?</a:t>
            </a:r>
            <a:endParaRPr sz="500"/>
          </a:p>
        </p:txBody>
      </p:sp>
      <p:cxnSp>
        <p:nvCxnSpPr>
          <p:cNvPr id="132" name="Google Shape;132;p29"/>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33" name="Google Shape;133;p29"/>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Resources &amp; Links</a:t>
            </a:r>
            <a:endParaRPr sz="500">
              <a:solidFill>
                <a:schemeClr val="dk1"/>
              </a:solidFill>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39" name="Google Shape;139;p30"/>
          <p:cNvSpPr txBox="1"/>
          <p:nvPr/>
        </p:nvSpPr>
        <p:spPr>
          <a:xfrm>
            <a:off x="348864" y="1125004"/>
            <a:ext cx="6403800" cy="2893500"/>
          </a:xfrm>
          <a:prstGeom prst="rect">
            <a:avLst/>
          </a:prstGeom>
          <a:noFill/>
          <a:ln>
            <a:noFill/>
          </a:ln>
        </p:spPr>
        <p:txBody>
          <a:bodyPr anchorCtr="0" anchor="t" bIns="19050" lIns="19050" spcFirstLastPara="1" rIns="19050" wrap="square" tIns="19050">
            <a:noAutofit/>
          </a:bodyPr>
          <a:lstStyle/>
          <a:p>
            <a:pPr indent="-317500" lvl="0" marL="457200" marR="0" rtl="0" algn="l">
              <a:lnSpc>
                <a:spcPct val="150000"/>
              </a:lnSpc>
              <a:spcBef>
                <a:spcPts val="0"/>
              </a:spcBef>
              <a:spcAft>
                <a:spcPts val="0"/>
              </a:spcAft>
              <a:buClr>
                <a:srgbClr val="7E7F7E"/>
              </a:buClr>
              <a:buSzPts val="1400"/>
              <a:buFont typeface="Helvetica Neue"/>
              <a:buChar char="●"/>
            </a:pPr>
            <a:r>
              <a:rPr lang="en">
                <a:solidFill>
                  <a:srgbClr val="7E7F7E"/>
                </a:solidFill>
                <a:latin typeface="Helvetica Neue"/>
                <a:ea typeface="Helvetica Neue"/>
                <a:cs typeface="Helvetica Neue"/>
                <a:sym typeface="Helvetica Neue"/>
              </a:rPr>
              <a:t>Link to your deployed application</a:t>
            </a:r>
            <a:endParaRPr>
              <a:solidFill>
                <a:srgbClr val="7E7F7E"/>
              </a:solidFill>
              <a:latin typeface="Helvetica Neue"/>
              <a:ea typeface="Helvetica Neue"/>
              <a:cs typeface="Helvetica Neue"/>
              <a:sym typeface="Helvetica Neue"/>
            </a:endParaRPr>
          </a:p>
          <a:p>
            <a:pPr indent="-317500" lvl="0" marL="457200" marR="0" rtl="0" algn="l">
              <a:lnSpc>
                <a:spcPct val="150000"/>
              </a:lnSpc>
              <a:spcBef>
                <a:spcPts val="0"/>
              </a:spcBef>
              <a:spcAft>
                <a:spcPts val="0"/>
              </a:spcAft>
              <a:buClr>
                <a:srgbClr val="7E7F7E"/>
              </a:buClr>
              <a:buSzPts val="1400"/>
              <a:buFont typeface="Helvetica Neue"/>
              <a:buChar char="●"/>
            </a:pPr>
            <a:r>
              <a:rPr lang="en">
                <a:solidFill>
                  <a:srgbClr val="7E7F7E"/>
                </a:solidFill>
                <a:latin typeface="Helvetica Neue"/>
                <a:ea typeface="Helvetica Neue"/>
                <a:cs typeface="Helvetica Neue"/>
                <a:sym typeface="Helvetica Neue"/>
              </a:rPr>
              <a:t>Link to your GitHub repo</a:t>
            </a:r>
            <a:endParaRPr>
              <a:solidFill>
                <a:srgbClr val="7E7F7E"/>
              </a:solidFill>
              <a:latin typeface="Helvetica Neue"/>
              <a:ea typeface="Helvetica Neue"/>
              <a:cs typeface="Helvetica Neue"/>
              <a:sym typeface="Helvetica Neue"/>
            </a:endParaRPr>
          </a:p>
          <a:p>
            <a:pPr indent="-317500" lvl="0" marL="457200" marR="0" rtl="0" algn="l">
              <a:lnSpc>
                <a:spcPct val="150000"/>
              </a:lnSpc>
              <a:spcBef>
                <a:spcPts val="0"/>
              </a:spcBef>
              <a:spcAft>
                <a:spcPts val="0"/>
              </a:spcAft>
              <a:buClr>
                <a:srgbClr val="7E7F7E"/>
              </a:buClr>
              <a:buSzPts val="1400"/>
              <a:buFont typeface="Helvetica Neue"/>
              <a:buChar char="●"/>
            </a:pPr>
            <a:r>
              <a:rPr lang="en">
                <a:solidFill>
                  <a:srgbClr val="7E7F7E"/>
                </a:solidFill>
                <a:latin typeface="Helvetica Neue"/>
                <a:ea typeface="Helvetica Neue"/>
                <a:cs typeface="Helvetica Neue"/>
                <a:sym typeface="Helvetica Neue"/>
              </a:rPr>
              <a:t>Links to any other attribution and/or resources worth noting</a:t>
            </a:r>
            <a:endParaRPr>
              <a:solidFill>
                <a:srgbClr val="7E7F7E"/>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10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10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1000"/>
                                        <p:tgtEl>
                                          <p:spTgt spid="13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1"/>
          <p:cNvSpPr txBox="1"/>
          <p:nvPr/>
        </p:nvSpPr>
        <p:spPr>
          <a:xfrm>
            <a:off x="5108675" y="3039450"/>
            <a:ext cx="3371100" cy="1778700"/>
          </a:xfrm>
          <a:prstGeom prst="rect">
            <a:avLst/>
          </a:prstGeom>
          <a:noFill/>
          <a:ln>
            <a:noFill/>
          </a:ln>
        </p:spPr>
        <p:txBody>
          <a:bodyPr anchorCtr="0" anchor="t" bIns="19050" lIns="19050" spcFirstLastPara="1" rIns="19050" wrap="square" tIns="19050">
            <a:noAutofit/>
          </a:bodyPr>
          <a:lstStyle/>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Introductions</a:t>
            </a:r>
            <a:endParaRPr>
              <a:solidFill>
                <a:srgbClr val="7E7F7E"/>
              </a:solidFill>
              <a:latin typeface="Helvetica Neue"/>
              <a:ea typeface="Helvetica Neue"/>
              <a:cs typeface="Helvetica Neue"/>
              <a:sym typeface="Helvetica Neue"/>
            </a:endParaRPr>
          </a:p>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Problem Domain &amp; </a:t>
            </a:r>
            <a:r>
              <a:rPr lang="en">
                <a:solidFill>
                  <a:srgbClr val="7E7F7E"/>
                </a:solidFill>
                <a:latin typeface="Helvetica Neue"/>
                <a:ea typeface="Helvetica Neue"/>
                <a:cs typeface="Helvetica Neue"/>
                <a:sym typeface="Helvetica Neue"/>
              </a:rPr>
              <a:t>Project Overview</a:t>
            </a:r>
            <a:endParaRPr>
              <a:solidFill>
                <a:srgbClr val="7E7F7E"/>
              </a:solidFill>
              <a:latin typeface="Helvetica Neue"/>
              <a:ea typeface="Helvetica Neue"/>
              <a:cs typeface="Helvetica Neue"/>
              <a:sym typeface="Helvetica Neue"/>
            </a:endParaRPr>
          </a:p>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Process &amp; Documentation</a:t>
            </a:r>
            <a:endParaRPr>
              <a:solidFill>
                <a:srgbClr val="7E7F7E"/>
              </a:solidFill>
              <a:latin typeface="Helvetica Neue"/>
              <a:ea typeface="Helvetica Neue"/>
              <a:cs typeface="Helvetica Neue"/>
              <a:sym typeface="Helvetica Neue"/>
            </a:endParaRPr>
          </a:p>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Application Demonstration</a:t>
            </a:r>
            <a:endParaRPr>
              <a:solidFill>
                <a:srgbClr val="7E7F7E"/>
              </a:solidFill>
              <a:latin typeface="Helvetica Neue"/>
              <a:ea typeface="Helvetica Neue"/>
              <a:cs typeface="Helvetica Neue"/>
              <a:sym typeface="Helvetica Neue"/>
            </a:endParaRPr>
          </a:p>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Tests</a:t>
            </a:r>
            <a:endParaRPr>
              <a:solidFill>
                <a:srgbClr val="7E7F7E"/>
              </a:solidFill>
              <a:latin typeface="Helvetica Neue"/>
              <a:ea typeface="Helvetica Neue"/>
              <a:cs typeface="Helvetica Neue"/>
              <a:sym typeface="Helvetica Neue"/>
            </a:endParaRPr>
          </a:p>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Q&amp;A</a:t>
            </a:r>
            <a:endParaRPr>
              <a:solidFill>
                <a:srgbClr val="7E7F7E"/>
              </a:solidFill>
              <a:latin typeface="Helvetica Neue"/>
              <a:ea typeface="Helvetica Neue"/>
              <a:cs typeface="Helvetica Neue"/>
              <a:sym typeface="Helvetica Neue"/>
            </a:endParaRPr>
          </a:p>
        </p:txBody>
      </p:sp>
      <p:sp>
        <p:nvSpPr>
          <p:cNvPr id="77" name="Google Shape;77;p21"/>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Agenda</a:t>
            </a:r>
            <a:endParaRPr b="1" sz="54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animEffect filter="fade" transition="in">
                                      <p:cBhvr>
                                        <p:cTn dur="3200"/>
                                        <p:tgtEl>
                                          <p:spTgt spid="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animEffect filter="fade" transition="in">
                                      <p:cBhvr>
                                        <p:cTn dur="3200"/>
                                        <p:tgtEl>
                                          <p:spTgt spid="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2" st="2"/>
                                            </p:txEl>
                                          </p:spTgt>
                                        </p:tgtEl>
                                        <p:attrNameLst>
                                          <p:attrName>style.visibility</p:attrName>
                                        </p:attrNameLst>
                                      </p:cBhvr>
                                      <p:to>
                                        <p:strVal val="visible"/>
                                      </p:to>
                                    </p:set>
                                    <p:animEffect filter="fade" transition="in">
                                      <p:cBhvr>
                                        <p:cTn dur="3200"/>
                                        <p:tgtEl>
                                          <p:spTgt spid="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3" st="3"/>
                                            </p:txEl>
                                          </p:spTgt>
                                        </p:tgtEl>
                                        <p:attrNameLst>
                                          <p:attrName>style.visibility</p:attrName>
                                        </p:attrNameLst>
                                      </p:cBhvr>
                                      <p:to>
                                        <p:strVal val="visible"/>
                                      </p:to>
                                    </p:set>
                                    <p:animEffect filter="fade" transition="in">
                                      <p:cBhvr>
                                        <p:cTn dur="3200"/>
                                        <p:tgtEl>
                                          <p:spTgt spid="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4" st="4"/>
                                            </p:txEl>
                                          </p:spTgt>
                                        </p:tgtEl>
                                        <p:attrNameLst>
                                          <p:attrName>style.visibility</p:attrName>
                                        </p:attrNameLst>
                                      </p:cBhvr>
                                      <p:to>
                                        <p:strVal val="visible"/>
                                      </p:to>
                                    </p:set>
                                    <p:animEffect filter="fade" transition="in">
                                      <p:cBhvr>
                                        <p:cTn dur="3200"/>
                                        <p:tgtEl>
                                          <p:spTgt spid="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5" st="5"/>
                                            </p:txEl>
                                          </p:spTgt>
                                        </p:tgtEl>
                                        <p:attrNameLst>
                                          <p:attrName>style.visibility</p:attrName>
                                        </p:attrNameLst>
                                      </p:cBhvr>
                                      <p:to>
                                        <p:strVal val="visible"/>
                                      </p:to>
                                    </p:set>
                                    <p:animEffect filter="fade" transition="in">
                                      <p:cBhvr>
                                        <p:cTn dur="3200"/>
                                        <p:tgtEl>
                                          <p:spTgt spid="7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2"/>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Our Team</a:t>
            </a:r>
            <a:endParaRPr sz="500"/>
          </a:p>
        </p:txBody>
      </p:sp>
      <p:sp>
        <p:nvSpPr>
          <p:cNvPr id="83" name="Google Shape;83;p22"/>
          <p:cNvSpPr txBox="1"/>
          <p:nvPr/>
        </p:nvSpPr>
        <p:spPr>
          <a:xfrm>
            <a:off x="5057000" y="3053275"/>
            <a:ext cx="3000000" cy="3000000"/>
          </a:xfrm>
          <a:prstGeom prst="rect">
            <a:avLst/>
          </a:prstGeom>
          <a:noFill/>
          <a:ln>
            <a:noFill/>
          </a:ln>
        </p:spPr>
        <p:txBody>
          <a:bodyPr anchorCtr="0" anchor="t" bIns="91425" lIns="91425" spcFirstLastPara="1" rIns="91425" wrap="square" tIns="91425">
            <a:noAutofit/>
          </a:bodyPr>
          <a:lstStyle/>
          <a:p>
            <a:pPr indent="-254000" lvl="0" marL="25400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Name</a:t>
            </a:r>
            <a:endParaRPr>
              <a:solidFill>
                <a:srgbClr val="7E7F7E"/>
              </a:solidFill>
              <a:latin typeface="Helvetica Neue"/>
              <a:ea typeface="Helvetica Neue"/>
              <a:cs typeface="Helvetica Neue"/>
              <a:sym typeface="Helvetica Neue"/>
            </a:endParaRPr>
          </a:p>
          <a:p>
            <a:pPr indent="-254000" lvl="0" marL="25400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Name</a:t>
            </a:r>
            <a:endParaRPr>
              <a:solidFill>
                <a:srgbClr val="7E7F7E"/>
              </a:solidFill>
              <a:latin typeface="Helvetica Neue"/>
              <a:ea typeface="Helvetica Neue"/>
              <a:cs typeface="Helvetica Neue"/>
              <a:sym typeface="Helvetica Neue"/>
            </a:endParaRPr>
          </a:p>
          <a:p>
            <a:pPr indent="-254000" lvl="0" marL="25400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Name</a:t>
            </a:r>
            <a:endParaRPr>
              <a:solidFill>
                <a:srgbClr val="7E7F7E"/>
              </a:solidFill>
              <a:latin typeface="Helvetica Neue"/>
              <a:ea typeface="Helvetica Neue"/>
              <a:cs typeface="Helvetica Neue"/>
              <a:sym typeface="Helvetica Neue"/>
            </a:endParaRPr>
          </a:p>
          <a:p>
            <a:pPr indent="-254000" lvl="0" marL="25400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Name</a:t>
            </a:r>
            <a:endParaRPr>
              <a:solidFill>
                <a:srgbClr val="7E7F7E"/>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a:solidFill>
                <a:srgbClr val="7E7F7E"/>
              </a:solidFill>
              <a:latin typeface="Helvetica Neue"/>
              <a:ea typeface="Helvetica Neue"/>
              <a:cs typeface="Helvetica Neue"/>
              <a:sym typeface="Helvetica Neue"/>
            </a:endParaRPr>
          </a:p>
        </p:txBody>
      </p:sp>
      <p:pic>
        <p:nvPicPr>
          <p:cNvPr id="84" name="Google Shape;84;p22"/>
          <p:cNvPicPr preferRelativeResize="0"/>
          <p:nvPr/>
        </p:nvPicPr>
        <p:blipFill>
          <a:blip r:embed="rId3">
            <a:alphaModFix/>
          </a:blip>
          <a:stretch>
            <a:fillRect/>
          </a:stretch>
        </p:blipFill>
        <p:spPr>
          <a:xfrm>
            <a:off x="5285600" y="587600"/>
            <a:ext cx="2505676" cy="1862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animEffect filter="fade" transition="in">
                                      <p:cBhvr>
                                        <p:cTn dur="1000"/>
                                        <p:tgtEl>
                                          <p:spTgt spid="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1" st="1"/>
                                            </p:txEl>
                                          </p:spTgt>
                                        </p:tgtEl>
                                        <p:attrNameLst>
                                          <p:attrName>style.visibility</p:attrName>
                                        </p:attrNameLst>
                                      </p:cBhvr>
                                      <p:to>
                                        <p:strVal val="visible"/>
                                      </p:to>
                                    </p:set>
                                    <p:animEffect filter="fade" transition="in">
                                      <p:cBhvr>
                                        <p:cTn dur="1000"/>
                                        <p:tgtEl>
                                          <p:spTgt spid="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2" st="2"/>
                                            </p:txEl>
                                          </p:spTgt>
                                        </p:tgtEl>
                                        <p:attrNameLst>
                                          <p:attrName>style.visibility</p:attrName>
                                        </p:attrNameLst>
                                      </p:cBhvr>
                                      <p:to>
                                        <p:strVal val="visible"/>
                                      </p:to>
                                    </p:set>
                                    <p:animEffect filter="fade" transition="in">
                                      <p:cBhvr>
                                        <p:cTn dur="1000"/>
                                        <p:tgtEl>
                                          <p:spTgt spid="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3" st="3"/>
                                            </p:txEl>
                                          </p:spTgt>
                                        </p:tgtEl>
                                        <p:attrNameLst>
                                          <p:attrName>style.visibility</p:attrName>
                                        </p:attrNameLst>
                                      </p:cBhvr>
                                      <p:to>
                                        <p:strVal val="visible"/>
                                      </p:to>
                                    </p:set>
                                    <p:animEffect filter="fade" transition="in">
                                      <p:cBhvr>
                                        <p:cTn dur="1000"/>
                                        <p:tgtEl>
                                          <p:spTgt spid="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4" st="4"/>
                                            </p:txEl>
                                          </p:spTgt>
                                        </p:tgtEl>
                                        <p:attrNameLst>
                                          <p:attrName>style.visibility</p:attrName>
                                        </p:attrNameLst>
                                      </p:cBhvr>
                                      <p:to>
                                        <p:strVal val="visible"/>
                                      </p:to>
                                    </p:set>
                                    <p:animEffect filter="fade" transition="in">
                                      <p:cBhvr>
                                        <p:cTn dur="1000"/>
                                        <p:tgtEl>
                                          <p:spTgt spid="8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3"/>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3600">
                <a:latin typeface="Helvetica Neue"/>
                <a:ea typeface="Helvetica Neue"/>
                <a:cs typeface="Helvetica Neue"/>
                <a:sym typeface="Helvetica Neue"/>
              </a:rPr>
              <a:t>Team Member A</a:t>
            </a:r>
            <a:endParaRPr sz="3600"/>
          </a:p>
        </p:txBody>
      </p:sp>
      <p:pic>
        <p:nvPicPr>
          <p:cNvPr id="90" name="Google Shape;90;p23"/>
          <p:cNvPicPr preferRelativeResize="0"/>
          <p:nvPr/>
        </p:nvPicPr>
        <p:blipFill>
          <a:blip r:embed="rId3">
            <a:alphaModFix/>
          </a:blip>
          <a:stretch>
            <a:fillRect/>
          </a:stretch>
        </p:blipFill>
        <p:spPr>
          <a:xfrm>
            <a:off x="5314025" y="511400"/>
            <a:ext cx="2742976" cy="2194376"/>
          </a:xfrm>
          <a:prstGeom prst="rect">
            <a:avLst/>
          </a:prstGeom>
          <a:noFill/>
          <a:ln>
            <a:noFill/>
          </a:ln>
        </p:spPr>
      </p:pic>
      <p:sp>
        <p:nvSpPr>
          <p:cNvPr id="91" name="Google Shape;91;p23"/>
          <p:cNvSpPr txBox="1"/>
          <p:nvPr/>
        </p:nvSpPr>
        <p:spPr>
          <a:xfrm>
            <a:off x="1171000" y="3260600"/>
            <a:ext cx="73404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Helvetica Neue"/>
                <a:ea typeface="Helvetica Neue"/>
                <a:cs typeface="Helvetica Neue"/>
                <a:sym typeface="Helvetica Neue"/>
              </a:rPr>
              <a:t>&lt;Insert a summary of your personal pitch here - you may use the summary or overview from your resume or LinkedIn profile&gt;</a:t>
            </a:r>
            <a:endParaRPr sz="17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4"/>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3600">
                <a:latin typeface="Helvetica Neue"/>
                <a:ea typeface="Helvetica Neue"/>
                <a:cs typeface="Helvetica Neue"/>
                <a:sym typeface="Helvetica Neue"/>
              </a:rPr>
              <a:t>Problem Domain</a:t>
            </a:r>
            <a:endParaRPr b="1" sz="3600">
              <a:latin typeface="Helvetica Neue"/>
              <a:ea typeface="Helvetica Neue"/>
              <a:cs typeface="Helvetica Neue"/>
              <a:sym typeface="Helvetica Neue"/>
            </a:endParaRPr>
          </a:p>
          <a:p>
            <a:pPr indent="0" lvl="0" marL="0" marR="0" rtl="0" algn="l">
              <a:lnSpc>
                <a:spcPct val="80000"/>
              </a:lnSpc>
              <a:spcBef>
                <a:spcPts val="0"/>
              </a:spcBef>
              <a:spcAft>
                <a:spcPts val="0"/>
              </a:spcAft>
              <a:buClr>
                <a:srgbClr val="000000"/>
              </a:buClr>
              <a:buSzPts val="5400"/>
              <a:buFont typeface="Helvetica Neue"/>
              <a:buNone/>
            </a:pPr>
            <a:r>
              <a:t/>
            </a:r>
            <a:endParaRPr b="1" sz="3600">
              <a:latin typeface="Helvetica Neue"/>
              <a:ea typeface="Helvetica Neue"/>
              <a:cs typeface="Helvetica Neue"/>
              <a:sym typeface="Helvetica Neue"/>
            </a:endParaRPr>
          </a:p>
        </p:txBody>
      </p:sp>
      <p:pic>
        <p:nvPicPr>
          <p:cNvPr id="97" name="Google Shape;97;p24"/>
          <p:cNvPicPr preferRelativeResize="0"/>
          <p:nvPr/>
        </p:nvPicPr>
        <p:blipFill>
          <a:blip r:embed="rId3">
            <a:alphaModFix/>
          </a:blip>
          <a:stretch>
            <a:fillRect/>
          </a:stretch>
        </p:blipFill>
        <p:spPr>
          <a:xfrm>
            <a:off x="5594500" y="397125"/>
            <a:ext cx="2214850" cy="2214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5"/>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3600">
                <a:latin typeface="Helvetica Neue"/>
                <a:ea typeface="Helvetica Neue"/>
                <a:cs typeface="Helvetica Neue"/>
                <a:sym typeface="Helvetica Neue"/>
              </a:rPr>
              <a:t>Project Overview</a:t>
            </a:r>
            <a:endParaRPr b="1" sz="3600">
              <a:latin typeface="Helvetica Neue"/>
              <a:ea typeface="Helvetica Neue"/>
              <a:cs typeface="Helvetica Neue"/>
              <a:sym typeface="Helvetica Neue"/>
            </a:endParaRPr>
          </a:p>
          <a:p>
            <a:pPr indent="0" lvl="0" marL="0" marR="0" rtl="0" algn="l">
              <a:lnSpc>
                <a:spcPct val="80000"/>
              </a:lnSpc>
              <a:spcBef>
                <a:spcPts val="0"/>
              </a:spcBef>
              <a:spcAft>
                <a:spcPts val="0"/>
              </a:spcAft>
              <a:buClr>
                <a:srgbClr val="000000"/>
              </a:buClr>
              <a:buSzPts val="5400"/>
              <a:buFont typeface="Helvetica Neue"/>
              <a:buNone/>
            </a:pPr>
            <a:r>
              <a:t/>
            </a:r>
            <a:endParaRPr b="1" sz="3600">
              <a:latin typeface="Helvetica Neue"/>
              <a:ea typeface="Helvetica Neue"/>
              <a:cs typeface="Helvetica Neue"/>
              <a:sym typeface="Helvetica Neue"/>
            </a:endParaRPr>
          </a:p>
        </p:txBody>
      </p:sp>
      <p:pic>
        <p:nvPicPr>
          <p:cNvPr id="103" name="Google Shape;103;p25"/>
          <p:cNvPicPr preferRelativeResize="0"/>
          <p:nvPr/>
        </p:nvPicPr>
        <p:blipFill>
          <a:blip r:embed="rId3">
            <a:alphaModFix/>
          </a:blip>
          <a:stretch>
            <a:fillRect/>
          </a:stretch>
        </p:blipFill>
        <p:spPr>
          <a:xfrm>
            <a:off x="5528350" y="511400"/>
            <a:ext cx="2255450" cy="225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nvSpPr>
        <p:spPr>
          <a:xfrm>
            <a:off x="1186175" y="503925"/>
            <a:ext cx="35670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3400">
                <a:latin typeface="Helvetica Neue"/>
                <a:ea typeface="Helvetica Neue"/>
                <a:cs typeface="Helvetica Neue"/>
                <a:sym typeface="Helvetica Neue"/>
              </a:rPr>
              <a:t>Process &amp; Documentation</a:t>
            </a:r>
            <a:endParaRPr b="1" sz="3400">
              <a:latin typeface="Helvetica Neue"/>
              <a:ea typeface="Helvetica Neue"/>
              <a:cs typeface="Helvetica Neue"/>
              <a:sym typeface="Helvetica Neue"/>
            </a:endParaRPr>
          </a:p>
          <a:p>
            <a:pPr indent="0" lvl="0" marL="0" marR="0" rtl="0" algn="l">
              <a:lnSpc>
                <a:spcPct val="80000"/>
              </a:lnSpc>
              <a:spcBef>
                <a:spcPts val="0"/>
              </a:spcBef>
              <a:spcAft>
                <a:spcPts val="0"/>
              </a:spcAft>
              <a:buClr>
                <a:srgbClr val="000000"/>
              </a:buClr>
              <a:buSzPts val="5400"/>
              <a:buFont typeface="Helvetica Neue"/>
              <a:buNone/>
            </a:pPr>
            <a:r>
              <a:t/>
            </a:r>
            <a:endParaRPr b="1" sz="3400">
              <a:latin typeface="Helvetica Neue"/>
              <a:ea typeface="Helvetica Neue"/>
              <a:cs typeface="Helvetica Neue"/>
              <a:sym typeface="Helvetica Neue"/>
            </a:endParaRPr>
          </a:p>
        </p:txBody>
      </p:sp>
      <p:pic>
        <p:nvPicPr>
          <p:cNvPr id="109" name="Google Shape;109;p26"/>
          <p:cNvPicPr preferRelativeResize="0"/>
          <p:nvPr/>
        </p:nvPicPr>
        <p:blipFill>
          <a:blip r:embed="rId3">
            <a:alphaModFix/>
          </a:blip>
          <a:stretch>
            <a:fillRect/>
          </a:stretch>
        </p:blipFill>
        <p:spPr>
          <a:xfrm>
            <a:off x="5380175" y="503925"/>
            <a:ext cx="2616326" cy="21748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descr="cf-logo-horizontal-2-color-black.png" id="114" name="Google Shape;114;p27"/>
          <p:cNvPicPr preferRelativeResize="0"/>
          <p:nvPr/>
        </p:nvPicPr>
        <p:blipFill rotWithShape="1">
          <a:blip r:embed="rId3">
            <a:alphaModFix/>
          </a:blip>
          <a:srcRect b="0" l="0" r="0" t="0"/>
          <a:stretch/>
        </p:blipFill>
        <p:spPr>
          <a:xfrm>
            <a:off x="228600" y="221475"/>
            <a:ext cx="1353382" cy="267754"/>
          </a:xfrm>
          <a:prstGeom prst="rect">
            <a:avLst/>
          </a:prstGeom>
          <a:noFill/>
          <a:ln>
            <a:noFill/>
          </a:ln>
        </p:spPr>
      </p:pic>
      <p:sp>
        <p:nvSpPr>
          <p:cNvPr id="115" name="Google Shape;115;p27"/>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Demo!</a:t>
            </a:r>
            <a:endParaRPr sz="500"/>
          </a:p>
        </p:txBody>
      </p:sp>
      <p:cxnSp>
        <p:nvCxnSpPr>
          <p:cNvPr id="116" name="Google Shape;116;p27"/>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17" name="Google Shape;117;p27"/>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&lt;insert link to repo or deployed URL here&gt;</a:t>
            </a:r>
            <a:endParaRPr>
              <a:solidFill>
                <a:srgbClr val="7E7F7E"/>
              </a:solidFill>
              <a:latin typeface="Helvetica Neue"/>
              <a:ea typeface="Helvetica Neue"/>
              <a:cs typeface="Helvetica Neue"/>
              <a:sym typeface="Helvetica Neue"/>
            </a:endParaRPr>
          </a:p>
          <a:p>
            <a:pPr indent="0" lvl="0" marL="0" marR="0" rtl="0" algn="ctr">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descr="cf-logo-horizontal-2-color-black.png" id="122" name="Google Shape;122;p28"/>
          <p:cNvPicPr preferRelativeResize="0"/>
          <p:nvPr/>
        </p:nvPicPr>
        <p:blipFill rotWithShape="1">
          <a:blip r:embed="rId3">
            <a:alphaModFix/>
          </a:blip>
          <a:srcRect b="0" l="0" r="0" t="0"/>
          <a:stretch/>
        </p:blipFill>
        <p:spPr>
          <a:xfrm>
            <a:off x="228600" y="221475"/>
            <a:ext cx="1353382" cy="267754"/>
          </a:xfrm>
          <a:prstGeom prst="rect">
            <a:avLst/>
          </a:prstGeom>
          <a:noFill/>
          <a:ln>
            <a:noFill/>
          </a:ln>
        </p:spPr>
      </p:pic>
      <p:sp>
        <p:nvSpPr>
          <p:cNvPr id="123" name="Google Shape;123;p28"/>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Tests</a:t>
            </a:r>
            <a:r>
              <a:rPr b="1" lang="en" sz="5400">
                <a:latin typeface="Helvetica Neue"/>
                <a:ea typeface="Helvetica Neue"/>
                <a:cs typeface="Helvetica Neue"/>
                <a:sym typeface="Helvetica Neue"/>
              </a:rPr>
              <a:t>!</a:t>
            </a:r>
            <a:endParaRPr sz="500"/>
          </a:p>
        </p:txBody>
      </p:sp>
      <p:cxnSp>
        <p:nvCxnSpPr>
          <p:cNvPr id="124" name="Google Shape;124;p28"/>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25" name="Google Shape;125;p28"/>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&lt;If applicable, insert link to passing CI/CD platform &amp; associated tests&gt;</a:t>
            </a:r>
            <a:endParaRPr>
              <a:solidFill>
                <a:srgbClr val="7E7F7E"/>
              </a:solidFill>
              <a:latin typeface="Helvetica Neue"/>
              <a:ea typeface="Helvetica Neue"/>
              <a:cs typeface="Helvetica Neue"/>
              <a:sym typeface="Helvetica Neue"/>
            </a:endParaRPr>
          </a:p>
          <a:p>
            <a:pPr indent="0" lvl="0" marL="0" marR="0" rtl="0" algn="ctr">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