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59" r:id="rId2"/>
    <p:sldId id="460" r:id="rId3"/>
    <p:sldId id="659" r:id="rId4"/>
    <p:sldId id="660" r:id="rId5"/>
    <p:sldId id="394" r:id="rId6"/>
    <p:sldId id="341" r:id="rId7"/>
    <p:sldId id="661" r:id="rId8"/>
    <p:sldId id="395" r:id="rId9"/>
    <p:sldId id="398" r:id="rId10"/>
    <p:sldId id="302" r:id="rId11"/>
    <p:sldId id="344" r:id="rId12"/>
    <p:sldId id="345" r:id="rId13"/>
    <p:sldId id="665" r:id="rId14"/>
    <p:sldId id="664" r:id="rId15"/>
    <p:sldId id="386" r:id="rId16"/>
    <p:sldId id="347" r:id="rId17"/>
    <p:sldId id="396" r:id="rId18"/>
    <p:sldId id="388" r:id="rId19"/>
    <p:sldId id="389" r:id="rId20"/>
    <p:sldId id="390" r:id="rId21"/>
    <p:sldId id="666" r:id="rId22"/>
    <p:sldId id="490" r:id="rId23"/>
    <p:sldId id="491" r:id="rId24"/>
    <p:sldId id="678" r:id="rId25"/>
    <p:sldId id="679" r:id="rId26"/>
    <p:sldId id="478" r:id="rId27"/>
    <p:sldId id="479" r:id="rId28"/>
    <p:sldId id="353" r:id="rId29"/>
    <p:sldId id="680" r:id="rId30"/>
    <p:sldId id="667" r:id="rId31"/>
    <p:sldId id="685" r:id="rId32"/>
    <p:sldId id="668" r:id="rId33"/>
    <p:sldId id="684" r:id="rId34"/>
    <p:sldId id="670" r:id="rId35"/>
    <p:sldId id="686" r:id="rId36"/>
    <p:sldId id="688" r:id="rId37"/>
    <p:sldId id="687" r:id="rId38"/>
    <p:sldId id="689" r:id="rId39"/>
    <p:sldId id="690" r:id="rId40"/>
    <p:sldId id="4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F176F-D983-42C8-AB53-EC935D61208F}" v="21" dt="2025-03-23T07:12:43.801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83267" autoAdjust="0"/>
  </p:normalViewPr>
  <p:slideViewPr>
    <p:cSldViewPr snapToGrid="0">
      <p:cViewPr varScale="1">
        <p:scale>
          <a:sx n="82" d="100"/>
          <a:sy n="82" d="100"/>
        </p:scale>
        <p:origin x="18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F5F0-0EAF-4EA5-9DBD-6ACE04184CA0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316-03D6-4A48-ADC0-9E5838A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oxa.com.cn/getmedia/2489d383-e47d-4258-94ba-9075fbeb618f/moxa-the-secrets-of-uart-fifo-tech-note-v1.0.pdf" TargetMode="External"/><Relationship Id="rId3" Type="http://schemas.openxmlformats.org/officeDocument/2006/relationships/hyperlink" Target="https://documentation-service.arm.com/static/6141bf0d674a052ae36ca811?token=" TargetMode="External"/><Relationship Id="rId7" Type="http://schemas.openxmlformats.org/officeDocument/2006/relationships/hyperlink" Target="https://stackoverflow.com/questions/40949196/receive-transmit-fifo-vs-data-registers-in-uar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drdv2-public.intel.com/655053/ug_uart_fifo.pdf" TargetMode="External"/><Relationship Id="rId5" Type="http://schemas.openxmlformats.org/officeDocument/2006/relationships/hyperlink" Target="https://www.arasan.com/wp-content/uploads/2018/06/UART_Rev2-0.pdf" TargetMode="External"/><Relationship Id="rId4" Type="http://schemas.openxmlformats.org/officeDocument/2006/relationships/hyperlink" Target="https://documentation-service.arm.com/static/6141bf0d674a052ae36ca811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docs/en/application-note/AN10386.pdf" TargetMode="External"/><Relationship Id="rId7" Type="http://schemas.openxmlformats.org/officeDocument/2006/relationships/hyperlink" Target="https://stackoverflow.com/questions/55043463/baudrate-and-clock-frequency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2e.ti.com/support/microcontrollers/msp-low-power-microcontrollers-group/msp430/f/msp-low-power-microcontroller-forum/622537/msp430f5438-msp-430-clock-requirement-for-uart-baud-rate-38400" TargetMode="External"/><Relationship Id="rId5" Type="http://schemas.openxmlformats.org/officeDocument/2006/relationships/hyperlink" Target="https://www.analog.com/en/resources/technical-articles/determining-clock-accuracy-requirements-for-uart-communications.html" TargetMode="External"/><Relationship Id="rId4" Type="http://schemas.openxmlformats.org/officeDocument/2006/relationships/hyperlink" Target="https://www.ti.com/content/dam/videos/external-videos/zh-tw/9/3816841626001/6313217959112.mp4/subassets/uart_protocol_overview_and_error_sources_0.pdf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수업에서는 </a:t>
            </a:r>
            <a:r>
              <a:rPr lang="en-CA" altLang="ko-KR" dirty="0"/>
              <a:t>SoC</a:t>
            </a:r>
            <a:r>
              <a:rPr lang="ko-KR" altLang="en-US" dirty="0"/>
              <a:t>에서 많이 사용되는 </a:t>
            </a:r>
            <a:r>
              <a:rPr lang="en-CA" altLang="ko-KR" dirty="0"/>
              <a:t>UART </a:t>
            </a:r>
            <a:r>
              <a:rPr lang="ko-KR" altLang="en-US" dirty="0"/>
              <a:t>주변기기의 프로토콜과 </a:t>
            </a:r>
            <a:r>
              <a:rPr lang="en-CA" altLang="ko-KR" dirty="0"/>
              <a:t>TX</a:t>
            </a:r>
            <a:r>
              <a:rPr lang="ko-KR" altLang="en-US" dirty="0"/>
              <a:t>전송방식에 대해 공부해 보겠습니다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8251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이 모듈에서는 데이터를 교환하기 위해 </a:t>
            </a:r>
            <a:r>
              <a:rPr lang="en-US" altLang="ko-KR" b="0" i="0" dirty="0">
                <a:effectLst/>
                <a:latin typeface="fkGroteskNeue"/>
              </a:rPr>
              <a:t>SoC(System on Chip)</a:t>
            </a:r>
            <a:r>
              <a:rPr lang="ko-KR" altLang="en-US" b="0" i="0" dirty="0">
                <a:effectLst/>
                <a:latin typeface="fkGroteskNeue"/>
              </a:rPr>
              <a:t>를 컴퓨터에 연결하는 방법을 알아볼 것입니다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이를 위해 </a:t>
            </a:r>
            <a:r>
              <a:rPr lang="en-US" altLang="ko-KR" b="0" i="0" dirty="0">
                <a:effectLst/>
                <a:latin typeface="fkGroteskNeue"/>
              </a:rPr>
              <a:t>Universal Asynchronous Receiver/Transmitter(UART) </a:t>
            </a:r>
            <a:r>
              <a:rPr lang="ko-KR" altLang="en-US" b="0" i="0" dirty="0">
                <a:effectLst/>
                <a:latin typeface="fkGroteskNeue"/>
              </a:rPr>
              <a:t>프로토콜을 사용할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251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데이터를 직렬에서 병렬로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또는 병렬에서 직렬로 변환하는 하드웨어입니다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비동기식 방식으로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필요하지 않으며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송신자와 수신자가 미리 합의된 </a:t>
            </a:r>
            <a:r>
              <a:rPr lang="en-US" altLang="ko-KR" b="0" i="0" dirty="0">
                <a:effectLst/>
                <a:latin typeface="fkGroteskNeue"/>
              </a:rPr>
              <a:t>baud rate(</a:t>
            </a:r>
            <a:r>
              <a:rPr lang="ko-KR" altLang="en-US" b="0" i="0" dirty="0">
                <a:effectLst/>
                <a:latin typeface="fkGroteskNeue"/>
              </a:rPr>
              <a:t>데이터 전송 속도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기준으로 데이터를 전송합니다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통신 링크에는 별도의 송신</a:t>
            </a:r>
            <a:r>
              <a:rPr lang="en-US" altLang="ko-KR" b="0" i="0" dirty="0">
                <a:effectLst/>
                <a:latin typeface="fkGroteskNeue"/>
              </a:rPr>
              <a:t>(TX) </a:t>
            </a:r>
            <a:r>
              <a:rPr lang="ko-KR" altLang="en-US" b="0" i="0" dirty="0">
                <a:effectLst/>
                <a:latin typeface="fkGroteskNeue"/>
              </a:rPr>
              <a:t>및 수신</a:t>
            </a:r>
            <a:r>
              <a:rPr lang="en-US" altLang="ko-KR" b="0" i="0" dirty="0">
                <a:effectLst/>
                <a:latin typeface="fkGroteskNeue"/>
              </a:rPr>
              <a:t>(RX) </a:t>
            </a:r>
            <a:r>
              <a:rPr lang="ko-KR" altLang="en-US" b="0" i="0" dirty="0">
                <a:effectLst/>
                <a:latin typeface="fkGroteskNeue"/>
              </a:rPr>
              <a:t>와이어가 존재합니다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송신자는 데이터를 병렬에서 직렬로 변환하여 직렬 케이블을 통해 전송하며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수신자는 받은 데이터를 다시 병렬로 재조립합니다</a:t>
            </a:r>
            <a:r>
              <a:rPr lang="en-US" altLang="ko-KR" b="0" i="0" dirty="0">
                <a:effectLst/>
                <a:latin typeface="fkGroteskNeue"/>
              </a:rPr>
              <a:t>. UART</a:t>
            </a:r>
            <a:r>
              <a:rPr lang="ko-KR" altLang="en-US" b="0" i="0" dirty="0">
                <a:effectLst/>
                <a:latin typeface="fkGroteskNeue"/>
              </a:rPr>
              <a:t>의 대표적인 응용 사례로는 하드웨어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모뎀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컴퓨터에 연결하는 것이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아래는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통신의 주요 특징과 동작 원리입니다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</a:t>
            </a:r>
            <a:r>
              <a:rPr lang="ko-KR" altLang="en-US" b="0" i="0" dirty="0">
                <a:effectLst/>
                <a:latin typeface="var(--font-fk-grotesk)"/>
              </a:rPr>
              <a:t>주요 특징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비동기식 통신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 없이 데이터 전송이 이루어지며</a:t>
            </a:r>
            <a:r>
              <a:rPr lang="en-US" altLang="ko-KR" b="0" i="0" dirty="0">
                <a:effectLst/>
                <a:latin typeface="fkGroteskNeue"/>
              </a:rPr>
              <a:t>, START </a:t>
            </a:r>
            <a:r>
              <a:rPr lang="ko-KR" altLang="en-US" b="0" i="0" dirty="0">
                <a:effectLst/>
                <a:latin typeface="fkGroteskNeue"/>
              </a:rPr>
              <a:t>비트와 </a:t>
            </a:r>
            <a:r>
              <a:rPr lang="en-US" altLang="ko-KR" b="0" i="0" dirty="0">
                <a:effectLst/>
                <a:latin typeface="fkGroteskNeue"/>
              </a:rPr>
              <a:t>STOP </a:t>
            </a:r>
            <a:r>
              <a:rPr lang="ko-KR" altLang="en-US" b="0" i="0" dirty="0">
                <a:effectLst/>
                <a:latin typeface="fkGroteskNeue"/>
              </a:rPr>
              <a:t>비트를 통해 동기화를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별도의 송수신 라인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송신</a:t>
            </a:r>
            <a:r>
              <a:rPr lang="en-US" altLang="ko-KR" b="0" i="0" dirty="0">
                <a:effectLst/>
                <a:latin typeface="fkGroteskNeue"/>
              </a:rPr>
              <a:t>(TX)</a:t>
            </a:r>
            <a:r>
              <a:rPr lang="ko-KR" altLang="en-US" b="0" i="0" dirty="0">
                <a:effectLst/>
                <a:latin typeface="fkGroteskNeue"/>
              </a:rPr>
              <a:t>과 수신</a:t>
            </a:r>
            <a:r>
              <a:rPr lang="en-US" altLang="ko-KR" b="0" i="0" dirty="0">
                <a:effectLst/>
                <a:latin typeface="fkGroteskNeue"/>
              </a:rPr>
              <a:t>(RX)</a:t>
            </a:r>
            <a:r>
              <a:rPr lang="ko-KR" altLang="en-US" b="0" i="0" dirty="0">
                <a:effectLst/>
                <a:latin typeface="fkGroteskNeue"/>
              </a:rPr>
              <a:t>을 위한 독립적인 두 개의 라인을 사용합니다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Baud Rate: </a:t>
            </a:r>
            <a:r>
              <a:rPr lang="ko-KR" altLang="en-US" b="0" i="0" dirty="0">
                <a:effectLst/>
                <a:latin typeface="fkGroteskNeue"/>
              </a:rPr>
              <a:t>송신자와 수신자가 동일한 데이터 전송 속도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9600bps, 115200bps </a:t>
            </a:r>
            <a:r>
              <a:rPr lang="ko-KR" altLang="en-US" b="0" i="0" dirty="0">
                <a:effectLst/>
                <a:latin typeface="fkGroteskNeue"/>
              </a:rPr>
              <a:t>등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대해 사전에 합의해야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동작 원리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변환 </a:t>
            </a:r>
            <a:r>
              <a:rPr lang="en-US" altLang="ko-KR" b="0" i="0" dirty="0">
                <a:effectLst/>
                <a:latin typeface="fkGroteskNeue"/>
              </a:rPr>
              <a:t>(Parallel to Serial):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나 메모리로부터 병렬 데이터를 </a:t>
            </a:r>
            <a:r>
              <a:rPr lang="ko-KR" altLang="en-US" b="0" i="0" dirty="0" err="1">
                <a:effectLst/>
                <a:latin typeface="fkGroteskNeue"/>
              </a:rPr>
              <a:t>입력받습니다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입력된 병렬 데이터를 순차적으로 직렬 데이터로 변환하여 송신</a:t>
            </a:r>
            <a:r>
              <a:rPr lang="en-US" altLang="ko-KR" b="0" i="0" dirty="0">
                <a:effectLst/>
                <a:latin typeface="fkGroteskNeue"/>
              </a:rPr>
              <a:t>(TX) </a:t>
            </a:r>
            <a:r>
              <a:rPr lang="ko-KR" altLang="en-US" b="0" i="0" dirty="0">
                <a:effectLst/>
                <a:latin typeface="fkGroteskNeue"/>
              </a:rPr>
              <a:t>라인을 통해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 데이터 전송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변환된 직렬 데이터는 송신 장치에서 수신 장치로 순차적으로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데이터는 </a:t>
            </a:r>
            <a:r>
              <a:rPr lang="en-US" altLang="ko-KR" b="0" i="0" dirty="0">
                <a:effectLst/>
                <a:latin typeface="fkGroteskNeue"/>
              </a:rPr>
              <a:t>START </a:t>
            </a:r>
            <a:r>
              <a:rPr lang="ko-KR" altLang="en-US" b="0" i="0" dirty="0">
                <a:effectLst/>
                <a:latin typeface="fkGroteskNeue"/>
              </a:rPr>
              <a:t>비트 → 데이터 비트</a:t>
            </a:r>
            <a:r>
              <a:rPr lang="en-US" altLang="ko-KR" b="0" i="0" dirty="0">
                <a:effectLst/>
                <a:latin typeface="fkGroteskNeue"/>
              </a:rPr>
              <a:t>(5~8</a:t>
            </a:r>
            <a:r>
              <a:rPr lang="ko-KR" altLang="en-US" b="0" i="0" dirty="0">
                <a:effectLst/>
                <a:latin typeface="fkGroteskNeue"/>
              </a:rPr>
              <a:t>개</a:t>
            </a:r>
            <a:r>
              <a:rPr lang="en-US" altLang="ko-KR" b="0" i="0" dirty="0">
                <a:effectLst/>
                <a:latin typeface="fkGroteskNeue"/>
              </a:rPr>
              <a:t>) → </a:t>
            </a:r>
            <a:r>
              <a:rPr lang="ko-KR" altLang="en-US" b="0" i="0" dirty="0">
                <a:effectLst/>
                <a:latin typeface="fkGroteskNeue"/>
              </a:rPr>
              <a:t>옵션 패리티 비트 → </a:t>
            </a:r>
            <a:r>
              <a:rPr lang="en-US" altLang="ko-KR" b="0" i="0" dirty="0">
                <a:effectLst/>
                <a:latin typeface="fkGroteskNeue"/>
              </a:rPr>
              <a:t>STOP </a:t>
            </a:r>
            <a:r>
              <a:rPr lang="ko-KR" altLang="en-US" b="0" i="0" dirty="0">
                <a:effectLst/>
                <a:latin typeface="fkGroteskNeue"/>
              </a:rPr>
              <a:t>비트 순서로 전송됩니다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</a:t>
            </a:r>
            <a:r>
              <a:rPr lang="ko-KR" altLang="en-US" b="0" i="0" dirty="0" err="1">
                <a:effectLst/>
                <a:latin typeface="fkGroteskNeue"/>
              </a:rPr>
              <a:t>재조립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(Serial to Parallel):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수신 장치는 직렬로 받은 데이터를 다시 병렬 데이터로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변환된 병렬 데이터는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나 메모리로 전달되어 처리됩니다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 UART </a:t>
            </a:r>
            <a:r>
              <a:rPr lang="ko-KR" altLang="en-US" b="0" i="0" dirty="0">
                <a:effectLst/>
                <a:latin typeface="var(--font-fk-grotesk)"/>
              </a:rPr>
              <a:t>통신의 장점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필요 없으므로 배선이 간단합니다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START/STOP </a:t>
            </a:r>
            <a:r>
              <a:rPr lang="ko-KR" altLang="en-US" b="0" i="0" dirty="0">
                <a:effectLst/>
                <a:latin typeface="fkGroteskNeue"/>
              </a:rPr>
              <a:t>비트를 통해 동기화가 가능하며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장치와 쉽게 연결할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4. UART </a:t>
            </a:r>
            <a:r>
              <a:rPr lang="ko-KR" altLang="en-US" b="0" i="0" dirty="0">
                <a:effectLst/>
                <a:latin typeface="var(--font-fk-grotesk)"/>
              </a:rPr>
              <a:t>통신의 단점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동기식 통신에 비해 속도가 느릴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송수신 장치 간에 동일한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를 설정해야 하므로 초기 설정이 중요합니다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ko-KR" altLang="en-US" b="0" i="0" dirty="0" err="1">
                <a:effectLst/>
                <a:latin typeface="fkGroteskNeue"/>
              </a:rPr>
              <a:t>마이크로컨트롤러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센서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모뎀</a:t>
            </a:r>
            <a:r>
              <a:rPr lang="en-US" altLang="ko-KR" b="0" i="0" dirty="0">
                <a:effectLst/>
                <a:latin typeface="fkGroteskNeue"/>
              </a:rPr>
              <a:t>, GPS </a:t>
            </a:r>
            <a:r>
              <a:rPr lang="ko-KR" altLang="en-US" b="0" i="0" dirty="0">
                <a:effectLst/>
                <a:latin typeface="fkGroteskNeue"/>
              </a:rPr>
              <a:t>모듈 등 다양한 장치 간 통신에 널리 사용되며</a:t>
            </a:r>
            <a:r>
              <a:rPr lang="en-US" altLang="ko-KR" b="0" i="0" dirty="0">
                <a:effectLst/>
                <a:latin typeface="fkGroteskNeue"/>
              </a:rPr>
              <a:t>, USB to UART </a:t>
            </a:r>
            <a:r>
              <a:rPr lang="ko-KR" altLang="en-US" b="0" i="0" dirty="0">
                <a:effectLst/>
                <a:latin typeface="fkGroteskNeue"/>
              </a:rPr>
              <a:t>어댑터를 통해 </a:t>
            </a:r>
            <a:r>
              <a:rPr lang="en-US" altLang="ko-KR" b="0" i="0" dirty="0">
                <a:effectLst/>
                <a:latin typeface="fkGroteskNeue"/>
              </a:rPr>
              <a:t>PC</a:t>
            </a:r>
            <a:r>
              <a:rPr lang="ko-KR" altLang="en-US" b="0" i="0" dirty="0">
                <a:effectLst/>
                <a:latin typeface="fkGroteskNeue"/>
              </a:rPr>
              <a:t>와도 쉽게 연결할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310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전송의 주요 단계는 다음과 같이 요약됩니다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항목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일반적으로 워드 단위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입력으로 제공됩니다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전송할 각 워드의 시작 부분에 </a:t>
            </a:r>
            <a:r>
              <a:rPr lang="en-US" altLang="ko-KR" b="0" i="0" dirty="0">
                <a:effectLst/>
                <a:latin typeface="fkGroteskNeue"/>
              </a:rPr>
              <a:t>"START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가 추가됩니다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비트는 송신자와 수신자 간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동기화하는 데 도움을 줍니다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 주목할 점은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송신기와 수신기의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주파수 편차가 워드의 나머지 비트를 전송하는 동안 </a:t>
            </a:r>
            <a:r>
              <a:rPr lang="en-US" altLang="ko-KR" b="0" i="0" dirty="0">
                <a:effectLst/>
                <a:latin typeface="fkGroteskNeue"/>
              </a:rPr>
              <a:t>10%</a:t>
            </a:r>
            <a:r>
              <a:rPr lang="ko-KR" altLang="en-US" b="0" i="0" dirty="0">
                <a:effectLst/>
                <a:latin typeface="fkGroteskNeue"/>
              </a:rPr>
              <a:t>를 초과해서는 안 된다는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"START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 </a:t>
            </a:r>
            <a:r>
              <a:rPr lang="ko-KR" altLang="en-US" b="0" i="0" dirty="0">
                <a:effectLst/>
                <a:latin typeface="fkGroteskNeue"/>
              </a:rPr>
              <a:t>이후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나머지 비트들이 전송되며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가장 낮은 비트</a:t>
            </a:r>
            <a:r>
              <a:rPr lang="en-US" altLang="ko-KR" b="0" i="0" dirty="0">
                <a:effectLst/>
                <a:latin typeface="fkGroteskNeue"/>
              </a:rPr>
              <a:t>(LSB)</a:t>
            </a:r>
            <a:r>
              <a:rPr lang="ko-KR" altLang="en-US" b="0" i="0" dirty="0">
                <a:effectLst/>
                <a:latin typeface="fkGroteskNeue"/>
              </a:rPr>
              <a:t>가 먼저 전송됩니다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전체 데이터 워드가 전송된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송신기는 생성된 패리티 비트를 추가할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마지막으로 최소 한 개의 </a:t>
            </a:r>
            <a:r>
              <a:rPr lang="en-US" altLang="ko-KR" b="0" i="0" dirty="0">
                <a:effectLst/>
                <a:latin typeface="fkGroteskNeue"/>
              </a:rPr>
              <a:t>"STOP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를 송신기가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수신기는 데이터 항목 끝에서 </a:t>
            </a:r>
            <a:r>
              <a:rPr lang="en-US" altLang="ko-KR" b="0" i="0" dirty="0">
                <a:effectLst/>
                <a:latin typeface="fkGroteskNeue"/>
              </a:rPr>
              <a:t>"STOP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를 받을 것으로 예상합니다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만약 </a:t>
            </a:r>
            <a:r>
              <a:rPr lang="en-US" altLang="ko-KR" b="0" i="0" dirty="0">
                <a:effectLst/>
                <a:latin typeface="fkGroteskNeue"/>
              </a:rPr>
              <a:t>"STOP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가 예상 위치에 없으면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수신기는 해당 워드를 폐기하고 프로세서가 데이터를 읽을 때 </a:t>
            </a:r>
            <a:r>
              <a:rPr lang="ko-KR" altLang="en-US" b="0" i="0" dirty="0" err="1">
                <a:effectLst/>
                <a:latin typeface="fkGroteskNeue"/>
              </a:rPr>
              <a:t>프레이밍</a:t>
            </a:r>
            <a:r>
              <a:rPr lang="ko-KR" altLang="en-US" b="0" i="0" dirty="0">
                <a:effectLst/>
                <a:latin typeface="fkGroteskNeue"/>
              </a:rPr>
              <a:t> 오류를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"STOP 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가 나타나면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수신기는 데이터를 호스트로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전송할 데이터가 없으면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전송 라인은 유휴 상태로 유지될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주의할 점은 </a:t>
            </a:r>
            <a:r>
              <a:rPr lang="en-CA" altLang="ko-KR" b="0" i="0" dirty="0">
                <a:effectLst/>
                <a:latin typeface="fkGroteskNeue"/>
              </a:rPr>
              <a:t>data</a:t>
            </a:r>
            <a:r>
              <a:rPr lang="ko-KR" altLang="en-US" b="0" i="0" dirty="0">
                <a:effectLst/>
                <a:latin typeface="fkGroteskNeue"/>
              </a:rPr>
              <a:t>의 전송비트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766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패리티 비트는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통신에서 오류 검출을 위해 사용되는 선택적인 비트입니다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데이터 전송 중에 발생할 수 있는 단일 비트 오류를 감지하는 데 도움을 줍니다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송신자는 패리티 비트를 데이터 프레임에 추가하고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수신자는 이를 통해 데이터의 무결성을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</a:t>
            </a:r>
            <a:r>
              <a:rPr lang="ko-KR" altLang="en-US" b="0" i="0" dirty="0">
                <a:effectLst/>
                <a:latin typeface="var(--font-fk-grotesk)"/>
              </a:rPr>
              <a:t>패리티 비트의 종류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패리티 비트는 아래와 같은 설정에서 선택적으로 사용할 수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짝수 패리티 </a:t>
            </a:r>
            <a:r>
              <a:rPr lang="en-US" altLang="ko-KR" b="0" i="0" dirty="0">
                <a:effectLst/>
                <a:latin typeface="fkGroteskNeue"/>
              </a:rPr>
              <a:t>(Even Parity)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비트 내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의 개수를 짝수로 만들기 위해 패리티 비트를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데이터가 </a:t>
            </a:r>
            <a:r>
              <a:rPr lang="en-US" altLang="ko-KR" b="0" i="0" dirty="0">
                <a:effectLst/>
                <a:latin typeface="fkGroteskNeue"/>
              </a:rPr>
              <a:t>1011(1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라면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패리티 비트를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추가하여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의 개수를 짝수로 만듭니다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홀수 패리티 </a:t>
            </a:r>
            <a:r>
              <a:rPr lang="en-US" altLang="ko-KR" b="0" i="0" dirty="0">
                <a:effectLst/>
                <a:latin typeface="fkGroteskNeue"/>
              </a:rPr>
              <a:t>(Odd Parity)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비트 내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의 개수를 홀수로 만들기 위해 패리티 비트를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데이터가 </a:t>
            </a:r>
            <a:r>
              <a:rPr lang="en-US" altLang="ko-KR" b="0" i="0" dirty="0">
                <a:effectLst/>
                <a:latin typeface="fkGroteskNeue"/>
              </a:rPr>
              <a:t>1010(1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라면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패리티 비트를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추가하여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의 개수를 홀수로 만듭니다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없음 </a:t>
            </a:r>
            <a:r>
              <a:rPr lang="en-US" altLang="ko-KR" b="0" i="0" dirty="0">
                <a:effectLst/>
                <a:latin typeface="fkGroteskNeue"/>
              </a:rPr>
              <a:t>(No Parity)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패리티 비트를 사용하지 않습니다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프레임은 </a:t>
            </a:r>
            <a:r>
              <a:rPr lang="en-US" altLang="ko-KR" b="0" i="0" dirty="0">
                <a:effectLst/>
                <a:latin typeface="fkGroteskNeue"/>
              </a:rPr>
              <a:t>START, DATA, STOP </a:t>
            </a:r>
            <a:r>
              <a:rPr lang="ko-KR" altLang="en-US" b="0" i="0" dirty="0">
                <a:effectLst/>
                <a:latin typeface="fkGroteskNeue"/>
              </a:rPr>
              <a:t>비트만으로 구성됩니다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동작 원리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송신기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비트를 기준으로 짝수 또는 홀수 패리티를 계산한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해당 값을 프레임에 추가합니다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수신기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수신된 데이터와 패리티 비트를 비교하여 오류를 감지합니다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일치하면 정상으로 간주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불일치하면 패리티 오류를 보고합니다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 </a:t>
            </a:r>
            <a:r>
              <a:rPr lang="ko-KR" altLang="en-US" b="0" i="0" dirty="0">
                <a:effectLst/>
                <a:latin typeface="var(--font-fk-grotesk)"/>
              </a:rPr>
              <a:t>장점과 한계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장점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단일 비트 오류를 감지할 수 있어 기본적인 오류 검출 기능을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한계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다중 비트 오류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2</a:t>
            </a:r>
            <a:r>
              <a:rPr lang="ko-KR" altLang="en-US" b="0" i="0" dirty="0">
                <a:effectLst/>
                <a:latin typeface="fkGroteskNeue"/>
              </a:rPr>
              <a:t>비트 이상 변경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는 감지할 수 없습니다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47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그림은 </a:t>
            </a:r>
            <a:r>
              <a:rPr lang="en-CA" altLang="ko-KR" dirty="0"/>
              <a:t>pc</a:t>
            </a:r>
            <a:r>
              <a:rPr lang="ko-KR" altLang="en-US" dirty="0"/>
              <a:t>에서 </a:t>
            </a:r>
            <a:r>
              <a:rPr lang="en-CA" altLang="ko-KR" dirty="0" err="1"/>
              <a:t>uart</a:t>
            </a:r>
            <a:r>
              <a:rPr lang="ko-KR" altLang="en-US" dirty="0"/>
              <a:t>통신을 위해 설정해야 하는 기본 </a:t>
            </a:r>
            <a:r>
              <a:rPr lang="ko-KR" altLang="en-US" dirty="0" err="1"/>
              <a:t>설정값들</a:t>
            </a:r>
            <a:r>
              <a:rPr lang="ko-KR" altLang="en-US" dirty="0"/>
              <a:t> 입니다</a:t>
            </a:r>
            <a:r>
              <a:rPr lang="en-CA" altLang="ko-KR" dirty="0"/>
              <a:t>.</a:t>
            </a:r>
          </a:p>
          <a:p>
            <a:r>
              <a:rPr lang="en-CA" dirty="0"/>
              <a:t>UART</a:t>
            </a:r>
            <a:r>
              <a:rPr lang="ko-KR" altLang="en-US" dirty="0"/>
              <a:t>통신은 디바이스 와 디바이스 또는 </a:t>
            </a:r>
            <a:r>
              <a:rPr lang="en-CA" altLang="ko-KR" dirty="0"/>
              <a:t>PC</a:t>
            </a:r>
            <a:r>
              <a:rPr lang="ko-KR" altLang="en-US" dirty="0"/>
              <a:t>와 디바이스사이에 프로토콜을 협의하는 </a:t>
            </a:r>
            <a:r>
              <a:rPr lang="en-CA" altLang="ko-KR" dirty="0"/>
              <a:t>Auto negotiation </a:t>
            </a:r>
            <a:r>
              <a:rPr lang="ko-KR" altLang="en-US" dirty="0"/>
              <a:t>이 없기 때문에 양쪽 간에 설정을 맞춰 주는 작업을 수행해야 합니다</a:t>
            </a:r>
            <a:r>
              <a:rPr lang="en-CA" altLang="ko-KR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기본적으로 설정해야 하는 값들은 총 </a:t>
            </a:r>
            <a:r>
              <a:rPr lang="en-CA" altLang="ko-KR" dirty="0"/>
              <a:t>4</a:t>
            </a:r>
            <a:r>
              <a:rPr lang="ko-KR" altLang="en-US" dirty="0"/>
              <a:t>가지 정도를 기본 설정 하게 됩니다</a:t>
            </a:r>
            <a:r>
              <a:rPr lang="en-CA" altLang="ko-KR" dirty="0"/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먼저 </a:t>
            </a:r>
            <a:r>
              <a:rPr lang="en-CA" altLang="ko-KR" dirty="0"/>
              <a:t>B</a:t>
            </a:r>
            <a:r>
              <a:rPr lang="en-US" altLang="ko-KR" b="0" i="0" dirty="0" err="1">
                <a:effectLst/>
                <a:latin typeface="fkGroteskNeue"/>
              </a:rPr>
              <a:t>aud</a:t>
            </a:r>
            <a:r>
              <a:rPr lang="en-US" altLang="ko-KR" b="0" i="0" dirty="0">
                <a:effectLst/>
                <a:latin typeface="fkGroteskNeue"/>
              </a:rPr>
              <a:t> Rate</a:t>
            </a:r>
            <a:r>
              <a:rPr lang="ko-KR" altLang="en-US" b="0" i="0" dirty="0">
                <a:effectLst/>
                <a:latin typeface="fkGroteskNeue"/>
              </a:rPr>
              <a:t>는 초당 전송되는 신호 변화의 횟수를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전송 속도를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9600bps</a:t>
            </a:r>
            <a:r>
              <a:rPr lang="ko-KR" altLang="en-US" b="0" i="0" dirty="0">
                <a:effectLst/>
                <a:latin typeface="fkGroteskNeue"/>
              </a:rPr>
              <a:t>로 설정되어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이는 초당 </a:t>
            </a:r>
            <a:r>
              <a:rPr lang="en-US" altLang="ko-KR" b="0" i="0" dirty="0">
                <a:effectLst/>
                <a:latin typeface="fkGroteskNeue"/>
              </a:rPr>
              <a:t>9600</a:t>
            </a:r>
            <a:r>
              <a:rPr lang="ko-KR" altLang="en-US" b="0" i="0" dirty="0">
                <a:effectLst/>
                <a:latin typeface="fkGroteskNeue"/>
              </a:rPr>
              <a:t>비트의 데이터를 송수신한다는 의미입니다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송신기와 수신기가 동일한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로 설정되어야 통신이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통신 </a:t>
            </a:r>
            <a:r>
              <a:rPr lang="ko-KR" altLang="en-US" b="0" i="0" dirty="0" err="1">
                <a:effectLst/>
                <a:latin typeface="fkGroteskNeue"/>
              </a:rPr>
              <a:t>설정값은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1200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CA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배씩 증가하며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최대 </a:t>
            </a:r>
            <a:r>
              <a:rPr lang="en-CA" altLang="ko-KR" b="0" i="0" dirty="0">
                <a:effectLst/>
                <a:latin typeface="fkGroteskNeue"/>
              </a:rPr>
              <a:t>921600</a:t>
            </a:r>
            <a:r>
              <a:rPr lang="ko-KR" altLang="en-US" b="0" i="0" dirty="0">
                <a:effectLst/>
                <a:latin typeface="fkGroteskNeue"/>
              </a:rPr>
              <a:t>까지 설정 가능합니다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주로 많이 사용하는 </a:t>
            </a:r>
            <a:r>
              <a:rPr lang="en-CA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CA" altLang="ko-KR" b="0" i="0" dirty="0">
                <a:effectLst/>
                <a:latin typeface="fkGroteskNeue"/>
              </a:rPr>
              <a:t>9600, 19200, 115200 </a:t>
            </a:r>
            <a:r>
              <a:rPr lang="ko-KR" altLang="en-US" b="0" i="0" dirty="0">
                <a:effectLst/>
                <a:latin typeface="fkGroteskNeue"/>
              </a:rPr>
              <a:t>세가지를 가장 많이 사용합니다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Data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프레임 내에서 전송되는 데이터 비트의 개수를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일반적으로 </a:t>
            </a:r>
            <a:r>
              <a:rPr lang="en-US" altLang="ko-KR" b="0" i="0" dirty="0">
                <a:effectLst/>
                <a:latin typeface="fkGroteskNeue"/>
              </a:rPr>
              <a:t>5~9</a:t>
            </a:r>
            <a:r>
              <a:rPr lang="ko-KR" altLang="en-US" b="0" i="0" dirty="0">
                <a:effectLst/>
                <a:latin typeface="fkGroteskNeue"/>
              </a:rPr>
              <a:t>비트로 설정할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비트로 설정되어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비트는 가장 널리 사용되는 설정으로</a:t>
            </a:r>
            <a:r>
              <a:rPr lang="en-US" altLang="ko-KR" b="0" i="0" dirty="0">
                <a:effectLst/>
                <a:latin typeface="fkGroteskNeue"/>
              </a:rPr>
              <a:t>, ASCII </a:t>
            </a:r>
            <a:r>
              <a:rPr lang="ko-KR" altLang="en-US" b="0" i="0" dirty="0">
                <a:effectLst/>
                <a:latin typeface="fkGroteskNeue"/>
              </a:rPr>
              <a:t>문자와 같은 데이터를 전송하기에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Stop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프레임의 끝을 나타내는 비트로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수신기가 데이터 프레임의 종료를 인식하도록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비트 또는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비트로 설정할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여기서는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비트로 설정되어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비트는 기본값으로 사용되며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통신 안정성을 위해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비트를 선택할 수도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Parity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패리티 비트는 오류 검출을 위해 추가되는 선택적 비트입니다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여기서는 **</a:t>
            </a:r>
            <a:r>
              <a:rPr lang="en-US" altLang="ko-KR" b="0" i="0" dirty="0">
                <a:effectLst/>
                <a:latin typeface="fkGroteskNeue"/>
              </a:rPr>
              <a:t>None(</a:t>
            </a:r>
            <a:r>
              <a:rPr lang="ko-KR" altLang="en-US" b="0" i="0" dirty="0">
                <a:effectLst/>
                <a:latin typeface="fkGroteskNeue"/>
              </a:rPr>
              <a:t>없음</a:t>
            </a:r>
            <a:r>
              <a:rPr lang="en-US" altLang="ko-KR" b="0" i="0" dirty="0">
                <a:effectLst/>
                <a:latin typeface="fkGroteskNeue"/>
              </a:rPr>
              <a:t>)**</a:t>
            </a:r>
            <a:r>
              <a:rPr lang="ko-KR" altLang="en-US" b="0" i="0" dirty="0">
                <a:effectLst/>
                <a:latin typeface="fkGroteskNeue"/>
              </a:rPr>
              <a:t>으로 설정되어 있어 패리티 비트를 사용하지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다른 옵션으로는 짝수 패리티</a:t>
            </a:r>
            <a:r>
              <a:rPr lang="en-US" altLang="ko-KR" b="0" i="0" dirty="0">
                <a:effectLst/>
                <a:latin typeface="fkGroteskNeue"/>
              </a:rPr>
              <a:t>(Even), </a:t>
            </a:r>
            <a:r>
              <a:rPr lang="ko-KR" altLang="en-US" b="0" i="0" dirty="0">
                <a:effectLst/>
                <a:latin typeface="fkGroteskNeue"/>
              </a:rPr>
              <a:t>홀수 패리티</a:t>
            </a:r>
            <a:r>
              <a:rPr lang="en-US" altLang="ko-KR" b="0" i="0" dirty="0">
                <a:effectLst/>
                <a:latin typeface="fkGroteskNeue"/>
              </a:rPr>
              <a:t>(Odd)</a:t>
            </a:r>
            <a:r>
              <a:rPr lang="ko-KR" altLang="en-US" b="0" i="0" dirty="0">
                <a:effectLst/>
                <a:latin typeface="fkGroteskNeue"/>
              </a:rPr>
              <a:t>가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무결성을 확인하는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이러한 조합은 </a:t>
            </a: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를 통해 텍스트 데이터를 안정적으로 송수신하는 데 적합하며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특히 디버깅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센서 데이터 전송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또는 간단한 장치 간 통신에 자주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004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sz="2000" b="0" i="0" dirty="0">
                <a:effectLst/>
                <a:latin typeface="fkGroteskNeue"/>
              </a:rPr>
              <a:t>UART </a:t>
            </a:r>
            <a:r>
              <a:rPr lang="ko-KR" altLang="en-US" sz="2000" b="0" i="0" dirty="0">
                <a:effectLst/>
                <a:latin typeface="fkGroteskNeue"/>
              </a:rPr>
              <a:t>인터페이스를 통해 텍스트 정보를 전송하려면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문자 데이터를 이진 데이터로 변환해야 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이를 위해 문자 인코딩 방식이 필요하며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가장 널리 사용되는 문자 인코딩 방식 중 하나는 </a:t>
            </a:r>
            <a:r>
              <a:rPr lang="en-US" altLang="ko-KR" sz="2000" b="0" i="0" dirty="0">
                <a:effectLst/>
                <a:latin typeface="fkGroteskNeue"/>
              </a:rPr>
              <a:t>ASCII </a:t>
            </a:r>
            <a:r>
              <a:rPr lang="ko-KR" altLang="en-US" sz="2000" b="0" i="0" dirty="0">
                <a:effectLst/>
                <a:latin typeface="fkGroteskNeue"/>
              </a:rPr>
              <a:t>코드입니다</a:t>
            </a:r>
            <a:r>
              <a:rPr lang="en-US" altLang="ko-KR" sz="2000" b="0" i="0" dirty="0">
                <a:effectLst/>
                <a:latin typeface="fkGroteskNeue"/>
              </a:rPr>
              <a:t>. ASCII</a:t>
            </a:r>
            <a:r>
              <a:rPr lang="ko-KR" altLang="en-US" sz="2000" b="0" i="0" dirty="0">
                <a:effectLst/>
                <a:latin typeface="fkGroteskNeue"/>
              </a:rPr>
              <a:t>는 원래 영어 알파벳을 기반으로 만들어졌으며</a:t>
            </a:r>
            <a:r>
              <a:rPr lang="en-US" altLang="ko-KR" sz="2000" b="0" i="0" dirty="0">
                <a:effectLst/>
                <a:latin typeface="fkGroteskNeue"/>
              </a:rPr>
              <a:t>, 128</a:t>
            </a:r>
            <a:r>
              <a:rPr lang="ko-KR" altLang="en-US" sz="2000" b="0" i="0" dirty="0">
                <a:effectLst/>
                <a:latin typeface="fkGroteskNeue"/>
              </a:rPr>
              <a:t>개의 지정된 문자를 </a:t>
            </a:r>
            <a:r>
              <a:rPr lang="en-US" altLang="ko-KR" sz="2000" b="0" i="0" dirty="0">
                <a:effectLst/>
                <a:latin typeface="fkGroteskNeue"/>
              </a:rPr>
              <a:t>7</a:t>
            </a:r>
            <a:r>
              <a:rPr lang="ko-KR" altLang="en-US" sz="2000" b="0" i="0" dirty="0">
                <a:effectLst/>
                <a:latin typeface="fkGroteskNeue"/>
              </a:rPr>
              <a:t>비트 이진 정수로 인코딩합니다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 코드는 공백을 포함한 </a:t>
            </a:r>
            <a:r>
              <a:rPr lang="en-US" altLang="ko-KR" sz="2000" b="0" i="0" dirty="0">
                <a:effectLst/>
                <a:latin typeface="fkGroteskNeue"/>
              </a:rPr>
              <a:t>95</a:t>
            </a:r>
            <a:r>
              <a:rPr lang="ko-KR" altLang="en-US" sz="2000" b="0" i="0" dirty="0">
                <a:effectLst/>
                <a:latin typeface="fkGroteskNeue"/>
              </a:rPr>
              <a:t>개의 출력 가능한 문자와 </a:t>
            </a:r>
            <a:r>
              <a:rPr lang="en-US" altLang="ko-KR" sz="2000" b="0" i="0" dirty="0">
                <a:effectLst/>
                <a:latin typeface="fkGroteskNeue"/>
              </a:rPr>
              <a:t>33</a:t>
            </a:r>
            <a:r>
              <a:rPr lang="ko-KR" altLang="en-US" sz="2000" b="0" i="0" dirty="0">
                <a:effectLst/>
                <a:latin typeface="fkGroteskNeue"/>
              </a:rPr>
              <a:t>개의 출력 불가능한 제어 문자를 정의합니다</a:t>
            </a:r>
            <a:r>
              <a:rPr lang="en-US" altLang="ko-KR" sz="2000" b="0" i="0" dirty="0">
                <a:effectLst/>
                <a:latin typeface="fkGroteskNeue"/>
              </a:rPr>
              <a:t>. ASCII </a:t>
            </a:r>
            <a:r>
              <a:rPr lang="ko-KR" altLang="en-US" sz="2000" b="0" i="0" dirty="0">
                <a:effectLst/>
                <a:latin typeface="fkGroteskNeue"/>
              </a:rPr>
              <a:t>코드의 첫 번째 에디션은 </a:t>
            </a:r>
            <a:r>
              <a:rPr lang="en-US" altLang="ko-KR" sz="2000" b="0" i="0" dirty="0">
                <a:effectLst/>
                <a:latin typeface="fkGroteskNeue"/>
              </a:rPr>
              <a:t>1963</a:t>
            </a:r>
            <a:r>
              <a:rPr lang="ko-KR" altLang="en-US" sz="2000" b="0" i="0" dirty="0">
                <a:effectLst/>
                <a:latin typeface="fkGroteskNeue"/>
              </a:rPr>
              <a:t>년에 출판되었고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가장 최근의 업데이트는 </a:t>
            </a:r>
            <a:r>
              <a:rPr lang="en-US" altLang="ko-KR" sz="2000" b="0" i="0" dirty="0">
                <a:effectLst/>
                <a:latin typeface="fkGroteskNeue"/>
              </a:rPr>
              <a:t>1986</a:t>
            </a:r>
            <a:r>
              <a:rPr lang="ko-KR" altLang="en-US" sz="2000" b="0" i="0" dirty="0">
                <a:effectLst/>
                <a:latin typeface="fkGroteskNeue"/>
              </a:rPr>
              <a:t>년에 이루어졌습니다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ASCII </a:t>
            </a:r>
            <a:r>
              <a:rPr lang="ko-KR" altLang="en-US" sz="2000" b="0" i="0" dirty="0">
                <a:effectLst/>
                <a:latin typeface="fkGroteskNeue"/>
              </a:rPr>
              <a:t>코드는 </a:t>
            </a:r>
            <a:r>
              <a:rPr lang="en-US" altLang="ko-KR" sz="2000" b="0" i="0" dirty="0">
                <a:effectLst/>
                <a:latin typeface="fkGroteskNeue"/>
              </a:rPr>
              <a:t>7</a:t>
            </a:r>
            <a:r>
              <a:rPr lang="ko-KR" altLang="en-US" sz="2000" b="0" i="0" dirty="0">
                <a:effectLst/>
                <a:latin typeface="fkGroteskNeue"/>
              </a:rPr>
              <a:t>비트로 표현될 수 있지만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메모리에서 각 문자를 저장하기 위해 </a:t>
            </a:r>
            <a:r>
              <a:rPr lang="en-US" altLang="ko-KR" sz="2000" b="0" i="0" dirty="0">
                <a:effectLst/>
                <a:latin typeface="fkGroteskNeue"/>
              </a:rPr>
              <a:t>8</a:t>
            </a:r>
            <a:r>
              <a:rPr lang="ko-KR" altLang="en-US" sz="2000" b="0" i="0" dirty="0">
                <a:effectLst/>
                <a:latin typeface="fkGroteskNeue"/>
              </a:rPr>
              <a:t>비트 바이트를 사용하는 것이 일반적인 관행이 되었습니다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이는 </a:t>
            </a:r>
            <a:r>
              <a:rPr lang="en-US" altLang="ko-KR" sz="2000" b="0" i="0" dirty="0">
                <a:effectLst/>
                <a:latin typeface="fkGroteskNeue"/>
              </a:rPr>
              <a:t>ASCII</a:t>
            </a:r>
            <a:r>
              <a:rPr lang="ko-KR" altLang="en-US" sz="2000" b="0" i="0" dirty="0">
                <a:effectLst/>
                <a:latin typeface="fkGroteskNeue"/>
              </a:rPr>
              <a:t>와 동일한 원래 문자 매핑을 가진 새로운 </a:t>
            </a:r>
            <a:r>
              <a:rPr lang="en-US" altLang="ko-KR" sz="2000" b="0" i="0" dirty="0">
                <a:effectLst/>
                <a:latin typeface="fkGroteskNeue"/>
              </a:rPr>
              <a:t>8</a:t>
            </a:r>
            <a:r>
              <a:rPr lang="ko-KR" altLang="en-US" sz="2000" b="0" i="0" dirty="0">
                <a:effectLst/>
                <a:latin typeface="fkGroteskNeue"/>
              </a:rPr>
              <a:t>비트 표준을 탄생시켰습니다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확장된 </a:t>
            </a:r>
            <a:r>
              <a:rPr lang="en-US" altLang="ko-KR" sz="2000" b="0" i="0" dirty="0">
                <a:effectLst/>
                <a:latin typeface="fkGroteskNeue"/>
              </a:rPr>
              <a:t>8</a:t>
            </a:r>
            <a:r>
              <a:rPr lang="ko-KR" altLang="en-US" sz="2000" b="0" i="0" dirty="0">
                <a:effectLst/>
                <a:latin typeface="fkGroteskNeue"/>
              </a:rPr>
              <a:t>비트 표준은 첫 번째 </a:t>
            </a:r>
            <a:r>
              <a:rPr lang="en-US" altLang="ko-KR" sz="2000" b="0" i="0" dirty="0">
                <a:effectLst/>
                <a:latin typeface="fkGroteskNeue"/>
              </a:rPr>
              <a:t>128</a:t>
            </a:r>
            <a:r>
              <a:rPr lang="ko-KR" altLang="en-US" sz="2000" b="0" i="0" dirty="0">
                <a:effectLst/>
                <a:latin typeface="fkGroteskNeue"/>
              </a:rPr>
              <a:t>개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>
                <a:effectLst/>
                <a:latin typeface="fkGroteskNeue"/>
              </a:rPr>
              <a:t>즉</a:t>
            </a:r>
            <a:r>
              <a:rPr lang="en-US" altLang="ko-KR" sz="2000" b="0" i="0" dirty="0">
                <a:effectLst/>
                <a:latin typeface="fkGroteskNeue"/>
              </a:rPr>
              <a:t>, 7</a:t>
            </a:r>
            <a:r>
              <a:rPr lang="ko-KR" altLang="en-US" sz="2000" b="0" i="0" dirty="0">
                <a:effectLst/>
                <a:latin typeface="fkGroteskNeue"/>
              </a:rPr>
              <a:t>비트</a:t>
            </a:r>
            <a:r>
              <a:rPr lang="en-US" altLang="ko-KR" sz="2000" b="0" i="0" dirty="0">
                <a:effectLst/>
                <a:latin typeface="fkGroteskNeue"/>
              </a:rPr>
              <a:t>) </a:t>
            </a:r>
            <a:r>
              <a:rPr lang="ko-KR" altLang="en-US" sz="2000" b="0" i="0" dirty="0">
                <a:effectLst/>
                <a:latin typeface="fkGroteskNeue"/>
              </a:rPr>
              <a:t>문자 이후에 추가적인 문자 정의를 포함합니다</a:t>
            </a:r>
            <a:r>
              <a:rPr lang="en-US" altLang="ko-KR" sz="2000" b="0" i="0" dirty="0">
                <a:effectLst/>
                <a:latin typeface="fkGroteskNeue"/>
              </a:rPr>
              <a:t>. UTF-8</a:t>
            </a:r>
            <a:r>
              <a:rPr lang="ko-KR" altLang="en-US" sz="2000" b="0" i="0" dirty="0">
                <a:effectLst/>
                <a:latin typeface="fkGroteskNeue"/>
              </a:rPr>
              <a:t>은 </a:t>
            </a:r>
            <a:r>
              <a:rPr lang="en-US" altLang="ko-KR" sz="2000" b="0" i="0" dirty="0">
                <a:effectLst/>
                <a:latin typeface="fkGroteskNeue"/>
              </a:rPr>
              <a:t>ASCII</a:t>
            </a:r>
            <a:r>
              <a:rPr lang="ko-KR" altLang="en-US" sz="2000" b="0" i="0" dirty="0">
                <a:effectLst/>
                <a:latin typeface="fkGroteskNeue"/>
              </a:rPr>
              <a:t>에서 파생되었으며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원래의 </a:t>
            </a:r>
            <a:r>
              <a:rPr lang="en-US" altLang="ko-KR" sz="2000" b="0" i="0" dirty="0">
                <a:effectLst/>
                <a:latin typeface="fkGroteskNeue"/>
              </a:rPr>
              <a:t>ASCII</a:t>
            </a:r>
            <a:r>
              <a:rPr lang="ko-KR" altLang="en-US" sz="2000" b="0" i="0" dirty="0">
                <a:effectLst/>
                <a:latin typeface="fkGroteskNeue"/>
              </a:rPr>
              <a:t>와 호환됩니다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1276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b="0" i="0" dirty="0">
                <a:effectLst/>
                <a:latin typeface="fkGroteskNeue"/>
              </a:rPr>
              <a:t>아래 표는 </a:t>
            </a:r>
            <a:r>
              <a:rPr lang="en-US" altLang="ko-KR" b="0" i="0" dirty="0">
                <a:effectLst/>
                <a:latin typeface="fkGroteskNeue"/>
              </a:rPr>
              <a:t>ASCII</a:t>
            </a:r>
            <a:r>
              <a:rPr lang="ko-KR" altLang="en-US" b="0" i="0" dirty="0">
                <a:effectLst/>
                <a:latin typeface="fkGroteskNeue"/>
              </a:rPr>
              <a:t>로 </a:t>
            </a:r>
            <a:r>
              <a:rPr lang="ko-KR" altLang="en-US" b="0" i="0" dirty="0" err="1">
                <a:effectLst/>
                <a:latin typeface="fkGroteskNeue"/>
              </a:rPr>
              <a:t>인코딩된</a:t>
            </a:r>
            <a:r>
              <a:rPr lang="ko-KR" altLang="en-US" b="0" i="0" dirty="0">
                <a:effectLst/>
                <a:latin typeface="fkGroteskNeue"/>
              </a:rPr>
              <a:t> 자주 사용되는 문자들을 나열한 것입니다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sz="1200" b="0" i="0" kern="0" dirty="0">
                <a:effectLst/>
                <a:latin typeface="fkGroteskNeue"/>
              </a:rPr>
              <a:t>전체 테이블은 인터넷을 통해 검색하실 수 있습니다</a:t>
            </a:r>
            <a:r>
              <a:rPr lang="en-CA" altLang="ko-KR" sz="1200" b="0" i="0" kern="0" dirty="0">
                <a:effectLst/>
                <a:latin typeface="fkGroteskNeue"/>
              </a:rPr>
              <a:t>. </a:t>
            </a:r>
            <a:endParaRPr lang="en-GB" sz="1200" kern="0" dirty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8545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이제 </a:t>
            </a:r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가 컴퓨터와 통신할 수 있도록 </a:t>
            </a:r>
            <a:r>
              <a:rPr lang="en-US" altLang="ko-KR" b="0" i="0" dirty="0">
                <a:effectLst/>
                <a:latin typeface="fkGroteskNeue"/>
              </a:rPr>
              <a:t>AHB UART </a:t>
            </a:r>
            <a:r>
              <a:rPr lang="ko-KR" altLang="en-US" b="0" i="0" dirty="0">
                <a:effectLst/>
                <a:latin typeface="fkGroteskNeue"/>
              </a:rPr>
              <a:t>주변 장치를 설계하고 구현하는 방법을 배우겠습니다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이 그림은 **</a:t>
            </a:r>
            <a:r>
              <a:rPr lang="en-US" altLang="ko-KR" b="0" i="0" dirty="0">
                <a:effectLst/>
                <a:latin typeface="fkGroteskNeue"/>
              </a:rPr>
              <a:t>System on Chip **</a:t>
            </a:r>
            <a:r>
              <a:rPr lang="ko-KR" altLang="en-US" b="0" i="0" dirty="0">
                <a:effectLst/>
                <a:latin typeface="fkGroteskNeue"/>
              </a:rPr>
              <a:t>의 구조를 보여주며</a:t>
            </a:r>
            <a:r>
              <a:rPr lang="en-US" altLang="ko-KR" b="0" i="0" dirty="0">
                <a:effectLst/>
                <a:latin typeface="fkGroteskNeue"/>
              </a:rPr>
              <a:t>, ARM Cortex-M0 </a:t>
            </a:r>
            <a:r>
              <a:rPr lang="ko-KR" altLang="en-US" b="0" i="0" dirty="0">
                <a:effectLst/>
                <a:latin typeface="fkGroteskNeue"/>
              </a:rPr>
              <a:t>프로세서와 주변 장치들이 </a:t>
            </a:r>
            <a:r>
              <a:rPr lang="en-US" altLang="ko-KR" b="0" i="0" dirty="0">
                <a:effectLst/>
                <a:latin typeface="fkGroteskNeue"/>
              </a:rPr>
              <a:t>AMBA 3 AHB-Lite System Bus</a:t>
            </a:r>
            <a:r>
              <a:rPr lang="ko-KR" altLang="en-US" b="0" i="0" dirty="0">
                <a:effectLst/>
                <a:latin typeface="fkGroteskNeue"/>
              </a:rPr>
              <a:t>를 통해 연결된 모습을 나타냅니다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UART Peripheral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To Host: UART</a:t>
            </a:r>
            <a:r>
              <a:rPr lang="ko-KR" altLang="en-US" b="0" i="0" dirty="0">
                <a:effectLst/>
                <a:latin typeface="fkGroteskNeue"/>
              </a:rPr>
              <a:t>를 통해 </a:t>
            </a:r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가 호스트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컴퓨터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와 직렬 통신을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데이터를 직렬로 전송하거나 수신하며</a:t>
            </a:r>
            <a:r>
              <a:rPr lang="en-US" altLang="ko-KR" b="0" i="0" dirty="0">
                <a:effectLst/>
                <a:latin typeface="fkGroteskNeue"/>
              </a:rPr>
              <a:t>, SoC</a:t>
            </a:r>
            <a:r>
              <a:rPr lang="ko-KR" altLang="en-US" b="0" i="0" dirty="0">
                <a:effectLst/>
                <a:latin typeface="fkGroteskNeue"/>
              </a:rPr>
              <a:t>와 외부 장치 간의 인터페이스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Cortex-M0 </a:t>
            </a:r>
            <a:r>
              <a:rPr lang="ko-KR" altLang="en-US" b="0" i="0" dirty="0">
                <a:effectLst/>
                <a:latin typeface="fkGroteskNeue"/>
              </a:rPr>
              <a:t>프로세서는 </a:t>
            </a:r>
            <a:r>
              <a:rPr lang="en-US" altLang="ko-KR" b="0" i="0" dirty="0">
                <a:effectLst/>
                <a:latin typeface="fkGroteskNeue"/>
              </a:rPr>
              <a:t>AHB-Lite </a:t>
            </a:r>
            <a:r>
              <a:rPr lang="ko-KR" altLang="en-US" b="0" i="0" dirty="0">
                <a:effectLst/>
                <a:latin typeface="fkGroteskNeue"/>
              </a:rPr>
              <a:t>버스를 통해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등 다양한 주변 장치와 데이터를 주고받습니다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호스트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컴퓨터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와 직접 연결되어 데이터를 송수신하며</a:t>
            </a:r>
            <a:r>
              <a:rPr lang="en-US" altLang="ko-KR" b="0" i="0" dirty="0">
                <a:effectLst/>
                <a:latin typeface="fkGroteskNeue"/>
              </a:rPr>
              <a:t>, SoC</a:t>
            </a:r>
            <a:r>
              <a:rPr lang="ko-KR" altLang="en-US" b="0" i="0" dirty="0">
                <a:effectLst/>
                <a:latin typeface="fkGroteskNeue"/>
              </a:rPr>
              <a:t>와 외부 세계 간의 통신을 담당합니다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구조는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중앙 프로세서와 주변 장치 간 효율적인 데이터 처리를 위한 표준적인 접근 방식을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5947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sz="1200" b="0" i="0" dirty="0">
                <a:effectLst/>
                <a:latin typeface="fkGroteskNeue"/>
              </a:rPr>
              <a:t>UART </a:t>
            </a:r>
            <a:r>
              <a:rPr lang="ko-KR" altLang="en-US" sz="1200" b="0" i="0" dirty="0">
                <a:effectLst/>
                <a:latin typeface="fkGroteskNeue"/>
              </a:rPr>
              <a:t>주변 장치의 블록 다이어그램은 </a:t>
            </a:r>
            <a:r>
              <a:rPr lang="en-US" altLang="ko-KR" sz="1200" b="0" i="0" dirty="0">
                <a:effectLst/>
                <a:latin typeface="fkGroteskNeue"/>
              </a:rPr>
              <a:t>UART</a:t>
            </a:r>
            <a:r>
              <a:rPr lang="ko-KR" altLang="en-US" sz="1200" b="0" i="0" dirty="0">
                <a:effectLst/>
                <a:latin typeface="fkGroteskNeue"/>
              </a:rPr>
              <a:t>의 주요 구성 요소와 데이터 흐름을 시각적으로 보여줍니다</a:t>
            </a:r>
            <a:r>
              <a:rPr lang="en-US" altLang="ko-KR" sz="1200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sz="1200" b="0" i="0" dirty="0">
                <a:effectLst/>
                <a:latin typeface="fkGroteskNeue"/>
              </a:rPr>
              <a:t>이 다이어그램은 </a:t>
            </a:r>
            <a:r>
              <a:rPr lang="en-US" altLang="ko-KR" sz="1200" b="0" i="0" dirty="0">
                <a:effectLst/>
                <a:latin typeface="fkGroteskNeue"/>
              </a:rPr>
              <a:t>UART </a:t>
            </a:r>
            <a:r>
              <a:rPr lang="ko-KR" altLang="en-US" sz="1200" b="0" i="0" dirty="0">
                <a:effectLst/>
                <a:latin typeface="fkGroteskNeue"/>
              </a:rPr>
              <a:t>송신기와 수신기의 동작을 설명하며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아래와 같은 주요 구성 요소를 포함합니다</a:t>
            </a:r>
            <a:r>
              <a:rPr lang="en-US" altLang="ko-KR" sz="1200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sz="1200" b="0" i="0" dirty="0">
                <a:effectLst/>
                <a:latin typeface="var(--font-fk-grotesk)"/>
              </a:rPr>
              <a:t>1. UART </a:t>
            </a:r>
            <a:r>
              <a:rPr lang="ko-KR" altLang="en-US" sz="1200" b="0" i="0" dirty="0">
                <a:effectLst/>
                <a:latin typeface="var(--font-fk-grotesk)"/>
              </a:rPr>
              <a:t>송신기 </a:t>
            </a:r>
            <a:r>
              <a:rPr lang="en-US" altLang="ko-KR" sz="1200" b="0" i="0" dirty="0">
                <a:effectLst/>
                <a:latin typeface="fkGroteskNeue"/>
              </a:rPr>
              <a:t>Parallel to Serial </a:t>
            </a:r>
            <a:r>
              <a:rPr lang="ko-KR" altLang="en-US" sz="1200" b="0" i="0" dirty="0">
                <a:effectLst/>
                <a:latin typeface="fkGroteskNeue"/>
              </a:rPr>
              <a:t>변환</a:t>
            </a:r>
            <a:r>
              <a:rPr lang="en-US" altLang="ko-KR" sz="1200" b="0" i="0" dirty="0">
                <a:effectLst/>
                <a:latin typeface="fkGroteskNeue"/>
              </a:rPr>
              <a:t>: </a:t>
            </a:r>
            <a:r>
              <a:rPr lang="ko-KR" altLang="en-US" sz="1200" b="0" i="0" dirty="0">
                <a:effectLst/>
                <a:latin typeface="fkGroteskNeue"/>
              </a:rPr>
              <a:t>송신 </a:t>
            </a:r>
            <a:r>
              <a:rPr lang="en-US" altLang="ko-KR" sz="1200" b="0" i="0" dirty="0">
                <a:effectLst/>
                <a:latin typeface="fkGroteskNeue"/>
              </a:rPr>
              <a:t>FIFO</a:t>
            </a:r>
            <a:r>
              <a:rPr lang="ko-KR" altLang="en-US" sz="1200" b="0" i="0" dirty="0">
                <a:effectLst/>
                <a:latin typeface="fkGroteskNeue"/>
              </a:rPr>
              <a:t>에 저장된 병렬 데이터를 직렬 데이터로 변환하여 </a:t>
            </a:r>
            <a:r>
              <a:rPr lang="en-US" altLang="ko-KR" sz="1200" b="0" i="0" dirty="0">
                <a:effectLst/>
                <a:latin typeface="fkGroteskNeue"/>
              </a:rPr>
              <a:t>TX </a:t>
            </a:r>
            <a:r>
              <a:rPr lang="ko-KR" altLang="en-US" sz="1200" b="0" i="0" dirty="0">
                <a:effectLst/>
                <a:latin typeface="fkGroteskNeue"/>
              </a:rPr>
              <a:t>라인을 통해 전송합니다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fkGroteskNeue"/>
              </a:rPr>
              <a:t>송신 </a:t>
            </a:r>
            <a:r>
              <a:rPr lang="en-US" altLang="ko-KR" sz="1200" b="0" i="0" dirty="0">
                <a:effectLst/>
                <a:latin typeface="fkGroteskNeue"/>
              </a:rPr>
              <a:t>FIFO: </a:t>
            </a:r>
            <a:r>
              <a:rPr lang="ko-KR" altLang="en-US" sz="1200" b="0" i="0" dirty="0">
                <a:effectLst/>
                <a:latin typeface="fkGroteskNeue"/>
              </a:rPr>
              <a:t>데이터를 임시로 저장하는 버퍼 역할을 하며</a:t>
            </a:r>
            <a:r>
              <a:rPr lang="en-US" altLang="ko-KR" sz="1200" b="0" i="0" dirty="0">
                <a:effectLst/>
                <a:latin typeface="fkGroteskNeue"/>
              </a:rPr>
              <a:t>, FIFO </a:t>
            </a:r>
            <a:r>
              <a:rPr lang="ko-KR" altLang="en-US" sz="1200" b="0" i="0" dirty="0">
                <a:effectLst/>
                <a:latin typeface="fkGroteskNeue"/>
              </a:rPr>
              <a:t>방식으로 데이터를 처리합니다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sz="1200" b="0" i="0" dirty="0">
                <a:effectLst/>
                <a:latin typeface="var(--font-fk-grotesk)"/>
              </a:rPr>
              <a:t>2. UART </a:t>
            </a:r>
            <a:r>
              <a:rPr lang="ko-KR" altLang="en-US" sz="1200" b="0" i="0" dirty="0">
                <a:effectLst/>
                <a:latin typeface="var(--font-fk-grotesk)"/>
              </a:rPr>
              <a:t>수신기 </a:t>
            </a:r>
            <a:r>
              <a:rPr lang="en-US" altLang="ko-KR" sz="1200" b="0" i="0" dirty="0">
                <a:effectLst/>
                <a:latin typeface="fkGroteskNeue"/>
              </a:rPr>
              <a:t>Serial to Parallel </a:t>
            </a:r>
            <a:r>
              <a:rPr lang="ko-KR" altLang="en-US" sz="1200" b="0" i="0" dirty="0">
                <a:effectLst/>
                <a:latin typeface="fkGroteskNeue"/>
              </a:rPr>
              <a:t>변환</a:t>
            </a:r>
            <a:r>
              <a:rPr lang="en-US" altLang="ko-KR" sz="1200" b="0" i="0" dirty="0">
                <a:effectLst/>
                <a:latin typeface="fkGroteskNeue"/>
              </a:rPr>
              <a:t>: RX </a:t>
            </a:r>
            <a:r>
              <a:rPr lang="ko-KR" altLang="en-US" sz="1200" b="0" i="0" dirty="0">
                <a:effectLst/>
                <a:latin typeface="fkGroteskNeue"/>
              </a:rPr>
              <a:t>라인을 통해 들어온 직렬 데이터를 병렬 데이터로 변환하여 수신 </a:t>
            </a:r>
            <a:r>
              <a:rPr lang="en-US" altLang="ko-KR" sz="1200" b="0" i="0" dirty="0">
                <a:effectLst/>
                <a:latin typeface="fkGroteskNeue"/>
              </a:rPr>
              <a:t>FIFO</a:t>
            </a:r>
            <a:r>
              <a:rPr lang="ko-KR" altLang="en-US" sz="1200" b="0" i="0" dirty="0">
                <a:effectLst/>
                <a:latin typeface="fkGroteskNeue"/>
              </a:rPr>
              <a:t>에 저장합니다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fkGroteskNeue"/>
              </a:rPr>
              <a:t>수신 </a:t>
            </a:r>
            <a:r>
              <a:rPr lang="en-US" altLang="ko-KR" sz="1200" b="0" i="0" dirty="0">
                <a:effectLst/>
                <a:latin typeface="fkGroteskNeue"/>
              </a:rPr>
              <a:t>FIFO: </a:t>
            </a:r>
            <a:r>
              <a:rPr lang="ko-KR" altLang="en-US" sz="1200" b="0" i="0" dirty="0">
                <a:effectLst/>
                <a:latin typeface="fkGroteskNeue"/>
              </a:rPr>
              <a:t>수신된 데이터를 임시로 저장하며</a:t>
            </a:r>
            <a:r>
              <a:rPr lang="en-US" altLang="ko-KR" sz="1200" b="0" i="0" dirty="0">
                <a:effectLst/>
                <a:latin typeface="fkGroteskNeue"/>
              </a:rPr>
              <a:t>, FIFO </a:t>
            </a:r>
            <a:r>
              <a:rPr lang="ko-KR" altLang="en-US" sz="1200" b="0" i="0" dirty="0">
                <a:effectLst/>
                <a:latin typeface="fkGroteskNeue"/>
              </a:rPr>
              <a:t>방식으로 처리합니다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sz="1200" b="0" i="0" dirty="0">
                <a:effectLst/>
                <a:latin typeface="var(--font-fk-grotesk)"/>
              </a:rPr>
              <a:t>3. Baud Rate Generator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fkGroteskNeue"/>
              </a:rPr>
              <a:t>UART </a:t>
            </a:r>
            <a:r>
              <a:rPr lang="ko-KR" altLang="en-US" sz="1200" b="0" i="0" dirty="0">
                <a:effectLst/>
                <a:latin typeface="fkGroteskNeue"/>
              </a:rPr>
              <a:t>통신 속도를 설정하는 장치로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입력 </a:t>
            </a:r>
            <a:r>
              <a:rPr lang="ko-KR" altLang="en-US" sz="1200" b="0" i="0" dirty="0" err="1">
                <a:effectLst/>
                <a:latin typeface="fkGroteskNeue"/>
              </a:rPr>
              <a:t>클록을</a:t>
            </a:r>
            <a:r>
              <a:rPr lang="ko-KR" altLang="en-US" sz="1200" b="0" i="0" dirty="0">
                <a:effectLst/>
                <a:latin typeface="fkGroteskNeue"/>
              </a:rPr>
              <a:t> 분할하여 원하는 </a:t>
            </a:r>
            <a:r>
              <a:rPr lang="en-US" altLang="ko-KR" sz="1200" b="0" i="0" dirty="0">
                <a:effectLst/>
                <a:latin typeface="fkGroteskNeue"/>
              </a:rPr>
              <a:t>baud rate</a:t>
            </a:r>
            <a:r>
              <a:rPr lang="ko-KR" altLang="en-US" sz="1200" b="0" i="0" dirty="0">
                <a:effectLst/>
                <a:latin typeface="fkGroteskNeue"/>
              </a:rPr>
              <a:t>를 생성합니다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fkGroteskNeue"/>
              </a:rPr>
              <a:t>송신 및 수신의 동기화를 유지하기 위해 중요한 역할을 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sz="1200" b="0" i="0" dirty="0">
                <a:effectLst/>
                <a:latin typeface="var(--font-fk-grotesk)"/>
              </a:rPr>
              <a:t>4. AHB </a:t>
            </a:r>
            <a:r>
              <a:rPr lang="ko-KR" altLang="en-US" sz="1200" b="0" i="0" dirty="0">
                <a:effectLst/>
                <a:latin typeface="var(--font-fk-grotesk)"/>
              </a:rPr>
              <a:t>버스 인터페이스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fkGroteskNeue"/>
              </a:rPr>
              <a:t>SoC </a:t>
            </a:r>
            <a:r>
              <a:rPr lang="ko-KR" altLang="en-US" sz="1200" b="0" i="0" dirty="0">
                <a:effectLst/>
                <a:latin typeface="fkGroteskNeue"/>
              </a:rPr>
              <a:t>내부에서 </a:t>
            </a:r>
            <a:r>
              <a:rPr lang="en-US" altLang="ko-KR" sz="1200" b="0" i="0" dirty="0">
                <a:effectLst/>
                <a:latin typeface="fkGroteskNeue"/>
              </a:rPr>
              <a:t>AHB-Lite </a:t>
            </a:r>
            <a:r>
              <a:rPr lang="ko-KR" altLang="en-US" sz="1200" b="0" i="0" dirty="0">
                <a:effectLst/>
                <a:latin typeface="fkGroteskNeue"/>
              </a:rPr>
              <a:t>버스를 통해 </a:t>
            </a:r>
            <a:r>
              <a:rPr lang="en-US" altLang="ko-KR" sz="1200" b="0" i="0" dirty="0">
                <a:effectLst/>
                <a:latin typeface="fkGroteskNeue"/>
              </a:rPr>
              <a:t>UART </a:t>
            </a:r>
            <a:r>
              <a:rPr lang="ko-KR" altLang="en-US" sz="1200" b="0" i="0" dirty="0">
                <a:effectLst/>
                <a:latin typeface="fkGroteskNeue"/>
              </a:rPr>
              <a:t>주변 장치를 프로세서와 연결합니다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effectLst/>
                <a:latin typeface="fkGroteskNeue"/>
              </a:rPr>
              <a:t>데이터 및 제어 신호를 처리하여 </a:t>
            </a:r>
            <a:r>
              <a:rPr lang="en-US" altLang="ko-KR" sz="1200" b="0" i="0" dirty="0">
                <a:effectLst/>
                <a:latin typeface="fkGroteskNeue"/>
              </a:rPr>
              <a:t>UART</a:t>
            </a:r>
            <a:r>
              <a:rPr lang="ko-KR" altLang="en-US" sz="1200" b="0" i="0" dirty="0">
                <a:effectLst/>
                <a:latin typeface="fkGroteskNeue"/>
              </a:rPr>
              <a:t>와 프로세서 간의 통신을 지원합니다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sz="1200" b="0" i="0" dirty="0">
                <a:effectLst/>
                <a:latin typeface="fkGroteskNeue"/>
              </a:rPr>
              <a:t>이 블록 다이어그램은 </a:t>
            </a:r>
            <a:r>
              <a:rPr lang="en-US" altLang="ko-KR" sz="1200" b="0" i="0" dirty="0">
                <a:effectLst/>
                <a:latin typeface="fkGroteskNeue"/>
              </a:rPr>
              <a:t>UART</a:t>
            </a:r>
            <a:r>
              <a:rPr lang="ko-KR" altLang="en-US" sz="1200" b="0" i="0" dirty="0">
                <a:effectLst/>
                <a:latin typeface="fkGroteskNeue"/>
              </a:rPr>
              <a:t>가 데이터를 송수신하는 과정에서 병렬 데이터와 직렬 데이터를 어떻게 처리하는지</a:t>
            </a:r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그리고 </a:t>
            </a:r>
            <a:r>
              <a:rPr lang="en-US" altLang="ko-KR" sz="1200" b="0" i="0" dirty="0">
                <a:effectLst/>
                <a:latin typeface="fkGroteskNeue"/>
              </a:rPr>
              <a:t>SoC </a:t>
            </a:r>
            <a:r>
              <a:rPr lang="ko-KR" altLang="en-US" sz="1200" b="0" i="0" dirty="0">
                <a:effectLst/>
                <a:latin typeface="fkGroteskNeue"/>
              </a:rPr>
              <a:t>내에서 다른 구성 요소들과 어떻게 상호작용하는지를 명확히 보여줍니다</a:t>
            </a:r>
            <a:r>
              <a:rPr lang="en-US" altLang="ko-KR" sz="12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683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 블록은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버스에서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주변 장치의 내부 메모리 공간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즉 송신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수신 </a:t>
            </a:r>
            <a:r>
              <a:rPr lang="en-US" altLang="ko-KR" b="0" i="0" dirty="0">
                <a:effectLst/>
                <a:latin typeface="fkGroteskNeue"/>
              </a:rPr>
              <a:t>FIFO </a:t>
            </a:r>
            <a:r>
              <a:rPr lang="ko-KR" altLang="en-US" b="0" i="0" dirty="0">
                <a:effectLst/>
                <a:latin typeface="fkGroteskNeue"/>
              </a:rPr>
              <a:t>메모리로 데이터와 제어 신호의 흐름을 관리하는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dirty="0"/>
          </a:p>
          <a:p>
            <a:endParaRPr lang="en-IN" dirty="0"/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AHB </a:t>
            </a:r>
            <a:r>
              <a:rPr lang="ko-KR" altLang="en-US" b="0" i="0" dirty="0">
                <a:effectLst/>
                <a:latin typeface="var(--font-fk-grotesk)"/>
              </a:rPr>
              <a:t>인터페이스와 </a:t>
            </a:r>
            <a:r>
              <a:rPr lang="en-US" altLang="ko-KR" b="0" i="0" dirty="0">
                <a:effectLst/>
                <a:latin typeface="var(--font-fk-grotesk)"/>
              </a:rPr>
              <a:t>UART</a:t>
            </a:r>
            <a:r>
              <a:rPr lang="ko-KR" altLang="en-US" b="0" i="0" dirty="0">
                <a:effectLst/>
                <a:latin typeface="var(--font-fk-grotesk)"/>
              </a:rPr>
              <a:t>의 역할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AHB(Advanced High-performance Bus)</a:t>
            </a:r>
            <a:r>
              <a:rPr lang="ko-KR" altLang="en-US" b="0" i="0" dirty="0">
                <a:effectLst/>
                <a:latin typeface="fkGroteskNeue"/>
              </a:rPr>
              <a:t>는 고성능 시스템에서 사용되는 버스 프로토콜로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고속 데이터 전송을 지원합니다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1</a:t>
            </a:r>
            <a:r>
              <a:rPr lang="en-US" altLang="ko-KR" b="0" i="0" u="none" strike="noStrike" dirty="0">
                <a:effectLst/>
                <a:latin typeface="var(--font-berkeley-mono)"/>
                <a:hlinkClick r:id="rId4"/>
              </a:rPr>
              <a:t>6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 블록은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 마스터와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사이의 브리지 역할을 하며</a:t>
            </a:r>
            <a:r>
              <a:rPr lang="en-US" altLang="ko-KR" b="0" i="0" dirty="0">
                <a:effectLst/>
                <a:latin typeface="fkGroteskNeue"/>
              </a:rPr>
              <a:t>, UART</a:t>
            </a:r>
            <a:r>
              <a:rPr lang="ko-KR" altLang="en-US" b="0" i="0" dirty="0">
                <a:effectLst/>
                <a:latin typeface="fkGroteskNeue"/>
              </a:rPr>
              <a:t>의 내부 </a:t>
            </a:r>
            <a:r>
              <a:rPr lang="en-US" altLang="ko-KR" b="0" i="0" dirty="0">
                <a:effectLst/>
                <a:latin typeface="fkGroteskNeue"/>
              </a:rPr>
              <a:t>FIFO </a:t>
            </a:r>
            <a:r>
              <a:rPr lang="ko-KR" altLang="en-US" b="0" i="0" dirty="0">
                <a:effectLst/>
                <a:latin typeface="fkGroteskNeue"/>
              </a:rPr>
              <a:t>메모리로 데이터를 전달하거나 수신 데이터를 처리합니다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5"/>
              </a:rPr>
              <a:t>2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UART FIFO </a:t>
            </a:r>
            <a:r>
              <a:rPr lang="ko-KR" altLang="en-US" b="0" i="0" dirty="0">
                <a:effectLst/>
                <a:latin typeface="fkGroteskNeue"/>
              </a:rPr>
              <a:t>메모리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UART(Universal Asynchronous Receiver/Transmitter)</a:t>
            </a:r>
            <a:r>
              <a:rPr lang="ko-KR" altLang="en-US" b="0" i="0" dirty="0">
                <a:effectLst/>
                <a:latin typeface="fkGroteskNeue"/>
              </a:rPr>
              <a:t>는 직렬 통신을 처리하는 장치로</a:t>
            </a:r>
            <a:r>
              <a:rPr lang="en-US" altLang="ko-KR" b="0" i="0" dirty="0">
                <a:effectLst/>
                <a:latin typeface="fkGroteskNeue"/>
              </a:rPr>
              <a:t>, FIFO(First-In-First-Out) </a:t>
            </a:r>
            <a:r>
              <a:rPr lang="ko-KR" altLang="en-US" b="0" i="0" dirty="0">
                <a:effectLst/>
                <a:latin typeface="fkGroteskNeue"/>
              </a:rPr>
              <a:t>메모리를 사용하여 데이터의 손실을 방지하고 효율성을 높입니다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송신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가 전송할 데이터를 저장하고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는 외부에서 받은 데이터를 임시 저장합니다</a:t>
            </a:r>
            <a:r>
              <a:rPr lang="en-US" altLang="ko-KR" b="0" i="0" dirty="0">
                <a:effectLst/>
                <a:latin typeface="fkGroteskNeue"/>
              </a:rPr>
              <a:t>. FIFO</a:t>
            </a:r>
            <a:r>
              <a:rPr lang="ko-KR" altLang="en-US" b="0" i="0" dirty="0">
                <a:effectLst/>
                <a:latin typeface="fkGroteskNeue"/>
              </a:rPr>
              <a:t>는 데이터가 순서대로 처리되도록 보장합니다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6"/>
              </a:rPr>
              <a:t>9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AHB</a:t>
            </a:r>
            <a:r>
              <a:rPr lang="ko-KR" altLang="en-US" b="0" i="0" dirty="0">
                <a:effectLst/>
                <a:latin typeface="var(--font-fk-grotesk)"/>
              </a:rPr>
              <a:t>와 </a:t>
            </a:r>
            <a:r>
              <a:rPr lang="en-US" altLang="ko-KR" b="0" i="0" dirty="0">
                <a:effectLst/>
                <a:latin typeface="var(--font-fk-grotesk)"/>
              </a:rPr>
              <a:t>UART </a:t>
            </a:r>
            <a:r>
              <a:rPr lang="ko-KR" altLang="en-US" b="0" i="0" dirty="0">
                <a:effectLst/>
                <a:latin typeface="var(--font-fk-grotesk)"/>
              </a:rPr>
              <a:t>간 데이터 흐름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전송 과정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마스터가 데이터를 </a:t>
            </a: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로 전송하면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해당 데이터는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 블록을 통해 </a:t>
            </a:r>
            <a:r>
              <a:rPr lang="en-US" altLang="ko-KR" b="0" i="0" dirty="0">
                <a:effectLst/>
                <a:latin typeface="fkGroteskNeue"/>
              </a:rPr>
              <a:t>FIFO </a:t>
            </a:r>
            <a:r>
              <a:rPr lang="ko-KR" altLang="en-US" b="0" i="0" dirty="0">
                <a:effectLst/>
                <a:latin typeface="fkGroteskNeue"/>
              </a:rPr>
              <a:t>메모리에 저장됩니다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송신 시</a:t>
            </a:r>
            <a:r>
              <a:rPr lang="en-US" altLang="ko-KR" b="0" i="0" dirty="0">
                <a:effectLst/>
                <a:latin typeface="fkGroteskNeue"/>
              </a:rPr>
              <a:t>, FIFO</a:t>
            </a:r>
            <a:r>
              <a:rPr lang="ko-KR" altLang="en-US" b="0" i="0" dirty="0">
                <a:effectLst/>
                <a:latin typeface="fkGroteskNeue"/>
              </a:rPr>
              <a:t>에 저장된 데이터는 직렬 변환 후 외부 장치로 전송됩니다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반대로 수신 시에는 외부에서 받은 직렬 데이터를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에 저장한 뒤 병렬 변환하여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버스를 통해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로 전달됩니다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5"/>
              </a:rPr>
              <a:t>2</a:t>
            </a:r>
            <a:r>
              <a:rPr lang="en-US" altLang="ko-KR" b="0" i="0" u="none" strike="noStrike" dirty="0">
                <a:effectLst/>
                <a:latin typeface="var(--font-berkeley-mono)"/>
                <a:hlinkClick r:id="rId6"/>
              </a:rPr>
              <a:t>9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의 장점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는 데이터 손실을 방지하고</a:t>
            </a:r>
            <a:r>
              <a:rPr lang="en-US" altLang="ko-KR" b="0" i="0" dirty="0">
                <a:effectLst/>
                <a:latin typeface="fkGroteskNeue"/>
              </a:rPr>
              <a:t>, CPU</a:t>
            </a:r>
            <a:r>
              <a:rPr lang="ko-KR" altLang="en-US" b="0" i="0" dirty="0">
                <a:effectLst/>
                <a:latin typeface="fkGroteskNeue"/>
              </a:rPr>
              <a:t>가 데이터를 처리할 시간을 유연하게 조정할 수 있게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CPU</a:t>
            </a:r>
            <a:r>
              <a:rPr lang="ko-KR" altLang="en-US" b="0" i="0" dirty="0">
                <a:effectLst/>
                <a:latin typeface="fkGroteskNeue"/>
              </a:rPr>
              <a:t>가 데이터를 즉시 읽지 못하더라도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에 저장된 데이터를 나중에 처리할 수 있습니다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7"/>
              </a:rPr>
              <a:t>3</a:t>
            </a:r>
            <a:r>
              <a:rPr lang="en-US" altLang="ko-KR" b="0" i="0" u="none" strike="noStrike" dirty="0">
                <a:effectLst/>
                <a:latin typeface="var(--font-berkeley-mono)"/>
                <a:hlinkClick r:id="rId8"/>
              </a:rPr>
              <a:t>8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US" altLang="ko-KR" b="0" i="0" dirty="0">
                <a:effectLst/>
                <a:latin typeface="fkGroteskNeue"/>
              </a:rPr>
              <a:t>, FIFO</a:t>
            </a:r>
            <a:r>
              <a:rPr lang="ko-KR" altLang="en-US" b="0" i="0" dirty="0">
                <a:effectLst/>
                <a:latin typeface="fkGroteskNeue"/>
              </a:rPr>
              <a:t>는 인터럽트를 줄여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의 부하를 감소시키며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고속 데이터 전송에서도 안정적인 성능을 제공합니다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7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제어 신호와 동기화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인터페이스 블록은 </a:t>
            </a: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hclk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클럭 간 신호를 동기화하여 두 시스템 간 원활한 통신을 지원합니다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제어 신호는 송수신 상태를 관리하며</a:t>
            </a:r>
            <a:r>
              <a:rPr lang="en-US" altLang="ko-KR" b="0" i="0" dirty="0">
                <a:effectLst/>
                <a:latin typeface="fkGroteskNeue"/>
              </a:rPr>
              <a:t>, FIFO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가득 참 또는 비어 있음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에 인터럽트를 발생시킵니다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15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수업의 주요 내용입니다</a:t>
            </a:r>
            <a:r>
              <a:rPr lang="en-CA" altLang="ko-KR" dirty="0"/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Serial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Parallel </a:t>
            </a:r>
            <a:r>
              <a:rPr lang="ko-KR" altLang="en-US" b="0" i="0" dirty="0">
                <a:effectLst/>
                <a:latin typeface="fkGroteskNeue"/>
              </a:rPr>
              <a:t>통신이 어떻게 작동하는지 이해하고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en-US" altLang="ko-KR" b="0" i="0" dirty="0">
                <a:effectLst/>
                <a:latin typeface="fkGroteskNeue"/>
              </a:rPr>
              <a:t> UART </a:t>
            </a:r>
            <a:r>
              <a:rPr lang="ko-KR" altLang="en-US" b="0" i="0" dirty="0">
                <a:effectLst/>
                <a:latin typeface="fkGroteskNeue"/>
              </a:rPr>
              <a:t>통신의 개념과 구조와</a:t>
            </a:r>
            <a:r>
              <a:rPr lang="en-US" altLang="ko-KR" b="0" i="0" dirty="0">
                <a:effectLst/>
                <a:latin typeface="fkGroteskNeue"/>
              </a:rPr>
              <a:t>, UART</a:t>
            </a:r>
            <a:r>
              <a:rPr lang="ko-KR" altLang="en-US" b="0" i="0" dirty="0">
                <a:effectLst/>
                <a:latin typeface="fkGroteskNeue"/>
              </a:rPr>
              <a:t>가 어떤 방식으로 동작하는지 알아볼 것입니다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en-US" altLang="ko-KR" b="0" i="0" dirty="0">
                <a:effectLst/>
                <a:latin typeface="fkGroteskNeue"/>
              </a:rPr>
              <a:t> UART </a:t>
            </a:r>
            <a:r>
              <a:rPr lang="ko-KR" altLang="en-US" b="0" i="0" dirty="0">
                <a:effectLst/>
                <a:latin typeface="fkGroteskNeue"/>
              </a:rPr>
              <a:t>프로토콜의 원리와 더불어 모듈 내부 블록도</a:t>
            </a:r>
            <a:r>
              <a:rPr lang="en-US" altLang="ko-KR" b="0" i="0" dirty="0">
                <a:effectLst/>
                <a:latin typeface="fkGroteskNeue"/>
              </a:rPr>
              <a:t>, baud rate</a:t>
            </a:r>
            <a:r>
              <a:rPr lang="ko-KR" altLang="en-US" b="0" i="0" dirty="0">
                <a:effectLst/>
                <a:latin typeface="fkGroteskNeue"/>
              </a:rPr>
              <a:t>의 개념과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설정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비트별 설정</a:t>
            </a:r>
            <a:r>
              <a:rPr lang="en-US" altLang="ko-KR" b="0" i="0" dirty="0">
                <a:effectLst/>
                <a:latin typeface="fkGroteskNeue"/>
              </a:rPr>
              <a:t>, TX </a:t>
            </a:r>
            <a:r>
              <a:rPr lang="ko-KR" altLang="en-US" b="0" i="0" dirty="0">
                <a:effectLst/>
                <a:latin typeface="fkGroteskNeue"/>
              </a:rPr>
              <a:t>제어 신호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주요 레지스터 맵 같은 세부적인 부분도 살펴볼 것입니다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통신을 위해 필요한 하드웨어 구조와 시스템 설계 방법을 이해하고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주변 기기와 연결하는 방법이나 구성 방식도 알아봐야 것입니다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마지막으로</a:t>
            </a:r>
            <a:r>
              <a:rPr lang="en-US" altLang="ko-KR" b="0" i="0" dirty="0">
                <a:effectLst/>
                <a:latin typeface="fkGroteskNeue"/>
              </a:rPr>
              <a:t>, UART TX </a:t>
            </a:r>
            <a:r>
              <a:rPr lang="ko-KR" altLang="en-US" b="0" i="0" dirty="0">
                <a:effectLst/>
                <a:latin typeface="fkGroteskNeue"/>
              </a:rPr>
              <a:t>모듈 </a:t>
            </a:r>
            <a:r>
              <a:rPr lang="ko-KR" altLang="en-US" b="0" i="0" dirty="0" err="1">
                <a:effectLst/>
                <a:latin typeface="fkGroteskNeue"/>
              </a:rPr>
              <a:t>테스트벤치를</a:t>
            </a:r>
            <a:r>
              <a:rPr lang="ko-KR" altLang="en-US" b="0" i="0" dirty="0">
                <a:effectLst/>
                <a:latin typeface="fkGroteskNeue"/>
              </a:rPr>
              <a:t> 활용해서 타이밍 시뮬레이션을 진행해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304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sz="2000" b="0" i="0" dirty="0">
                <a:effectLst/>
                <a:latin typeface="fkGroteskNeue"/>
              </a:rPr>
              <a:t>Baud </a:t>
            </a:r>
            <a:r>
              <a:rPr lang="ko-KR" altLang="en-US" sz="2000" b="0" i="0" dirty="0">
                <a:effectLst/>
                <a:latin typeface="fkGroteskNeue"/>
              </a:rPr>
              <a:t>생성기의 역할은 </a:t>
            </a:r>
            <a:r>
              <a:rPr lang="en-US" altLang="ko-KR" sz="2000" b="0" i="0" dirty="0">
                <a:effectLst/>
                <a:latin typeface="fkGroteskNeue"/>
              </a:rPr>
              <a:t>UART </a:t>
            </a:r>
            <a:r>
              <a:rPr lang="ko-KR" altLang="en-US" sz="2000" b="0" i="0" dirty="0">
                <a:effectLst/>
                <a:latin typeface="fkGroteskNeue"/>
              </a:rPr>
              <a:t>송신 및 수신 제어를 위한 타이밍 정보를 제공하는 것입니다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칩 내 </a:t>
            </a:r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ko-KR" altLang="en-US" sz="2000" b="0" i="0" dirty="0">
                <a:effectLst/>
                <a:latin typeface="fkGroteskNeue"/>
              </a:rPr>
              <a:t> 생성기로부터 </a:t>
            </a:r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ko-KR" altLang="en-US" sz="2000" b="0" i="0" dirty="0">
                <a:effectLst/>
                <a:latin typeface="fkGroteskNeue"/>
              </a:rPr>
              <a:t> 신호를 입력으로 받아</a:t>
            </a:r>
            <a:r>
              <a:rPr lang="en-US" altLang="ko-KR" sz="2000" b="0" i="0" dirty="0">
                <a:effectLst/>
                <a:latin typeface="fkGroteskNeue"/>
              </a:rPr>
              <a:t>, 1</a:t>
            </a:r>
            <a:r>
              <a:rPr lang="ko-KR" altLang="en-US" sz="2000" b="0" i="0" dirty="0">
                <a:effectLst/>
                <a:latin typeface="fkGroteskNeue"/>
              </a:rPr>
              <a:t>부터 </a:t>
            </a:r>
            <a:r>
              <a:rPr lang="en-US" altLang="ko-KR" sz="2000" b="0" dirty="0">
                <a:effectLst/>
                <a:latin typeface="KaTeX_Main"/>
              </a:rPr>
              <a:t>2**16−1 </a:t>
            </a:r>
            <a:r>
              <a:rPr lang="ko-KR" altLang="en-US" sz="2000" b="0" i="0" dirty="0">
                <a:effectLst/>
                <a:latin typeface="fkGroteskNeue"/>
              </a:rPr>
              <a:t>범위의 분주기로 나누어 </a:t>
            </a:r>
            <a:r>
              <a:rPr lang="en-US" altLang="ko-KR" sz="2000" b="0" i="0" dirty="0">
                <a:effectLst/>
                <a:latin typeface="fkGroteskNeue"/>
              </a:rPr>
              <a:t>baud </a:t>
            </a:r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 err="1">
                <a:effectLst/>
                <a:latin typeface="fkGroteskNeue"/>
              </a:rPr>
              <a:t>틱</a:t>
            </a:r>
            <a:r>
              <a:rPr lang="en-US" altLang="ko-KR" sz="2000" b="0" i="0" dirty="0">
                <a:effectLst/>
                <a:latin typeface="fkGroteskNeue"/>
              </a:rPr>
              <a:t>)</a:t>
            </a:r>
            <a:r>
              <a:rPr lang="ko-KR" altLang="en-US" sz="2000" b="0" i="0" dirty="0">
                <a:effectLst/>
                <a:latin typeface="fkGroteskNeue"/>
              </a:rPr>
              <a:t>을 생성합니다</a:t>
            </a:r>
            <a:r>
              <a:rPr lang="en-US" altLang="ko-KR" sz="2000" b="0" i="0" dirty="0">
                <a:effectLst/>
                <a:latin typeface="fkGroteskNeue"/>
              </a:rPr>
              <a:t>. Baud </a:t>
            </a:r>
            <a:r>
              <a:rPr lang="ko-KR" altLang="en-US" sz="2000" b="0" i="0" dirty="0" err="1">
                <a:effectLst/>
                <a:latin typeface="fkGroteskNeue"/>
              </a:rPr>
              <a:t>클록의</a:t>
            </a:r>
            <a:r>
              <a:rPr lang="ko-KR" altLang="en-US" sz="2000" b="0" i="0" dirty="0">
                <a:effectLst/>
                <a:latin typeface="fkGroteskNeue"/>
              </a:rPr>
              <a:t> 주파수는 </a:t>
            </a:r>
            <a:r>
              <a:rPr lang="en-US" altLang="ko-KR" sz="2000" b="0" i="0" dirty="0">
                <a:effectLst/>
                <a:latin typeface="fkGroteskNeue"/>
              </a:rPr>
              <a:t>baud rate</a:t>
            </a:r>
            <a:r>
              <a:rPr lang="ko-KR" altLang="en-US" sz="2000" b="0" i="0" dirty="0">
                <a:effectLst/>
                <a:latin typeface="fkGroteskNeue"/>
              </a:rPr>
              <a:t>의 </a:t>
            </a:r>
            <a:r>
              <a:rPr lang="en-US" altLang="ko-KR" sz="2000" b="0" i="0" dirty="0">
                <a:effectLst/>
                <a:latin typeface="fkGroteskNeue"/>
              </a:rPr>
              <a:t>16</a:t>
            </a:r>
            <a:r>
              <a:rPr lang="ko-KR" altLang="en-US" sz="2000" b="0" i="0" dirty="0">
                <a:effectLst/>
                <a:latin typeface="fkGroteskNeue"/>
              </a:rPr>
              <a:t>배</a:t>
            </a:r>
            <a:r>
              <a:rPr lang="en-US" altLang="ko-KR" sz="2000" b="0" i="0" dirty="0">
                <a:effectLst/>
                <a:latin typeface="fkGroteskNeue"/>
              </a:rPr>
              <a:t>(16×)</a:t>
            </a:r>
            <a:r>
              <a:rPr lang="ko-KR" altLang="en-US" sz="2000" b="0" i="0" dirty="0">
                <a:effectLst/>
                <a:latin typeface="fkGroteskNeue"/>
              </a:rPr>
              <a:t>이며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이는 수신되거나 송신되는 각 비트가 </a:t>
            </a:r>
            <a:r>
              <a:rPr lang="en-US" altLang="ko-KR" sz="2000" b="0" i="0" dirty="0">
                <a:effectLst/>
                <a:latin typeface="fkGroteskNeue"/>
              </a:rPr>
              <a:t>16</a:t>
            </a:r>
            <a:r>
              <a:rPr lang="ko-KR" altLang="en-US" sz="2000" b="0" i="0" dirty="0">
                <a:effectLst/>
                <a:latin typeface="fkGroteskNeue"/>
              </a:rPr>
              <a:t>개의 </a:t>
            </a:r>
            <a:r>
              <a:rPr lang="en-US" altLang="ko-KR" sz="2000" b="0" i="0" dirty="0">
                <a:effectLst/>
                <a:latin typeface="fkGroteskNeue"/>
              </a:rPr>
              <a:t>baud </a:t>
            </a:r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ko-KR" altLang="en-US" sz="2000" b="0" i="0" dirty="0">
                <a:effectLst/>
                <a:latin typeface="fkGroteskNeue"/>
              </a:rPr>
              <a:t> 사이클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 err="1">
                <a:effectLst/>
                <a:latin typeface="fkGroteskNeue"/>
              </a:rPr>
              <a:t>틱</a:t>
            </a:r>
            <a:r>
              <a:rPr lang="en-US" altLang="ko-KR" sz="2000" b="0" i="0" dirty="0">
                <a:effectLst/>
                <a:latin typeface="fkGroteskNeue"/>
              </a:rPr>
              <a:t>) </a:t>
            </a:r>
            <a:r>
              <a:rPr lang="ko-KR" altLang="en-US" sz="2000" b="0" i="0" dirty="0">
                <a:effectLst/>
                <a:latin typeface="fkGroteskNeue"/>
              </a:rPr>
              <a:t>동안 지속된다는 것을 의미합니다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  <a:br>
              <a:rPr lang="ko-KR" altLang="en-US" sz="2000" dirty="0"/>
            </a:br>
            <a:r>
              <a:rPr lang="ko-KR" altLang="en-US" sz="2000" b="0" i="0" dirty="0">
                <a:effectLst/>
                <a:latin typeface="fkGroteskNeue"/>
              </a:rPr>
              <a:t>우리 구현에서는</a:t>
            </a:r>
            <a:r>
              <a:rPr lang="en-US" altLang="ko-KR" sz="2000" b="0" i="0" dirty="0">
                <a:effectLst/>
                <a:latin typeface="fkGroteskNeue"/>
              </a:rPr>
              <a:t>, baud </a:t>
            </a:r>
            <a:r>
              <a:rPr lang="ko-KR" altLang="en-US" sz="2000" b="0" i="0" dirty="0">
                <a:effectLst/>
                <a:latin typeface="fkGroteskNeue"/>
              </a:rPr>
              <a:t>생성기가 </a:t>
            </a:r>
            <a:r>
              <a:rPr lang="en-US" altLang="ko-KR" sz="2000" b="0" i="0" dirty="0">
                <a:effectLst/>
                <a:latin typeface="fkGroteskNeue"/>
              </a:rPr>
              <a:t>50MHz </a:t>
            </a:r>
            <a:r>
              <a:rPr lang="ko-KR" altLang="en-US" sz="2000" b="0" i="0" dirty="0">
                <a:effectLst/>
                <a:latin typeface="fkGroteskNeue"/>
              </a:rPr>
              <a:t>시스템 </a:t>
            </a:r>
            <a:r>
              <a:rPr lang="ko-KR" altLang="en-US" sz="2000" b="0" i="0" dirty="0" err="1">
                <a:effectLst/>
                <a:latin typeface="fkGroteskNeue"/>
              </a:rPr>
              <a:t>클록을</a:t>
            </a:r>
            <a:r>
              <a:rPr lang="ko-KR" altLang="en-US" sz="2000" b="0" i="0" dirty="0">
                <a:effectLst/>
                <a:latin typeface="fkGroteskNeue"/>
              </a:rPr>
              <a:t> 기반으로 자유 실행 카운터</a:t>
            </a:r>
            <a:r>
              <a:rPr lang="en-US" altLang="ko-KR" sz="2000" b="0" i="0" dirty="0">
                <a:effectLst/>
                <a:latin typeface="fkGroteskNeue"/>
              </a:rPr>
              <a:t>(free-running counter)</a:t>
            </a:r>
            <a:r>
              <a:rPr lang="ko-KR" altLang="en-US" sz="2000" b="0" i="0" dirty="0">
                <a:effectLst/>
                <a:latin typeface="fkGroteskNeue"/>
              </a:rPr>
              <a:t>를 사용하여 </a:t>
            </a:r>
            <a:r>
              <a:rPr lang="en-US" altLang="ko-KR" sz="2000" b="0" i="0" dirty="0">
                <a:effectLst/>
                <a:latin typeface="fkGroteskNeue"/>
              </a:rPr>
              <a:t>19200</a:t>
            </a:r>
            <a:r>
              <a:rPr lang="ko-KR" altLang="en-US" sz="2000" b="0" i="0" dirty="0">
                <a:effectLst/>
                <a:latin typeface="fkGroteskNeue"/>
              </a:rPr>
              <a:t>의 </a:t>
            </a:r>
            <a:r>
              <a:rPr lang="en-US" altLang="ko-KR" sz="2000" b="0" i="0" dirty="0">
                <a:effectLst/>
                <a:latin typeface="fkGroteskNeue"/>
              </a:rPr>
              <a:t>baud rate</a:t>
            </a:r>
            <a:r>
              <a:rPr lang="ko-KR" altLang="en-US" sz="2000" b="0" i="0" dirty="0">
                <a:effectLst/>
                <a:latin typeface="fkGroteskNeue"/>
              </a:rPr>
              <a:t>를 생성합니다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  <a:endParaRPr lang="en-US" sz="1300" dirty="0">
              <a:latin typeface="Arial" pitchFamily="100" charset="0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77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에서 </a:t>
            </a:r>
            <a:r>
              <a:rPr lang="en-US" altLang="ko-KR" b="0" i="0" dirty="0">
                <a:effectLst/>
                <a:latin typeface="fkGroteskNeue"/>
              </a:rPr>
              <a:t>Baud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주파수를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배로 사용하는 이유는 데이터 전송의 정확성과 신뢰성을 보장하기 </a:t>
            </a:r>
            <a:r>
              <a:rPr lang="ko-KR" altLang="en-US" b="0" i="0" dirty="0" err="1">
                <a:effectLst/>
                <a:latin typeface="fkGroteskNeue"/>
              </a:rPr>
              <a:t>위해서입니다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방식은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통신에서 </a:t>
            </a:r>
            <a:r>
              <a:rPr lang="ko-KR" altLang="en-US" b="0" i="0" dirty="0" err="1">
                <a:effectLst/>
                <a:latin typeface="fkGroteskNeue"/>
              </a:rPr>
              <a:t>비동기적인</a:t>
            </a:r>
            <a:r>
              <a:rPr lang="ko-KR" altLang="en-US" b="0" i="0" dirty="0">
                <a:effectLst/>
                <a:latin typeface="fkGroteskNeue"/>
              </a:rPr>
              <a:t> 특성을 극복하고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정확한 데이터 샘플링과 동기화를 가능하게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주요 이유는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</a:t>
            </a:r>
            <a:r>
              <a:rPr lang="ko-KR" altLang="en-US" b="0" i="0" dirty="0">
                <a:effectLst/>
                <a:latin typeface="var(--font-fk-grotesk)"/>
              </a:rPr>
              <a:t>정확한 샘플링 및 동기화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는 비동기 통신 방식으로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송신자와 수신자가 별도의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공유하지 않습니다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따라서 데이터를 정확히 해석하려면 </a:t>
            </a:r>
            <a:r>
              <a:rPr lang="en-US" altLang="ko-KR" b="0" i="0" dirty="0">
                <a:effectLst/>
                <a:latin typeface="fkGroteskNeue"/>
              </a:rPr>
              <a:t>START </a:t>
            </a:r>
            <a:r>
              <a:rPr lang="ko-KR" altLang="en-US" b="0" i="0" dirty="0">
                <a:effectLst/>
                <a:latin typeface="fkGroteskNeue"/>
              </a:rPr>
              <a:t>비트와 데이터 비트를 올바르게 샘플링해야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Baud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배인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비트를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번 </a:t>
            </a:r>
            <a:r>
              <a:rPr lang="ko-KR" altLang="en-US" b="0" i="0" dirty="0" err="1">
                <a:effectLst/>
                <a:latin typeface="fkGroteskNeue"/>
              </a:rPr>
              <a:t>샘플링할</a:t>
            </a:r>
            <a:r>
              <a:rPr lang="ko-KR" altLang="en-US" b="0" i="0" dirty="0">
                <a:effectLst/>
                <a:latin typeface="fkGroteskNeue"/>
              </a:rPr>
              <a:t>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START </a:t>
            </a:r>
            <a:r>
              <a:rPr lang="ko-KR" altLang="en-US" b="0" i="0" dirty="0">
                <a:effectLst/>
                <a:latin typeface="fkGroteskNeue"/>
              </a:rPr>
              <a:t>비트의 중심을 정확히 감지하고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이후 데이터 비트도 올바르게 해석할 수 있습니다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4</a:t>
            </a:r>
            <a:r>
              <a:rPr lang="en-US" altLang="ko-KR" b="0" i="0" u="none" strike="noStrike" dirty="0">
                <a:effectLst/>
                <a:latin typeface="var(--font-berkeley-mono)"/>
                <a:hlinkClick r:id="rId4"/>
              </a:rPr>
              <a:t>5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오류 감소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START </a:t>
            </a:r>
            <a:r>
              <a:rPr lang="ko-KR" altLang="en-US" b="0" i="0" dirty="0">
                <a:effectLst/>
                <a:latin typeface="fkGroteskNeue"/>
              </a:rPr>
              <a:t>비트의 정확한 감지를 위해 </a:t>
            </a:r>
            <a:r>
              <a:rPr lang="en-US" altLang="ko-KR" b="0" i="0" dirty="0">
                <a:effectLst/>
                <a:latin typeface="fkGroteskNeue"/>
              </a:rPr>
              <a:t>16× </a:t>
            </a:r>
            <a:r>
              <a:rPr lang="ko-KR" altLang="en-US" b="0" i="0" dirty="0" err="1">
                <a:effectLst/>
                <a:latin typeface="fkGroteskNeue"/>
              </a:rPr>
              <a:t>오버샘플링</a:t>
            </a:r>
            <a:r>
              <a:rPr lang="en-US" altLang="ko-KR" b="0" i="0" dirty="0">
                <a:effectLst/>
                <a:latin typeface="fkGroteskNeue"/>
              </a:rPr>
              <a:t>(oversampling)</a:t>
            </a:r>
            <a:r>
              <a:rPr lang="ko-KR" altLang="en-US" b="0" i="0" dirty="0">
                <a:effectLst/>
                <a:latin typeface="fkGroteskNeue"/>
              </a:rPr>
              <a:t>을 사용하면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드리프트</a:t>
            </a:r>
            <a:r>
              <a:rPr lang="en-US" altLang="ko-KR" b="0" i="0" dirty="0">
                <a:effectLst/>
                <a:latin typeface="fkGroteskNeue"/>
              </a:rPr>
              <a:t>(clock drift)</a:t>
            </a:r>
            <a:r>
              <a:rPr lang="ko-KR" altLang="en-US" b="0" i="0" dirty="0">
                <a:effectLst/>
                <a:latin typeface="fkGroteskNeue"/>
              </a:rPr>
              <a:t>나 잡음</a:t>
            </a:r>
            <a:r>
              <a:rPr lang="en-US" altLang="ko-KR" b="0" i="0" dirty="0">
                <a:effectLst/>
                <a:latin typeface="fkGroteskNeue"/>
              </a:rPr>
              <a:t>(noise)</a:t>
            </a:r>
            <a:r>
              <a:rPr lang="ko-KR" altLang="en-US" b="0" i="0" dirty="0">
                <a:effectLst/>
                <a:latin typeface="fkGroteskNeue"/>
              </a:rPr>
              <a:t>로 인한 오류를 줄일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특히</a:t>
            </a:r>
            <a:r>
              <a:rPr lang="en-US" altLang="ko-KR" b="0" i="0" dirty="0">
                <a:effectLst/>
                <a:latin typeface="fkGroteskNeue"/>
              </a:rPr>
              <a:t>, START </a:t>
            </a:r>
            <a:r>
              <a:rPr lang="ko-KR" altLang="en-US" b="0" i="0" dirty="0">
                <a:effectLst/>
                <a:latin typeface="fkGroteskNeue"/>
              </a:rPr>
              <a:t>비트의 하강 </a:t>
            </a:r>
            <a:r>
              <a:rPr lang="ko-KR" altLang="en-US" b="0" i="0" dirty="0" err="1">
                <a:effectLst/>
                <a:latin typeface="fkGroteskNeue"/>
              </a:rPr>
              <a:t>에지를</a:t>
            </a:r>
            <a:r>
              <a:rPr lang="ko-KR" altLang="en-US" b="0" i="0" dirty="0">
                <a:effectLst/>
                <a:latin typeface="fkGroteskNeue"/>
              </a:rPr>
              <a:t> 감지한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중심점을 기준으로 데이터 비트를 안정적으로 </a:t>
            </a:r>
            <a:r>
              <a:rPr lang="ko-KR" altLang="en-US" b="0" i="0" dirty="0" err="1">
                <a:effectLst/>
                <a:latin typeface="fkGroteskNeue"/>
              </a:rPr>
              <a:t>샘플링할</a:t>
            </a:r>
            <a:r>
              <a:rPr lang="ko-KR" altLang="en-US" b="0" i="0" dirty="0">
                <a:effectLst/>
                <a:latin typeface="fkGroteskNeue"/>
              </a:rPr>
              <a:t> 수 있습니다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5"/>
              </a:rPr>
              <a:t>7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 </a:t>
            </a:r>
            <a:r>
              <a:rPr lang="ko-KR" altLang="en-US" b="0" i="0" dirty="0">
                <a:effectLst/>
                <a:latin typeface="var(--font-fk-grotesk)"/>
              </a:rPr>
              <a:t>비트 중심점 계산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데이터 비트는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개의 </a:t>
            </a:r>
            <a:r>
              <a:rPr lang="en-US" altLang="ko-KR" b="0" i="0" dirty="0">
                <a:effectLst/>
                <a:latin typeface="fkGroteskNeue"/>
              </a:rPr>
              <a:t>Baud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사이클 동안 지속됩니다</a:t>
            </a:r>
            <a:r>
              <a:rPr lang="en-US" altLang="ko-KR" b="0" i="0" dirty="0">
                <a:effectLst/>
                <a:latin typeface="fkGroteskNeue"/>
              </a:rPr>
              <a:t>. UART</a:t>
            </a:r>
            <a:r>
              <a:rPr lang="ko-KR" altLang="en-US" b="0" i="0" dirty="0">
                <a:effectLst/>
                <a:latin typeface="fkGroteskNeue"/>
              </a:rPr>
              <a:t>는 이 중간 지점</a:t>
            </a:r>
            <a:r>
              <a:rPr lang="en-US" altLang="ko-KR" b="0" i="0" dirty="0">
                <a:effectLst/>
                <a:latin typeface="fkGroteskNeue"/>
              </a:rPr>
              <a:t>(8</a:t>
            </a:r>
            <a:r>
              <a:rPr lang="ko-KR" altLang="en-US" b="0" i="0" dirty="0">
                <a:effectLst/>
                <a:latin typeface="fkGroteskNeue"/>
              </a:rPr>
              <a:t>번째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기준으로 데이터를 </a:t>
            </a:r>
            <a:r>
              <a:rPr lang="ko-KR" altLang="en-US" b="0" i="0" dirty="0" err="1">
                <a:effectLst/>
                <a:latin typeface="fkGroteskNeue"/>
              </a:rPr>
              <a:t>샘플링합니다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이렇게 하면 신호 왜곡이나 타이밍 오류를 최소화할 수 있습니다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4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4. </a:t>
            </a:r>
            <a:r>
              <a:rPr lang="ko-KR" altLang="en-US" b="0" i="0" dirty="0">
                <a:effectLst/>
                <a:latin typeface="var(--font-fk-grotesk)"/>
              </a:rPr>
              <a:t>구현의 용이성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대부분의 </a:t>
            </a:r>
            <a:r>
              <a:rPr lang="ko-KR" altLang="en-US" b="0" i="0" dirty="0" err="1">
                <a:effectLst/>
                <a:latin typeface="fkGroteskNeue"/>
              </a:rPr>
              <a:t>마이크로컨트롤러와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하드웨어는 내부적으로 </a:t>
            </a:r>
            <a:r>
              <a:rPr lang="en-US" altLang="ko-KR" b="0" i="0" dirty="0">
                <a:effectLst/>
                <a:latin typeface="fkGroteskNeue"/>
              </a:rPr>
              <a:t>Baud rate </a:t>
            </a:r>
            <a:r>
              <a:rPr lang="ko-KR" altLang="en-US" b="0" i="0" dirty="0">
                <a:effectLst/>
                <a:latin typeface="fkGroteskNeue"/>
              </a:rPr>
              <a:t>생성기를 사용하여 시스템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분주</a:t>
            </a:r>
            <a:r>
              <a:rPr lang="en-US" altLang="ko-KR" b="0" i="0" dirty="0">
                <a:effectLst/>
                <a:latin typeface="fkGroteskNeue"/>
              </a:rPr>
              <a:t>(divide)</a:t>
            </a:r>
            <a:r>
              <a:rPr lang="ko-KR" altLang="en-US" b="0" i="0" dirty="0">
                <a:effectLst/>
                <a:latin typeface="fkGroteskNeue"/>
              </a:rPr>
              <a:t>해 </a:t>
            </a:r>
            <a:r>
              <a:rPr lang="en-US" altLang="ko-KR" b="0" i="0" dirty="0">
                <a:effectLst/>
                <a:latin typeface="fkGroteskNeue"/>
              </a:rPr>
              <a:t>16× Baud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설계에서 표준적인 방식으로 자리 잡았습니다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6"/>
              </a:rPr>
              <a:t>3</a:t>
            </a:r>
            <a:r>
              <a:rPr lang="en-US" altLang="ko-KR" b="0" i="0" u="none" strike="noStrike" dirty="0">
                <a:effectLst/>
                <a:latin typeface="var(--font-berkeley-mono)"/>
                <a:hlinkClick r:id="rId7"/>
              </a:rPr>
              <a:t>6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예시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Baud rate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9600bps</a:t>
            </a:r>
            <a:r>
              <a:rPr lang="ko-KR" altLang="en-US" b="0" i="0" dirty="0">
                <a:effectLst/>
                <a:latin typeface="fkGroteskNeue"/>
              </a:rPr>
              <a:t>라면 </a:t>
            </a:r>
            <a:r>
              <a:rPr lang="en-US" altLang="ko-KR" b="0" i="0" dirty="0">
                <a:effectLst/>
                <a:latin typeface="fkGroteskNeue"/>
              </a:rPr>
              <a:t>Baud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KaTeX_Main"/>
              </a:rPr>
              <a:t>9600×16=153600</a:t>
            </a:r>
            <a:r>
              <a:rPr lang="ko-KR" altLang="en-US" b="0" i="0" dirty="0">
                <a:effectLst/>
                <a:latin typeface="fkGroteskNeue"/>
              </a:rPr>
              <a:t>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Baud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각 비트를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번 </a:t>
            </a:r>
            <a:r>
              <a:rPr lang="ko-KR" altLang="en-US" b="0" i="0" dirty="0" err="1">
                <a:effectLst/>
                <a:latin typeface="fkGroteskNeue"/>
              </a:rPr>
              <a:t>샘플링하며</a:t>
            </a:r>
            <a:r>
              <a:rPr lang="en-US" altLang="ko-KR" b="0" i="0" dirty="0">
                <a:effectLst/>
                <a:latin typeface="fkGroteskNeue"/>
              </a:rPr>
              <a:t>, START </a:t>
            </a:r>
            <a:r>
              <a:rPr lang="ko-KR" altLang="en-US" b="0" i="0" dirty="0">
                <a:effectLst/>
                <a:latin typeface="fkGroteskNeue"/>
              </a:rPr>
              <a:t>비트를 기준으로 동기화를 유지하고 데이터를 안정적으로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38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7081-9FDE-A527-91DD-5E57E0D1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375BDC-81F2-2F0B-4F6B-397920AC6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97903C-8D66-C100-34CF-43CE47B8C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</a:t>
            </a:r>
            <a:r>
              <a:rPr lang="en-CA" altLang="ko-KR" sz="1200" b="0" i="0" dirty="0">
                <a:effectLst/>
                <a:latin typeface="+mn-ea"/>
              </a:rPr>
              <a:t>UART</a:t>
            </a:r>
            <a:r>
              <a:rPr lang="ko-KR" altLang="en-US" sz="1200" b="0" i="0" dirty="0">
                <a:effectLst/>
                <a:latin typeface="+mn-ea"/>
              </a:rPr>
              <a:t> 블록 설계를 위한 앞장에서 배운 </a:t>
            </a:r>
            <a:r>
              <a:rPr lang="en-CA" altLang="ko-KR" sz="1200" b="0" i="0" dirty="0">
                <a:effectLst/>
                <a:latin typeface="+mn-ea"/>
              </a:rPr>
              <a:t>Baud Rate generate</a:t>
            </a:r>
            <a:r>
              <a:rPr lang="ko-KR" altLang="en-US" sz="1200" b="0" i="0" dirty="0">
                <a:effectLst/>
                <a:latin typeface="+mn-ea"/>
              </a:rPr>
              <a:t> 모듈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설정을 이용해서 </a:t>
            </a:r>
            <a:r>
              <a:rPr lang="en-CA" altLang="ko-KR" sz="1200" b="0" i="0" dirty="0">
                <a:effectLst/>
                <a:latin typeface="+mn-ea"/>
              </a:rPr>
              <a:t>baud</a:t>
            </a:r>
            <a:r>
              <a:rPr lang="ko-KR" altLang="en-US" sz="1200" b="0" i="0" dirty="0">
                <a:effectLst/>
                <a:latin typeface="+mn-ea"/>
              </a:rPr>
              <a:t> </a:t>
            </a:r>
            <a:r>
              <a:rPr lang="en-CA" altLang="ko-KR" sz="1200" b="0" i="0" dirty="0">
                <a:effectLst/>
                <a:latin typeface="+mn-ea"/>
              </a:rPr>
              <a:t>rate</a:t>
            </a:r>
            <a:r>
              <a:rPr lang="ko-KR" altLang="en-US" sz="1200" b="0" i="0" dirty="0">
                <a:effectLst/>
                <a:latin typeface="+mn-ea"/>
              </a:rPr>
              <a:t> 생성기를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실습해 보겠습니다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endParaRPr lang="en-CA" altLang="ko-KR" dirty="0"/>
          </a:p>
          <a:p>
            <a:r>
              <a:rPr lang="en-US" altLang="ko-KR" sz="1200" b="0" i="0" dirty="0">
                <a:effectLst/>
                <a:latin typeface="fkGroteskNeue"/>
              </a:rPr>
              <a:t>, </a:t>
            </a:r>
            <a:r>
              <a:rPr lang="ko-KR" altLang="en-US" sz="1200" b="0" i="0" dirty="0">
                <a:effectLst/>
                <a:latin typeface="fkGroteskNeue"/>
              </a:rPr>
              <a:t>이는 수신되거나 송신되는 각 비트가 </a:t>
            </a:r>
            <a:r>
              <a:rPr lang="en-US" altLang="ko-KR" sz="1200" b="0" i="0" dirty="0">
                <a:effectLst/>
                <a:latin typeface="fkGroteskNeue"/>
              </a:rPr>
              <a:t>16</a:t>
            </a:r>
            <a:r>
              <a:rPr lang="ko-KR" altLang="en-US" sz="1200" b="0" i="0" dirty="0">
                <a:effectLst/>
                <a:latin typeface="fkGroteskNeue"/>
              </a:rPr>
              <a:t>개의 </a:t>
            </a:r>
            <a:r>
              <a:rPr lang="en-US" altLang="ko-KR" sz="1200" b="0" i="0" dirty="0">
                <a:effectLst/>
                <a:latin typeface="fkGroteskNeue"/>
              </a:rPr>
              <a:t>baud </a:t>
            </a:r>
            <a:r>
              <a:rPr lang="ko-KR" altLang="en-US" sz="1200" b="0" i="0" dirty="0" err="1">
                <a:effectLst/>
                <a:latin typeface="fkGroteskNeue"/>
              </a:rPr>
              <a:t>클록</a:t>
            </a:r>
            <a:r>
              <a:rPr lang="ko-KR" altLang="en-US" sz="1200" b="0" i="0" dirty="0">
                <a:effectLst/>
                <a:latin typeface="fkGroteskNeue"/>
              </a:rPr>
              <a:t> 사이클</a:t>
            </a:r>
            <a:r>
              <a:rPr lang="en-US" altLang="ko-KR" sz="1200" b="0" i="0" dirty="0">
                <a:effectLst/>
                <a:latin typeface="fkGroteskNeue"/>
              </a:rPr>
              <a:t>(</a:t>
            </a:r>
            <a:r>
              <a:rPr lang="ko-KR" altLang="en-US" sz="1200" b="0" i="0" dirty="0" err="1">
                <a:effectLst/>
                <a:latin typeface="fkGroteskNeue"/>
              </a:rPr>
              <a:t>틱</a:t>
            </a:r>
            <a:r>
              <a:rPr lang="en-US" altLang="ko-KR" sz="1200" b="0" i="0" dirty="0">
                <a:effectLst/>
                <a:latin typeface="fkGroteskNeue"/>
              </a:rPr>
              <a:t>) </a:t>
            </a:r>
            <a:r>
              <a:rPr lang="ko-KR" altLang="en-US" sz="1200" b="0" i="0" dirty="0">
                <a:effectLst/>
                <a:latin typeface="fkGroteskNeue"/>
              </a:rPr>
              <a:t>동안 지속된다는 것을 의미합니다</a:t>
            </a:r>
            <a:endParaRPr lang="en-CA" altLang="ko-KR" dirty="0"/>
          </a:p>
          <a:p>
            <a:endParaRPr lang="en-CA" altLang="ko-KR" dirty="0"/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번과 같은 공식을 통해 계산됩니다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Baud Rate= System Clock / COUNT_N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여기서 </a:t>
            </a:r>
            <a:r>
              <a:rPr lang="en-US" altLang="ko-KR" b="0" i="0" dirty="0">
                <a:effectLst/>
                <a:latin typeface="fkGroteskNeue"/>
              </a:rPr>
              <a:t>COUNT_N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를 생성하기 위해 시스템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분주하는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다음과 같이 계산됩니다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COUNT_N = System Clock / 19200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50MHz(50,000,000Hz)</a:t>
            </a:r>
            <a:r>
              <a:rPr lang="ko-KR" altLang="en-US" b="0" i="0" dirty="0">
                <a:effectLst/>
                <a:latin typeface="fkGroteskNeue"/>
              </a:rPr>
              <a:t>일 경우</a:t>
            </a:r>
            <a:r>
              <a:rPr lang="en-US" altLang="ko-KR" b="0" i="0" dirty="0">
                <a:effectLst/>
                <a:latin typeface="fkGroteskNeue"/>
              </a:rPr>
              <a:t>: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COUNT_N = 50,000,000 / 19200 ≈ 162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는 데이터 전송의 정확성을 보장하기 위해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배 </a:t>
            </a:r>
            <a:r>
              <a:rPr lang="ko-KR" altLang="en-US" b="0" i="0" dirty="0" err="1">
                <a:effectLst/>
                <a:latin typeface="fkGroteskNeue"/>
              </a:rPr>
              <a:t>오버샘플링</a:t>
            </a:r>
            <a:r>
              <a:rPr lang="ko-KR" altLang="en-US" b="0" i="0" dirty="0">
                <a:effectLst/>
                <a:latin typeface="fkGroteskNeue"/>
              </a:rPr>
              <a:t> 방식이 사용되므로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실제 분주기는 아래와 같이 계산됩니다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16 × COUNT_N = System Clock / (Baud Rate × 16)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통신에서 필요한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를 정확히 생성할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코드에서 살펴 보도록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통신에서 사용되는 </a:t>
            </a:r>
            <a:r>
              <a:rPr lang="en-US" altLang="ko-KR" b="0" i="0" dirty="0">
                <a:effectLst/>
                <a:latin typeface="fkGroteskNeue"/>
              </a:rPr>
              <a:t>Baud Rate</a:t>
            </a:r>
            <a:r>
              <a:rPr lang="ko-KR" altLang="en-US" b="0" i="0" dirty="0">
                <a:effectLst/>
                <a:latin typeface="fkGroteskNeue"/>
              </a:rPr>
              <a:t>를 생성하기 위해 시스템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분주하여 </a:t>
            </a:r>
            <a:r>
              <a:rPr lang="en-US" altLang="ko-KR" b="0" i="0" dirty="0" err="1">
                <a:effectLst/>
                <a:latin typeface="fkGroteskNeue"/>
              </a:rPr>
              <a:t>baudtick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신호를 출력합니다</a:t>
            </a:r>
            <a:endParaRPr lang="en-CA" altLang="ko-KR" dirty="0"/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입력은 </a:t>
            </a:r>
            <a:r>
              <a:rPr lang="en-CA" altLang="ko-KR" b="0" i="0" dirty="0" err="1">
                <a:effectLst/>
                <a:latin typeface="var(--font-fk-grotesk)"/>
              </a:rPr>
              <a:t>clk</a:t>
            </a:r>
            <a:r>
              <a:rPr lang="ko-KR" altLang="en-US" b="0" i="0" dirty="0">
                <a:effectLst/>
                <a:latin typeface="var(--font-fk-grotesk)"/>
              </a:rPr>
              <a:t>와 </a:t>
            </a:r>
            <a:r>
              <a:rPr lang="en-CA" altLang="ko-KR" b="0" i="0" dirty="0">
                <a:effectLst/>
                <a:latin typeface="var(--font-fk-grotesk)"/>
              </a:rPr>
              <a:t>reset</a:t>
            </a:r>
            <a:r>
              <a:rPr lang="ko-KR" altLang="en-US" b="0" i="0" dirty="0">
                <a:effectLst/>
                <a:latin typeface="var(--font-fk-grotesk)"/>
              </a:rPr>
              <a:t>입니다</a:t>
            </a:r>
            <a:r>
              <a:rPr lang="en-CA" altLang="ko-KR" b="0" i="0" dirty="0">
                <a:effectLst/>
                <a:latin typeface="var(--font-fk-grotesk)"/>
              </a:rPr>
              <a:t>. </a:t>
            </a:r>
            <a:r>
              <a:rPr lang="ko-KR" altLang="en-US" b="0" i="0" dirty="0">
                <a:effectLst/>
                <a:latin typeface="var(--font-fk-grotesk)"/>
              </a:rPr>
              <a:t>이 </a:t>
            </a:r>
            <a:r>
              <a:rPr lang="en-CA" altLang="ko-KR" b="0" i="0" dirty="0" err="1">
                <a:effectLst/>
                <a:latin typeface="var(--font-fk-grotesk)"/>
              </a:rPr>
              <a:t>clk</a:t>
            </a:r>
            <a:r>
              <a:rPr lang="ko-KR" altLang="en-US" b="0" i="0" dirty="0">
                <a:effectLst/>
                <a:latin typeface="var(--font-fk-grotesk)"/>
              </a:rPr>
              <a:t>를 </a:t>
            </a:r>
            <a:r>
              <a:rPr lang="ko-KR" altLang="en-US" b="0" i="0" dirty="0" err="1">
                <a:effectLst/>
                <a:latin typeface="var(--font-fk-grotesk)"/>
              </a:rPr>
              <a:t>소스로해서</a:t>
            </a:r>
            <a:r>
              <a:rPr lang="ko-KR" altLang="en-US" b="0" i="0" dirty="0">
                <a:effectLst/>
                <a:latin typeface="var(--font-fk-grotesk)"/>
              </a:rPr>
              <a:t> 새로운 </a:t>
            </a:r>
            <a:r>
              <a:rPr lang="en-CA" altLang="ko-KR" b="0" i="0" dirty="0" err="1">
                <a:effectLst/>
                <a:latin typeface="var(--font-fk-grotesk)"/>
              </a:rPr>
              <a:t>baudtick</a:t>
            </a:r>
            <a:r>
              <a:rPr lang="ko-KR" altLang="en-US" b="0" i="0" dirty="0">
                <a:effectLst/>
                <a:latin typeface="var(--font-fk-grotesk)"/>
              </a:rPr>
              <a:t>을 생성하게 됩니다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en-CA" b="0" i="0" dirty="0">
              <a:effectLst/>
              <a:latin typeface="var(--font-fk-grotesk)"/>
            </a:endParaRPr>
          </a:p>
          <a:p>
            <a:pPr algn="l">
              <a:buNone/>
            </a:pPr>
            <a:r>
              <a:rPr lang="en-CA" b="0" i="0" dirty="0">
                <a:effectLst/>
                <a:latin typeface="var(--font-fk-grotesk)"/>
              </a:rPr>
              <a:t>Baud Rate </a:t>
            </a:r>
            <a:r>
              <a:rPr lang="ko-KR" altLang="en-US" b="0" i="0" dirty="0">
                <a:effectLst/>
                <a:latin typeface="var(--font-fk-grotesk)"/>
              </a:rPr>
              <a:t>계산에서</a:t>
            </a:r>
            <a:endParaRPr lang="en-CA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카운터가 </a:t>
            </a:r>
            <a:r>
              <a:rPr lang="en-US" altLang="ko-KR" b="0" i="0" dirty="0">
                <a:effectLst/>
                <a:latin typeface="fkGroteskNeue"/>
              </a:rPr>
              <a:t>162</a:t>
            </a:r>
            <a:r>
              <a:rPr lang="ko-KR" altLang="en-US" b="0" i="0" dirty="0">
                <a:effectLst/>
                <a:latin typeface="fkGroteskNeue"/>
              </a:rPr>
              <a:t>에 도달하면 다시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그렇지 않으면 카운터 값을 증가시키게 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endParaRPr lang="en-CA" altLang="ko-KR" dirty="0"/>
          </a:p>
          <a:p>
            <a:r>
              <a:rPr lang="ko-KR" altLang="en-US" dirty="0"/>
              <a:t>다음장에서 테스트 벤치를 완성하고 시뮬레이션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41F99F-A476-7AF0-AAF8-97DE0D14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27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5A74-791D-31FD-3C09-2A7D38C6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D1F33D-01ED-3D26-E4DC-56C5C851B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AB26F7-85CA-79ED-69B4-AB6B077BD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다음 순서로 동작합니다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클럭 신호를 생성하여 </a:t>
            </a:r>
            <a:r>
              <a:rPr lang="en-US" altLang="ko-KR" b="0" i="0" dirty="0">
                <a:effectLst/>
                <a:latin typeface="fkGroteskNeue"/>
              </a:rPr>
              <a:t>Baud gen </a:t>
            </a:r>
            <a:r>
              <a:rPr lang="ko-KR" altLang="en-US" b="0" i="0" dirty="0">
                <a:effectLst/>
                <a:latin typeface="fkGroteskNeue"/>
              </a:rPr>
              <a:t>모듈에 공급합니다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리셋 신호를 활성화한 뒤 해제하여 </a:t>
            </a:r>
            <a:r>
              <a:rPr lang="en-US" altLang="ko-KR" b="0" i="0" dirty="0">
                <a:effectLst/>
                <a:latin typeface="fkGroteskNeue"/>
              </a:rPr>
              <a:t>Baud gen</a:t>
            </a:r>
            <a:r>
              <a:rPr lang="ko-KR" altLang="en-US" b="0" i="0" dirty="0">
                <a:effectLst/>
                <a:latin typeface="fkGroteskNeue"/>
              </a:rPr>
              <a:t>의 초기화를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Baud Rate Tick </a:t>
            </a:r>
            <a:r>
              <a:rPr lang="ko-KR" altLang="en-US" b="0" i="0" dirty="0">
                <a:effectLst/>
                <a:latin typeface="fkGroteskNeue"/>
              </a:rPr>
              <a:t>출력의 동작을 모니터링하며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예상대로 작동하는지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시뮬레이션 종료 시간은 </a:t>
            </a:r>
            <a:r>
              <a:rPr lang="en-US" altLang="ko-KR" b="0" i="0" dirty="0">
                <a:effectLst/>
                <a:latin typeface="fkGroteskNeue"/>
              </a:rPr>
              <a:t>1000ns</a:t>
            </a:r>
            <a:r>
              <a:rPr lang="ko-KR" altLang="en-US" b="0" i="0" dirty="0">
                <a:effectLst/>
                <a:latin typeface="fkGroteskNeue"/>
              </a:rPr>
              <a:t>로 설정되어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코드는 </a:t>
            </a:r>
            <a:r>
              <a:rPr lang="en-US" altLang="ko-KR" b="0" i="0" dirty="0">
                <a:effectLst/>
                <a:latin typeface="fkGroteskNeue"/>
              </a:rPr>
              <a:t>Baud gen </a:t>
            </a:r>
            <a:r>
              <a:rPr lang="ko-KR" altLang="en-US" b="0" i="0" dirty="0">
                <a:effectLst/>
                <a:latin typeface="fkGroteskNeue"/>
              </a:rPr>
              <a:t>모듈이 올바르게 동작하는지 확인하기 위한 기본적인 타이밍 시뮬레이션 환경을 제공합니다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계속 됩니다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6EFE2-83B2-AC68-A45E-79B6F7AF7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025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Baudrate</a:t>
            </a:r>
            <a:r>
              <a:rPr lang="ko-KR" altLang="en-US" dirty="0"/>
              <a:t>의 시뮬레이션을 위해서는 다음 항목을 </a:t>
            </a:r>
            <a:r>
              <a:rPr lang="en-CA" altLang="ko-KR" dirty="0"/>
              <a:t>waveform</a:t>
            </a:r>
            <a:r>
              <a:rPr lang="ko-KR" altLang="en-US" dirty="0"/>
              <a:t>에서 보여주어야 합니다</a:t>
            </a:r>
            <a:r>
              <a:rPr lang="en-CA" altLang="ko-KR" dirty="0"/>
              <a:t>.</a:t>
            </a:r>
            <a:r>
              <a:rPr lang="ko-KR" altLang="en-US" dirty="0"/>
              <a:t> 시뮬레이션 디자인 브라우저에서 </a:t>
            </a:r>
            <a:r>
              <a:rPr lang="en-CA" altLang="ko-KR" dirty="0" err="1"/>
              <a:t>uut</a:t>
            </a:r>
            <a:r>
              <a:rPr lang="ko-KR" altLang="en-US" dirty="0"/>
              <a:t>를 선택하시고 </a:t>
            </a:r>
            <a:r>
              <a:rPr lang="en-CA" altLang="ko-KR" dirty="0"/>
              <a:t>2</a:t>
            </a:r>
            <a:r>
              <a:rPr lang="ko-KR" altLang="en-US" dirty="0"/>
              <a:t>번의 웨이브 폼을 확인해 보도록 하겠습니다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863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Barurate</a:t>
            </a:r>
            <a:r>
              <a:rPr lang="ko-KR" altLang="en-US" dirty="0"/>
              <a:t>의 발생주기가 설계된 데로 확인하기 편하게 하기 위해 </a:t>
            </a:r>
            <a:r>
              <a:rPr lang="en-CA" altLang="ko-KR" dirty="0"/>
              <a:t>radix</a:t>
            </a:r>
            <a:r>
              <a:rPr lang="ko-KR" altLang="en-US" dirty="0"/>
              <a:t>를 </a:t>
            </a:r>
            <a:r>
              <a:rPr lang="en-CA" altLang="ko-KR" dirty="0"/>
              <a:t>decimal</a:t>
            </a:r>
            <a:r>
              <a:rPr lang="ko-KR" altLang="en-US" dirty="0"/>
              <a:t>로 바꿔 주십시오</a:t>
            </a:r>
            <a:r>
              <a:rPr lang="en-CA" altLang="ko-KR" dirty="0"/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849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첫번째 그림은 </a:t>
            </a:r>
            <a:r>
              <a:rPr lang="ko-KR" altLang="en-US" b="0" i="0" dirty="0" err="1">
                <a:effectLst/>
                <a:latin typeface="fkGroteskNeue"/>
              </a:rPr>
              <a:t>베릴로그로</a:t>
            </a:r>
            <a:r>
              <a:rPr lang="ko-KR" altLang="en-US" b="0" i="0" dirty="0">
                <a:effectLst/>
                <a:latin typeface="fkGroteskNeue"/>
              </a:rPr>
              <a:t> 작성된 </a:t>
            </a:r>
            <a:r>
              <a:rPr lang="en-US" altLang="ko-KR" b="0" i="0" dirty="0">
                <a:effectLst/>
                <a:latin typeface="fkGroteskNeue"/>
              </a:rPr>
              <a:t>Baud Rate Generator </a:t>
            </a:r>
            <a:r>
              <a:rPr lang="ko-KR" altLang="en-US" b="0" i="0" dirty="0">
                <a:effectLst/>
                <a:latin typeface="fkGroteskNeue"/>
              </a:rPr>
              <a:t>모듈의 </a:t>
            </a:r>
            <a:r>
              <a:rPr lang="ko-KR" altLang="en-US" b="0" i="0" dirty="0" err="1">
                <a:effectLst/>
                <a:latin typeface="fkGroteskNeue"/>
              </a:rPr>
              <a:t>테스트벤치입니다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첫번째 발생한 </a:t>
            </a:r>
            <a:r>
              <a:rPr lang="en-CA" altLang="ko-KR" b="0" i="0" dirty="0">
                <a:effectLst/>
                <a:latin typeface="fkGroteskNeue"/>
              </a:rPr>
              <a:t>baud tick , Time A</a:t>
            </a:r>
            <a:r>
              <a:rPr lang="ko-KR" altLang="en-US" b="0" i="0" dirty="0">
                <a:effectLst/>
                <a:latin typeface="fkGroteskNeue"/>
              </a:rPr>
              <a:t>와 두번째 발생한 </a:t>
            </a:r>
            <a:r>
              <a:rPr lang="en-CA" altLang="ko-KR" b="0" i="0" dirty="0">
                <a:effectLst/>
                <a:latin typeface="fkGroteskNeue"/>
              </a:rPr>
              <a:t>baud tick Time B</a:t>
            </a:r>
            <a:r>
              <a:rPr lang="ko-KR" altLang="en-US" b="0" i="0" dirty="0">
                <a:effectLst/>
                <a:latin typeface="fkGroteskNeue"/>
              </a:rPr>
              <a:t>의 시간 간격이 </a:t>
            </a:r>
            <a:r>
              <a:rPr lang="en-CA" altLang="ko-KR" b="0" i="0" dirty="0">
                <a:effectLst/>
                <a:latin typeface="fkGroteskNeue"/>
              </a:rPr>
              <a:t>3270 </a:t>
            </a:r>
            <a:r>
              <a:rPr lang="ko-KR" altLang="en-US" b="0" i="0" dirty="0" err="1">
                <a:effectLst/>
                <a:latin typeface="fkGroteskNeue"/>
              </a:rPr>
              <a:t>나노초</a:t>
            </a:r>
            <a:r>
              <a:rPr lang="ko-KR" altLang="en-US" b="0" i="0" dirty="0">
                <a:effectLst/>
                <a:latin typeface="fkGroteskNeue"/>
              </a:rPr>
              <a:t> 정도 나오는 것을 </a:t>
            </a:r>
            <a:r>
              <a:rPr lang="ko-KR" altLang="en-US" b="0" i="0" dirty="0" err="1">
                <a:effectLst/>
                <a:latin typeface="fkGroteskNeue"/>
              </a:rPr>
              <a:t>보실수</a:t>
            </a:r>
            <a:r>
              <a:rPr lang="ko-KR" altLang="en-US" b="0" i="0" dirty="0">
                <a:effectLst/>
                <a:latin typeface="fkGroteskNeue"/>
              </a:rPr>
              <a:t>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이를 </a:t>
            </a:r>
            <a:r>
              <a:rPr lang="en-CA" altLang="ko-KR" b="0" i="0" dirty="0">
                <a:effectLst/>
                <a:latin typeface="fkGroteskNeue"/>
              </a:rPr>
              <a:t>20</a:t>
            </a:r>
            <a:r>
              <a:rPr lang="ko-KR" altLang="en-US" b="0" i="0" dirty="0" err="1">
                <a:effectLst/>
                <a:latin typeface="fkGroteskNeue"/>
              </a:rPr>
              <a:t>나노초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* 163 = 3260 </a:t>
            </a:r>
            <a:r>
              <a:rPr lang="ko-KR" altLang="en-US" b="0" i="0" dirty="0">
                <a:effectLst/>
                <a:latin typeface="fkGroteskNeue"/>
              </a:rPr>
              <a:t>으로 동일하게 나오는 것을 확인 하실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en-CA" altLang="ko-KR" b="0" i="0" dirty="0">
                <a:effectLst/>
                <a:latin typeface="fkGroteskNeue"/>
              </a:rPr>
              <a:t>Time A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CA" altLang="ko-KR" b="0" i="0" dirty="0">
                <a:effectLst/>
                <a:latin typeface="fkGroteskNeue"/>
              </a:rPr>
              <a:t>Time B</a:t>
            </a:r>
            <a:r>
              <a:rPr lang="ko-KR" altLang="en-US" b="0" i="0" dirty="0">
                <a:effectLst/>
                <a:latin typeface="fkGroteskNeue"/>
              </a:rPr>
              <a:t>에 대해 조금 더 자세히 살펴 보도록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13707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ko-KR" b="0" i="0" dirty="0">
                <a:effectLst/>
                <a:latin typeface="fkGroteskNeue"/>
              </a:rPr>
              <a:t>Time A</a:t>
            </a:r>
            <a:r>
              <a:rPr lang="ko-KR" altLang="en-US" b="0" i="0" dirty="0">
                <a:effectLst/>
                <a:latin typeface="fkGroteskNeue"/>
              </a:rPr>
              <a:t>와</a:t>
            </a:r>
            <a:r>
              <a:rPr lang="en-CA" altLang="ko-KR" b="0" i="0" dirty="0">
                <a:effectLst/>
                <a:latin typeface="fkGroteskNeue"/>
              </a:rPr>
              <a:t>B</a:t>
            </a:r>
            <a:r>
              <a:rPr lang="ko-KR" altLang="en-US" b="0" i="0" dirty="0">
                <a:effectLst/>
                <a:latin typeface="fkGroteskNeue"/>
              </a:rPr>
              <a:t>를 확대 하여 살펴 보겠습니다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r>
              <a:rPr lang="en-CA" altLang="ko-KR" b="0" i="0" dirty="0">
                <a:effectLst/>
                <a:latin typeface="fkGroteskNeue"/>
              </a:rPr>
              <a:t>Time A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CA" altLang="ko-KR" b="0" i="0" dirty="0">
                <a:effectLst/>
                <a:latin typeface="fkGroteskNeue"/>
              </a:rPr>
              <a:t>baud tick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CA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로 되기 직전에 </a:t>
            </a:r>
            <a:r>
              <a:rPr lang="en-CA" altLang="ko-KR" b="0" i="0" dirty="0" err="1">
                <a:effectLst/>
                <a:latin typeface="fkGroteskNeue"/>
              </a:rPr>
              <a:t>count_reg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CA" altLang="ko-KR" b="0" i="0" dirty="0">
                <a:effectLst/>
                <a:latin typeface="fkGroteskNeue"/>
              </a:rPr>
              <a:t>162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ko-KR" altLang="en-US" b="0" i="0" dirty="0" err="1">
                <a:effectLst/>
                <a:latin typeface="fkGroteskNeue"/>
              </a:rPr>
              <a:t>되신것을</a:t>
            </a:r>
            <a:r>
              <a:rPr lang="ko-KR" altLang="en-US" b="0" i="0" dirty="0">
                <a:effectLst/>
                <a:latin typeface="fkGroteskNeue"/>
              </a:rPr>
              <a:t> 보실 수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그리고 </a:t>
            </a:r>
            <a:r>
              <a:rPr lang="en-CA" altLang="ko-KR" b="0" i="0" dirty="0">
                <a:effectLst/>
                <a:latin typeface="fkGroteskNeue"/>
              </a:rPr>
              <a:t>tick</a:t>
            </a:r>
            <a:r>
              <a:rPr lang="ko-KR" altLang="en-US" b="0" i="0" dirty="0">
                <a:effectLst/>
                <a:latin typeface="fkGroteskNeue"/>
              </a:rPr>
              <a:t>발생후 다시 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 되어 다음 </a:t>
            </a:r>
            <a:r>
              <a:rPr lang="en-CA" altLang="ko-KR" b="0" i="0" dirty="0">
                <a:effectLst/>
                <a:latin typeface="fkGroteskNeue"/>
              </a:rPr>
              <a:t>baud tick</a:t>
            </a:r>
            <a:r>
              <a:rPr lang="ko-KR" altLang="en-US" b="0" i="0" dirty="0">
                <a:effectLst/>
                <a:latin typeface="fkGroteskNeue"/>
              </a:rPr>
              <a:t>을 계산하기 위해 자동으로 초기화 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다시 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CA" altLang="ko-KR" b="0" i="0" dirty="0">
                <a:effectLst/>
                <a:latin typeface="fkGroteskNeue"/>
              </a:rPr>
              <a:t>162</a:t>
            </a:r>
            <a:r>
              <a:rPr lang="ko-KR" altLang="en-US" b="0" i="0" dirty="0">
                <a:effectLst/>
                <a:latin typeface="fkGroteskNeue"/>
              </a:rPr>
              <a:t>까지 </a:t>
            </a:r>
            <a:r>
              <a:rPr lang="ko-KR" altLang="en-US" b="0" i="0" dirty="0" err="1">
                <a:effectLst/>
                <a:latin typeface="fkGroteskNeue"/>
              </a:rPr>
              <a:t>증가후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다음번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tick Time B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CA" altLang="ko-KR" b="0" i="0" dirty="0">
                <a:effectLst/>
                <a:latin typeface="fkGroteskNeue"/>
              </a:rPr>
              <a:t>tick</a:t>
            </a:r>
            <a:r>
              <a:rPr lang="ko-KR" altLang="en-US" b="0" i="0" dirty="0">
                <a:effectLst/>
                <a:latin typeface="fkGroteskNeue"/>
              </a:rPr>
              <a:t>이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발생하신 것을 보실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이렇게 </a:t>
            </a:r>
            <a:r>
              <a:rPr lang="en-CA" altLang="ko-KR" b="0" i="0" dirty="0">
                <a:effectLst/>
                <a:latin typeface="fkGroteskNeue"/>
              </a:rPr>
              <a:t>UART TX , RX</a:t>
            </a:r>
            <a:r>
              <a:rPr lang="ko-KR" altLang="en-US" b="0" i="0" dirty="0">
                <a:effectLst/>
                <a:latin typeface="fkGroteskNeue"/>
              </a:rPr>
              <a:t>를 위한 </a:t>
            </a:r>
            <a:r>
              <a:rPr lang="en-CA" altLang="ko-KR" b="0" i="0" dirty="0">
                <a:effectLst/>
                <a:latin typeface="fkGroteskNeue"/>
              </a:rPr>
              <a:t>baud tick</a:t>
            </a:r>
            <a:r>
              <a:rPr lang="ko-KR" altLang="en-US" b="0" i="0" dirty="0">
                <a:effectLst/>
                <a:latin typeface="fkGroteskNeue"/>
              </a:rPr>
              <a:t> 생성기를 살펴 </a:t>
            </a:r>
            <a:r>
              <a:rPr lang="ko-KR" altLang="en-US" b="0" i="0" dirty="0" err="1">
                <a:effectLst/>
                <a:latin typeface="fkGroteskNeue"/>
              </a:rPr>
              <a:t>보왔습니다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그러면 다음 실습으로 넘어 가겠습니다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5808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송신기는 송신기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에서 읽은 데이터를 병렬에서 직렬로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0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이후 직렬 비트 스트림을 출력하며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시작 비트</a:t>
            </a:r>
            <a:r>
              <a:rPr lang="en-US" altLang="ko-KR" b="0" i="0" dirty="0">
                <a:effectLst/>
                <a:latin typeface="fkGroteskNeue"/>
              </a:rPr>
              <a:t>(Start Bit), </a:t>
            </a:r>
            <a:r>
              <a:rPr lang="ko-KR" altLang="en-US" b="0" i="0" dirty="0">
                <a:effectLst/>
                <a:latin typeface="fkGroteskNeue"/>
              </a:rPr>
              <a:t>데이터 비트</a:t>
            </a:r>
            <a:r>
              <a:rPr lang="en-US" altLang="ko-KR" b="0" i="0" dirty="0">
                <a:effectLst/>
                <a:latin typeface="fkGroteskNeue"/>
              </a:rPr>
              <a:t>(LSB</a:t>
            </a:r>
            <a:r>
              <a:rPr lang="ko-KR" altLang="en-US" b="0" i="0" dirty="0">
                <a:effectLst/>
                <a:latin typeface="fkGroteskNeue"/>
              </a:rPr>
              <a:t>부터 시작</a:t>
            </a:r>
            <a:r>
              <a:rPr lang="en-US" altLang="ko-KR" b="0" i="0" dirty="0">
                <a:effectLst/>
                <a:latin typeface="fkGroteskNeue"/>
              </a:rPr>
              <a:t>), </a:t>
            </a:r>
            <a:r>
              <a:rPr lang="ko-KR" altLang="en-US" b="0" i="0" dirty="0">
                <a:effectLst/>
                <a:latin typeface="fkGroteskNeue"/>
              </a:rPr>
              <a:t>패리티 비트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사용 시</a:t>
            </a:r>
            <a:r>
              <a:rPr lang="en-US" altLang="ko-KR" b="0" i="0" dirty="0">
                <a:effectLst/>
                <a:latin typeface="fkGroteskNeue"/>
              </a:rPr>
              <a:t>), </a:t>
            </a:r>
            <a:r>
              <a:rPr lang="ko-KR" altLang="en-US" b="0" i="0" dirty="0">
                <a:effectLst/>
                <a:latin typeface="fkGroteskNeue"/>
              </a:rPr>
              <a:t>그리고 정지 비트</a:t>
            </a:r>
            <a:r>
              <a:rPr lang="en-US" altLang="ko-KR" b="0" i="0" dirty="0">
                <a:effectLst/>
                <a:latin typeface="fkGroteskNeue"/>
              </a:rPr>
              <a:t>(Stop Bits)</a:t>
            </a:r>
            <a:r>
              <a:rPr lang="ko-KR" altLang="en-US" b="0" i="0" dirty="0">
                <a:effectLst/>
                <a:latin typeface="fkGroteskNeue"/>
              </a:rPr>
              <a:t>의 순서로 전송합니다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송신기는 </a:t>
            </a:r>
            <a:r>
              <a:rPr lang="en-US" altLang="ko-KR" b="0" i="0" dirty="0">
                <a:effectLst/>
                <a:latin typeface="fkGroteskNeue"/>
              </a:rPr>
              <a:t>"done" </a:t>
            </a:r>
            <a:r>
              <a:rPr lang="ko-KR" altLang="en-US" b="0" i="0" dirty="0">
                <a:effectLst/>
                <a:latin typeface="fkGroteskNeue"/>
              </a:rPr>
              <a:t>신호를 사용하여 다음 문자를 처리할 준비가 되었음을 나타냅니다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b="0" i="0" dirty="0">
                <a:effectLst/>
                <a:latin typeface="fkGroteskNeue"/>
              </a:rPr>
              <a:t>일반적으로 프로세서의 속도는 </a:t>
            </a:r>
            <a:r>
              <a:rPr lang="en-US" altLang="ko-KR" b="0" i="0" dirty="0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를 통해 문자를 전송하는 시간보다 훨씬 빠릅니다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b="0" i="0" dirty="0">
                <a:effectLst/>
                <a:latin typeface="fkGroteskNeue"/>
              </a:rPr>
              <a:t>따라서 데이터 손실을 방지하기 위해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이전 전송이 완료되기 전까지 호스트 시스템이 새로운 데이터를 입력하지 못하도록 하는 것이 중요합니다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lvl="0"/>
            <a:r>
              <a:rPr lang="ko-KR" altLang="en-US" b="0" i="0" dirty="0">
                <a:effectLst/>
                <a:latin typeface="fkGroteskNeue"/>
              </a:rPr>
              <a:t>이를 </a:t>
            </a:r>
            <a:r>
              <a:rPr lang="en-US" altLang="ko-KR" b="0" i="0" dirty="0">
                <a:effectLst/>
                <a:latin typeface="fkGroteskNeue"/>
              </a:rPr>
              <a:t>"busy flag"</a:t>
            </a:r>
            <a:r>
              <a:rPr lang="ko-KR" altLang="en-US" b="0" i="0" dirty="0">
                <a:effectLst/>
                <a:latin typeface="fkGroteskNeue"/>
              </a:rPr>
              <a:t>를 사용하여 구현합니다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lvl="0"/>
            <a:r>
              <a:rPr lang="ko-KR" altLang="en-US" sz="1200" b="0" i="0" dirty="0">
                <a:effectLst/>
                <a:latin typeface="fkGroteskNeue"/>
                <a:ea typeface="MS PGothic" pitchFamily="34" charset="-128"/>
              </a:rPr>
              <a:t>다음</a:t>
            </a:r>
            <a:r>
              <a:rPr lang="en-US" sz="1200" b="0" i="0" dirty="0">
                <a:effectLst/>
                <a:latin typeface="fkGroteskNeue"/>
                <a:ea typeface="MS PGothic" pitchFamily="34" charset="-128"/>
              </a:rPr>
              <a:t> </a:t>
            </a:r>
            <a:r>
              <a:rPr lang="ko-KR" altLang="en-US" sz="1200" b="0" i="0" dirty="0">
                <a:effectLst/>
                <a:latin typeface="fkGroteskNeue"/>
                <a:ea typeface="MS PGothic" pitchFamily="34" charset="-128"/>
              </a:rPr>
              <a:t>장에서 </a:t>
            </a:r>
            <a:r>
              <a:rPr lang="en-CA" altLang="ko-KR" sz="1200" b="0" i="0" dirty="0" err="1">
                <a:effectLst/>
                <a:latin typeface="fkGroteskNeue"/>
                <a:ea typeface="MS PGothic" pitchFamily="34" charset="-128"/>
              </a:rPr>
              <a:t>uart</a:t>
            </a:r>
            <a:r>
              <a:rPr lang="en-CA" altLang="ko-KR" sz="1200" b="0" i="0" dirty="0">
                <a:effectLst/>
                <a:latin typeface="fkGroteskNeue"/>
                <a:ea typeface="MS PGothic" pitchFamily="34" charset="-128"/>
              </a:rPr>
              <a:t> transmitter</a:t>
            </a:r>
            <a:r>
              <a:rPr lang="ko-KR" altLang="en-US" sz="1200" b="0" i="0" dirty="0">
                <a:effectLst/>
                <a:latin typeface="fkGroteskNeue"/>
                <a:ea typeface="MS PGothic" pitchFamily="34" charset="-128"/>
              </a:rPr>
              <a:t>의 내부 구조에 대해 좀더 자세히 살펴 보도록 하겠습니다</a:t>
            </a:r>
            <a:r>
              <a:rPr lang="en-CA" altLang="ko-KR" sz="1200" b="0" i="0" dirty="0">
                <a:effectLst/>
                <a:latin typeface="fkGroteskNeue"/>
                <a:ea typeface="MS PGothic" pitchFamily="34" charset="-128"/>
              </a:rPr>
              <a:t>. </a:t>
            </a:r>
            <a:endParaRPr lang="en-US" sz="1200" dirty="0">
              <a:latin typeface="Arial" pitchFamily="100" charset="0"/>
              <a:ea typeface="MS PGothic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74686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그림의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블럭다이어그램은</a:t>
            </a:r>
            <a:r>
              <a:rPr lang="ko-KR" altLang="en-US" b="0" i="0" dirty="0">
                <a:effectLst/>
                <a:latin typeface="fkGroteskNeue"/>
              </a:rPr>
              <a:t> 데이터가 내부 데이터 버스에서 입력되어 직렬 데이터로 변환된 후 </a:t>
            </a:r>
            <a:r>
              <a:rPr lang="en-US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핀을 통해 외부로 전송되는 전체 과정을 보여줍니다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effectLst/>
                <a:latin typeface="var(--font-fk-grotesk)"/>
              </a:rPr>
              <a:t>Internal Data Bus</a:t>
            </a:r>
            <a:r>
              <a:rPr lang="ko-KR" altLang="en-US" b="0" i="0" dirty="0">
                <a:effectLst/>
                <a:latin typeface="var(--font-fk-grotesk)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CPU </a:t>
            </a:r>
            <a:r>
              <a:rPr lang="ko-KR" altLang="en-US" b="0" i="0" dirty="0">
                <a:effectLst/>
                <a:latin typeface="fkGroteskNeue"/>
              </a:rPr>
              <a:t>또는 메모리와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 간 데이터를 전달하는 경로입니다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 내부 데이터 버스를 통해 송신할 데이터가 </a:t>
            </a:r>
            <a:r>
              <a:rPr lang="en-US" altLang="ko-KR" b="0" i="0" dirty="0">
                <a:effectLst/>
                <a:latin typeface="fkGroteskNeue"/>
              </a:rPr>
              <a:t>FIFO </a:t>
            </a:r>
            <a:r>
              <a:rPr lang="ko-KR" altLang="en-US" b="0" i="0" dirty="0">
                <a:effectLst/>
                <a:latin typeface="fkGroteskNeue"/>
              </a:rPr>
              <a:t>버퍼에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var(--font-fk-grotesk)"/>
              </a:rPr>
              <a:t>FIFO</a:t>
            </a:r>
            <a:r>
              <a:rPr lang="ko-KR" altLang="en-US" b="0" i="0" dirty="0">
                <a:effectLst/>
                <a:latin typeface="var(--font-fk-grotesk)"/>
              </a:rPr>
              <a:t>의 동작은 다음 수업에서 좀더 자세히 다루고</a:t>
            </a:r>
            <a:r>
              <a:rPr lang="en-CA" altLang="ko-KR" b="0" i="0" dirty="0">
                <a:effectLst/>
                <a:latin typeface="var(--font-fk-grotesk)"/>
              </a:rPr>
              <a:t>,</a:t>
            </a:r>
            <a:r>
              <a:rPr lang="ko-KR" altLang="en-US" b="0" i="0" dirty="0">
                <a:effectLst/>
                <a:latin typeface="var(--font-fk-grotesk)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송신 데이터를 임시 저장하여 순차적으로 처리합니다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r>
              <a:rPr lang="en-CA" altLang="ko-KR" b="0" i="0" dirty="0">
                <a:effectLst/>
                <a:latin typeface="var(--font-fk-grotesk)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는 최대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바이트 또는 </a:t>
            </a:r>
            <a:r>
              <a:rPr lang="en-US" altLang="ko-KR" b="0" i="0" dirty="0">
                <a:effectLst/>
                <a:latin typeface="fkGroteskNeue"/>
              </a:rPr>
              <a:t>64</a:t>
            </a:r>
            <a:r>
              <a:rPr lang="ko-KR" altLang="en-US" b="0" i="0" dirty="0">
                <a:effectLst/>
                <a:latin typeface="fkGroteskNeue"/>
              </a:rPr>
              <a:t>바이트 데이터를 저장할 수 있도록 설계 되어 지고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CA" b="0" i="0" dirty="0">
                <a:effectLst/>
                <a:latin typeface="var(--font-fk-grotesk)"/>
              </a:rPr>
              <a:t>Baud Rate Generator </a:t>
            </a:r>
            <a:r>
              <a:rPr lang="ko-KR" altLang="en-US" b="0" i="0" dirty="0">
                <a:effectLst/>
                <a:latin typeface="fkGroteskNeue"/>
              </a:rPr>
              <a:t>송신 속도를 제어하기 위한 클럭 신호를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r>
              <a:rPr lang="ko-KR" altLang="en-US" b="0" i="0" dirty="0">
                <a:effectLst/>
                <a:latin typeface="fkGroteskNeue"/>
              </a:rPr>
              <a:t> 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CA" b="0" i="0" dirty="0">
                <a:effectLst/>
                <a:latin typeface="var(--font-fk-grotesk)"/>
              </a:rPr>
              <a:t>Transmit Shifting Register </a:t>
            </a:r>
            <a:r>
              <a:rPr lang="ko-KR" altLang="en-US" b="0" i="0" dirty="0">
                <a:effectLst/>
                <a:latin typeface="var(--font-fk-grotesk)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에서 데이터를 가져와 </a:t>
            </a:r>
            <a:r>
              <a:rPr lang="ko-KR" altLang="en-US" b="0" i="0" dirty="0" err="1">
                <a:effectLst/>
                <a:latin typeface="fkGroteskNeue"/>
              </a:rPr>
              <a:t>직렬화하여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en-CA" altLang="ko-KR" b="0" i="0" dirty="0" err="1">
                <a:effectLst/>
                <a:latin typeface="fkGroteskNeue"/>
              </a:rPr>
              <a:t>Uart</a:t>
            </a:r>
            <a:r>
              <a:rPr lang="ko-KR" altLang="en-US" b="0" i="0" dirty="0">
                <a:effectLst/>
                <a:latin typeface="fkGroteskNeue"/>
              </a:rPr>
              <a:t>데이터 프레임을 생성합니다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프레임은 시작 비트</a:t>
            </a:r>
            <a:r>
              <a:rPr lang="en-US" altLang="ko-KR" b="0" i="0" dirty="0">
                <a:effectLst/>
                <a:latin typeface="fkGroteskNeue"/>
              </a:rPr>
              <a:t>(Start Bit), </a:t>
            </a:r>
            <a:r>
              <a:rPr lang="ko-KR" altLang="en-US" b="0" i="0" dirty="0">
                <a:effectLst/>
                <a:latin typeface="fkGroteskNeue"/>
              </a:rPr>
              <a:t>데이터 비트</a:t>
            </a:r>
            <a:r>
              <a:rPr lang="en-US" altLang="ko-KR" b="0" i="0" dirty="0">
                <a:effectLst/>
                <a:latin typeface="fkGroteskNeue"/>
              </a:rPr>
              <a:t>(Data Bits), </a:t>
            </a:r>
            <a:r>
              <a:rPr lang="ko-KR" altLang="en-US" b="0" i="0" dirty="0">
                <a:effectLst/>
                <a:latin typeface="fkGroteskNeue"/>
              </a:rPr>
              <a:t>패리티 비트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선택적</a:t>
            </a:r>
            <a:r>
              <a:rPr lang="en-US" altLang="ko-KR" b="0" i="0" dirty="0">
                <a:effectLst/>
                <a:latin typeface="fkGroteskNeue"/>
              </a:rPr>
              <a:t>), </a:t>
            </a:r>
            <a:r>
              <a:rPr lang="ko-KR" altLang="en-US" b="0" i="0" dirty="0">
                <a:effectLst/>
                <a:latin typeface="fkGroteskNeue"/>
              </a:rPr>
              <a:t>정지 비트</a:t>
            </a:r>
            <a:r>
              <a:rPr lang="en-US" altLang="ko-KR" b="0" i="0" dirty="0">
                <a:effectLst/>
                <a:latin typeface="fkGroteskNeue"/>
              </a:rPr>
              <a:t>(Stop Bits)</a:t>
            </a:r>
            <a:r>
              <a:rPr lang="ko-KR" altLang="en-US" b="0" i="0" dirty="0">
                <a:effectLst/>
                <a:latin typeface="fkGroteskNeue"/>
              </a:rPr>
              <a:t>로 구성됩니다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이때 주의할 점은 </a:t>
            </a:r>
            <a:r>
              <a:rPr lang="en-CA" altLang="ko-KR" b="0" i="0" dirty="0">
                <a:effectLst/>
                <a:latin typeface="fkGroteskNeue"/>
              </a:rPr>
              <a:t>Data </a:t>
            </a:r>
            <a:r>
              <a:rPr lang="ko-KR" altLang="en-US" b="0" i="0" dirty="0">
                <a:effectLst/>
                <a:latin typeface="fkGroteskNeue"/>
              </a:rPr>
              <a:t>비트의 </a:t>
            </a:r>
            <a:r>
              <a:rPr lang="en-CA" altLang="ko-KR" b="0" i="0" dirty="0">
                <a:effectLst/>
                <a:latin typeface="fkGroteskNeue"/>
              </a:rPr>
              <a:t>LSB bit 0</a:t>
            </a:r>
            <a:r>
              <a:rPr lang="ko-KR" altLang="en-US" b="0" i="0" dirty="0">
                <a:effectLst/>
                <a:latin typeface="fkGroteskNeue"/>
              </a:rPr>
              <a:t>부터 먼저 출력이 나가야 한다는 점입니다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var(--font-fk-grotesk)"/>
              </a:rPr>
              <a:t>Parity Generator </a:t>
            </a:r>
            <a:r>
              <a:rPr lang="ko-KR" altLang="en-US" b="0" i="0" dirty="0">
                <a:effectLst/>
                <a:latin typeface="fkGroteskNeue"/>
              </a:rPr>
              <a:t>패리티 비트를 생성하여 오류 검출 기능을 제공합니다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짝수</a:t>
            </a:r>
            <a:r>
              <a:rPr lang="en-US" altLang="ko-KR" b="0" i="0" dirty="0">
                <a:effectLst/>
                <a:latin typeface="fkGroteskNeue"/>
              </a:rPr>
              <a:t>(Even) </a:t>
            </a:r>
            <a:r>
              <a:rPr lang="ko-KR" altLang="en-US" b="0" i="0" dirty="0">
                <a:effectLst/>
                <a:latin typeface="fkGroteskNeue"/>
              </a:rPr>
              <a:t>또는 홀수</a:t>
            </a:r>
            <a:r>
              <a:rPr lang="en-US" altLang="ko-KR" b="0" i="0" dirty="0">
                <a:effectLst/>
                <a:latin typeface="fkGroteskNeue"/>
              </a:rPr>
              <a:t>(Odd) </a:t>
            </a:r>
            <a:r>
              <a:rPr lang="ko-KR" altLang="en-US" b="0" i="0" dirty="0">
                <a:effectLst/>
                <a:latin typeface="fkGroteskNeue"/>
              </a:rPr>
              <a:t>패리티를 설정할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선택적으로 사용됩니다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CA" b="0" i="0" dirty="0">
                <a:effectLst/>
                <a:latin typeface="var(--font-fk-grotesk)"/>
              </a:rPr>
              <a:t>Transmitter Control</a:t>
            </a:r>
            <a:r>
              <a:rPr lang="ko-KR" altLang="en-US" b="0" i="0" dirty="0">
                <a:effectLst/>
                <a:latin typeface="var(--font-fk-grotesk)"/>
              </a:rPr>
              <a:t>는 </a:t>
            </a:r>
            <a:r>
              <a:rPr lang="ko-KR" altLang="en-US" b="0" i="0" dirty="0">
                <a:effectLst/>
                <a:latin typeface="fkGroteskNeue"/>
              </a:rPr>
              <a:t>송신기의 전체 동작을 제어합니다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 err="1">
                <a:effectLst/>
                <a:latin typeface="fkGroteskNeue"/>
              </a:rPr>
              <a:t>UxTSR</a:t>
            </a:r>
            <a:r>
              <a:rPr lang="en-US" altLang="ko-KR" b="0" i="0" dirty="0">
                <a:effectLst/>
                <a:latin typeface="fkGroteskNeue"/>
              </a:rPr>
              <a:t>(Shift Register)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en-US" altLang="ko-KR" b="0" i="0" dirty="0">
                <a:effectLst/>
                <a:latin typeface="fkGroteskNeue"/>
              </a:rPr>
              <a:t>FIFO </a:t>
            </a:r>
            <a:r>
              <a:rPr lang="ko-KR" altLang="en-US" b="0" i="0" dirty="0">
                <a:effectLst/>
                <a:latin typeface="fkGroteskNeue"/>
              </a:rPr>
              <a:t>버퍼 제어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플래그</a:t>
            </a:r>
            <a:r>
              <a:rPr lang="en-US" altLang="ko-KR" b="0" i="0" dirty="0">
                <a:effectLst/>
                <a:latin typeface="fkGroteskNeue"/>
              </a:rPr>
              <a:t>(Flag) </a:t>
            </a:r>
            <a:r>
              <a:rPr lang="ko-KR" altLang="en-US" b="0" i="0" dirty="0">
                <a:effectLst/>
                <a:latin typeface="fkGroteskNeue"/>
              </a:rPr>
              <a:t>생성 및 인터럽트 요청</a:t>
            </a:r>
            <a:r>
              <a:rPr lang="en-US" altLang="ko-KR" b="0" i="0" dirty="0">
                <a:effectLst/>
                <a:latin typeface="fkGroteskNeue"/>
              </a:rPr>
              <a:t>(IRQ) </a:t>
            </a:r>
            <a:r>
              <a:rPr lang="ko-KR" altLang="en-US" b="0" i="0" dirty="0">
                <a:effectLst/>
                <a:latin typeface="fkGroteskNeue"/>
              </a:rPr>
              <a:t>생성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UxSTA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통해 송신 상태를 관리합니다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UxTXIF</a:t>
            </a:r>
            <a:r>
              <a:rPr lang="en-US" altLang="ko-KR" b="0" i="0" dirty="0">
                <a:effectLst/>
                <a:latin typeface="fkGroteskNeue"/>
              </a:rPr>
              <a:t> (Transmit Interrupt Flag)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가 비었거나 새로운 데이터를 처리할 준비가 되었음을 나타내는 인터럽트 플래그입니다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Busy </a:t>
            </a:r>
            <a:r>
              <a:rPr lang="ko-KR" altLang="en-US" b="0" i="0" dirty="0">
                <a:effectLst/>
                <a:latin typeface="fkGroteskNeue"/>
              </a:rPr>
              <a:t>상태 관리는 송신기가 데이터를 전송 중일 때 </a:t>
            </a:r>
            <a:r>
              <a:rPr lang="en-US" altLang="ko-KR" b="0" i="0" dirty="0">
                <a:effectLst/>
                <a:latin typeface="fkGroteskNeue"/>
              </a:rPr>
              <a:t>"Busy" </a:t>
            </a:r>
            <a:r>
              <a:rPr lang="ko-KR" altLang="en-US" b="0" i="0" dirty="0">
                <a:effectLst/>
                <a:latin typeface="fkGroteskNeue"/>
              </a:rPr>
              <a:t>플래그를 활성화하여 새로운 데이터 입력을 차단합니다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그러면 </a:t>
            </a:r>
            <a:r>
              <a:rPr lang="en-CA" altLang="ko-KR" b="0" i="0" dirty="0" err="1">
                <a:effectLst/>
                <a:latin typeface="fkGroteskNeue"/>
              </a:rPr>
              <a:t>Uart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송신기를 시뮬레이션 해보도록 하겠습니다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effectLst/>
              <a:latin typeface="var(--font-fk-grotesk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63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강의가 끝나면</a:t>
            </a:r>
            <a:r>
              <a:rPr lang="en-US" altLang="ko-KR" dirty="0"/>
              <a:t>, </a:t>
            </a:r>
            <a:r>
              <a:rPr lang="ko-KR" altLang="en-US" dirty="0"/>
              <a:t>여러분은 다음을 할 수 있어야 합니다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직렬 통신과 병렬 통신의 개념을 설명하고</a:t>
            </a:r>
            <a:r>
              <a:rPr lang="en-US" altLang="ko-KR" dirty="0"/>
              <a:t>, </a:t>
            </a:r>
            <a:r>
              <a:rPr lang="ko-KR" altLang="en-US" dirty="0"/>
              <a:t>각각의 응용 사례를 제시할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동기식 직렬 통신과 비동기식 직렬 통신의 차이점을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직렬 통신과 병렬 통신을 비교하고</a:t>
            </a:r>
            <a:r>
              <a:rPr lang="en-US" altLang="ko-KR" dirty="0"/>
              <a:t>, </a:t>
            </a:r>
            <a:r>
              <a:rPr lang="ko-KR" altLang="en-US" dirty="0"/>
              <a:t>각각의 장단점을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UART</a:t>
            </a:r>
            <a:r>
              <a:rPr lang="ko-KR" altLang="en-US" dirty="0"/>
              <a:t>와 그 통신 프로토콜에 대해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AHB UART </a:t>
            </a:r>
            <a:r>
              <a:rPr lang="ko-KR" altLang="en-US" dirty="0"/>
              <a:t>주변 장치의 구성 요소를 설명하고</a:t>
            </a:r>
            <a:r>
              <a:rPr lang="en-US" altLang="ko-KR" dirty="0"/>
              <a:t>, </a:t>
            </a:r>
            <a:r>
              <a:rPr lang="ko-KR" altLang="en-US" dirty="0"/>
              <a:t>각 구성 요소의 기능을 기술할 수 있다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267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FE805-96CA-7154-B8E2-082C6150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3A9D1-84CB-C317-A612-9B591D5D3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3ACC91-65FE-1AD1-0671-B5E7C4574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dirty="0">
                <a:effectLst/>
                <a:latin typeface="+mn-ea"/>
              </a:rPr>
              <a:t>이번 실습은 </a:t>
            </a:r>
            <a:r>
              <a:rPr lang="en-CA" altLang="ko-KR" sz="1200" b="0" i="0" dirty="0">
                <a:effectLst/>
                <a:latin typeface="+mn-ea"/>
              </a:rPr>
              <a:t>UART</a:t>
            </a:r>
            <a:r>
              <a:rPr lang="ko-KR" altLang="en-US" sz="1200" b="0" i="0" dirty="0">
                <a:effectLst/>
                <a:latin typeface="+mn-ea"/>
              </a:rPr>
              <a:t> 블록 설계를 위한 앞장에서 </a:t>
            </a:r>
            <a:r>
              <a:rPr lang="en-CA" altLang="ko-KR" sz="1200" b="0" i="0" dirty="0">
                <a:effectLst/>
                <a:latin typeface="+mn-ea"/>
              </a:rPr>
              <a:t>UART TX </a:t>
            </a:r>
            <a:r>
              <a:rPr lang="ko-KR" altLang="en-US" sz="1200" b="0" i="0" dirty="0">
                <a:effectLst/>
                <a:latin typeface="+mn-ea"/>
              </a:rPr>
              <a:t>모듈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을 설계 하고 </a:t>
            </a:r>
            <a:r>
              <a:rPr lang="en-CA" altLang="ko-KR" sz="1200" b="0" i="0" dirty="0">
                <a:effectLst/>
                <a:latin typeface="+mn-ea"/>
              </a:rPr>
              <a:t>Baud</a:t>
            </a:r>
            <a:r>
              <a:rPr lang="ko-KR" altLang="en-US" sz="1200" b="0" i="0" dirty="0">
                <a:effectLst/>
                <a:latin typeface="+mn-ea"/>
              </a:rPr>
              <a:t> </a:t>
            </a:r>
            <a:r>
              <a:rPr lang="en-CA" altLang="ko-KR" sz="1200" b="0" i="0" dirty="0">
                <a:effectLst/>
                <a:latin typeface="+mn-ea"/>
              </a:rPr>
              <a:t>rate</a:t>
            </a:r>
            <a:r>
              <a:rPr lang="ko-KR" altLang="en-US" sz="1200" b="0" i="0" dirty="0">
                <a:effectLst/>
                <a:latin typeface="+mn-ea"/>
              </a:rPr>
              <a:t> 생성기와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같이</a:t>
            </a:r>
            <a:r>
              <a:rPr lang="en-CA" altLang="ko-KR" sz="1200" b="0" i="0" dirty="0">
                <a:effectLst/>
                <a:latin typeface="+mn-ea"/>
              </a:rPr>
              <a:t> </a:t>
            </a:r>
            <a:r>
              <a:rPr lang="ko-KR" altLang="en-US" sz="1200" b="0" i="0" dirty="0">
                <a:effectLst/>
                <a:latin typeface="+mn-ea"/>
              </a:rPr>
              <a:t>실습해 보겠습니다</a:t>
            </a:r>
            <a:r>
              <a:rPr lang="en-CA" altLang="ko-KR" sz="1200" b="0" i="0" dirty="0">
                <a:effectLst/>
                <a:latin typeface="+mn-ea"/>
              </a:rPr>
              <a:t>.</a:t>
            </a:r>
            <a:endParaRPr lang="en-US" altLang="ko-KR" sz="1200" b="0" i="0" dirty="0">
              <a:effectLst/>
              <a:latin typeface="+mn-ea"/>
            </a:endParaRPr>
          </a:p>
          <a:p>
            <a:endParaRPr lang="en-CA" altLang="ko-KR" dirty="0"/>
          </a:p>
          <a:p>
            <a:r>
              <a:rPr lang="ko-KR" altLang="en-US" b="0" i="0" dirty="0">
                <a:effectLst/>
                <a:latin typeface="fkGroteskNeue"/>
              </a:rPr>
              <a:t>이 코드는 **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</a:t>
            </a:r>
            <a:r>
              <a:rPr lang="en-US" altLang="ko-KR" b="0" i="0" dirty="0">
                <a:effectLst/>
                <a:latin typeface="fkGroteskNeue"/>
              </a:rPr>
              <a:t>(UART Transmitter)**</a:t>
            </a:r>
            <a:r>
              <a:rPr lang="ko-KR" altLang="en-US" b="0" i="0" dirty="0">
                <a:effectLst/>
                <a:latin typeface="fkGroteskNeue"/>
              </a:rPr>
              <a:t>를 구현한 </a:t>
            </a:r>
            <a:r>
              <a:rPr lang="en-US" altLang="ko-KR" b="0" i="0" dirty="0">
                <a:effectLst/>
                <a:latin typeface="fkGroteskNeue"/>
              </a:rPr>
              <a:t>Verilog </a:t>
            </a:r>
            <a:r>
              <a:rPr lang="ko-KR" altLang="en-US" b="0" i="0" dirty="0">
                <a:effectLst/>
                <a:latin typeface="fkGroteskNeue"/>
              </a:rPr>
              <a:t>코드입니다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 UART </a:t>
            </a:r>
            <a:r>
              <a:rPr lang="ko-KR" altLang="en-US" b="0" i="0" dirty="0">
                <a:effectLst/>
                <a:latin typeface="fkGroteskNeue"/>
              </a:rPr>
              <a:t>송신기는 병렬 데이터를 직렬 데이터로 변환하여 전송하는 역할을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 모듈은 상태 머신</a:t>
            </a:r>
            <a:r>
              <a:rPr lang="en-US" altLang="ko-KR" b="0" i="0" dirty="0">
                <a:effectLst/>
                <a:latin typeface="fkGroteskNeue"/>
              </a:rPr>
              <a:t>(State Machine)</a:t>
            </a:r>
            <a:r>
              <a:rPr lang="ko-KR" altLang="en-US" b="0" i="0" dirty="0">
                <a:effectLst/>
                <a:latin typeface="fkGroteskNeue"/>
              </a:rPr>
              <a:t>을 기반으로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신호와 내부 레지스터를 사용하여 데이터를 처리합니다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시스템 클럭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resetn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비동기 리셋 신호</a:t>
            </a:r>
            <a:r>
              <a:rPr lang="en-US" altLang="ko-KR" b="0" i="0" dirty="0">
                <a:effectLst/>
                <a:latin typeface="fkGroteskNeue"/>
              </a:rPr>
              <a:t>(Active Low). 0</a:t>
            </a:r>
            <a:r>
              <a:rPr lang="ko-KR" altLang="en-US" b="0" i="0" dirty="0">
                <a:effectLst/>
                <a:latin typeface="fkGroteskNeue"/>
              </a:rPr>
              <a:t>일 때 모듈이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tx_start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송신 시작 신호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활성화되면 데이터 전송을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b_tick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신호</a:t>
            </a:r>
            <a:r>
              <a:rPr lang="en-US" altLang="ko-KR" b="0" i="0" dirty="0">
                <a:effectLst/>
                <a:latin typeface="fkGroteskNeue"/>
              </a:rPr>
              <a:t>(baud rate tick). </a:t>
            </a:r>
            <a:r>
              <a:rPr lang="ko-KR" altLang="en-US" b="0" i="0" dirty="0">
                <a:effectLst/>
                <a:latin typeface="fkGroteskNeue"/>
              </a:rPr>
              <a:t>데이터 전송 속도를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병렬 데이터 입력</a:t>
            </a:r>
            <a:r>
              <a:rPr lang="en-US" altLang="ko-KR" b="0" i="0" dirty="0">
                <a:effectLst/>
                <a:latin typeface="fkGroteskNeue"/>
              </a:rPr>
              <a:t>(8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신호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tx_done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전송 완료 신호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데이터 전송이 끝났음을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직렬 데이터 출력</a:t>
            </a:r>
            <a:r>
              <a:rPr lang="en-US" altLang="ko-KR" b="0" i="0" dirty="0">
                <a:effectLst/>
                <a:latin typeface="fkGroteskNeue"/>
              </a:rPr>
              <a:t>. RS-232 </a:t>
            </a:r>
            <a:r>
              <a:rPr lang="ko-KR" altLang="en-US" b="0" i="0" dirty="0">
                <a:effectLst/>
                <a:latin typeface="fkGroteskNeue"/>
              </a:rPr>
              <a:t>표준에 따라 데이터를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상태 정의 </a:t>
            </a:r>
            <a:r>
              <a:rPr lang="en-US" altLang="ko-KR" b="0" i="0" dirty="0">
                <a:effectLst/>
                <a:latin typeface="fkGroteskNeue"/>
              </a:rPr>
              <a:t>(State Defines)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idle_st</a:t>
            </a:r>
            <a:r>
              <a:rPr lang="en-US" altLang="ko-KR" b="0" i="0" dirty="0">
                <a:effectLst/>
                <a:latin typeface="fkGroteskNeue"/>
              </a:rPr>
              <a:t> (2'b00): </a:t>
            </a:r>
            <a:r>
              <a:rPr lang="ko-KR" altLang="en-US" b="0" i="0" dirty="0">
                <a:effectLst/>
                <a:latin typeface="fkGroteskNeue"/>
              </a:rPr>
              <a:t>대기 상태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송신 요청이 없을 때 유지됩니다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start_st</a:t>
            </a:r>
            <a:r>
              <a:rPr lang="en-US" altLang="ko-KR" b="0" i="0" dirty="0">
                <a:effectLst/>
                <a:latin typeface="fkGroteskNeue"/>
              </a:rPr>
              <a:t> (2'b01): </a:t>
            </a:r>
            <a:r>
              <a:rPr lang="ko-KR" altLang="en-US" b="0" i="0" dirty="0">
                <a:effectLst/>
                <a:latin typeface="fkGroteskNeue"/>
              </a:rPr>
              <a:t>시작 비트</a:t>
            </a:r>
            <a:r>
              <a:rPr lang="en-US" altLang="ko-KR" b="0" i="0" dirty="0">
                <a:effectLst/>
                <a:latin typeface="fkGroteskNeue"/>
              </a:rPr>
              <a:t>(Start Bit)</a:t>
            </a:r>
            <a:r>
              <a:rPr lang="ko-KR" altLang="en-US" b="0" i="0" dirty="0">
                <a:effectLst/>
                <a:latin typeface="fkGroteskNeue"/>
              </a:rPr>
              <a:t>를 전송하는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data_st</a:t>
            </a:r>
            <a:r>
              <a:rPr lang="en-US" altLang="ko-KR" b="0" i="0" dirty="0">
                <a:effectLst/>
                <a:latin typeface="fkGroteskNeue"/>
              </a:rPr>
              <a:t> (2'b11): </a:t>
            </a:r>
            <a:r>
              <a:rPr lang="ko-KR" altLang="en-US" b="0" i="0" dirty="0">
                <a:effectLst/>
                <a:latin typeface="fkGroteskNeue"/>
              </a:rPr>
              <a:t>데이터 비트를 순차적으로 전송하는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stop_st</a:t>
            </a:r>
            <a:r>
              <a:rPr lang="en-US" altLang="ko-KR" b="0" i="0" dirty="0">
                <a:effectLst/>
                <a:latin typeface="fkGroteskNeue"/>
              </a:rPr>
              <a:t> (2'b10): </a:t>
            </a:r>
            <a:r>
              <a:rPr lang="ko-KR" altLang="en-US" b="0" i="0" dirty="0">
                <a:effectLst/>
                <a:latin typeface="fkGroteskNeue"/>
              </a:rPr>
              <a:t>정지 비트</a:t>
            </a:r>
            <a:r>
              <a:rPr lang="en-US" altLang="ko-KR" b="0" i="0" dirty="0">
                <a:effectLst/>
                <a:latin typeface="fkGroteskNeue"/>
              </a:rPr>
              <a:t>(Stop Bit)</a:t>
            </a:r>
            <a:r>
              <a:rPr lang="ko-KR" altLang="en-US" b="0" i="0" dirty="0">
                <a:effectLst/>
                <a:latin typeface="fkGroteskNeue"/>
              </a:rPr>
              <a:t>를 전송하는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내부 레지스터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current_state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next_state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현재 상태와 다음 상태를 저장하는 레지스터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b_reg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b_next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</a:t>
            </a:r>
            <a:r>
              <a:rPr lang="en-US" altLang="ko-KR" b="0" i="0" dirty="0">
                <a:effectLst/>
                <a:latin typeface="fkGroteskNeue"/>
              </a:rPr>
              <a:t>(4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). </a:t>
            </a:r>
            <a:r>
              <a:rPr lang="ko-KR" altLang="en-US" b="0" i="0" dirty="0" err="1">
                <a:effectLst/>
                <a:latin typeface="fkGroteskNeue"/>
              </a:rPr>
              <a:t>보드레이트에</a:t>
            </a:r>
            <a:r>
              <a:rPr lang="ko-KR" altLang="en-US" b="0" i="0" dirty="0">
                <a:effectLst/>
                <a:latin typeface="fkGroteskNeue"/>
              </a:rPr>
              <a:t> 따라 데이터를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count_reg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count_next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비트 카운터</a:t>
            </a:r>
            <a:r>
              <a:rPr lang="en-US" altLang="ko-KR" b="0" i="0" dirty="0">
                <a:effectLst/>
                <a:latin typeface="fkGroteskNeue"/>
              </a:rPr>
              <a:t>(3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). </a:t>
            </a:r>
            <a:r>
              <a:rPr lang="ko-KR" altLang="en-US" b="0" i="0" dirty="0">
                <a:effectLst/>
                <a:latin typeface="fkGroteskNeue"/>
              </a:rPr>
              <a:t>현재까지 전송된 데이터 비트 수를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data_reg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data_next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입력 데이터를 저장하고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직렬화 과정에서 오른쪽으로 </a:t>
            </a:r>
            <a:r>
              <a:rPr lang="ko-KR" altLang="en-US" b="0" i="0" dirty="0" err="1">
                <a:effectLst/>
                <a:latin typeface="fkGroteskNeue"/>
              </a:rPr>
              <a:t>시프트됩니다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tx_reg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tx_next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직렬 데이터 출력 레지스터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dirty="0"/>
              <a:t>다음장에서 계속 설명 드리겠습니다</a:t>
            </a:r>
            <a:r>
              <a:rPr lang="en-CA" altLang="ko-KR" dirty="0"/>
              <a:t>.</a:t>
            </a:r>
          </a:p>
          <a:p>
            <a:endParaRPr lang="en-CA" altLang="ko-KR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6BD05-E3CE-794C-3E09-DA1FAFEC8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2242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8452-24AA-86BE-4FCD-DF31C7F42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BCFB0C-E1CE-1BF0-0198-7BDE80E73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E35A2E-FDAC-17E1-B3F0-A26E8E971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상태 머신</a:t>
            </a:r>
            <a:r>
              <a:rPr lang="en-US" altLang="ko-KR" b="0" i="0" dirty="0">
                <a:effectLst/>
                <a:latin typeface="var(--font-fk-grotesk)"/>
              </a:rPr>
              <a:t>(State Machine) </a:t>
            </a:r>
            <a:r>
              <a:rPr lang="ko-KR" altLang="en-US" b="0" i="0" dirty="0">
                <a:effectLst/>
                <a:latin typeface="var(--font-fk-grotesk)"/>
              </a:rPr>
              <a:t>동작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모듈은 상태 </a:t>
            </a:r>
            <a:r>
              <a:rPr lang="ko-KR" altLang="en-US" b="0" i="0" dirty="0" err="1">
                <a:effectLst/>
                <a:latin typeface="fkGroteskNeue"/>
              </a:rPr>
              <a:t>머신을</a:t>
            </a:r>
            <a:r>
              <a:rPr lang="ko-KR" altLang="en-US" b="0" i="0" dirty="0">
                <a:effectLst/>
                <a:latin typeface="fkGroteskNeue"/>
              </a:rPr>
              <a:t> 기반으로 작동하며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상태에서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송신기의 특정 동작을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Idle State (</a:t>
            </a:r>
            <a:r>
              <a:rPr lang="en-US" altLang="ko-KR" b="0" i="0" dirty="0" err="1">
                <a:effectLst/>
                <a:latin typeface="var(--font-fk-grotesk)"/>
              </a:rPr>
              <a:t>idle_st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기본 대기 상태입니다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항상 논리 </a:t>
            </a:r>
            <a:r>
              <a:rPr lang="en-US" altLang="ko-KR" b="0" i="0" dirty="0">
                <a:effectLst/>
                <a:latin typeface="fkGroteskNeue"/>
              </a:rPr>
              <a:t>1(1'b1)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(RS-232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US" altLang="ko-KR" b="0" i="0" dirty="0">
                <a:effectLst/>
                <a:latin typeface="fkGroteskNeue"/>
              </a:rPr>
              <a:t>Idle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만약 </a:t>
            </a:r>
            <a:r>
              <a:rPr lang="en-US" altLang="ko-KR" b="0" i="0" dirty="0" err="1">
                <a:effectLst/>
                <a:latin typeface="fkGroteskNeue"/>
              </a:rPr>
              <a:t>tx_start</a:t>
            </a:r>
            <a:r>
              <a:rPr lang="ko-KR" altLang="en-US" b="0" i="0" dirty="0">
                <a:effectLst/>
                <a:latin typeface="fkGroteskNeue"/>
              </a:rPr>
              <a:t>가 활성화되면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상태로 이동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start_st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초기화</a:t>
            </a:r>
            <a:r>
              <a:rPr lang="en-US" altLang="ko-KR" b="0" i="0" dirty="0">
                <a:effectLst/>
                <a:latin typeface="fkGroteskNeue"/>
              </a:rPr>
              <a:t>(0).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데이터를 내부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저장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Start State (</a:t>
            </a:r>
            <a:r>
              <a:rPr lang="en-US" altLang="ko-KR" b="0" i="0" dirty="0" err="1">
                <a:effectLst/>
                <a:latin typeface="var(--font-fk-grotesk)"/>
              </a:rPr>
              <a:t>start_st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시작 비트를 전송하는 상태입니다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논리 </a:t>
            </a:r>
            <a:r>
              <a:rPr lang="en-US" altLang="ko-KR" b="0" i="0" dirty="0">
                <a:effectLst/>
                <a:latin typeface="fkGroteskNeue"/>
              </a:rPr>
              <a:t>0(1'b0)</a:t>
            </a:r>
            <a:r>
              <a:rPr lang="ko-KR" altLang="en-US" b="0" i="0" dirty="0">
                <a:effectLst/>
                <a:latin typeface="fkGroteskNeue"/>
              </a:rPr>
              <a:t>으로 설정됩니다</a:t>
            </a:r>
            <a:r>
              <a:rPr lang="en-US" altLang="ko-KR" b="0" i="0" dirty="0">
                <a:effectLst/>
                <a:latin typeface="fkGroteskNeue"/>
              </a:rPr>
              <a:t>(Start Bit).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b_tick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신호가 활성화될 때마다 카운터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 값이 </a:t>
            </a:r>
            <a:r>
              <a:rPr lang="en-US" altLang="ko-KR" b="0" i="0" dirty="0">
                <a:effectLst/>
                <a:latin typeface="fkGroteskNeue"/>
              </a:rPr>
              <a:t>15</a:t>
            </a:r>
            <a:r>
              <a:rPr lang="ko-KR" altLang="en-US" b="0" i="0" dirty="0">
                <a:effectLst/>
                <a:latin typeface="fkGroteskNeue"/>
              </a:rPr>
              <a:t>에 도달하면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상태로 이동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data_st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카운터를 초기화</a:t>
            </a:r>
            <a:r>
              <a:rPr lang="en-US" altLang="ko-KR" b="0" i="0" dirty="0">
                <a:effectLst/>
                <a:latin typeface="fkGroteskNeue"/>
              </a:rPr>
              <a:t>(0).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비트 카운터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count_reg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초기화</a:t>
            </a:r>
            <a:r>
              <a:rPr lang="en-US" altLang="ko-KR" b="0" i="0" dirty="0">
                <a:effectLst/>
                <a:latin typeface="fkGroteskNeue"/>
              </a:rPr>
              <a:t>(0).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3. Data State (</a:t>
            </a:r>
            <a:r>
              <a:rPr lang="en-US" altLang="ko-KR" b="0" i="0" dirty="0" err="1">
                <a:effectLst/>
                <a:latin typeface="var(--font-fk-grotesk)"/>
              </a:rPr>
              <a:t>data_st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데이터를 </a:t>
            </a:r>
            <a:r>
              <a:rPr lang="ko-KR" altLang="en-US" b="0" i="0" dirty="0" err="1">
                <a:effectLst/>
                <a:latin typeface="fkGroteskNeue"/>
              </a:rPr>
              <a:t>직렬화하여</a:t>
            </a:r>
            <a:r>
              <a:rPr lang="ko-KR" altLang="en-US" b="0" i="0" dirty="0">
                <a:effectLst/>
                <a:latin typeface="fkGroteskNeue"/>
              </a:rPr>
              <a:t> 순차적으로 전송하는 상태입니다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현재 데이터의 </a:t>
            </a:r>
            <a:r>
              <a:rPr lang="en-US" altLang="ko-KR" b="0" i="0" dirty="0">
                <a:effectLst/>
                <a:latin typeface="fkGroteskNeue"/>
              </a:rPr>
              <a:t>LSB(Least Significant Bit)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신호가 활성화될 때마다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 값이 </a:t>
            </a:r>
            <a:r>
              <a:rPr lang="en-US" altLang="ko-KR" b="0" i="0" dirty="0">
                <a:effectLst/>
                <a:latin typeface="fkGroteskNeue"/>
              </a:rPr>
              <a:t>15</a:t>
            </a:r>
            <a:r>
              <a:rPr lang="ko-KR" altLang="en-US" b="0" i="0" dirty="0">
                <a:effectLst/>
                <a:latin typeface="fkGroteskNeue"/>
              </a:rPr>
              <a:t>에 도달하면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카운터를 초기화</a:t>
            </a:r>
            <a:r>
              <a:rPr lang="en-US" altLang="ko-KR" b="0" i="0" dirty="0">
                <a:effectLst/>
                <a:latin typeface="fkGroteskNeue"/>
              </a:rPr>
              <a:t>(0).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레지스터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data_reg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오른쪽으로 </a:t>
            </a:r>
            <a:r>
              <a:rPr lang="ko-KR" altLang="en-US" b="0" i="0" dirty="0" err="1">
                <a:effectLst/>
                <a:latin typeface="fkGroteskNeue"/>
              </a:rPr>
              <a:t>시프트하여</a:t>
            </a:r>
            <a:r>
              <a:rPr lang="ko-KR" altLang="en-US" b="0" i="0" dirty="0">
                <a:effectLst/>
                <a:latin typeface="fkGroteskNeue"/>
              </a:rPr>
              <a:t> 다음 비트를 준비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만약 모든 비트</a:t>
            </a:r>
            <a:r>
              <a:rPr lang="en-US" altLang="ko-KR" b="0" i="0" dirty="0">
                <a:effectLst/>
                <a:latin typeface="fkGroteskNeue"/>
              </a:rPr>
              <a:t>(8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전송되었다면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600200" lvl="3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상태로 이동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stop_st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그렇지 않으면 데이터 비트 카운터를 증가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4. Stop State (</a:t>
            </a:r>
            <a:r>
              <a:rPr lang="en-US" altLang="ko-KR" b="0" i="0" dirty="0" err="1">
                <a:effectLst/>
                <a:latin typeface="var(--font-fk-grotesk)"/>
              </a:rPr>
              <a:t>stop_st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정지 비트를 전송하는 상태입니다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논리 </a:t>
            </a:r>
            <a:r>
              <a:rPr lang="en-US" altLang="ko-KR" b="0" i="0" dirty="0">
                <a:effectLst/>
                <a:latin typeface="fkGroteskNeue"/>
              </a:rPr>
              <a:t>1(1'b1)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(Stop Bit).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신호가 활성화될 때마다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보드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카운터가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 값이 </a:t>
            </a:r>
            <a:r>
              <a:rPr lang="en-US" altLang="ko-KR" b="0" i="0" dirty="0">
                <a:effectLst/>
                <a:latin typeface="fkGroteskNeue"/>
              </a:rPr>
              <a:t>15</a:t>
            </a:r>
            <a:r>
              <a:rPr lang="ko-KR" altLang="en-US" b="0" i="0" dirty="0">
                <a:effectLst/>
                <a:latin typeface="fkGroteskNeue"/>
              </a:rPr>
              <a:t>에 도달하면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다음 상태로 이동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idle_st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전송 완료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tx_done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활성화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dirty="0"/>
          </a:p>
          <a:p>
            <a:endParaRPr lang="en-CA" altLang="ko-KR" dirty="0"/>
          </a:p>
          <a:p>
            <a:r>
              <a:rPr lang="ko-KR" altLang="en-US" dirty="0"/>
              <a:t>다음장에서 테스트 벤치를 완성하고 시뮬레이션 해보겠습니다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25A1E5-5AC5-8482-2DC1-EF202C278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24116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9A70-0C89-243C-DC94-22B33818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E08D13-3BA2-5AE3-912D-7A82DADD4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C76EA-BCD4-735D-7DE2-99B2800F8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 err="1">
                <a:effectLst/>
                <a:latin typeface="var(--font-fk-grotesk)"/>
              </a:rPr>
              <a:t>테스트벤치</a:t>
            </a:r>
            <a:r>
              <a:rPr lang="ko-KR" altLang="en-US" b="0" i="0" dirty="0">
                <a:effectLst/>
                <a:latin typeface="var(--font-fk-grotesk)"/>
              </a:rPr>
              <a:t> 설명하겠습니다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코드는 **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</a:t>
            </a:r>
            <a:r>
              <a:rPr lang="en-US" altLang="ko-KR" b="0" i="0" dirty="0">
                <a:effectLst/>
                <a:latin typeface="fkGroteskNeue"/>
              </a:rPr>
              <a:t>(UART_TX)**</a:t>
            </a:r>
            <a:r>
              <a:rPr lang="ko-KR" altLang="en-US" b="0" i="0" dirty="0">
                <a:effectLst/>
                <a:latin typeface="fkGroteskNeue"/>
              </a:rPr>
              <a:t>와 **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r>
              <a:rPr lang="en-US" altLang="ko-KR" b="0" i="0" dirty="0">
                <a:effectLst/>
                <a:latin typeface="fkGroteskNeue"/>
              </a:rPr>
              <a:t>(BAUDGEN)**</a:t>
            </a:r>
            <a:r>
              <a:rPr lang="ko-KR" altLang="en-US" b="0" i="0" dirty="0">
                <a:effectLst/>
                <a:latin typeface="fkGroteskNeue"/>
              </a:rPr>
              <a:t>를 통합하여 동작을 검증하는 </a:t>
            </a:r>
            <a:r>
              <a:rPr lang="ko-KR" altLang="en-US" b="0" i="0" dirty="0" err="1">
                <a:effectLst/>
                <a:latin typeface="fkGroteskNeue"/>
              </a:rPr>
              <a:t>테스트벤치입니다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None/>
            </a:pP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baud gen 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CA" altLang="ko-KR" b="0" i="0" dirty="0" err="1">
                <a:effectLst/>
                <a:latin typeface="fkGroteskNeue"/>
              </a:rPr>
              <a:t>uart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en-CA" altLang="ko-KR" b="0" i="0" dirty="0" err="1">
                <a:effectLst/>
                <a:latin typeface="fkGroteskNeue"/>
              </a:rPr>
              <a:t>tx</a:t>
            </a:r>
            <a:r>
              <a:rPr lang="ko-KR" altLang="en-US" b="0" i="0" dirty="0">
                <a:effectLst/>
                <a:latin typeface="fkGroteskNeue"/>
              </a:rPr>
              <a:t>두 모듈을 인스턴스화하고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신호를 설정하며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 신호를 모니터링하여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송신기가 올바르게 작동하는지 확인합니다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신호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시스템 클럭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주파수는 </a:t>
            </a:r>
            <a:r>
              <a:rPr lang="en-US" altLang="ko-KR" b="0" i="0" dirty="0">
                <a:effectLst/>
                <a:latin typeface="fkGroteskNeue"/>
              </a:rPr>
              <a:t>50MHz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resetn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리셋 신호</a:t>
            </a:r>
            <a:r>
              <a:rPr lang="en-US" altLang="ko-KR" b="0" i="0" dirty="0">
                <a:effectLst/>
                <a:latin typeface="fkGroteskNeue"/>
              </a:rPr>
              <a:t>. Active Low</a:t>
            </a:r>
            <a:r>
              <a:rPr lang="ko-KR" altLang="en-US" b="0" i="0" dirty="0">
                <a:effectLst/>
                <a:latin typeface="fkGroteskNeue"/>
              </a:rPr>
              <a:t>로 동작하며</a:t>
            </a:r>
            <a:r>
              <a:rPr lang="en-US" altLang="ko-KR" b="0" i="0" dirty="0">
                <a:effectLst/>
                <a:latin typeface="fkGroteskNeue"/>
              </a:rPr>
              <a:t>, 0</a:t>
            </a:r>
            <a:r>
              <a:rPr lang="ko-KR" altLang="en-US" b="0" i="0" dirty="0">
                <a:effectLst/>
                <a:latin typeface="fkGroteskNeue"/>
              </a:rPr>
              <a:t>일 때 모듈이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tx_start</a:t>
            </a:r>
            <a:r>
              <a:rPr lang="en-US" altLang="ko-KR" b="0" i="0" dirty="0">
                <a:effectLst/>
                <a:latin typeface="fkGroteskNeue"/>
              </a:rPr>
              <a:t>: UART </a:t>
            </a:r>
            <a:r>
              <a:rPr lang="ko-KR" altLang="en-US" b="0" i="0" dirty="0">
                <a:effectLst/>
                <a:latin typeface="fkGroteskNeue"/>
              </a:rPr>
              <a:t>송신 시작 신호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활성화되면 데이터 전송이 시작됩니다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en-US" altLang="ko-KR" b="0" i="0" dirty="0">
                <a:effectLst/>
                <a:latin typeface="fkGroteskNeue"/>
              </a:rPr>
              <a:t>: UART </a:t>
            </a:r>
            <a:r>
              <a:rPr lang="ko-KR" altLang="en-US" b="0" i="0" dirty="0">
                <a:effectLst/>
                <a:latin typeface="fkGroteskNeue"/>
              </a:rPr>
              <a:t>송신 데이터 입력</a:t>
            </a:r>
            <a:r>
              <a:rPr lang="en-US" altLang="ko-KR" b="0" i="0" dirty="0">
                <a:effectLst/>
                <a:latin typeface="fkGroteskNeue"/>
              </a:rPr>
              <a:t>(8</a:t>
            </a:r>
            <a:r>
              <a:rPr lang="ko-KR" altLang="en-US" b="0" i="0" dirty="0">
                <a:effectLst/>
                <a:latin typeface="fkGroteskNeue"/>
              </a:rPr>
              <a:t>비트 병렬 데이터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신호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baudtick</a:t>
            </a:r>
            <a:r>
              <a:rPr lang="en-US" altLang="ko-KR" b="0" i="0" dirty="0">
                <a:effectLst/>
                <a:latin typeface="fkGroteskNeue"/>
              </a:rPr>
              <a:t>: BAUDGEN </a:t>
            </a:r>
            <a:r>
              <a:rPr lang="ko-KR" altLang="en-US" b="0" i="0" dirty="0">
                <a:effectLst/>
                <a:latin typeface="fkGroteskNeue"/>
              </a:rPr>
              <a:t>모듈에서 생성된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tx_done</a:t>
            </a:r>
            <a:r>
              <a:rPr lang="en-US" altLang="ko-KR" b="0" i="0" dirty="0">
                <a:effectLst/>
                <a:latin typeface="fkGroteskNeue"/>
              </a:rPr>
              <a:t>: UART_TX </a:t>
            </a:r>
            <a:r>
              <a:rPr lang="ko-KR" altLang="en-US" b="0" i="0" dirty="0">
                <a:effectLst/>
                <a:latin typeface="fkGroteskNeue"/>
              </a:rPr>
              <a:t>모듈에서 데이터 전송 완료를 나타내는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: UART_TX </a:t>
            </a:r>
            <a:r>
              <a:rPr lang="ko-KR" altLang="en-US" b="0" i="0" dirty="0">
                <a:effectLst/>
                <a:latin typeface="fkGroteskNeue"/>
              </a:rPr>
              <a:t>모듈의 직렬 데이터 출력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BAUDGEN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r>
              <a:rPr lang="ko-KR" altLang="en-US" b="0" i="0" dirty="0">
                <a:effectLst/>
                <a:latin typeface="fkGroteskNeue"/>
              </a:rPr>
              <a:t> 역할을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일정한 주기로 </a:t>
            </a:r>
            <a:r>
              <a:rPr lang="en-US" altLang="ko-KR" b="0" i="0" dirty="0" err="1">
                <a:effectLst/>
                <a:latin typeface="fkGroteskNeue"/>
              </a:rPr>
              <a:t>baudtick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신호는 </a:t>
            </a:r>
            <a:r>
              <a:rPr lang="en-US" altLang="ko-KR" b="0" i="0" dirty="0">
                <a:effectLst/>
                <a:latin typeface="fkGroteskNeue"/>
              </a:rPr>
              <a:t>UART_TX </a:t>
            </a:r>
            <a:r>
              <a:rPr lang="ko-KR" altLang="en-US" b="0" i="0" dirty="0">
                <a:effectLst/>
                <a:latin typeface="fkGroteskNeue"/>
              </a:rPr>
              <a:t>모듈에 전달되어 데이터 전송 속도를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UART_TX</a:t>
            </a:r>
            <a:r>
              <a:rPr lang="ko-KR" altLang="en-US" b="0" i="0" dirty="0">
                <a:effectLst/>
                <a:latin typeface="fkGroteskNeue"/>
              </a:rPr>
              <a:t>는 병렬 데이터를 직렬로 변환하여 </a:t>
            </a:r>
            <a:r>
              <a:rPr lang="en-US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핀으로 출력하는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BAUDGEN</a:t>
            </a:r>
            <a:r>
              <a:rPr lang="ko-KR" altLang="en-US" b="0" i="0" dirty="0">
                <a:effectLst/>
                <a:latin typeface="fkGroteskNeue"/>
              </a:rPr>
              <a:t>에서 생성된 </a:t>
            </a:r>
            <a:r>
              <a:rPr lang="en-US" altLang="ko-KR" b="0" i="0" dirty="0" err="1">
                <a:effectLst/>
                <a:latin typeface="fkGroteskNeue"/>
              </a:rPr>
              <a:t>baudtick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신호를 사용해 데이터를 일정한 속도로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주기가 </a:t>
            </a:r>
            <a:r>
              <a:rPr lang="en-US" altLang="ko-KR" b="0" i="0" dirty="0">
                <a:effectLst/>
                <a:latin typeface="fkGroteskNeue"/>
              </a:rPr>
              <a:t>20ns</a:t>
            </a:r>
            <a:r>
              <a:rPr lang="ko-KR" altLang="en-US" b="0" i="0" dirty="0">
                <a:effectLst/>
                <a:latin typeface="fkGroteskNeue"/>
              </a:rPr>
              <a:t>인 신호로 생성됩니다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주파수 </a:t>
            </a:r>
            <a:r>
              <a:rPr lang="en-US" altLang="ko-KR" b="0" i="0" dirty="0">
                <a:effectLst/>
                <a:latin typeface="fkGroteskNeue"/>
              </a:rPr>
              <a:t>50MHz</a:t>
            </a:r>
            <a:r>
              <a:rPr lang="ko-KR" altLang="en-US" b="0" i="0" dirty="0">
                <a:effectLst/>
                <a:latin typeface="fkGroteskNeue"/>
              </a:rPr>
              <a:t>에 해당합니다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초기화 단계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모든 신호를 초기값으로 설정하고 리셋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활성화합니다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테스트 케이스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데이터를 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으로 설정하고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tx_start</a:t>
            </a:r>
            <a:r>
              <a:rPr lang="ko-KR" altLang="en-US" b="0" i="0" dirty="0">
                <a:effectLst/>
                <a:latin typeface="fkGroteskNeue"/>
              </a:rPr>
              <a:t>를 활성화하여 전송을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완료 대기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tx_done</a:t>
            </a:r>
            <a:r>
              <a:rPr lang="ko-KR" altLang="en-US" b="0" i="0" dirty="0">
                <a:effectLst/>
                <a:latin typeface="fkGroteskNeue"/>
              </a:rPr>
              <a:t>이 활성화될 때까지 기다린 후 시뮬레이션을 종료합니다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BAUDGEN </a:t>
            </a:r>
            <a:r>
              <a:rPr lang="ko-KR" altLang="en-US" b="0" i="0" dirty="0">
                <a:effectLst/>
                <a:latin typeface="fkGroteskNeue"/>
              </a:rPr>
              <a:t>모듈은 일정한 주기로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baudtick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UART_TX </a:t>
            </a:r>
            <a:r>
              <a:rPr lang="ko-KR" altLang="en-US" b="0" i="0" dirty="0">
                <a:effectLst/>
                <a:latin typeface="fkGroteskNeue"/>
              </a:rPr>
              <a:t>모듈은 병렬 데이터를 직렬로 변환하여 </a:t>
            </a:r>
            <a:r>
              <a:rPr lang="en-US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핀으로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데이터를 설정하고 전송 과정을 </a:t>
            </a:r>
            <a:r>
              <a:rPr lang="ko-KR" altLang="en-US" b="0" i="0" dirty="0" err="1">
                <a:effectLst/>
                <a:latin typeface="fkGroteskNeue"/>
              </a:rPr>
              <a:t>시뮬레이션하며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결과를 실시간으로 모니터링합니다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ko-KR" altLang="en-US" b="0" i="0" dirty="0" err="1">
                <a:effectLst/>
                <a:latin typeface="fkGroteskNeue"/>
              </a:rPr>
              <a:t>테스트벤치는</a:t>
            </a:r>
            <a:r>
              <a:rPr lang="ko-KR" altLang="en-US" b="0" i="0" dirty="0">
                <a:effectLst/>
                <a:latin typeface="fkGroteskNeue"/>
              </a:rPr>
              <a:t> 두 모듈의 통합 동작을 검증하며</a:t>
            </a:r>
            <a:r>
              <a:rPr lang="en-US" altLang="ko-KR" b="0" i="0" dirty="0">
                <a:effectLst/>
                <a:latin typeface="fkGroteskNeue"/>
              </a:rPr>
              <a:t>, RS-232</a:t>
            </a:r>
            <a:r>
              <a:rPr lang="ko-KR" altLang="en-US" b="0" i="0" dirty="0">
                <a:effectLst/>
                <a:latin typeface="fkGroteskNeue"/>
              </a:rPr>
              <a:t>와 같은 직렬 통신 프로토콜에서 사용되는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송신기의 설계 검증에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다음장에서 계속 됩니다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239DD-9C55-99CB-B42F-2C45DD69D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472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err="1"/>
              <a:t>Baudrate</a:t>
            </a:r>
            <a:r>
              <a:rPr lang="ko-KR" altLang="en-US" dirty="0"/>
              <a:t>의 시뮬레이션을 위해서는 </a:t>
            </a:r>
            <a:r>
              <a:rPr lang="en-CA" altLang="ko-KR" dirty="0" err="1"/>
              <a:t>baudgen.v</a:t>
            </a:r>
            <a:r>
              <a:rPr lang="en-CA" altLang="ko-KR" dirty="0"/>
              <a:t> </a:t>
            </a:r>
            <a:r>
              <a:rPr lang="ko-KR" altLang="en-US" dirty="0"/>
              <a:t>파일과 </a:t>
            </a:r>
            <a:r>
              <a:rPr lang="en-CA" altLang="ko-KR" dirty="0" err="1"/>
              <a:t>uart_tx.v</a:t>
            </a:r>
            <a:r>
              <a:rPr lang="en-CA" altLang="ko-KR" dirty="0"/>
              <a:t>, </a:t>
            </a:r>
            <a:r>
              <a:rPr lang="ko-KR" altLang="en-US" dirty="0"/>
              <a:t>그리고 </a:t>
            </a:r>
            <a:r>
              <a:rPr lang="en-CA" altLang="ko-KR" dirty="0" err="1"/>
              <a:t>tb_uart_tx.v</a:t>
            </a:r>
            <a:r>
              <a:rPr lang="en-CA" altLang="ko-KR" dirty="0"/>
              <a:t> 3</a:t>
            </a:r>
            <a:r>
              <a:rPr lang="ko-KR" altLang="en-US" dirty="0"/>
              <a:t>개의 모듈 파일을 </a:t>
            </a:r>
            <a:r>
              <a:rPr lang="ko-KR" altLang="en-US" dirty="0" err="1"/>
              <a:t>시뮬레레이션</a:t>
            </a:r>
            <a:r>
              <a:rPr lang="ko-KR" altLang="en-US" dirty="0"/>
              <a:t> 해야 합니다</a:t>
            </a:r>
            <a:r>
              <a:rPr lang="en-CA" altLang="ko-KR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dirty="0" err="1"/>
              <a:t>Xsim</a:t>
            </a:r>
            <a:r>
              <a:rPr lang="ko-KR" altLang="en-US" dirty="0"/>
              <a:t>에서 다음 항목을 </a:t>
            </a:r>
            <a:r>
              <a:rPr lang="en-CA" altLang="ko-KR" dirty="0"/>
              <a:t>waveform</a:t>
            </a:r>
            <a:r>
              <a:rPr lang="ko-KR" altLang="en-US" dirty="0"/>
              <a:t>에서 보여주어야 합니다</a:t>
            </a:r>
            <a:r>
              <a:rPr lang="en-CA" altLang="ko-KR" dirty="0"/>
              <a:t>.</a:t>
            </a:r>
            <a:r>
              <a:rPr lang="ko-KR" altLang="en-US" dirty="0"/>
              <a:t> 시뮬레이션 디자인 브라우저에서 </a:t>
            </a:r>
            <a:r>
              <a:rPr lang="en-CA" altLang="ko-KR" dirty="0"/>
              <a:t>UART TX with baud gen tb </a:t>
            </a:r>
            <a:r>
              <a:rPr lang="ko-KR" altLang="en-US" dirty="0" err="1"/>
              <a:t>모듈을를</a:t>
            </a:r>
            <a:r>
              <a:rPr lang="ko-KR" altLang="en-US" dirty="0"/>
              <a:t> 선택하시고 웨이브 폼을 확인해 보도록 하겠습니다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0870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B99C1-45A6-B39E-B3D5-CFF4F20A9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7C0187-E045-51DD-E6A2-C775532EB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F97FF0-F2A6-1D28-B0E4-B3CB135B2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시뮬레이션 파형은 **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</a:t>
            </a:r>
            <a:r>
              <a:rPr lang="en-US" altLang="ko-KR" b="0" i="0" dirty="0">
                <a:effectLst/>
                <a:latin typeface="fkGroteskNeue"/>
              </a:rPr>
              <a:t>(UART_TX)**</a:t>
            </a:r>
            <a:r>
              <a:rPr lang="ko-KR" altLang="en-US" b="0" i="0" dirty="0">
                <a:effectLst/>
                <a:latin typeface="fkGroteskNeue"/>
              </a:rPr>
              <a:t>와 **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r>
              <a:rPr lang="en-US" altLang="ko-KR" b="0" i="0" dirty="0">
                <a:effectLst/>
                <a:latin typeface="fkGroteskNeue"/>
              </a:rPr>
              <a:t>(BAUDGEN)**</a:t>
            </a:r>
            <a:r>
              <a:rPr lang="ko-KR" altLang="en-US" b="0" i="0" dirty="0">
                <a:effectLst/>
                <a:latin typeface="fkGroteskNeue"/>
              </a:rPr>
              <a:t>의 동작을 나타냅니다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 신호가 시간에 따라 어떻게 변화하는지 보여주며</a:t>
            </a:r>
            <a:r>
              <a:rPr lang="en-US" altLang="ko-KR" b="0" i="0" dirty="0">
                <a:effectLst/>
                <a:latin typeface="fkGroteskNeue"/>
              </a:rPr>
              <a:t>, UART </a:t>
            </a:r>
            <a:r>
              <a:rPr lang="ko-KR" altLang="en-US" b="0" i="0" dirty="0">
                <a:effectLst/>
                <a:latin typeface="fkGroteskNeue"/>
              </a:rPr>
              <a:t>송신기의 데이터 전송 과정과 관련된 주요 신호를 분석할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Baud tick</a:t>
            </a:r>
            <a:r>
              <a:rPr lang="ko-KR" altLang="en-US" b="0" i="0" dirty="0">
                <a:effectLst/>
                <a:latin typeface="var(--font-fk-grotesk)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BAUD GEN </a:t>
            </a:r>
            <a:r>
              <a:rPr lang="ko-KR" altLang="en-US" b="0" i="0" dirty="0">
                <a:effectLst/>
                <a:latin typeface="fkGroteskNeue"/>
              </a:rPr>
              <a:t>모듈에서 생성된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 err="1">
                <a:effectLst/>
                <a:latin typeface="var(--font-fk-grotesk)"/>
              </a:rPr>
              <a:t>d_in</a:t>
            </a:r>
            <a:r>
              <a:rPr lang="ko-KR" altLang="en-US" b="0" i="0" dirty="0">
                <a:effectLst/>
                <a:latin typeface="var(--font-fk-grotesk)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UART_TX </a:t>
            </a:r>
            <a:r>
              <a:rPr lang="ko-KR" altLang="en-US" b="0" i="0" dirty="0">
                <a:effectLst/>
                <a:latin typeface="fkGroteskNeue"/>
              </a:rPr>
              <a:t>모듈로 입력된 병렬 데이터입니다</a:t>
            </a:r>
          </a:p>
          <a:p>
            <a:pPr algn="l">
              <a:buNone/>
            </a:pPr>
            <a:r>
              <a:rPr lang="en-US" altLang="ko-KR" b="0" i="0" dirty="0" err="1">
                <a:effectLst/>
                <a:latin typeface="var(--font-fk-grotesk)"/>
              </a:rPr>
              <a:t>tx_start</a:t>
            </a:r>
            <a:r>
              <a:rPr lang="ko-KR" altLang="en-US" b="0" i="0" dirty="0">
                <a:effectLst/>
                <a:latin typeface="var(--font-fk-grotesk)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 시작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Tx</a:t>
            </a:r>
            <a:r>
              <a:rPr lang="ko-KR" altLang="en-US" b="0" i="0" dirty="0">
                <a:effectLst/>
                <a:latin typeface="var(--font-fk-grotesk)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UART </a:t>
            </a:r>
            <a:r>
              <a:rPr lang="ko-KR" altLang="en-US" b="0" i="0" dirty="0">
                <a:effectLst/>
                <a:latin typeface="fkGroteskNeue"/>
              </a:rPr>
              <a:t>송신기에서 출력된 직렬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파형에서 확인할 수 있는 동작 흐름은 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 단계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리셋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resetn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활성화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되어 모든 레지스터가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이후 리셋이 해제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되면서 정상 동작이 시작됩니다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입력 및 전송 시작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ko-KR" altLang="en-US" b="0" i="0" dirty="0">
                <a:effectLst/>
                <a:latin typeface="fkGroteskNeue"/>
              </a:rPr>
              <a:t>에 </a:t>
            </a:r>
            <a:r>
              <a:rPr lang="en-US" altLang="ko-KR" b="0" i="0" dirty="0">
                <a:effectLst/>
                <a:latin typeface="fkGroteskNeue"/>
              </a:rPr>
              <a:t>00110001(16</a:t>
            </a:r>
            <a:r>
              <a:rPr lang="ko-KR" altLang="en-US" b="0" i="0" dirty="0">
                <a:effectLst/>
                <a:latin typeface="fkGroteskNeue"/>
              </a:rPr>
              <a:t>진수로 </a:t>
            </a:r>
            <a:r>
              <a:rPr lang="en-US" altLang="ko-KR" b="0" i="0" dirty="0">
                <a:effectLst/>
                <a:latin typeface="fkGroteskNeue"/>
              </a:rPr>
              <a:t>31 </a:t>
            </a:r>
            <a:r>
              <a:rPr lang="en-CA" altLang="ko-KR" b="0" i="0" dirty="0">
                <a:effectLst/>
                <a:latin typeface="fkGroteskNeue"/>
              </a:rPr>
              <a:t>or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ascii </a:t>
            </a:r>
            <a:r>
              <a:rPr lang="ko-KR" altLang="en-US" b="0" i="0" dirty="0">
                <a:effectLst/>
                <a:latin typeface="fkGroteskNeue"/>
              </a:rPr>
              <a:t>코드 숫자</a:t>
            </a:r>
            <a:r>
              <a:rPr lang="en-CA" altLang="ko-KR" b="0" i="0" dirty="0">
                <a:effectLst/>
                <a:latin typeface="fkGroteskNeue"/>
              </a:rPr>
              <a:t>0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 입력됩니다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Tx_start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활성화되면서 데이터 전송이 시작됩니다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 데이터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Start Bit(0)</a:t>
            </a:r>
            <a:r>
              <a:rPr lang="ko-KR" altLang="en-US" b="0" i="0" dirty="0">
                <a:effectLst/>
                <a:latin typeface="fkGroteskNeue"/>
              </a:rPr>
              <a:t>가 먼저 출력됩니다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이후 입력 데이터의 각 비트가 </a:t>
            </a:r>
            <a:r>
              <a:rPr lang="en-US" altLang="ko-KR" b="0" i="0" dirty="0">
                <a:effectLst/>
                <a:latin typeface="fkGroteskNeue"/>
              </a:rPr>
              <a:t>LSB</a:t>
            </a:r>
            <a:r>
              <a:rPr lang="ko-KR" altLang="en-US" b="0" i="0" dirty="0">
                <a:effectLst/>
                <a:latin typeface="fkGroteskNeue"/>
              </a:rPr>
              <a:t>부터 순차적으로 출력됩니다</a:t>
            </a:r>
            <a:r>
              <a:rPr lang="en-US" altLang="ko-KR" b="0" i="0" dirty="0">
                <a:effectLst/>
                <a:latin typeface="fkGroteskNeue"/>
              </a:rPr>
              <a:t>(1, 0, 0, 0, 1, 1, 0, 0).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마지막으로 </a:t>
            </a:r>
            <a:r>
              <a:rPr lang="en-US" altLang="ko-KR" b="0" i="0" dirty="0">
                <a:effectLst/>
                <a:latin typeface="fkGroteskNeue"/>
              </a:rPr>
              <a:t>Stop Bit(1)</a:t>
            </a:r>
            <a:r>
              <a:rPr lang="ko-KR" altLang="en-US" b="0" i="0" dirty="0">
                <a:effectLst/>
                <a:latin typeface="fkGroteskNeue"/>
              </a:rPr>
              <a:t>가 출력됩니다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전송 완료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모든 비트가 전송된 후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tx_done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활성화되어 완료 상태를 표시합니다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65C16D-A6F4-38A6-94EF-ED5BADBA2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6531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dirty="0" err="1"/>
              <a:t>Xsim</a:t>
            </a:r>
            <a:r>
              <a:rPr lang="ko-KR" altLang="en-US" dirty="0"/>
              <a:t>에서 다음 항목을 다시</a:t>
            </a:r>
            <a:r>
              <a:rPr lang="en-CA" altLang="ko-KR" dirty="0"/>
              <a:t> waveform</a:t>
            </a:r>
            <a:r>
              <a:rPr lang="ko-KR" altLang="en-US" dirty="0"/>
              <a:t>에서 살펴 보도록 하겠습니다</a:t>
            </a:r>
            <a:r>
              <a:rPr lang="en-CA" altLang="ko-KR" dirty="0"/>
              <a:t>. </a:t>
            </a:r>
            <a:r>
              <a:rPr lang="ko-KR" altLang="en-US" dirty="0"/>
              <a:t>시뮬레이션 디자인 브라우저에서 </a:t>
            </a:r>
            <a:r>
              <a:rPr lang="en-CA" altLang="ko-KR" dirty="0"/>
              <a:t>UART TX </a:t>
            </a:r>
            <a:r>
              <a:rPr lang="ko-KR" altLang="en-US" dirty="0" err="1"/>
              <a:t>모듈을를</a:t>
            </a:r>
            <a:r>
              <a:rPr lang="ko-KR" altLang="en-US" dirty="0"/>
              <a:t> 선택하시고 웨이브 폼을 확인해 보도록 하겠습니다</a:t>
            </a:r>
            <a:r>
              <a:rPr lang="en-CA" altLang="ko-KR" dirty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053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23C6D-E137-3E0C-5C58-61BD4E1C5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A31F71-9CE4-E94D-B6FE-1395DF916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1CAB7C-D982-5158-A0E5-569DBDE80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**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</a:t>
            </a:r>
            <a:r>
              <a:rPr lang="en-US" altLang="ko-KR" b="0" i="0" dirty="0">
                <a:effectLst/>
                <a:latin typeface="fkGroteskNeue"/>
              </a:rPr>
              <a:t>(UART Transmitter)**</a:t>
            </a:r>
            <a:r>
              <a:rPr lang="ko-KR" altLang="en-US" b="0" i="0" dirty="0">
                <a:effectLst/>
                <a:latin typeface="fkGroteskNeue"/>
              </a:rPr>
              <a:t>의 시뮬레이션 파형을  데이터 전송 과정과 관련된 주요 신호들 </a:t>
            </a:r>
            <a:r>
              <a:rPr lang="en-CA" altLang="ko-KR" b="0" i="0" dirty="0">
                <a:effectLst/>
                <a:latin typeface="fkGroteskNeue"/>
              </a:rPr>
              <a:t>FSM State,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CA" altLang="ko-KR" b="0" i="0" dirty="0">
                <a:effectLst/>
                <a:latin typeface="fkGroteskNeue"/>
              </a:rPr>
              <a:t>Data bit count</a:t>
            </a:r>
            <a:r>
              <a:rPr lang="ko-KR" altLang="en-US" b="0" i="0" dirty="0">
                <a:effectLst/>
                <a:latin typeface="fkGroteskNeue"/>
              </a:rPr>
              <a:t>그리고 </a:t>
            </a:r>
            <a:r>
              <a:rPr lang="en-CA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신호와 주요 신호 들에 대해 이 시간 축에 따라 어떻게 변화하는지 다음장에서 차례대로 보도록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A7825-A164-5E18-AAA6-80515FE3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178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C676D-A12D-993D-26A6-1B280A5D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E008CF-7B47-6293-CB2B-081377542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B8AD9E-EC33-2A81-83BC-584B6D323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0" i="0" dirty="0">
                <a:effectLst/>
                <a:latin typeface="var(--font-fk-grotesk)"/>
              </a:rPr>
              <a:t>START </a:t>
            </a:r>
            <a:r>
              <a:rPr lang="ko-KR" altLang="en-US" b="0" i="0" dirty="0">
                <a:effectLst/>
                <a:latin typeface="var(--font-fk-grotesk)"/>
              </a:rPr>
              <a:t>구간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구간은 </a:t>
            </a:r>
            <a:r>
              <a:rPr lang="en-US" altLang="ko-KR" b="0" i="0" dirty="0">
                <a:effectLst/>
                <a:latin typeface="fkGroteskNeue"/>
              </a:rPr>
              <a:t>Start Bit</a:t>
            </a:r>
            <a:r>
              <a:rPr lang="ko-KR" altLang="en-US" b="0" i="0" dirty="0">
                <a:effectLst/>
                <a:latin typeface="fkGroteskNeue"/>
              </a:rPr>
              <a:t>를 전송하는 단계입니다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current_state</a:t>
            </a:r>
            <a:r>
              <a:rPr lang="en-US" altLang="ko-KR" b="0" i="0" dirty="0">
                <a:effectLst/>
                <a:latin typeface="fkGroteskNeue"/>
              </a:rPr>
              <a:t> = 01 (</a:t>
            </a:r>
            <a:r>
              <a:rPr lang="en-US" altLang="ko-KR" b="0" i="0" dirty="0" err="1">
                <a:effectLst/>
                <a:latin typeface="fkGroteskNeue"/>
              </a:rPr>
              <a:t>start_st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설정되며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tx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출력은 항상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유지됩니다</a:t>
            </a:r>
            <a:r>
              <a:rPr lang="en-US" altLang="ko-KR" b="0" i="0" dirty="0">
                <a:effectLst/>
                <a:latin typeface="fkGroteskNeue"/>
              </a:rPr>
              <a:t>(Start Bit).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b_tick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활성화될 때마다 </a:t>
            </a: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ko-KR" altLang="en-US" b="0" i="0" dirty="0">
                <a:effectLst/>
                <a:latin typeface="fkGroteskNeue"/>
              </a:rPr>
              <a:t> 카운터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b_reg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증가하여</a:t>
            </a:r>
            <a:r>
              <a:rPr lang="en-CA" altLang="ko-KR" b="0" i="0" dirty="0">
                <a:effectLst/>
                <a:latin typeface="fkGroteskNeue"/>
              </a:rPr>
              <a:t> 15</a:t>
            </a:r>
            <a:r>
              <a:rPr lang="ko-KR" altLang="en-US" b="0" i="0" dirty="0">
                <a:effectLst/>
                <a:latin typeface="fkGroteskNeue"/>
              </a:rPr>
              <a:t>가 되면 다음 상태로 이동합니다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83772-22D9-AFDC-5282-F1D87FC4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6458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DATA </a:t>
            </a:r>
            <a:r>
              <a:rPr lang="ko-KR" altLang="en-US" b="0" i="0" dirty="0">
                <a:effectLst/>
                <a:latin typeface="var(--font-fk-grotesk)"/>
              </a:rPr>
              <a:t>전송 구간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구간에서는 입력된 병렬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ko-KR" altLang="en-US" b="0" i="0" dirty="0" err="1">
                <a:effectLst/>
                <a:latin typeface="fkGroteskNeue"/>
              </a:rPr>
              <a:t>직렬화되어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핀으로 출력됩니다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current_state</a:t>
            </a:r>
            <a:r>
              <a:rPr lang="en-US" altLang="ko-KR" b="0" i="0" dirty="0">
                <a:effectLst/>
                <a:latin typeface="fkGroteskNeue"/>
              </a:rPr>
              <a:t> = 11 (</a:t>
            </a:r>
            <a:r>
              <a:rPr lang="en-US" altLang="ko-KR" b="0" i="0" dirty="0" err="1">
                <a:effectLst/>
                <a:latin typeface="fkGroteskNeue"/>
              </a:rPr>
              <a:t>data_st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설정되며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데이터 비트가 순서대로 출력됩니다</a:t>
            </a:r>
            <a:r>
              <a:rPr lang="en-US" altLang="ko-KR" b="0" i="0" dirty="0">
                <a:effectLst/>
                <a:latin typeface="fkGroteskNeue"/>
              </a:rPr>
              <a:t>(Little Endian </a:t>
            </a:r>
            <a:r>
              <a:rPr lang="ko-KR" altLang="en-US" b="0" i="0" dirty="0">
                <a:effectLst/>
                <a:latin typeface="fkGroteskNeue"/>
              </a:rPr>
              <a:t>방식</a:t>
            </a:r>
            <a:r>
              <a:rPr lang="en-US" altLang="ko-KR" b="0" i="0" dirty="0">
                <a:effectLst/>
                <a:latin typeface="fkGroteskNeue"/>
              </a:rPr>
              <a:t>, LSB</a:t>
            </a:r>
            <a:r>
              <a:rPr lang="ko-KR" altLang="en-US" b="0" i="0" dirty="0">
                <a:effectLst/>
                <a:latin typeface="fkGroteskNeue"/>
              </a:rPr>
              <a:t>부터 시작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count_reg</a:t>
            </a:r>
            <a:r>
              <a:rPr lang="ko-KR" altLang="en-US" b="0" i="0" dirty="0">
                <a:effectLst/>
                <a:latin typeface="fkGroteskNeue"/>
              </a:rPr>
              <a:t>는 전송된 데이터 비트의 개수를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값이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7</a:t>
            </a:r>
            <a:r>
              <a:rPr lang="ko-KR" altLang="en-US" b="0" i="0" dirty="0">
                <a:effectLst/>
                <a:latin typeface="fkGroteskNeue"/>
              </a:rPr>
              <a:t>까지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데이터가 </a:t>
            </a:r>
            <a:r>
              <a:rPr lang="en-US" altLang="ko-KR" b="0" i="0" dirty="0">
                <a:effectLst/>
                <a:latin typeface="fkGroteskNeue"/>
              </a:rPr>
              <a:t>00110001(16</a:t>
            </a:r>
            <a:r>
              <a:rPr lang="ko-KR" altLang="en-US" b="0" i="0" dirty="0">
                <a:effectLst/>
                <a:latin typeface="fkGroteskNeue"/>
              </a:rPr>
              <a:t>진수로 </a:t>
            </a:r>
            <a:r>
              <a:rPr lang="en-US" altLang="ko-KR" b="0" i="0" dirty="0">
                <a:effectLst/>
                <a:latin typeface="fkGroteskNeue"/>
              </a:rPr>
              <a:t>31)</a:t>
            </a:r>
            <a:r>
              <a:rPr lang="ko-KR" altLang="en-US" b="0" i="0" dirty="0">
                <a:effectLst/>
                <a:latin typeface="fkGroteskNeue"/>
              </a:rPr>
              <a:t>이라면</a:t>
            </a:r>
            <a:r>
              <a:rPr lang="en-US" altLang="ko-KR" b="0" i="0" dirty="0">
                <a:effectLst/>
                <a:latin typeface="fkGroteskNeue"/>
              </a:rPr>
              <a:t>, TX </a:t>
            </a:r>
            <a:r>
              <a:rPr lang="ko-KR" altLang="en-US" b="0" i="0" dirty="0">
                <a:effectLst/>
                <a:latin typeface="fkGroteskNeue"/>
              </a:rPr>
              <a:t>핀에는 다음과 같은 순서로 비트가 출력됩니다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1 → 0 → 0 → 0 → 1 → 1 → 0 → 0 (LSB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US" altLang="ko-KR" b="0" i="0" dirty="0">
                <a:effectLst/>
                <a:latin typeface="fkGroteskNeue"/>
              </a:rPr>
              <a:t>MSB</a:t>
            </a:r>
            <a:r>
              <a:rPr lang="ko-KR" altLang="en-US" b="0" i="0" dirty="0">
                <a:effectLst/>
                <a:latin typeface="fkGroteskNeue"/>
              </a:rPr>
              <a:t>까지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6733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var(--font-fk-grotesk)"/>
              </a:rPr>
              <a:t> </a:t>
            </a:r>
            <a:r>
              <a:rPr lang="en-US" altLang="ko-KR" b="0" i="0" dirty="0">
                <a:effectLst/>
                <a:latin typeface="var(--font-fk-grotesk)"/>
              </a:rPr>
              <a:t>STOP </a:t>
            </a:r>
            <a:r>
              <a:rPr lang="ko-KR" altLang="en-US" b="0" i="0" dirty="0">
                <a:effectLst/>
                <a:latin typeface="var(--font-fk-grotesk)"/>
              </a:rPr>
              <a:t>구간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구간은 </a:t>
            </a:r>
            <a:r>
              <a:rPr lang="en-US" altLang="ko-KR" b="0" i="0" dirty="0">
                <a:effectLst/>
                <a:latin typeface="fkGroteskNeue"/>
              </a:rPr>
              <a:t>Stop Bit</a:t>
            </a:r>
            <a:r>
              <a:rPr lang="ko-KR" altLang="en-US" b="0" i="0" dirty="0">
                <a:effectLst/>
                <a:latin typeface="fkGroteskNeue"/>
              </a:rPr>
              <a:t>를 전송하는 단계입니다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current_state</a:t>
            </a:r>
            <a:r>
              <a:rPr lang="en-US" altLang="ko-KR" b="0" i="0" dirty="0">
                <a:effectLst/>
                <a:latin typeface="fkGroteskNeue"/>
              </a:rPr>
              <a:t> = 10 (</a:t>
            </a:r>
            <a:r>
              <a:rPr lang="en-US" altLang="ko-KR" b="0" i="0" dirty="0" err="1">
                <a:effectLst/>
                <a:latin typeface="fkGroteskNeue"/>
              </a:rPr>
              <a:t>stop_st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설정되며</a:t>
            </a:r>
            <a:r>
              <a:rPr lang="en-US" altLang="ko-KR" b="0" i="0" dirty="0">
                <a:effectLst/>
                <a:latin typeface="fkGroteskNeue"/>
              </a:rPr>
              <a:t>, TX </a:t>
            </a:r>
            <a:r>
              <a:rPr lang="ko-KR" altLang="en-US" b="0" i="0" dirty="0">
                <a:effectLst/>
                <a:latin typeface="fkGroteskNeue"/>
              </a:rPr>
              <a:t>핀은 항상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유지됩니다</a:t>
            </a:r>
            <a:r>
              <a:rPr lang="en-US" altLang="ko-KR" b="0" i="0" dirty="0">
                <a:effectLst/>
                <a:latin typeface="fkGroteskNeue"/>
              </a:rPr>
              <a:t>(Stop Bit).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Stop Bit</a:t>
            </a:r>
            <a:r>
              <a:rPr lang="ko-KR" altLang="en-US" b="0" i="0" dirty="0">
                <a:effectLst/>
                <a:latin typeface="fkGroteskNeue"/>
              </a:rPr>
              <a:t>가 전송된 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상태는 다시 </a:t>
            </a:r>
            <a:r>
              <a:rPr lang="en-US" altLang="ko-KR" b="0" i="0" dirty="0">
                <a:effectLst/>
                <a:latin typeface="fkGroteskNeue"/>
              </a:rPr>
              <a:t>Idle(00)</a:t>
            </a:r>
            <a:r>
              <a:rPr lang="ko-KR" altLang="en-US" b="0" i="0" dirty="0">
                <a:effectLst/>
                <a:latin typeface="fkGroteskNeue"/>
              </a:rPr>
              <a:t>로 돌아갑니다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또한 마지막에 </a:t>
            </a:r>
            <a:r>
              <a:rPr lang="en-CA" altLang="ko-KR" b="0" i="0" dirty="0" err="1">
                <a:effectLst/>
                <a:latin typeface="fkGroteskNeue"/>
              </a:rPr>
              <a:t>tx</a:t>
            </a:r>
            <a:r>
              <a:rPr lang="en-CA" altLang="ko-KR" b="0" i="0" dirty="0">
                <a:effectLst/>
                <a:latin typeface="fkGroteskNeue"/>
              </a:rPr>
              <a:t> done</a:t>
            </a:r>
            <a:r>
              <a:rPr lang="ko-KR" altLang="en-US" b="0" i="0" dirty="0">
                <a:effectLst/>
                <a:latin typeface="fkGroteskNeue"/>
              </a:rPr>
              <a:t>비트가 활성화 되어 모든 출력이 </a:t>
            </a:r>
            <a:r>
              <a:rPr lang="ko-KR" altLang="en-US" b="0" i="0" dirty="0" err="1">
                <a:effectLst/>
                <a:latin typeface="fkGroteskNeue"/>
              </a:rPr>
              <a:t>끝났을을</a:t>
            </a:r>
            <a:r>
              <a:rPr lang="ko-KR" altLang="en-US" b="0" i="0" dirty="0">
                <a:effectLst/>
                <a:latin typeface="fkGroteskNeue"/>
              </a:rPr>
              <a:t> 알려주고 있음을 확인 </a:t>
            </a:r>
            <a:r>
              <a:rPr lang="ko-KR" altLang="en-US" b="0" i="0" dirty="0" err="1">
                <a:effectLst/>
                <a:latin typeface="fkGroteskNeue"/>
              </a:rPr>
              <a:t>할수</a:t>
            </a:r>
            <a:r>
              <a:rPr lang="ko-KR" altLang="en-US" b="0" i="0" dirty="0">
                <a:effectLst/>
                <a:latin typeface="fkGroteskNeue"/>
              </a:rPr>
              <a:t> 있었습니다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결론으로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이 시뮬레이션 파형은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송신기의 정상적인 동작을 보여줍니다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 데이터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d_in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ko-KR" altLang="en-US" b="0" i="0" dirty="0" err="1">
                <a:effectLst/>
                <a:latin typeface="fkGroteskNeue"/>
              </a:rPr>
              <a:t>직렬화되어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TX </a:t>
            </a:r>
            <a:r>
              <a:rPr lang="ko-KR" altLang="en-US" b="0" i="0" dirty="0">
                <a:effectLst/>
                <a:latin typeface="fkGroteskNeue"/>
              </a:rPr>
              <a:t>핀으로 올바르게 출력되고 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상태 머신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Idle → Start → Data → Stop </a:t>
            </a:r>
            <a:r>
              <a:rPr lang="ko-KR" altLang="en-US" b="0" i="0" dirty="0">
                <a:effectLst/>
                <a:latin typeface="fkGroteskNeue"/>
              </a:rPr>
              <a:t>순서로 정확히 진행되고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보드레이트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틱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b_tick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신호에 따라 일정한 속도로 데이터가 전송되고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송신기가 </a:t>
            </a:r>
            <a:r>
              <a:rPr lang="en-US" altLang="ko-KR" b="0" i="0" dirty="0">
                <a:effectLst/>
                <a:latin typeface="fkGroteskNeue"/>
              </a:rPr>
              <a:t>RS-232 </a:t>
            </a:r>
            <a:r>
              <a:rPr lang="ko-KR" altLang="en-US" b="0" i="0" dirty="0">
                <a:effectLst/>
                <a:latin typeface="fkGroteskNeue"/>
              </a:rPr>
              <a:t>표준에 따라 데이터를 안정적으로 송신하고 있음을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dirty="0"/>
              <a:t>그럼 실습을 마치도록 하겠습니다</a:t>
            </a:r>
            <a:r>
              <a:rPr lang="en-CA" altLang="ko-KR" dirty="0"/>
              <a:t>. 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774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직렬 통신은 데이터를 한 번에 한 비트씩 순차적으로 전송하는 방식입니다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단일 채널 또는 라인을 사용하며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 장치가 데이터를 하나씩 보내고 수신 장치가 이를 재조립하여 메시지를 완성합니다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데이터는 이진 펄스 형태로 전송되며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dirty="0"/>
              <a:t>1</a:t>
            </a:r>
            <a:r>
              <a:rPr lang="ko-KR" altLang="en-US" b="0" i="0" dirty="0">
                <a:effectLst/>
                <a:latin typeface="fkGroteskNeue"/>
              </a:rPr>
              <a:t>은 높은 논리 상태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5V), </a:t>
            </a:r>
            <a:r>
              <a:rPr lang="en-US" altLang="ko-KR" dirty="0"/>
              <a:t>0</a:t>
            </a:r>
            <a:r>
              <a:rPr lang="ko-KR" altLang="en-US" b="0" i="0" dirty="0">
                <a:effectLst/>
                <a:latin typeface="fkGroteskNeue"/>
              </a:rPr>
              <a:t>은 낮은 논리 상태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0V)</a:t>
            </a:r>
            <a:r>
              <a:rPr lang="ko-KR" altLang="en-US" b="0" i="0" dirty="0">
                <a:effectLst/>
                <a:latin typeface="fkGroteskNeue"/>
              </a:rPr>
              <a:t>를 나타냅니다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3609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CA" altLang="ko-KR"/>
              <a:t>.</a:t>
            </a:r>
          </a:p>
          <a:p>
            <a:endParaRPr lang="en-CA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773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디지털 데이터 통신은 기본적으로 </a:t>
            </a: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Parallel </a:t>
            </a:r>
            <a:r>
              <a:rPr lang="ko-KR" altLang="en-US" b="0" i="0" dirty="0">
                <a:effectLst/>
                <a:latin typeface="fkGroteskNeue"/>
              </a:rPr>
              <a:t>두 가지 방식으로 이루어집니다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사용되는 전송 방식은 통신 대역폭이 요구하는 케이블 길이에 따라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전송에서는 비트를 동일한 라인에서 순차적으로 전송합니다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배선 비용을 줄이는 장점이 있지만 통신 속도는 느려지는 단점이 있습니다</a:t>
            </a:r>
            <a:r>
              <a:rPr lang="en-US" altLang="ko-KR" b="0" i="0" dirty="0">
                <a:effectLst/>
                <a:latin typeface="fkGroteskNeue"/>
              </a:rPr>
              <a:t>. Serial </a:t>
            </a:r>
            <a:r>
              <a:rPr lang="ko-KR" altLang="en-US" b="0" i="0" dirty="0">
                <a:effectLst/>
                <a:latin typeface="fkGroteskNeue"/>
              </a:rPr>
              <a:t>전송은 주로 장거리 통신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네트워크가 아닌 장치 간 통신에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방식의 전송 예로는 </a:t>
            </a:r>
            <a:r>
              <a:rPr lang="en-US" altLang="ko-KR" b="0" i="0" dirty="0">
                <a:effectLst/>
                <a:latin typeface="fkGroteskNeue"/>
              </a:rPr>
              <a:t>RS-232 </a:t>
            </a:r>
            <a:r>
              <a:rPr lang="ko-KR" altLang="en-US" b="0" i="0" dirty="0">
                <a:effectLst/>
                <a:latin typeface="fkGroteskNeue"/>
              </a:rPr>
              <a:t>프로토콜을 사용하는 컴퓨터와 모뎀 간의 연결이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외에도 </a:t>
            </a:r>
            <a:r>
              <a:rPr lang="en-US" altLang="ko-KR" b="0" i="0" dirty="0">
                <a:effectLst/>
                <a:latin typeface="fkGroteskNeue"/>
              </a:rPr>
              <a:t>UART, SPI, I2C, USB, Ethernet PCI Express</a:t>
            </a:r>
            <a:r>
              <a:rPr lang="ko-KR" altLang="en-US" b="0" i="0" dirty="0">
                <a:effectLst/>
                <a:latin typeface="fkGroteskNeue"/>
              </a:rPr>
              <a:t>와 같은 </a:t>
            </a: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전송 프로토콜이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그림에서 볼 수 있듯이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(1</a:t>
            </a:r>
            <a:r>
              <a:rPr lang="ko-KR" altLang="en-US" b="0" i="0" dirty="0">
                <a:effectLst/>
                <a:latin typeface="fkGroteskNeue"/>
              </a:rPr>
              <a:t>바이트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구성되어 있으며</a:t>
            </a:r>
            <a:r>
              <a:rPr lang="en-US" altLang="ko-KR" b="0" i="0" dirty="0">
                <a:effectLst/>
                <a:latin typeface="fkGroteskNeue"/>
              </a:rPr>
              <a:t>, "10111001"</a:t>
            </a:r>
            <a:r>
              <a:rPr lang="ko-KR" altLang="en-US" b="0" i="0" dirty="0">
                <a:effectLst/>
                <a:latin typeface="fkGroteskNeue"/>
              </a:rPr>
              <a:t>이라는 비트 패턴이 하나의 라인을 통해 순서대로 전송됩니다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방식은 배선 비용을 줄이는 데 유리하며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장거리 통신이나 네트워크가 아닌 장치 간 통신에서 주로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519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Parallel </a:t>
            </a:r>
            <a:r>
              <a:rPr lang="ko-KR" altLang="en-US" b="0" i="0" dirty="0">
                <a:effectLst/>
                <a:latin typeface="fkGroteskNeue"/>
              </a:rPr>
              <a:t>통신에서는 여러 데이터 항목이나 비트가 서로 다른 와이어를 통해 동시에 전송됩니다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이러한 전송은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의해 동기화됩니다</a:t>
            </a:r>
            <a:r>
              <a:rPr lang="en-US" altLang="ko-KR" b="0" i="0" dirty="0">
                <a:effectLst/>
                <a:latin typeface="fkGroteskNeue"/>
              </a:rPr>
              <a:t>. Parallel </a:t>
            </a:r>
            <a:r>
              <a:rPr lang="ko-KR" altLang="en-US" b="0" i="0" dirty="0">
                <a:effectLst/>
                <a:latin typeface="fkGroteskNeue"/>
              </a:rPr>
              <a:t>통신은 </a:t>
            </a: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통신에 비해 더 높은 대역폭을 제공하지만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이러한 속도 향상은 증가된 배선 비용이라는 대가를 수반합니다</a:t>
            </a:r>
            <a:r>
              <a:rPr lang="en-US" altLang="ko-KR" b="0" i="0" dirty="0">
                <a:effectLst/>
                <a:latin typeface="fkGroteskNeue"/>
              </a:rPr>
              <a:t>. Parallel </a:t>
            </a:r>
            <a:r>
              <a:rPr lang="ko-KR" altLang="en-US" b="0" i="0" dirty="0">
                <a:effectLst/>
                <a:latin typeface="fkGroteskNeue"/>
              </a:rPr>
              <a:t>전송의 한 가지 예는 이전에 살펴본 것처럼 프로세서 코어와 메모리 간의 연결입니다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일반적으로 칩 내부의 통신 채널은 </a:t>
            </a:r>
            <a:r>
              <a:rPr lang="en-US" altLang="ko-KR" b="0" i="0" dirty="0">
                <a:effectLst/>
                <a:latin typeface="fkGroteskNeue"/>
              </a:rPr>
              <a:t>Parallel </a:t>
            </a:r>
            <a:r>
              <a:rPr lang="ko-KR" altLang="en-US" b="0" i="0" dirty="0">
                <a:effectLst/>
                <a:latin typeface="fkGroteskNeue"/>
              </a:rPr>
              <a:t>방식으로 이루어집니다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예로는 </a:t>
            </a:r>
            <a:r>
              <a:rPr lang="en-US" altLang="ko-KR" b="0" i="0" dirty="0">
                <a:effectLst/>
                <a:latin typeface="fkGroteskNeue"/>
              </a:rPr>
              <a:t>Arm AHB</a:t>
            </a:r>
            <a:r>
              <a:rPr lang="ko-KR" altLang="en-US" b="0" i="0" dirty="0">
                <a:effectLst/>
                <a:latin typeface="fkGroteskNeue"/>
              </a:rPr>
              <a:t>와 같은 칩 내부 버스가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ED05C12-C9C4-4501-9C72-D2E25191FC3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165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Serial Communication</a:t>
            </a:r>
            <a:r>
              <a:rPr lang="ko-KR" altLang="en-US" b="0" i="0" dirty="0">
                <a:effectLst/>
                <a:latin typeface="fkGroteskNeue"/>
              </a:rPr>
              <a:t>의 모드는 데이터 전송 방식에 따라 </a:t>
            </a:r>
            <a:r>
              <a:rPr lang="en-US" altLang="ko-KR" b="0" i="0" dirty="0">
                <a:effectLst/>
                <a:latin typeface="fkGroteskNeue"/>
              </a:rPr>
              <a:t>Simplex, Half Duplex, Full Duplex</a:t>
            </a:r>
            <a:r>
              <a:rPr lang="ko-KR" altLang="en-US" b="0" i="0" dirty="0">
                <a:effectLst/>
                <a:latin typeface="fkGroteskNeue"/>
              </a:rPr>
              <a:t>로 나뉩니다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 모드의 특징은 아래와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1. Simplex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데이터는 한 방향으로만 전송됩니다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그림 </a:t>
            </a:r>
            <a:r>
              <a:rPr lang="en-US" altLang="ko-KR" b="0" i="0" dirty="0">
                <a:effectLst/>
                <a:latin typeface="fkGroteskNeue"/>
              </a:rPr>
              <a:t>(a)</a:t>
            </a:r>
            <a:r>
              <a:rPr lang="ko-KR" altLang="en-US" b="0" i="0" dirty="0">
                <a:effectLst/>
                <a:latin typeface="fkGroteskNeue"/>
              </a:rPr>
              <a:t>에서 볼 수 있듯이</a:t>
            </a:r>
            <a:r>
              <a:rPr lang="en-US" altLang="ko-KR" b="0" i="0" dirty="0">
                <a:effectLst/>
                <a:latin typeface="fkGroteskNeue"/>
              </a:rPr>
              <a:t>, send </a:t>
            </a:r>
            <a:r>
              <a:rPr lang="ko-KR" altLang="en-US" b="0" i="0" dirty="0">
                <a:effectLst/>
                <a:latin typeface="fkGroteskNeue"/>
              </a:rPr>
              <a:t>장치가 데이터를 보내고 </a:t>
            </a:r>
            <a:r>
              <a:rPr lang="en-US" altLang="ko-KR" b="0" i="0" dirty="0">
                <a:effectLst/>
                <a:latin typeface="fkGroteskNeue"/>
              </a:rPr>
              <a:t>receive </a:t>
            </a:r>
            <a:r>
              <a:rPr lang="ko-KR" altLang="en-US" b="0" i="0" dirty="0">
                <a:effectLst/>
                <a:latin typeface="fkGroteskNeue"/>
              </a:rPr>
              <a:t>장치가 이를 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키보드에서 컴퓨터로 입력 데이터 전송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var(--font-fk-grotesk)"/>
              </a:rPr>
              <a:t>2. Half Duplex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데이터는 양방향으로 전송될 수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동시에 전송되지는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그림 </a:t>
            </a:r>
            <a:r>
              <a:rPr lang="en-US" altLang="ko-KR" b="0" i="0" dirty="0">
                <a:effectLst/>
                <a:latin typeface="fkGroteskNeue"/>
              </a:rPr>
              <a:t>(c)</a:t>
            </a:r>
            <a:r>
              <a:rPr lang="ko-KR" altLang="en-US" b="0" i="0" dirty="0">
                <a:effectLst/>
                <a:latin typeface="fkGroteskNeue"/>
              </a:rPr>
              <a:t>에서 보여지듯이</a:t>
            </a:r>
            <a:r>
              <a:rPr lang="en-US" altLang="ko-KR" b="0" i="0" dirty="0">
                <a:effectLst/>
                <a:latin typeface="fkGroteskNeue"/>
              </a:rPr>
              <a:t>, send</a:t>
            </a:r>
            <a:r>
              <a:rPr lang="ko-KR" altLang="en-US" b="0" i="0" dirty="0">
                <a:effectLst/>
                <a:latin typeface="fkGroteskNeue"/>
              </a:rPr>
              <a:t>와 </a:t>
            </a:r>
            <a:r>
              <a:rPr lang="en-US" altLang="ko-KR" b="0" i="0" dirty="0">
                <a:effectLst/>
                <a:latin typeface="fkGroteskNeue"/>
              </a:rPr>
              <a:t>receive</a:t>
            </a:r>
            <a:r>
              <a:rPr lang="ko-KR" altLang="en-US" b="0" i="0" dirty="0">
                <a:effectLst/>
                <a:latin typeface="fkGroteskNeue"/>
              </a:rPr>
              <a:t>가 같은 라인을 공유하며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한 번에 하나의 방향으로만 데이터가 흐릅니다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워키토키등</a:t>
            </a:r>
            <a:r>
              <a:rPr lang="ko-KR" altLang="en-US" b="0" i="0" dirty="0">
                <a:effectLst/>
                <a:latin typeface="fkGroteskNeue"/>
              </a:rPr>
              <a:t> 옛날 이더넷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var(--font-fk-grotesk)"/>
              </a:rPr>
              <a:t>3. Full-Duplex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데이터는 양방향으로 동시에 전송될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그림 </a:t>
            </a:r>
            <a:r>
              <a:rPr lang="en-US" altLang="ko-KR" b="0" i="0" dirty="0">
                <a:effectLst/>
                <a:latin typeface="fkGroteskNeue"/>
              </a:rPr>
              <a:t>(b)</a:t>
            </a:r>
            <a:r>
              <a:rPr lang="ko-KR" altLang="en-US" b="0" i="0" dirty="0">
                <a:effectLst/>
                <a:latin typeface="fkGroteskNeue"/>
              </a:rPr>
              <a:t>에서 볼 수 있듯이</a:t>
            </a:r>
            <a:r>
              <a:rPr lang="en-US" altLang="ko-KR" b="0" i="0" dirty="0">
                <a:effectLst/>
                <a:latin typeface="fkGroteskNeue"/>
              </a:rPr>
              <a:t>, send</a:t>
            </a:r>
            <a:r>
              <a:rPr lang="ko-KR" altLang="en-US" b="0" i="0" dirty="0">
                <a:effectLst/>
                <a:latin typeface="fkGroteskNeue"/>
              </a:rPr>
              <a:t>와 </a:t>
            </a:r>
            <a:r>
              <a:rPr lang="en-US" altLang="ko-KR" b="0" i="0" dirty="0">
                <a:effectLst/>
                <a:latin typeface="fkGroteskNeue"/>
              </a:rPr>
              <a:t>receive</a:t>
            </a:r>
            <a:r>
              <a:rPr lang="ko-KR" altLang="en-US" b="0" i="0" dirty="0">
                <a:effectLst/>
                <a:latin typeface="fkGroteskNeue"/>
              </a:rPr>
              <a:t>가 각각 독립적인 라인을 사용하여 동시에 데이터를 주고받습니다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UART, I2C, SPI, USB</a:t>
            </a:r>
            <a:r>
              <a:rPr lang="ko-KR" altLang="en-US" b="0" i="0" dirty="0">
                <a:effectLst/>
                <a:latin typeface="fkGroteskNeue"/>
              </a:rPr>
              <a:t>등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모드들은 통신 환경과 요구 사항에 따라 적합한 방식으로 선택됩니다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29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통신은 동기식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또는 비동기식으로 나눌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동기식 </a:t>
            </a:r>
            <a:r>
              <a:rPr lang="en-US" altLang="ko-KR" b="0" i="0" dirty="0">
                <a:effectLst/>
                <a:latin typeface="fkGroteskNeue"/>
              </a:rPr>
              <a:t>Serial </a:t>
            </a:r>
            <a:r>
              <a:rPr lang="ko-KR" altLang="en-US" b="0" i="0" dirty="0">
                <a:effectLst/>
                <a:latin typeface="fkGroteskNeue"/>
              </a:rPr>
              <a:t>전송에서는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사용하여 데이터 전송이 동기화됩니다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위해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분배하기 위한 추가 배선이 필요합니다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비동기식 전송에서는 </a:t>
            </a:r>
            <a:r>
              <a:rPr lang="ko-KR" altLang="en-US" b="0" i="0" dirty="0" err="1">
                <a:effectLst/>
                <a:latin typeface="fkGroteskNeue"/>
              </a:rPr>
              <a:t>핸드셰이크</a:t>
            </a:r>
            <a:r>
              <a:rPr lang="ko-KR" altLang="en-US" b="0" i="0" dirty="0">
                <a:effectLst/>
                <a:latin typeface="fkGroteskNeue"/>
              </a:rPr>
              <a:t> 프로토콜을 사용하여 데이터 전송의 시작과 끝을 조율합니다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전송할 필요가 없음을 의미하지만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송신기와 수신기가 데이터 전송을 조율하는 방법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baud rate)</a:t>
            </a:r>
            <a:r>
              <a:rPr lang="ko-KR" altLang="en-US" b="0" i="0" dirty="0">
                <a:effectLst/>
                <a:latin typeface="fkGroteskNeue"/>
              </a:rPr>
              <a:t>에 대해 미리 합의해야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비동기식 전송은 프레임 사이에 임의의 크기의 간격을 허용합니다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비동기식 데이터 전송은 일반적으로 동기식 전송에서 필요한 한 개의 와이어와 달리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항목당 두 개 이상의 와이어를 필요로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056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0" i="0" dirty="0">
                <a:effectLst/>
                <a:latin typeface="fkGroteskNeue"/>
              </a:rPr>
              <a:t>Parallel </a:t>
            </a:r>
            <a:r>
              <a:rPr lang="ko-KR" altLang="en-US" sz="2000" b="0" i="0" dirty="0">
                <a:effectLst/>
                <a:latin typeface="fkGroteskNeue"/>
              </a:rPr>
              <a:t>통신은 </a:t>
            </a:r>
            <a:r>
              <a:rPr lang="en-US" altLang="ko-KR" sz="2000" b="0" i="0" dirty="0">
                <a:effectLst/>
                <a:latin typeface="fkGroteskNeue"/>
              </a:rPr>
              <a:t>Serial </a:t>
            </a:r>
            <a:r>
              <a:rPr lang="ko-KR" altLang="en-US" sz="2000" b="0" i="0" dirty="0">
                <a:effectLst/>
                <a:latin typeface="fkGroteskNeue"/>
              </a:rPr>
              <a:t>통신에 비해 더 높은 대역폭을 제공하지만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이러한 속도는 증가된 배선 비용이라는 대가를 수반합니다</a:t>
            </a:r>
            <a:r>
              <a:rPr lang="en-US" altLang="ko-KR" sz="2000" b="0" i="0" dirty="0">
                <a:effectLst/>
                <a:latin typeface="fkGroteskNeue"/>
              </a:rPr>
              <a:t>. Parallel </a:t>
            </a:r>
            <a:r>
              <a:rPr lang="ko-KR" altLang="en-US" sz="2000" b="0" i="0" dirty="0">
                <a:effectLst/>
                <a:latin typeface="fkGroteskNeue"/>
              </a:rPr>
              <a:t>데이터 전송은 </a:t>
            </a:r>
            <a:r>
              <a:rPr lang="ko-KR" altLang="en-US" sz="2000" b="0" i="0" dirty="0" err="1">
                <a:effectLst/>
                <a:latin typeface="fkGroteskNeue"/>
              </a:rPr>
              <a:t>클록</a:t>
            </a:r>
            <a:r>
              <a:rPr lang="ko-KR" altLang="en-US" sz="2000" b="0" i="0" dirty="0">
                <a:effectLst/>
                <a:latin typeface="fkGroteskNeue"/>
              </a:rPr>
              <a:t> </a:t>
            </a:r>
            <a:r>
              <a:rPr lang="ko-KR" altLang="en-US" sz="2000" b="0" i="0" dirty="0" err="1">
                <a:effectLst/>
                <a:latin typeface="fkGroteskNeue"/>
              </a:rPr>
              <a:t>스큐</a:t>
            </a:r>
            <a:r>
              <a:rPr lang="en-US" altLang="ko-KR" sz="2000" b="0" i="0" dirty="0">
                <a:effectLst/>
                <a:latin typeface="fkGroteskNeue"/>
              </a:rPr>
              <a:t>(clock skew)</a:t>
            </a:r>
            <a:r>
              <a:rPr lang="ko-KR" altLang="en-US" sz="2000" b="0" i="0" dirty="0">
                <a:effectLst/>
                <a:latin typeface="fkGroteskNeue"/>
              </a:rPr>
              <a:t>와 와이어 간 간섭</a:t>
            </a:r>
            <a:r>
              <a:rPr lang="en-US" altLang="ko-KR" sz="2000" b="0" i="0" dirty="0">
                <a:effectLst/>
                <a:latin typeface="fkGroteskNeue"/>
              </a:rPr>
              <a:t>(crosstalk)</a:t>
            </a:r>
            <a:r>
              <a:rPr lang="ko-KR" altLang="en-US" sz="2000" b="0" i="0" dirty="0">
                <a:effectLst/>
                <a:latin typeface="fkGroteskNeue"/>
              </a:rPr>
              <a:t>으로 인해 오류가 발생하기 쉬운 반면</a:t>
            </a:r>
            <a:r>
              <a:rPr lang="en-US" altLang="ko-KR" sz="2000" b="0" i="0" dirty="0">
                <a:effectLst/>
                <a:latin typeface="fkGroteskNeue"/>
              </a:rPr>
              <a:t>, Serial </a:t>
            </a:r>
            <a:r>
              <a:rPr lang="ko-KR" altLang="en-US" sz="2000" b="0" i="0" dirty="0">
                <a:effectLst/>
                <a:latin typeface="fkGroteskNeue"/>
              </a:rPr>
              <a:t>통신은 이러한 오류에 덜 취약하여 더 신뢰성이 높습니다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따라서 </a:t>
            </a:r>
            <a:r>
              <a:rPr lang="en-US" altLang="ko-KR" sz="2000" b="0" i="0" dirty="0">
                <a:effectLst/>
                <a:latin typeface="fkGroteskNeue"/>
              </a:rPr>
              <a:t>Serial </a:t>
            </a:r>
            <a:r>
              <a:rPr lang="ko-KR" altLang="en-US" sz="2000" b="0" i="0" dirty="0">
                <a:effectLst/>
                <a:latin typeface="fkGroteskNeue"/>
              </a:rPr>
              <a:t>통신은 더 높은 주파수로 </a:t>
            </a:r>
            <a:r>
              <a:rPr lang="ko-KR" altLang="en-US" sz="2000" b="0" i="0" dirty="0" err="1">
                <a:effectLst/>
                <a:latin typeface="fkGroteskNeue"/>
              </a:rPr>
              <a:t>클록을</a:t>
            </a:r>
            <a:r>
              <a:rPr lang="ko-KR" altLang="en-US" sz="2000" b="0" i="0" dirty="0">
                <a:effectLst/>
                <a:latin typeface="fkGroteskNeue"/>
              </a:rPr>
              <a:t> 설정할 수 있습니다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하지만 </a:t>
            </a:r>
            <a:r>
              <a:rPr lang="en-US" altLang="ko-KR" sz="2000" b="0" i="0" dirty="0">
                <a:effectLst/>
                <a:latin typeface="fkGroteskNeue"/>
              </a:rPr>
              <a:t>Serial </a:t>
            </a:r>
            <a:r>
              <a:rPr lang="ko-KR" altLang="en-US" sz="2000" b="0" i="0" dirty="0">
                <a:effectLst/>
                <a:latin typeface="fkGroteskNeue"/>
              </a:rPr>
              <a:t>링크의 처리량은 여전히 </a:t>
            </a:r>
            <a:r>
              <a:rPr lang="en-US" altLang="ko-KR" sz="2000" b="0" i="0" dirty="0">
                <a:effectLst/>
                <a:latin typeface="fkGroteskNeue"/>
              </a:rPr>
              <a:t>Parallel </a:t>
            </a:r>
            <a:r>
              <a:rPr lang="ko-KR" altLang="en-US" sz="2000" b="0" i="0" dirty="0">
                <a:effectLst/>
                <a:latin typeface="fkGroteskNeue"/>
              </a:rPr>
              <a:t>방식에 비해 제한적입니다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직렬 통신의 주요 장점으로는 다음과 같은 점들이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적은 수의 선을 사용하기 하기 때문에 좀더 복잡한 프로토콜을 가질 수 있습니다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하지만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장거리 데이터 전송에 적합하며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간섭</a:t>
            </a:r>
            <a:r>
              <a:rPr lang="en-US" altLang="ko-KR" b="0" i="0" dirty="0">
                <a:effectLst/>
                <a:latin typeface="fkGroteskNeue"/>
              </a:rPr>
              <a:t>(crosstalk)</a:t>
            </a:r>
            <a:r>
              <a:rPr lang="ko-KR" altLang="en-US" b="0" i="0" dirty="0">
                <a:effectLst/>
                <a:latin typeface="fkGroteskNeue"/>
              </a:rPr>
              <a:t>이 적어 안정적인 통신이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fkGroteskNeue"/>
              </a:rPr>
              <a:t>하지만 단점도 존재합니다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병렬 통신에 비해 전송 속도가 느릴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직렬 방식이 데이터를 하나씩 순차적으로 처리하기 때문입니다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altLang="ko-KR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직렬 통신은 단순하고 신뢰성이 높으며 장거리 연결에 적합한 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병렬 통신은 고속 데이터 전송이 필요한 짧은 거리 애플리케이션에서 더 유리합니다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두 방식은 애플리케이션 요구 사항에 따라 선택됩니다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088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C33-D1C5-6093-0912-4CC57466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20209-44DC-2BC1-2F24-6AEE935F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3AE1-3B1E-FCC9-7C60-5338803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7480-EA40-1316-9805-5F111FF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85E35-F184-397D-41C0-B29FD28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2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AF1-1B48-CA65-4F6B-BAE35B1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DAFFE-26EA-12AE-1CA6-75A864B2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2A69E-83CF-A1C4-B776-2BC4257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AF2E-A932-51A8-354A-7540F1D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057F-F434-997E-8ABA-B5AC0A3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3955F-26D0-1321-C02C-4D9EABAF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E87A-B5C5-8EDF-5546-8509B99E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3443-7B37-2834-D35F-8E8CFDD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E89E8-9DA9-05EE-5AA8-7F1B6FC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F19-9D9A-C679-65B0-8C0BA52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2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77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69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489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01D2-EC58-C9D9-66C5-E3C7507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F62F2-10CB-21B8-E968-6E1F717F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056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5F2A-690B-8E35-55A5-09EC8C9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777A-56DA-4165-A342-6D19571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3C9D3-AB74-5CC7-9BFB-48CE3D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54A1-00BC-DC32-724C-B1EAAD10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1D3-6B62-822C-DC1D-3575F2CD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13075-3028-5342-8275-C1ECC0B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0A03-A6D3-8E81-AA7A-B47022C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F9650-4D6E-7A1E-4F4C-4DDECE1A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60-7C3D-A855-9240-9C91FE0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FFB9-8449-9433-DB2F-F775D6B7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E6C6-BDF8-123E-DEE7-3ED20AB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2729-F224-98CE-6DED-7EC8072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F290-1F9A-3B1A-A7BF-02E0E2F8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076D-17A5-FC36-6AB0-76D5032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B01D-12DE-9015-6E9A-7F1AFB5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48A3-B2AC-E142-F7B6-EDD8854C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DD94E-708B-FD06-D1CE-F9D6A7E8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06514-31FB-DA60-F5CC-31527A8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9578C-812C-A8FF-05CE-599425AF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EDDAD-57BE-EBAA-D6A0-38A4A43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9B1F-BD07-E7C0-FF4D-39551E6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08F01-4243-D0C3-F12F-563D1A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A996-DE83-BBAC-9CF1-EF5D488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092B-D2EE-5CB5-DA1B-851241A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EEDFA-EC7C-2E7B-A683-008DB74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F2312-E6A3-55E3-ADD4-CE55F38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6CE02-2E96-1B85-711C-5910711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4337-D964-5068-8DF6-3CDE57F5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0CEF-A293-803B-17BD-192D2A0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8AAF-FABA-5EF6-B9B4-FDDDC6E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1CD5-0F90-FDD6-BD19-5BBF8EA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4452-E47D-CACC-5297-6A9E277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A54B-D87F-9D1B-D7AA-228ED63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514F-BFF4-5844-65B3-9FCA8F1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AA29-6028-1553-CF41-3A3EAC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7328-2F25-EDA2-B7A1-BC00D2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4ACD7-AA97-1041-79E4-954FBC0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FE86-C130-DE25-2544-60235C87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94E2F-63F8-34DD-237C-7AF6232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974C-F8D8-E2D7-EA02-49F1B64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C95B6-653B-C638-17DD-FCF52BC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0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432F-DDCC-79BF-2B01-4F4C897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9EF6-DD3C-F4B1-393A-DA2E379B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1B62-D900-4BB0-6397-E48FE5F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1FD73-F43C-4CEC-A4BC-4F63297EBA95}" type="datetimeFigureOut">
              <a:rPr lang="en-CA" smtClean="0"/>
              <a:t>2025-03-22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2A26-8F1D-55D3-C2AF-F0267C58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6BD50-6945-DC5C-0CBD-E3A79B1C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SCI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 UART </a:t>
            </a:r>
            <a:r>
              <a:rPr lang="en-CA" altLang="ko-KR" sz="4800" dirty="0"/>
              <a:t>Peripheral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프로토콜 </a:t>
            </a:r>
            <a:r>
              <a:rPr lang="en-CA" altLang="ko-KR" dirty="0"/>
              <a:t>&amp; TX &amp; FIFO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F7-943F-4061-25E5-114AB487874D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905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Building a System on a Chip (SoC)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53E63-B11D-4323-9877-E75DE0A5FE4E}"/>
              </a:ext>
            </a:extLst>
          </p:cNvPr>
          <p:cNvSpPr/>
          <p:nvPr/>
        </p:nvSpPr>
        <p:spPr bwMode="auto">
          <a:xfrm>
            <a:off x="6757128" y="3460130"/>
            <a:ext cx="4183015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000" dirty="0"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E2A88-B708-4E17-828B-799853F6B225}"/>
              </a:ext>
            </a:extLst>
          </p:cNvPr>
          <p:cNvSpPr/>
          <p:nvPr/>
        </p:nvSpPr>
        <p:spPr bwMode="auto">
          <a:xfrm>
            <a:off x="6907352" y="4020517"/>
            <a:ext cx="1127743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000" dirty="0">
                <a:cs typeface="Arial" charset="0"/>
              </a:rPr>
              <a:t>Memory</a:t>
            </a:r>
            <a:endParaRPr lang="en-GB" sz="1000" dirty="0"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ED766-7A30-4C28-A803-FDBE0FFCBEE7}"/>
              </a:ext>
            </a:extLst>
          </p:cNvPr>
          <p:cNvSpPr/>
          <p:nvPr/>
        </p:nvSpPr>
        <p:spPr bwMode="auto">
          <a:xfrm>
            <a:off x="8327082" y="4020517"/>
            <a:ext cx="1127742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VGA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A006FF-E779-4112-BBA4-5FFDF2A3AC14}"/>
              </a:ext>
            </a:extLst>
          </p:cNvPr>
          <p:cNvSpPr/>
          <p:nvPr/>
        </p:nvSpPr>
        <p:spPr bwMode="auto">
          <a:xfrm>
            <a:off x="9702377" y="4020517"/>
            <a:ext cx="1125627" cy="34766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UART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58060-DD13-40DF-AD13-5C8AAAB045E4}"/>
              </a:ext>
            </a:extLst>
          </p:cNvPr>
          <p:cNvSpPr/>
          <p:nvPr/>
        </p:nvSpPr>
        <p:spPr bwMode="auto">
          <a:xfrm>
            <a:off x="6907352" y="3545854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Timer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870B42-8828-4AED-85DC-689E434F4B98}"/>
              </a:ext>
            </a:extLst>
          </p:cNvPr>
          <p:cNvSpPr/>
          <p:nvPr/>
        </p:nvSpPr>
        <p:spPr bwMode="auto">
          <a:xfrm>
            <a:off x="8316501" y="3545854"/>
            <a:ext cx="1127743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GPIO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CE6E1-74A2-4202-BAD3-89975B41F8E8}"/>
              </a:ext>
            </a:extLst>
          </p:cNvPr>
          <p:cNvSpPr/>
          <p:nvPr/>
        </p:nvSpPr>
        <p:spPr bwMode="auto">
          <a:xfrm>
            <a:off x="9685451" y="3545854"/>
            <a:ext cx="1127742" cy="34766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000" dirty="0">
                <a:cs typeface="Arial" charset="0"/>
              </a:rPr>
              <a:t>7-Segment</a:t>
            </a:r>
          </a:p>
          <a:p>
            <a:pPr algn="ctr">
              <a:defRPr/>
            </a:pPr>
            <a:r>
              <a:rPr lang="en-GB" sz="1000" dirty="0">
                <a:cs typeface="Arial" charset="0"/>
              </a:rPr>
              <a:t>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BC271A-F6BF-4737-BDDB-2052EED825D5}"/>
              </a:ext>
            </a:extLst>
          </p:cNvPr>
          <p:cNvSpPr/>
          <p:nvPr/>
        </p:nvSpPr>
        <p:spPr bwMode="auto">
          <a:xfrm>
            <a:off x="3304077" y="2937842"/>
            <a:ext cx="2786561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Arm CMSIS-Core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309D7C-52B1-401C-8703-7042504301A8}"/>
              </a:ext>
            </a:extLst>
          </p:cNvPr>
          <p:cNvSpPr/>
          <p:nvPr/>
        </p:nvSpPr>
        <p:spPr bwMode="auto">
          <a:xfrm>
            <a:off x="3304077" y="2356816"/>
            <a:ext cx="7636066" cy="300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Programming Interface (API)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DC6B68-75E8-4FA2-8F98-CF0876593566}"/>
              </a:ext>
            </a:extLst>
          </p:cNvPr>
          <p:cNvSpPr/>
          <p:nvPr/>
        </p:nvSpPr>
        <p:spPr bwMode="auto">
          <a:xfrm>
            <a:off x="3304077" y="1724992"/>
            <a:ext cx="7636066" cy="347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Application Design (e.g., Game)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4049C-7AF2-4CA9-85A4-E9EA54EF0C9C}"/>
              </a:ext>
            </a:extLst>
          </p:cNvPr>
          <p:cNvSpPr/>
          <p:nvPr/>
        </p:nvSpPr>
        <p:spPr bwMode="auto">
          <a:xfrm>
            <a:off x="3304078" y="3460130"/>
            <a:ext cx="2803487" cy="993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cs typeface="Arial" charset="0"/>
              </a:rPr>
              <a:t>Arm Cortex-M0</a:t>
            </a:r>
          </a:p>
          <a:p>
            <a:pPr algn="ctr">
              <a:defRPr/>
            </a:pPr>
            <a:r>
              <a:rPr lang="en-GB" dirty="0">
                <a:cs typeface="Arial" charset="0"/>
              </a:rPr>
              <a:t>Processor</a:t>
            </a:r>
          </a:p>
        </p:txBody>
      </p:sp>
      <p:sp>
        <p:nvSpPr>
          <p:cNvPr id="17" name="Up-Down Arrow 34">
            <a:extLst>
              <a:ext uri="{FF2B5EF4-FFF2-40B4-BE49-F238E27FC236}">
                <a16:creationId xmlns:a16="http://schemas.microsoft.com/office/drawing/2014/main" id="{CEF930EB-70DA-4447-864D-AB5AEA13F6E3}"/>
              </a:ext>
            </a:extLst>
          </p:cNvPr>
          <p:cNvSpPr/>
          <p:nvPr/>
        </p:nvSpPr>
        <p:spPr bwMode="auto">
          <a:xfrm>
            <a:off x="4607435" y="320295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18" name="Up-Down Arrow 35">
            <a:extLst>
              <a:ext uri="{FF2B5EF4-FFF2-40B4-BE49-F238E27FC236}">
                <a16:creationId xmlns:a16="http://schemas.microsoft.com/office/drawing/2014/main" id="{38C13998-6D78-40FF-A195-18AB7343CDE6}"/>
              </a:ext>
            </a:extLst>
          </p:cNvPr>
          <p:cNvSpPr/>
          <p:nvPr/>
        </p:nvSpPr>
        <p:spPr bwMode="auto">
          <a:xfrm>
            <a:off x="4607435" y="2660030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19" name="Up-Down Arrow 36">
            <a:extLst>
              <a:ext uri="{FF2B5EF4-FFF2-40B4-BE49-F238E27FC236}">
                <a16:creationId xmlns:a16="http://schemas.microsoft.com/office/drawing/2014/main" id="{C00F4D1D-244F-486C-A26D-3A486AF7BFDC}"/>
              </a:ext>
            </a:extLst>
          </p:cNvPr>
          <p:cNvSpPr/>
          <p:nvPr/>
        </p:nvSpPr>
        <p:spPr bwMode="auto">
          <a:xfrm>
            <a:off x="7019492" y="207900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id="{7C1DDE95-8E3D-41E9-B858-EE15DD348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0" y="3780804"/>
            <a:ext cx="223432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Hardware design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1BA9C157-6BC6-4157-81D8-E90CDAF2C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0" y="2507630"/>
            <a:ext cx="23718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low-level drivers &amp; libraries programming 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FD062754-67C8-4831-94B7-B23FA700A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0" y="1612280"/>
            <a:ext cx="27590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Software high-level</a:t>
            </a:r>
          </a:p>
          <a:p>
            <a:pPr eaLnBrk="1" hangingPunct="1"/>
            <a:r>
              <a:rPr lang="en-GB" b="0" dirty="0"/>
              <a:t> application development</a:t>
            </a:r>
          </a:p>
        </p:txBody>
      </p:sp>
      <p:sp>
        <p:nvSpPr>
          <p:cNvPr id="23" name="Up Arrow 40">
            <a:extLst>
              <a:ext uri="{FF2B5EF4-FFF2-40B4-BE49-F238E27FC236}">
                <a16:creationId xmlns:a16="http://schemas.microsoft.com/office/drawing/2014/main" id="{22125C2B-179A-44A1-97F6-E996C70498EF}"/>
              </a:ext>
            </a:extLst>
          </p:cNvPr>
          <p:cNvSpPr/>
          <p:nvPr/>
        </p:nvSpPr>
        <p:spPr bwMode="auto">
          <a:xfrm>
            <a:off x="492125" y="1612280"/>
            <a:ext cx="372388" cy="2841625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4" name="Up-Down Arrow 41">
            <a:extLst>
              <a:ext uri="{FF2B5EF4-FFF2-40B4-BE49-F238E27FC236}">
                <a16:creationId xmlns:a16="http://schemas.microsoft.com/office/drawing/2014/main" id="{76F2F586-65F0-4C54-987A-D1909BFA3BB0}"/>
              </a:ext>
            </a:extLst>
          </p:cNvPr>
          <p:cNvSpPr/>
          <p:nvPr/>
        </p:nvSpPr>
        <p:spPr bwMode="auto">
          <a:xfrm rot="5400000">
            <a:off x="6244496" y="3623772"/>
            <a:ext cx="358775" cy="666490"/>
          </a:xfrm>
          <a:prstGeom prst="upDownArrow">
            <a:avLst>
              <a:gd name="adj1" fmla="val 57296"/>
              <a:gd name="adj2" fmla="val 46826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432192-DF49-4D0D-9FBA-D54E692DD111}"/>
              </a:ext>
            </a:extLst>
          </p:cNvPr>
          <p:cNvSpPr/>
          <p:nvPr/>
        </p:nvSpPr>
        <p:spPr bwMode="auto">
          <a:xfrm>
            <a:off x="6757128" y="2937842"/>
            <a:ext cx="4183015" cy="265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sz="1200" dirty="0">
                <a:cs typeface="Arial" charset="0"/>
              </a:rPr>
              <a:t>Peripheral Drivers</a:t>
            </a:r>
          </a:p>
        </p:txBody>
      </p:sp>
      <p:sp>
        <p:nvSpPr>
          <p:cNvPr id="26" name="Up-Down Arrow 43">
            <a:extLst>
              <a:ext uri="{FF2B5EF4-FFF2-40B4-BE49-F238E27FC236}">
                <a16:creationId xmlns:a16="http://schemas.microsoft.com/office/drawing/2014/main" id="{FC0ED160-1A63-4FA1-98A8-5EEE6159D7BE}"/>
              </a:ext>
            </a:extLst>
          </p:cNvPr>
          <p:cNvSpPr/>
          <p:nvPr/>
        </p:nvSpPr>
        <p:spPr bwMode="auto">
          <a:xfrm>
            <a:off x="8847578" y="3202955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7" name="Up-Down Arrow 44">
            <a:extLst>
              <a:ext uri="{FF2B5EF4-FFF2-40B4-BE49-F238E27FC236}">
                <a16:creationId xmlns:a16="http://schemas.microsoft.com/office/drawing/2014/main" id="{DBCBF632-631B-4F6F-814D-AD139A62AB0E}"/>
              </a:ext>
            </a:extLst>
          </p:cNvPr>
          <p:cNvSpPr/>
          <p:nvPr/>
        </p:nvSpPr>
        <p:spPr bwMode="auto">
          <a:xfrm>
            <a:off x="8847578" y="2660030"/>
            <a:ext cx="205236" cy="257175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>
              <a:cs typeface="Arial" charset="0"/>
            </a:endParaRPr>
          </a:p>
        </p:txBody>
      </p:sp>
      <p:sp>
        <p:nvSpPr>
          <p:cNvPr id="28" name="TextBox 21">
            <a:extLst>
              <a:ext uri="{FF2B5EF4-FFF2-40B4-BE49-F238E27FC236}">
                <a16:creationId xmlns:a16="http://schemas.microsoft.com/office/drawing/2014/main" id="{A1A4C494-0EEC-4670-A793-C4FF6FEA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29" y="3809162"/>
            <a:ext cx="7595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AHB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856948-F581-4B5A-9D27-12E2CC5915FF}"/>
              </a:ext>
            </a:extLst>
          </p:cNvPr>
          <p:cNvSpPr/>
          <p:nvPr/>
        </p:nvSpPr>
        <p:spPr bwMode="auto">
          <a:xfrm>
            <a:off x="9621977" y="3950627"/>
            <a:ext cx="1318166" cy="4746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7231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UART Overview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83536" y="1168401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UART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비동기식 통신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en-CA" altLang="ko-KR" b="0" i="0" dirty="0">
                <a:effectLst/>
                <a:latin typeface="fkGroteskNeue"/>
              </a:rPr>
              <a:t>clock</a:t>
            </a:r>
            <a:r>
              <a:rPr lang="ko-KR" altLang="en-US" b="0" i="0" dirty="0">
                <a:effectLst/>
                <a:latin typeface="fkGroteskNeue"/>
              </a:rPr>
              <a:t> 와이어가 필요 없음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미리 합의된 </a:t>
            </a:r>
            <a:r>
              <a:rPr lang="en-US" altLang="ko-KR" b="0" i="0" dirty="0">
                <a:effectLst/>
                <a:latin typeface="fkGroteskNeue"/>
              </a:rPr>
              <a:t>baud rate </a:t>
            </a:r>
            <a:r>
              <a:rPr lang="ko-KR" altLang="en-US" b="0" i="0" dirty="0">
                <a:effectLst/>
                <a:latin typeface="fkGroteskNeue"/>
              </a:rPr>
              <a:t>사용 </a:t>
            </a:r>
            <a:endParaRPr lang="en-CA" altLang="ko-KR" b="0" i="0" dirty="0">
              <a:effectLst/>
              <a:latin typeface="fkGroteskNeue"/>
            </a:endParaRP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별도의 송신</a:t>
            </a:r>
            <a:r>
              <a:rPr lang="en-US" altLang="ko-KR" b="0" i="0" dirty="0">
                <a:effectLst/>
                <a:latin typeface="fkGroteskNeue"/>
              </a:rPr>
              <a:t>(TX) </a:t>
            </a:r>
            <a:r>
              <a:rPr lang="ko-KR" altLang="en-US" b="0" i="0" dirty="0">
                <a:effectLst/>
                <a:latin typeface="fkGroteskNeue"/>
              </a:rPr>
              <a:t>및 수신</a:t>
            </a:r>
            <a:r>
              <a:rPr lang="en-US" altLang="ko-KR" b="0" i="0" dirty="0">
                <a:effectLst/>
                <a:latin typeface="fkGroteskNeue"/>
              </a:rPr>
              <a:t>(RX) </a:t>
            </a:r>
            <a:r>
              <a:rPr lang="ko-KR" altLang="en-US" b="0" i="0" dirty="0">
                <a:effectLst/>
                <a:latin typeface="fkGroteskNeue"/>
              </a:rPr>
              <a:t>와이어 사용</a:t>
            </a:r>
            <a:endParaRPr lang="en-GB" dirty="0"/>
          </a:p>
          <a:p>
            <a:r>
              <a:rPr lang="en-GB" dirty="0"/>
              <a:t>UART communication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dirty="0"/>
              <a:t>데이터를 병렬에서 직렬로 변환</a:t>
            </a:r>
          </a:p>
          <a:p>
            <a:pPr lvl="1"/>
            <a:r>
              <a:rPr lang="ko-KR" altLang="en-US" dirty="0"/>
              <a:t>직렬 케이블을 통해 순차적으로 데이터 전송</a:t>
            </a:r>
          </a:p>
          <a:p>
            <a:pPr lvl="1"/>
            <a:r>
              <a:rPr lang="ko-KR" altLang="en-US" dirty="0"/>
              <a:t>순차적으로 받은 데이터를 다시 병렬로 </a:t>
            </a:r>
            <a:r>
              <a:rPr lang="ko-KR" altLang="en-US" dirty="0" err="1"/>
              <a:t>재조립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AF8BA-95C6-4A42-A682-942E173B6D71}"/>
              </a:ext>
            </a:extLst>
          </p:cNvPr>
          <p:cNvSpPr/>
          <p:nvPr/>
        </p:nvSpPr>
        <p:spPr bwMode="auto">
          <a:xfrm>
            <a:off x="1842898" y="4813300"/>
            <a:ext cx="1940225" cy="977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Device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1640BD-6256-419E-A9AB-0A68F23FFB7B}"/>
              </a:ext>
            </a:extLst>
          </p:cNvPr>
          <p:cNvCxnSpPr/>
          <p:nvPr/>
        </p:nvCxnSpPr>
        <p:spPr bwMode="auto">
          <a:xfrm>
            <a:off x="3783122" y="5054600"/>
            <a:ext cx="3732342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AEDA92-1E0D-4D54-B649-70E621D0B923}"/>
              </a:ext>
            </a:extLst>
          </p:cNvPr>
          <p:cNvCxnSpPr/>
          <p:nvPr/>
        </p:nvCxnSpPr>
        <p:spPr bwMode="auto">
          <a:xfrm flipH="1">
            <a:off x="3783122" y="5562600"/>
            <a:ext cx="3732342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8" name="Group 11">
            <a:extLst>
              <a:ext uri="{FF2B5EF4-FFF2-40B4-BE49-F238E27FC236}">
                <a16:creationId xmlns:a16="http://schemas.microsoft.com/office/drawing/2014/main" id="{BC6889D8-5533-4701-9908-19AB774F643C}"/>
              </a:ext>
            </a:extLst>
          </p:cNvPr>
          <p:cNvGrpSpPr>
            <a:grpSpLocks/>
          </p:cNvGrpSpPr>
          <p:nvPr/>
        </p:nvGrpSpPr>
        <p:grpSpPr bwMode="auto">
          <a:xfrm>
            <a:off x="4333241" y="4813301"/>
            <a:ext cx="2475533" cy="130175"/>
            <a:chOff x="3352800" y="4597400"/>
            <a:chExt cx="2790190" cy="25717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F4715C-3076-48D2-9C40-7C4D2A153BB0}"/>
                </a:ext>
              </a:extLst>
            </p:cNvPr>
            <p:cNvCxnSpPr/>
            <p:nvPr/>
          </p:nvCxnSpPr>
          <p:spPr bwMode="auto">
            <a:xfrm>
              <a:off x="3352800" y="4848302"/>
              <a:ext cx="307637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2117B6B-854A-49D0-A56C-8E2E4C4950B1}"/>
                </a:ext>
              </a:extLst>
            </p:cNvPr>
            <p:cNvCxnSpPr/>
            <p:nvPr/>
          </p:nvCxnSpPr>
          <p:spPr bwMode="auto">
            <a:xfrm flipV="1">
              <a:off x="3660437" y="4597400"/>
              <a:ext cx="0" cy="25404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366CF8-25A7-4BAB-BE48-5EDA31346046}"/>
                </a:ext>
              </a:extLst>
            </p:cNvPr>
            <p:cNvCxnSpPr/>
            <p:nvPr/>
          </p:nvCxnSpPr>
          <p:spPr bwMode="auto">
            <a:xfrm>
              <a:off x="3660437" y="4600537"/>
              <a:ext cx="920524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6E6ADE-488C-4103-A682-B17538F851C9}"/>
                </a:ext>
              </a:extLst>
            </p:cNvPr>
            <p:cNvCxnSpPr/>
            <p:nvPr/>
          </p:nvCxnSpPr>
          <p:spPr bwMode="auto">
            <a:xfrm flipV="1">
              <a:off x="4580961" y="4600537"/>
              <a:ext cx="0" cy="254038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90A61B-E1BE-4C3F-8C04-3BBCB6E85C2D}"/>
                </a:ext>
              </a:extLst>
            </p:cNvPr>
            <p:cNvCxnSpPr/>
            <p:nvPr/>
          </p:nvCxnSpPr>
          <p:spPr bwMode="auto">
            <a:xfrm>
              <a:off x="4595270" y="4848302"/>
              <a:ext cx="307636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3F1DF7C-AFA7-4EC1-9A3F-0BD8B8898DA7}"/>
                </a:ext>
              </a:extLst>
            </p:cNvPr>
            <p:cNvCxnSpPr/>
            <p:nvPr/>
          </p:nvCxnSpPr>
          <p:spPr bwMode="auto">
            <a:xfrm flipV="1">
              <a:off x="4902906" y="4597400"/>
              <a:ext cx="0" cy="25404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27C47EE-4F4F-4535-9262-2AD408665A76}"/>
                </a:ext>
              </a:extLst>
            </p:cNvPr>
            <p:cNvCxnSpPr/>
            <p:nvPr/>
          </p:nvCxnSpPr>
          <p:spPr bwMode="auto">
            <a:xfrm>
              <a:off x="4902906" y="4600537"/>
              <a:ext cx="307637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F225F14-4E95-4EF0-A84E-B60FCD253EFF}"/>
                </a:ext>
              </a:extLst>
            </p:cNvPr>
            <p:cNvCxnSpPr/>
            <p:nvPr/>
          </p:nvCxnSpPr>
          <p:spPr bwMode="auto">
            <a:xfrm flipV="1">
              <a:off x="5210543" y="4600537"/>
              <a:ext cx="0" cy="254038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ADAB84-BBD0-4DA1-9171-F78F0A08D5EC}"/>
                </a:ext>
              </a:extLst>
            </p:cNvPr>
            <p:cNvCxnSpPr/>
            <p:nvPr/>
          </p:nvCxnSpPr>
          <p:spPr bwMode="auto">
            <a:xfrm>
              <a:off x="5210543" y="4848302"/>
              <a:ext cx="307636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36A194B-78CF-421E-850C-677856257E44}"/>
                </a:ext>
              </a:extLst>
            </p:cNvPr>
            <p:cNvCxnSpPr/>
            <p:nvPr/>
          </p:nvCxnSpPr>
          <p:spPr bwMode="auto">
            <a:xfrm flipV="1">
              <a:off x="5527717" y="4597400"/>
              <a:ext cx="0" cy="25404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0815C10-A462-4F44-8537-1C8A0E3EC253}"/>
                </a:ext>
              </a:extLst>
            </p:cNvPr>
            <p:cNvCxnSpPr/>
            <p:nvPr/>
          </p:nvCxnSpPr>
          <p:spPr bwMode="auto">
            <a:xfrm>
              <a:off x="5527717" y="4600537"/>
              <a:ext cx="307637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FB33AD1-1597-4ED9-8975-335ED772D866}"/>
                </a:ext>
              </a:extLst>
            </p:cNvPr>
            <p:cNvCxnSpPr/>
            <p:nvPr/>
          </p:nvCxnSpPr>
          <p:spPr bwMode="auto">
            <a:xfrm flipV="1">
              <a:off x="5835354" y="4600537"/>
              <a:ext cx="0" cy="254038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028497-13D4-4F14-A570-812434FE1C73}"/>
                </a:ext>
              </a:extLst>
            </p:cNvPr>
            <p:cNvCxnSpPr/>
            <p:nvPr/>
          </p:nvCxnSpPr>
          <p:spPr bwMode="auto">
            <a:xfrm>
              <a:off x="5835354" y="4848302"/>
              <a:ext cx="307636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59">
            <a:extLst>
              <a:ext uri="{FF2B5EF4-FFF2-40B4-BE49-F238E27FC236}">
                <a16:creationId xmlns:a16="http://schemas.microsoft.com/office/drawing/2014/main" id="{252D0C92-6619-4A68-9EB6-2FBC1D4FA1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334298" y="5678498"/>
            <a:ext cx="2475533" cy="139695"/>
            <a:chOff x="3410035" y="4594263"/>
            <a:chExt cx="2790190" cy="27598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FC9886-F330-47CA-A112-AC5770D78449}"/>
                </a:ext>
              </a:extLst>
            </p:cNvPr>
            <p:cNvCxnSpPr/>
            <p:nvPr/>
          </p:nvCxnSpPr>
          <p:spPr bwMode="auto">
            <a:xfrm>
              <a:off x="3410035" y="4848302"/>
              <a:ext cx="307637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63A301-7F90-47F8-8570-B7572B5E4E78}"/>
                </a:ext>
              </a:extLst>
            </p:cNvPr>
            <p:cNvCxnSpPr/>
            <p:nvPr/>
          </p:nvCxnSpPr>
          <p:spPr bwMode="auto">
            <a:xfrm flipV="1">
              <a:off x="3722945" y="4616208"/>
              <a:ext cx="0" cy="254037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01136E-85D1-4292-90D2-B11DF33A60B3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 flipV="1">
              <a:off x="3722946" y="4616204"/>
              <a:ext cx="939100" cy="2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6594910-EEF8-4B7E-A22D-F4134DB5E23A}"/>
                </a:ext>
              </a:extLst>
            </p:cNvPr>
            <p:cNvCxnSpPr/>
            <p:nvPr/>
          </p:nvCxnSpPr>
          <p:spPr bwMode="auto">
            <a:xfrm flipV="1">
              <a:off x="4662044" y="4594263"/>
              <a:ext cx="0" cy="25404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BDB7E93-42CA-4946-9799-E795DC9D5F7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 flipV="1">
              <a:off x="4652505" y="4848300"/>
              <a:ext cx="315871" cy="2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92DC68-0722-4682-93D2-0216BE0A2F2D}"/>
                </a:ext>
              </a:extLst>
            </p:cNvPr>
            <p:cNvCxnSpPr/>
            <p:nvPr/>
          </p:nvCxnSpPr>
          <p:spPr bwMode="auto">
            <a:xfrm flipV="1">
              <a:off x="4960143" y="4594265"/>
              <a:ext cx="0" cy="254038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40664A-E040-43CD-8888-87D8CFDEC121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>
              <a:off x="4949311" y="4600536"/>
              <a:ext cx="336240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EB95F6-39E6-43C2-B963-297ACC566ACA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5276012" y="4600536"/>
              <a:ext cx="0" cy="26971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BD034D-643C-4AEC-B091-B5A238E17814}"/>
                </a:ext>
              </a:extLst>
            </p:cNvPr>
            <p:cNvCxnSpPr/>
            <p:nvPr/>
          </p:nvCxnSpPr>
          <p:spPr bwMode="auto">
            <a:xfrm>
              <a:off x="5267777" y="4848302"/>
              <a:ext cx="307636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AA717D6-CBD6-41E7-99BD-ECF24747D31C}"/>
                </a:ext>
              </a:extLst>
            </p:cNvPr>
            <p:cNvCxnSpPr/>
            <p:nvPr/>
          </p:nvCxnSpPr>
          <p:spPr bwMode="auto">
            <a:xfrm flipV="1">
              <a:off x="5563276" y="4594265"/>
              <a:ext cx="0" cy="254038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3665890-52E1-4CAA-A446-962278CCD49C}"/>
                </a:ext>
              </a:extLst>
            </p:cNvPr>
            <p:cNvCxnSpPr>
              <a:cxnSpLocks/>
            </p:cNvCxnSpPr>
            <p:nvPr/>
          </p:nvCxnSpPr>
          <p:spPr bwMode="auto">
            <a:xfrm rot="10800000" flipH="1">
              <a:off x="5563277" y="4600536"/>
              <a:ext cx="341238" cy="9392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A92DCA-02F6-43F6-BB2B-EC308865355D}"/>
                </a:ext>
              </a:extLst>
            </p:cNvPr>
            <p:cNvCxnSpPr/>
            <p:nvPr/>
          </p:nvCxnSpPr>
          <p:spPr bwMode="auto">
            <a:xfrm flipV="1">
              <a:off x="5893449" y="4616206"/>
              <a:ext cx="0" cy="25404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0F8527-45A5-4647-9875-435FA591D88D}"/>
                </a:ext>
              </a:extLst>
            </p:cNvPr>
            <p:cNvCxnSpPr/>
            <p:nvPr/>
          </p:nvCxnSpPr>
          <p:spPr bwMode="auto">
            <a:xfrm>
              <a:off x="5892589" y="4848302"/>
              <a:ext cx="307636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TextBox 12">
            <a:extLst>
              <a:ext uri="{FF2B5EF4-FFF2-40B4-BE49-F238E27FC236}">
                <a16:creationId xmlns:a16="http://schemas.microsoft.com/office/drawing/2014/main" id="{3C9239EE-3BE6-4DA3-A661-4EB00FA61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74" y="5151439"/>
            <a:ext cx="681300" cy="307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tx</a:t>
            </a:r>
          </a:p>
        </p:txBody>
      </p:sp>
      <p:sp>
        <p:nvSpPr>
          <p:cNvPr id="37" name="TextBox 74">
            <a:extLst>
              <a:ext uri="{FF2B5EF4-FFF2-40B4-BE49-F238E27FC236}">
                <a16:creationId xmlns:a16="http://schemas.microsoft.com/office/drawing/2014/main" id="{5F315B7D-19F9-4E17-9BBD-633A7C95E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796" y="4899026"/>
            <a:ext cx="681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tx</a:t>
            </a:r>
          </a:p>
        </p:txBody>
      </p:sp>
      <p:sp>
        <p:nvSpPr>
          <p:cNvPr id="38" name="TextBox 75">
            <a:extLst>
              <a:ext uri="{FF2B5EF4-FFF2-40B4-BE49-F238E27FC236}">
                <a16:creationId xmlns:a16="http://schemas.microsoft.com/office/drawing/2014/main" id="{0CD122FE-4887-4CC1-B40E-D79932468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986" y="5397501"/>
            <a:ext cx="681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rx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3ED778-85D8-410F-B26E-0E29AF1CA375}"/>
              </a:ext>
            </a:extLst>
          </p:cNvPr>
          <p:cNvSpPr/>
          <p:nvPr/>
        </p:nvSpPr>
        <p:spPr bwMode="auto">
          <a:xfrm>
            <a:off x="7515463" y="4813300"/>
            <a:ext cx="1940226" cy="9779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GB" dirty="0"/>
              <a:t>Device 2</a:t>
            </a:r>
          </a:p>
        </p:txBody>
      </p:sp>
      <p:sp>
        <p:nvSpPr>
          <p:cNvPr id="40" name="TextBox 78">
            <a:extLst>
              <a:ext uri="{FF2B5EF4-FFF2-40B4-BE49-F238E27FC236}">
                <a16:creationId xmlns:a16="http://schemas.microsoft.com/office/drawing/2014/main" id="{5A33A210-2244-447C-ABC9-02AA6A46B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9496" y="4899026"/>
            <a:ext cx="681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rx</a:t>
            </a:r>
          </a:p>
        </p:txBody>
      </p:sp>
      <p:sp>
        <p:nvSpPr>
          <p:cNvPr id="41" name="TextBox 79">
            <a:extLst>
              <a:ext uri="{FF2B5EF4-FFF2-40B4-BE49-F238E27FC236}">
                <a16:creationId xmlns:a16="http://schemas.microsoft.com/office/drawing/2014/main" id="{3F7162AB-58C7-4E31-9089-CCEC73D2A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684" y="5397501"/>
            <a:ext cx="6813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tx</a:t>
            </a:r>
          </a:p>
        </p:txBody>
      </p:sp>
      <p:pic>
        <p:nvPicPr>
          <p:cNvPr id="4098" name="Picture 2" descr="Explore configuration related to asynchronous serial communication ·  VectorNav">
            <a:extLst>
              <a:ext uri="{FF2B5EF4-FFF2-40B4-BE49-F238E27FC236}">
                <a16:creationId xmlns:a16="http://schemas.microsoft.com/office/drawing/2014/main" id="{FF5D94A5-69DD-E248-F829-E6B8C6C4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65" y="2527417"/>
            <a:ext cx="2704427" cy="156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UART Protocol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ea typeface="ＭＳ Ｐゴシック" panose="020B0600070205080204" pitchFamily="34" charset="-128"/>
              </a:rPr>
              <a:t>데이터 전송은 시작 비트로 시작되며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논리 신호를 한 </a:t>
            </a:r>
            <a:r>
              <a:rPr lang="ko-KR" altLang="en-US" dirty="0" err="1">
                <a:ea typeface="ＭＳ Ｐゴシック" panose="020B0600070205080204" pitchFamily="34" charset="-128"/>
              </a:rPr>
              <a:t>클록</a:t>
            </a:r>
            <a:r>
              <a:rPr lang="ko-KR" altLang="en-US" dirty="0">
                <a:ea typeface="ＭＳ Ｐゴシック" panose="020B0600070205080204" pitchFamily="34" charset="-128"/>
              </a:rPr>
              <a:t> 사이클 동안 낮게 유지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ko-KR" altLang="en-US" dirty="0">
                <a:ea typeface="ＭＳ Ｐゴシック" panose="020B0600070205080204" pitchFamily="34" charset="-128"/>
              </a:rPr>
              <a:t>다음 여덟 </a:t>
            </a:r>
            <a:r>
              <a:rPr lang="ko-KR" altLang="en-US" dirty="0" err="1">
                <a:ea typeface="ＭＳ Ｐゴシック" panose="020B0600070205080204" pitchFamily="34" charset="-128"/>
              </a:rPr>
              <a:t>클록</a:t>
            </a:r>
            <a:r>
              <a:rPr lang="ko-KR" altLang="en-US" dirty="0">
                <a:ea typeface="ＭＳ Ｐゴシック" panose="020B0600070205080204" pitchFamily="34" charset="-128"/>
              </a:rPr>
              <a:t> 사이클 동안 송신기로부터 </a:t>
            </a:r>
            <a:r>
              <a:rPr lang="en-US" altLang="ko-KR" dirty="0">
                <a:ea typeface="ＭＳ Ｐゴシック" panose="020B0600070205080204" pitchFamily="34" charset="-128"/>
              </a:rPr>
              <a:t>8</a:t>
            </a:r>
            <a:r>
              <a:rPr lang="ko-KR" altLang="en-US" dirty="0">
                <a:ea typeface="ＭＳ Ｐゴシック" panose="020B0600070205080204" pitchFamily="34" charset="-128"/>
              </a:rPr>
              <a:t>비트가 순차적으로 전송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ko-KR" altLang="en-US" dirty="0">
                <a:ea typeface="ＭＳ Ｐゴシック" panose="020B0600070205080204" pitchFamily="34" charset="-128"/>
              </a:rPr>
              <a:t>선택적으로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전송 신뢰성을 향상시키기 위해 하나의 패리티 비트를 추가 가능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</a:p>
          <a:p>
            <a:r>
              <a:rPr lang="ko-KR" altLang="en-US" dirty="0">
                <a:ea typeface="ＭＳ Ｐゴシック" panose="020B0600070205080204" pitchFamily="34" charset="-128"/>
              </a:rPr>
              <a:t>전송이 완료되었음을 나타내기 위해 마지막에 데이터 와이어를 높은 상태로 유지</a:t>
            </a:r>
            <a:r>
              <a:rPr lang="en-US" altLang="ko-KR" dirty="0">
                <a:ea typeface="ＭＳ Ｐゴシック" panose="020B0600070205080204" pitchFamily="34" charset="-128"/>
              </a:rPr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5" name="Group 100">
            <a:extLst>
              <a:ext uri="{FF2B5EF4-FFF2-40B4-BE49-F238E27FC236}">
                <a16:creationId xmlns:a16="http://schemas.microsoft.com/office/drawing/2014/main" id="{D4E09D19-63E9-4FB3-8970-396B824CC7FF}"/>
              </a:ext>
            </a:extLst>
          </p:cNvPr>
          <p:cNvGrpSpPr>
            <a:grpSpLocks/>
          </p:cNvGrpSpPr>
          <p:nvPr/>
        </p:nvGrpSpPr>
        <p:grpSpPr bwMode="auto">
          <a:xfrm>
            <a:off x="1007140" y="3962403"/>
            <a:ext cx="10043893" cy="354113"/>
            <a:chOff x="865462" y="2956260"/>
            <a:chExt cx="7535588" cy="3543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48CDBBD6-4823-4912-B328-C19D91EB1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1173" y="2956261"/>
              <a:ext cx="639233" cy="354329"/>
              <a:chOff x="1877152" y="4791247"/>
              <a:chExt cx="623208" cy="214429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0563D52-6D06-42CD-8EF0-FC7BC0ADC7D4}"/>
                  </a:ext>
                </a:extLst>
              </p:cNvPr>
              <p:cNvSpPr/>
              <p:nvPr/>
            </p:nvSpPr>
            <p:spPr bwMode="auto">
              <a:xfrm>
                <a:off x="1910073" y="4791246"/>
                <a:ext cx="557153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" name="Isosceles Triangle 92">
                <a:extLst>
                  <a:ext uri="{FF2B5EF4-FFF2-40B4-BE49-F238E27FC236}">
                    <a16:creationId xmlns:a16="http://schemas.microsoft.com/office/drawing/2014/main" id="{2E9F5BB4-8285-4467-9877-878E0FF96440}"/>
                  </a:ext>
                </a:extLst>
              </p:cNvPr>
              <p:cNvSpPr/>
              <p:nvPr/>
            </p:nvSpPr>
            <p:spPr bwMode="auto">
              <a:xfrm rot="16200000">
                <a:off x="1786639" y="4882181"/>
                <a:ext cx="214369" cy="325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4" name="Isosceles Triangle 93">
                <a:extLst>
                  <a:ext uri="{FF2B5EF4-FFF2-40B4-BE49-F238E27FC236}">
                    <a16:creationId xmlns:a16="http://schemas.microsoft.com/office/drawing/2014/main" id="{BB297C80-E185-47D5-883C-C788D8F5A74E}"/>
                  </a:ext>
                </a:extLst>
              </p:cNvPr>
              <p:cNvSpPr/>
              <p:nvPr/>
            </p:nvSpPr>
            <p:spPr bwMode="auto">
              <a:xfrm rot="5400000">
                <a:off x="2376292" y="4882181"/>
                <a:ext cx="214369" cy="3250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D6F66F-BC86-420F-B0AD-5E19599BD14F}"/>
                  </a:ext>
                </a:extLst>
              </p:cNvPr>
              <p:cNvCxnSpPr>
                <a:stCxn id="93" idx="4"/>
              </p:cNvCxnSpPr>
              <p:nvPr/>
            </p:nvCxnSpPr>
            <p:spPr bwMode="auto">
              <a:xfrm flipH="1">
                <a:off x="1877573" y="4791246"/>
                <a:ext cx="32500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B0D4334-DCA0-44E1-9221-BC50A5BEB9F0}"/>
                  </a:ext>
                </a:extLst>
              </p:cNvPr>
              <p:cNvCxnSpPr>
                <a:stCxn id="93" idx="0"/>
                <a:endCxn id="93" idx="2"/>
              </p:cNvCxnSpPr>
              <p:nvPr/>
            </p:nvCxnSpPr>
            <p:spPr bwMode="auto">
              <a:xfrm>
                <a:off x="1877573" y="4898911"/>
                <a:ext cx="32500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15C78EE-5F68-4AB6-885F-3FBA47E538AC}"/>
                  </a:ext>
                </a:extLst>
              </p:cNvPr>
              <p:cNvCxnSpPr>
                <a:stCxn id="94" idx="2"/>
              </p:cNvCxnSpPr>
              <p:nvPr/>
            </p:nvCxnSpPr>
            <p:spPr bwMode="auto">
              <a:xfrm>
                <a:off x="2467226" y="4791246"/>
                <a:ext cx="32501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542ECD3-93EF-44C9-AB92-7640B891293B}"/>
                  </a:ext>
                </a:extLst>
              </p:cNvPr>
              <p:cNvCxnSpPr>
                <a:endCxn id="94" idx="4"/>
              </p:cNvCxnSpPr>
              <p:nvPr/>
            </p:nvCxnSpPr>
            <p:spPr bwMode="auto">
              <a:xfrm flipH="1">
                <a:off x="2467226" y="4898911"/>
                <a:ext cx="32501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DB294B9-6D51-4C41-AC3F-1B8DB7ACD60B}"/>
                  </a:ext>
                </a:extLst>
              </p:cNvPr>
              <p:cNvCxnSpPr>
                <a:stCxn id="93" idx="4"/>
                <a:endCxn id="94" idx="2"/>
              </p:cNvCxnSpPr>
              <p:nvPr/>
            </p:nvCxnSpPr>
            <p:spPr bwMode="auto">
              <a:xfrm>
                <a:off x="1910073" y="4791246"/>
                <a:ext cx="55715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BEE5CB1-1998-4DCA-9039-9C5651AB5C7A}"/>
                  </a:ext>
                </a:extLst>
              </p:cNvPr>
              <p:cNvCxnSpPr>
                <a:stCxn id="93" idx="2"/>
              </p:cNvCxnSpPr>
              <p:nvPr/>
            </p:nvCxnSpPr>
            <p:spPr bwMode="auto">
              <a:xfrm>
                <a:off x="1910073" y="5005615"/>
                <a:ext cx="55715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FFD596-8FA0-42F2-9634-D73ACA7ABD64}"/>
                </a:ext>
              </a:extLst>
            </p:cNvPr>
            <p:cNvCxnSpPr/>
            <p:nvPr/>
          </p:nvCxnSpPr>
          <p:spPr bwMode="auto">
            <a:xfrm flipH="1">
              <a:off x="2075093" y="3134169"/>
              <a:ext cx="33337" cy="17632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9A342E-D3D2-4C13-9F01-CFFE124F2C97}"/>
                </a:ext>
              </a:extLst>
            </p:cNvPr>
            <p:cNvSpPr/>
            <p:nvPr/>
          </p:nvSpPr>
          <p:spPr bwMode="auto">
            <a:xfrm>
              <a:off x="6619940" y="2956260"/>
              <a:ext cx="571479" cy="35423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025A3CF4-6EB9-42BF-A331-416B7A24B8D6}"/>
                </a:ext>
              </a:extLst>
            </p:cNvPr>
            <p:cNvSpPr/>
            <p:nvPr/>
          </p:nvSpPr>
          <p:spPr bwMode="auto">
            <a:xfrm rot="16200000">
              <a:off x="6425363" y="3115913"/>
              <a:ext cx="354230" cy="3492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4204DC51-7B22-4507-98C6-A9035D664DD9}"/>
                </a:ext>
              </a:extLst>
            </p:cNvPr>
            <p:cNvSpPr/>
            <p:nvPr/>
          </p:nvSpPr>
          <p:spPr bwMode="auto">
            <a:xfrm rot="5400000">
              <a:off x="7030972" y="3116707"/>
              <a:ext cx="354230" cy="3333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246FDE-B3D0-41A4-839D-6E1CB875AFBB}"/>
                </a:ext>
              </a:extLst>
            </p:cNvPr>
            <p:cNvCxnSpPr>
              <a:stCxn id="9" idx="4"/>
            </p:cNvCxnSpPr>
            <p:nvPr/>
          </p:nvCxnSpPr>
          <p:spPr bwMode="auto">
            <a:xfrm flipH="1">
              <a:off x="6585016" y="2956260"/>
              <a:ext cx="34924" cy="17790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451A7EC-74C1-4A03-8A73-12CACD3588A0}"/>
                </a:ext>
              </a:extLst>
            </p:cNvPr>
            <p:cNvCxnSpPr>
              <a:stCxn id="9" idx="0"/>
              <a:endCxn id="9" idx="2"/>
            </p:cNvCxnSpPr>
            <p:nvPr/>
          </p:nvCxnSpPr>
          <p:spPr bwMode="auto">
            <a:xfrm>
              <a:off x="6585016" y="3134169"/>
              <a:ext cx="34924" cy="17632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ECE8A4-539D-45FF-B17F-5BCA9EAF1720}"/>
                </a:ext>
              </a:extLst>
            </p:cNvPr>
            <p:cNvCxnSpPr>
              <a:stCxn id="10" idx="2"/>
            </p:cNvCxnSpPr>
            <p:nvPr/>
          </p:nvCxnSpPr>
          <p:spPr bwMode="auto">
            <a:xfrm>
              <a:off x="7191419" y="2956260"/>
              <a:ext cx="33336" cy="17790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022469-C6F7-470F-A793-BBD2E754B9FE}"/>
                </a:ext>
              </a:extLst>
            </p:cNvPr>
            <p:cNvCxnSpPr>
              <a:endCxn id="10" idx="4"/>
            </p:cNvCxnSpPr>
            <p:nvPr/>
          </p:nvCxnSpPr>
          <p:spPr bwMode="auto">
            <a:xfrm flipH="1">
              <a:off x="7191419" y="2956260"/>
              <a:ext cx="68260" cy="35423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62FB15-6A4F-42C2-AE48-44E6812CB0FE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 bwMode="auto">
            <a:xfrm>
              <a:off x="6619940" y="2956260"/>
              <a:ext cx="57147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77A201-8B11-4B1A-B5FF-531801D2F22F}"/>
                </a:ext>
              </a:extLst>
            </p:cNvPr>
            <p:cNvCxnSpPr>
              <a:stCxn id="9" idx="2"/>
            </p:cNvCxnSpPr>
            <p:nvPr/>
          </p:nvCxnSpPr>
          <p:spPr bwMode="auto">
            <a:xfrm>
              <a:off x="6619940" y="3310490"/>
              <a:ext cx="57147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735EF6-4FAD-444B-B2FD-96797774F891}"/>
                </a:ext>
              </a:extLst>
            </p:cNvPr>
            <p:cNvCxnSpPr/>
            <p:nvPr/>
          </p:nvCxnSpPr>
          <p:spPr bwMode="auto">
            <a:xfrm>
              <a:off x="1503614" y="3310490"/>
              <a:ext cx="57147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1DEEB40-8336-4B69-AFF6-725D3449F87D}"/>
                </a:ext>
              </a:extLst>
            </p:cNvPr>
            <p:cNvCxnSpPr/>
            <p:nvPr/>
          </p:nvCxnSpPr>
          <p:spPr bwMode="auto">
            <a:xfrm>
              <a:off x="1435354" y="2956260"/>
              <a:ext cx="68260" cy="35423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76E0A5-2CB3-4332-9396-0E80128CD8AF}"/>
                </a:ext>
              </a:extLst>
            </p:cNvPr>
            <p:cNvCxnSpPr/>
            <p:nvPr/>
          </p:nvCxnSpPr>
          <p:spPr bwMode="auto">
            <a:xfrm>
              <a:off x="865462" y="2956260"/>
              <a:ext cx="57147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601EBA-E081-4601-A55F-E034545B1011}"/>
                </a:ext>
              </a:extLst>
            </p:cNvPr>
            <p:cNvCxnSpPr/>
            <p:nvPr/>
          </p:nvCxnSpPr>
          <p:spPr bwMode="auto">
            <a:xfrm>
              <a:off x="7259679" y="2956260"/>
              <a:ext cx="56989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E70D1835-0167-40EA-907A-86C5CDA1D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0405" y="2956261"/>
              <a:ext cx="639233" cy="354329"/>
              <a:chOff x="1877152" y="4791247"/>
              <a:chExt cx="623208" cy="214429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1404396-513C-444E-90C2-EF6E9F8DC524}"/>
                  </a:ext>
                </a:extLst>
              </p:cNvPr>
              <p:cNvSpPr/>
              <p:nvPr/>
            </p:nvSpPr>
            <p:spPr bwMode="auto">
              <a:xfrm>
                <a:off x="1910568" y="4791246"/>
                <a:ext cx="555605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84" name="Isosceles Triangle 83">
                <a:extLst>
                  <a:ext uri="{FF2B5EF4-FFF2-40B4-BE49-F238E27FC236}">
                    <a16:creationId xmlns:a16="http://schemas.microsoft.com/office/drawing/2014/main" id="{EBF9DD20-8E32-41C6-AC08-A2F9DDB3B058}"/>
                  </a:ext>
                </a:extLst>
              </p:cNvPr>
              <p:cNvSpPr/>
              <p:nvPr/>
            </p:nvSpPr>
            <p:spPr bwMode="auto">
              <a:xfrm rot="16200000">
                <a:off x="1786359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C4E2635B-DD5B-49B5-BD9F-DE824C01F26A}"/>
                  </a:ext>
                </a:extLst>
              </p:cNvPr>
              <p:cNvSpPr/>
              <p:nvPr/>
            </p:nvSpPr>
            <p:spPr bwMode="auto">
              <a:xfrm rot="5400000">
                <a:off x="2376012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C5DF94-B33F-4B71-BCE5-332A653BFEE3}"/>
                  </a:ext>
                </a:extLst>
              </p:cNvPr>
              <p:cNvCxnSpPr>
                <a:stCxn id="84" idx="4"/>
              </p:cNvCxnSpPr>
              <p:nvPr/>
            </p:nvCxnSpPr>
            <p:spPr bwMode="auto">
              <a:xfrm flipH="1">
                <a:off x="1876519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735B81-538F-4E1B-BB3F-37C59B34E300}"/>
                  </a:ext>
                </a:extLst>
              </p:cNvPr>
              <p:cNvCxnSpPr>
                <a:stCxn id="84" idx="0"/>
                <a:endCxn id="84" idx="2"/>
              </p:cNvCxnSpPr>
              <p:nvPr/>
            </p:nvCxnSpPr>
            <p:spPr bwMode="auto">
              <a:xfrm>
                <a:off x="1876519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E48333E-1D42-439B-94DC-9A026CC801AC}"/>
                  </a:ext>
                </a:extLst>
              </p:cNvPr>
              <p:cNvCxnSpPr>
                <a:stCxn id="85" idx="2"/>
              </p:cNvCxnSpPr>
              <p:nvPr/>
            </p:nvCxnSpPr>
            <p:spPr bwMode="auto">
              <a:xfrm>
                <a:off x="2466172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F9CCBA7-EBB2-4540-A991-B0C7012C664D}"/>
                  </a:ext>
                </a:extLst>
              </p:cNvPr>
              <p:cNvCxnSpPr>
                <a:endCxn id="85" idx="4"/>
              </p:cNvCxnSpPr>
              <p:nvPr/>
            </p:nvCxnSpPr>
            <p:spPr bwMode="auto">
              <a:xfrm flipH="1">
                <a:off x="2466172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48CED9C-E5A2-4527-8DCE-2D56517C7138}"/>
                  </a:ext>
                </a:extLst>
              </p:cNvPr>
              <p:cNvCxnSpPr>
                <a:stCxn id="84" idx="4"/>
                <a:endCxn id="85" idx="2"/>
              </p:cNvCxnSpPr>
              <p:nvPr/>
            </p:nvCxnSpPr>
            <p:spPr bwMode="auto">
              <a:xfrm>
                <a:off x="1910568" y="4791246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C21293A-C086-4C47-945F-509D10B6FB4E}"/>
                  </a:ext>
                </a:extLst>
              </p:cNvPr>
              <p:cNvCxnSpPr>
                <a:stCxn id="84" idx="2"/>
              </p:cNvCxnSpPr>
              <p:nvPr/>
            </p:nvCxnSpPr>
            <p:spPr bwMode="auto">
              <a:xfrm>
                <a:off x="1910568" y="5005615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A3A958CB-B124-4CEE-A9DC-B8695DBD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638" y="2956261"/>
              <a:ext cx="639233" cy="354329"/>
              <a:chOff x="1877152" y="4791247"/>
              <a:chExt cx="623208" cy="21442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959ED3B-C6FB-4DC5-AA0A-D1BFA1E3809B}"/>
                  </a:ext>
                </a:extLst>
              </p:cNvPr>
              <p:cNvSpPr/>
              <p:nvPr/>
            </p:nvSpPr>
            <p:spPr bwMode="auto">
              <a:xfrm>
                <a:off x="1911061" y="4791246"/>
                <a:ext cx="555606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75" name="Isosceles Triangle 74">
                <a:extLst>
                  <a:ext uri="{FF2B5EF4-FFF2-40B4-BE49-F238E27FC236}">
                    <a16:creationId xmlns:a16="http://schemas.microsoft.com/office/drawing/2014/main" id="{378B9994-D85A-4BBD-BE55-02D29681CEB8}"/>
                  </a:ext>
                </a:extLst>
              </p:cNvPr>
              <p:cNvSpPr/>
              <p:nvPr/>
            </p:nvSpPr>
            <p:spPr bwMode="auto">
              <a:xfrm rot="16200000">
                <a:off x="1786852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76" name="Isosceles Triangle 75">
                <a:extLst>
                  <a:ext uri="{FF2B5EF4-FFF2-40B4-BE49-F238E27FC236}">
                    <a16:creationId xmlns:a16="http://schemas.microsoft.com/office/drawing/2014/main" id="{93440E57-00BF-4D92-9333-37263C1884A8}"/>
                  </a:ext>
                </a:extLst>
              </p:cNvPr>
              <p:cNvSpPr/>
              <p:nvPr/>
            </p:nvSpPr>
            <p:spPr bwMode="auto">
              <a:xfrm rot="5400000">
                <a:off x="2376506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E6D18C4-B740-4D23-A904-02BF9F42565A}"/>
                  </a:ext>
                </a:extLst>
              </p:cNvPr>
              <p:cNvCxnSpPr>
                <a:stCxn id="75" idx="4"/>
              </p:cNvCxnSpPr>
              <p:nvPr/>
            </p:nvCxnSpPr>
            <p:spPr bwMode="auto">
              <a:xfrm flipH="1">
                <a:off x="1877013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64778E4-4444-4153-B4DB-FD8CD855550D}"/>
                  </a:ext>
                </a:extLst>
              </p:cNvPr>
              <p:cNvCxnSpPr>
                <a:stCxn id="75" idx="0"/>
                <a:endCxn id="75" idx="2"/>
              </p:cNvCxnSpPr>
              <p:nvPr/>
            </p:nvCxnSpPr>
            <p:spPr bwMode="auto">
              <a:xfrm>
                <a:off x="1877013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D3D3294-37F9-49E3-872E-CADBA95FBE3C}"/>
                  </a:ext>
                </a:extLst>
              </p:cNvPr>
              <p:cNvCxnSpPr>
                <a:stCxn id="76" idx="2"/>
              </p:cNvCxnSpPr>
              <p:nvPr/>
            </p:nvCxnSpPr>
            <p:spPr bwMode="auto">
              <a:xfrm>
                <a:off x="2466667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A41E5D0-D270-4E02-B28D-195DD801D88C}"/>
                  </a:ext>
                </a:extLst>
              </p:cNvPr>
              <p:cNvCxnSpPr>
                <a:endCxn id="76" idx="4"/>
              </p:cNvCxnSpPr>
              <p:nvPr/>
            </p:nvCxnSpPr>
            <p:spPr bwMode="auto">
              <a:xfrm flipH="1">
                <a:off x="2466667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6FBF2E9-761C-456B-B338-9205AED5A89F}"/>
                  </a:ext>
                </a:extLst>
              </p:cNvPr>
              <p:cNvCxnSpPr>
                <a:stCxn id="75" idx="4"/>
                <a:endCxn id="76" idx="2"/>
              </p:cNvCxnSpPr>
              <p:nvPr/>
            </p:nvCxnSpPr>
            <p:spPr bwMode="auto">
              <a:xfrm>
                <a:off x="1911061" y="4791246"/>
                <a:ext cx="55560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BEFA889-D6BB-4334-B26C-2F6418ADDB94}"/>
                  </a:ext>
                </a:extLst>
              </p:cNvPr>
              <p:cNvCxnSpPr>
                <a:stCxn id="75" idx="2"/>
              </p:cNvCxnSpPr>
              <p:nvPr/>
            </p:nvCxnSpPr>
            <p:spPr bwMode="auto">
              <a:xfrm>
                <a:off x="1911061" y="5005615"/>
                <a:ext cx="55560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3" name="Group 21">
              <a:extLst>
                <a:ext uri="{FF2B5EF4-FFF2-40B4-BE49-F238E27FC236}">
                  <a16:creationId xmlns:a16="http://schemas.microsoft.com/office/drawing/2014/main" id="{2C96B6D4-63F4-41AF-88C6-F0ED9FD84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871" y="2956261"/>
              <a:ext cx="639233" cy="354329"/>
              <a:chOff x="1877152" y="4791247"/>
              <a:chExt cx="623208" cy="21442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1AEC6D5-2038-4DD7-9615-865E17EF979E}"/>
                  </a:ext>
                </a:extLst>
              </p:cNvPr>
              <p:cNvSpPr/>
              <p:nvPr/>
            </p:nvSpPr>
            <p:spPr bwMode="auto">
              <a:xfrm>
                <a:off x="1910007" y="4791246"/>
                <a:ext cx="557153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66" name="Isosceles Triangle 65">
                <a:extLst>
                  <a:ext uri="{FF2B5EF4-FFF2-40B4-BE49-F238E27FC236}">
                    <a16:creationId xmlns:a16="http://schemas.microsoft.com/office/drawing/2014/main" id="{ED79833D-5355-441E-B7C6-187432EAB992}"/>
                  </a:ext>
                </a:extLst>
              </p:cNvPr>
              <p:cNvSpPr/>
              <p:nvPr/>
            </p:nvSpPr>
            <p:spPr bwMode="auto">
              <a:xfrm rot="16200000">
                <a:off x="1786572" y="4882181"/>
                <a:ext cx="214369" cy="32500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67" name="Isosceles Triangle 66">
                <a:extLst>
                  <a:ext uri="{FF2B5EF4-FFF2-40B4-BE49-F238E27FC236}">
                    <a16:creationId xmlns:a16="http://schemas.microsoft.com/office/drawing/2014/main" id="{C3DA7C4F-A8DF-417A-9111-FB444484F451}"/>
                  </a:ext>
                </a:extLst>
              </p:cNvPr>
              <p:cNvSpPr/>
              <p:nvPr/>
            </p:nvSpPr>
            <p:spPr bwMode="auto">
              <a:xfrm rot="5400000">
                <a:off x="2376225" y="4882181"/>
                <a:ext cx="214369" cy="3250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B9EFDB2-F40B-4A60-A300-F3EC565C98C3}"/>
                  </a:ext>
                </a:extLst>
              </p:cNvPr>
              <p:cNvCxnSpPr>
                <a:stCxn id="66" idx="4"/>
              </p:cNvCxnSpPr>
              <p:nvPr/>
            </p:nvCxnSpPr>
            <p:spPr bwMode="auto">
              <a:xfrm flipH="1">
                <a:off x="1877507" y="4791246"/>
                <a:ext cx="32500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6B9D58F-85BA-465D-B1C5-996BF4FCB232}"/>
                  </a:ext>
                </a:extLst>
              </p:cNvPr>
              <p:cNvCxnSpPr>
                <a:stCxn id="66" idx="0"/>
                <a:endCxn id="66" idx="2"/>
              </p:cNvCxnSpPr>
              <p:nvPr/>
            </p:nvCxnSpPr>
            <p:spPr bwMode="auto">
              <a:xfrm>
                <a:off x="1877507" y="4898911"/>
                <a:ext cx="32500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A3C37A4-A633-4680-BE19-4516372129FA}"/>
                  </a:ext>
                </a:extLst>
              </p:cNvPr>
              <p:cNvCxnSpPr>
                <a:stCxn id="67" idx="2"/>
              </p:cNvCxnSpPr>
              <p:nvPr/>
            </p:nvCxnSpPr>
            <p:spPr bwMode="auto">
              <a:xfrm>
                <a:off x="2467160" y="4791246"/>
                <a:ext cx="32501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1D29A2B-6609-4ABB-B13E-183DD0DA30A6}"/>
                  </a:ext>
                </a:extLst>
              </p:cNvPr>
              <p:cNvCxnSpPr>
                <a:endCxn id="67" idx="4"/>
              </p:cNvCxnSpPr>
              <p:nvPr/>
            </p:nvCxnSpPr>
            <p:spPr bwMode="auto">
              <a:xfrm flipH="1">
                <a:off x="2467160" y="4898911"/>
                <a:ext cx="32501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2FA6D0F-A664-4A59-8CD6-A9C6B94DF1B4}"/>
                  </a:ext>
                </a:extLst>
              </p:cNvPr>
              <p:cNvCxnSpPr>
                <a:stCxn id="66" idx="4"/>
                <a:endCxn id="67" idx="2"/>
              </p:cNvCxnSpPr>
              <p:nvPr/>
            </p:nvCxnSpPr>
            <p:spPr bwMode="auto">
              <a:xfrm>
                <a:off x="1910007" y="4791246"/>
                <a:ext cx="55715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BEA5659-83A8-422B-B821-A0CE50F9EB71}"/>
                  </a:ext>
                </a:extLst>
              </p:cNvPr>
              <p:cNvCxnSpPr>
                <a:stCxn id="66" idx="2"/>
              </p:cNvCxnSpPr>
              <p:nvPr/>
            </p:nvCxnSpPr>
            <p:spPr bwMode="auto">
              <a:xfrm>
                <a:off x="1910007" y="5005615"/>
                <a:ext cx="557153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2F40CD78-506A-431A-8187-B6C4B583E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8103" y="2956261"/>
              <a:ext cx="639233" cy="354329"/>
              <a:chOff x="1877152" y="4791247"/>
              <a:chExt cx="623208" cy="214429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CA16767-B608-44F0-A85C-8B593A2C1722}"/>
                  </a:ext>
                </a:extLst>
              </p:cNvPr>
              <p:cNvSpPr/>
              <p:nvPr/>
            </p:nvSpPr>
            <p:spPr bwMode="auto">
              <a:xfrm>
                <a:off x="1910501" y="4791246"/>
                <a:ext cx="555605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A83B18AB-209D-40A0-BC4F-106ACABD1856}"/>
                  </a:ext>
                </a:extLst>
              </p:cNvPr>
              <p:cNvSpPr/>
              <p:nvPr/>
            </p:nvSpPr>
            <p:spPr bwMode="auto">
              <a:xfrm rot="16200000">
                <a:off x="1786293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B01B2DD2-7048-47AE-ACE9-B4B8CEF715E4}"/>
                  </a:ext>
                </a:extLst>
              </p:cNvPr>
              <p:cNvSpPr/>
              <p:nvPr/>
            </p:nvSpPr>
            <p:spPr bwMode="auto">
              <a:xfrm rot="5400000">
                <a:off x="2375946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835F59-7FD9-4642-A878-89B1DEF6FD1F}"/>
                  </a:ext>
                </a:extLst>
              </p:cNvPr>
              <p:cNvCxnSpPr>
                <a:stCxn id="57" idx="4"/>
              </p:cNvCxnSpPr>
              <p:nvPr/>
            </p:nvCxnSpPr>
            <p:spPr bwMode="auto">
              <a:xfrm flipH="1">
                <a:off x="1876453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FF98C6F-6874-46AC-AB0B-CEB6ACF07F62}"/>
                  </a:ext>
                </a:extLst>
              </p:cNvPr>
              <p:cNvCxnSpPr>
                <a:stCxn id="57" idx="0"/>
                <a:endCxn id="57" idx="2"/>
              </p:cNvCxnSpPr>
              <p:nvPr/>
            </p:nvCxnSpPr>
            <p:spPr bwMode="auto">
              <a:xfrm>
                <a:off x="1876453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6803777-05F0-4423-8C07-249A3512DD01}"/>
                  </a:ext>
                </a:extLst>
              </p:cNvPr>
              <p:cNvCxnSpPr>
                <a:stCxn id="58" idx="2"/>
              </p:cNvCxnSpPr>
              <p:nvPr/>
            </p:nvCxnSpPr>
            <p:spPr bwMode="auto">
              <a:xfrm>
                <a:off x="2466106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42FC5FD-4D17-49B3-827D-318ADF97A909}"/>
                  </a:ext>
                </a:extLst>
              </p:cNvPr>
              <p:cNvCxnSpPr>
                <a:endCxn id="58" idx="4"/>
              </p:cNvCxnSpPr>
              <p:nvPr/>
            </p:nvCxnSpPr>
            <p:spPr bwMode="auto">
              <a:xfrm flipH="1">
                <a:off x="2466106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3639803-9865-4A5D-84E7-1BF4056C5CB1}"/>
                  </a:ext>
                </a:extLst>
              </p:cNvPr>
              <p:cNvCxnSpPr>
                <a:stCxn id="57" idx="4"/>
                <a:endCxn id="58" idx="2"/>
              </p:cNvCxnSpPr>
              <p:nvPr/>
            </p:nvCxnSpPr>
            <p:spPr bwMode="auto">
              <a:xfrm>
                <a:off x="1910501" y="4791246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8C8C84F-07C7-45A1-B823-96D3EB141E17}"/>
                  </a:ext>
                </a:extLst>
              </p:cNvPr>
              <p:cNvCxnSpPr>
                <a:stCxn id="57" idx="2"/>
              </p:cNvCxnSpPr>
              <p:nvPr/>
            </p:nvCxnSpPr>
            <p:spPr bwMode="auto">
              <a:xfrm>
                <a:off x="1910501" y="5005615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5" name="Group 23">
              <a:extLst>
                <a:ext uri="{FF2B5EF4-FFF2-40B4-BE49-F238E27FC236}">
                  <a16:creationId xmlns:a16="http://schemas.microsoft.com/office/drawing/2014/main" id="{6A6B974A-7DBE-4842-AC78-AE1B02060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9110" y="2956261"/>
              <a:ext cx="639233" cy="354329"/>
              <a:chOff x="1877152" y="4791247"/>
              <a:chExt cx="623208" cy="21442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4B1CADB-393A-4317-A8EC-B1DEC6BC0023}"/>
                  </a:ext>
                </a:extLst>
              </p:cNvPr>
              <p:cNvSpPr/>
              <p:nvPr/>
            </p:nvSpPr>
            <p:spPr bwMode="auto">
              <a:xfrm>
                <a:off x="1910813" y="4791246"/>
                <a:ext cx="555605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C834E909-0DE8-42A0-B083-E8FF4585B335}"/>
                  </a:ext>
                </a:extLst>
              </p:cNvPr>
              <p:cNvSpPr/>
              <p:nvPr/>
            </p:nvSpPr>
            <p:spPr bwMode="auto">
              <a:xfrm rot="16200000">
                <a:off x="1786605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C4C3B28F-14B0-4112-A27E-A176CE35CD96}"/>
                  </a:ext>
                </a:extLst>
              </p:cNvPr>
              <p:cNvSpPr/>
              <p:nvPr/>
            </p:nvSpPr>
            <p:spPr bwMode="auto">
              <a:xfrm rot="5400000">
                <a:off x="2376258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2AF706F-6147-4AF8-BF84-AB08B2EC737C}"/>
                  </a:ext>
                </a:extLst>
              </p:cNvPr>
              <p:cNvCxnSpPr>
                <a:stCxn id="48" idx="4"/>
              </p:cNvCxnSpPr>
              <p:nvPr/>
            </p:nvCxnSpPr>
            <p:spPr bwMode="auto">
              <a:xfrm flipH="1">
                <a:off x="1876765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40ADB5-8B01-46B5-B473-F7881F124EF3}"/>
                  </a:ext>
                </a:extLst>
              </p:cNvPr>
              <p:cNvCxnSpPr>
                <a:stCxn id="48" idx="0"/>
                <a:endCxn id="48" idx="2"/>
              </p:cNvCxnSpPr>
              <p:nvPr/>
            </p:nvCxnSpPr>
            <p:spPr bwMode="auto">
              <a:xfrm>
                <a:off x="1876765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7BB63A5-280D-4ECD-99DA-34E6CAFA09E2}"/>
                  </a:ext>
                </a:extLst>
              </p:cNvPr>
              <p:cNvCxnSpPr>
                <a:stCxn id="49" idx="2"/>
              </p:cNvCxnSpPr>
              <p:nvPr/>
            </p:nvCxnSpPr>
            <p:spPr bwMode="auto">
              <a:xfrm>
                <a:off x="2466418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2286265-95A1-4F3E-8917-07FA75F1257F}"/>
                  </a:ext>
                </a:extLst>
              </p:cNvPr>
              <p:cNvCxnSpPr>
                <a:endCxn id="49" idx="4"/>
              </p:cNvCxnSpPr>
              <p:nvPr/>
            </p:nvCxnSpPr>
            <p:spPr bwMode="auto">
              <a:xfrm flipH="1">
                <a:off x="2466418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FB51F63-FD43-42C5-A24E-46BD6CB655C4}"/>
                  </a:ext>
                </a:extLst>
              </p:cNvPr>
              <p:cNvCxnSpPr>
                <a:stCxn id="48" idx="4"/>
                <a:endCxn id="49" idx="2"/>
              </p:cNvCxnSpPr>
              <p:nvPr/>
            </p:nvCxnSpPr>
            <p:spPr bwMode="auto">
              <a:xfrm>
                <a:off x="1910813" y="4791246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9474B08-3D0D-4885-9682-CE7D4590FCE0}"/>
                  </a:ext>
                </a:extLst>
              </p:cNvPr>
              <p:cNvCxnSpPr>
                <a:stCxn id="48" idx="2"/>
              </p:cNvCxnSpPr>
              <p:nvPr/>
            </p:nvCxnSpPr>
            <p:spPr bwMode="auto">
              <a:xfrm>
                <a:off x="1910813" y="5005615"/>
                <a:ext cx="55560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26" name="Group 24">
              <a:extLst>
                <a:ext uri="{FF2B5EF4-FFF2-40B4-BE49-F238E27FC236}">
                  <a16:creationId xmlns:a16="http://schemas.microsoft.com/office/drawing/2014/main" id="{588471A9-6AC9-464F-ADE9-CB5D73259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8343" y="2956261"/>
              <a:ext cx="639233" cy="354329"/>
              <a:chOff x="1877152" y="4791247"/>
              <a:chExt cx="623208" cy="214429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A165016-AF7C-467A-BA0E-BA4457609A2C}"/>
                  </a:ext>
                </a:extLst>
              </p:cNvPr>
              <p:cNvSpPr/>
              <p:nvPr/>
            </p:nvSpPr>
            <p:spPr bwMode="auto">
              <a:xfrm>
                <a:off x="1911307" y="4791246"/>
                <a:ext cx="555606" cy="21436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BE202343-1469-47F0-A783-0BB5C2144D37}"/>
                  </a:ext>
                </a:extLst>
              </p:cNvPr>
              <p:cNvSpPr/>
              <p:nvPr/>
            </p:nvSpPr>
            <p:spPr bwMode="auto">
              <a:xfrm rot="16200000">
                <a:off x="1787098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29CC22FC-7F63-41FE-9A99-901D37D24389}"/>
                  </a:ext>
                </a:extLst>
              </p:cNvPr>
              <p:cNvSpPr/>
              <p:nvPr/>
            </p:nvSpPr>
            <p:spPr bwMode="auto">
              <a:xfrm rot="5400000">
                <a:off x="2376752" y="4881407"/>
                <a:ext cx="214369" cy="34048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EC7B7FA-3931-4706-A5FF-8AB115B8C5D4}"/>
                  </a:ext>
                </a:extLst>
              </p:cNvPr>
              <p:cNvCxnSpPr>
                <a:stCxn id="39" idx="4"/>
              </p:cNvCxnSpPr>
              <p:nvPr/>
            </p:nvCxnSpPr>
            <p:spPr bwMode="auto">
              <a:xfrm flipH="1">
                <a:off x="1877258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FB75D0-DB1B-48A4-9D26-70EAAA0CCB0C}"/>
                  </a:ext>
                </a:extLst>
              </p:cNvPr>
              <p:cNvCxnSpPr>
                <a:stCxn id="39" idx="0"/>
                <a:endCxn id="39" idx="2"/>
              </p:cNvCxnSpPr>
              <p:nvPr/>
            </p:nvCxnSpPr>
            <p:spPr bwMode="auto">
              <a:xfrm>
                <a:off x="1877258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2FAFE1C-6486-4844-AC5D-0760F403E34F}"/>
                  </a:ext>
                </a:extLst>
              </p:cNvPr>
              <p:cNvCxnSpPr>
                <a:stCxn id="40" idx="2"/>
              </p:cNvCxnSpPr>
              <p:nvPr/>
            </p:nvCxnSpPr>
            <p:spPr bwMode="auto">
              <a:xfrm>
                <a:off x="2466912" y="4791246"/>
                <a:ext cx="34048" cy="10766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6DB6769-696F-4BBE-8719-F8CF976D6821}"/>
                  </a:ext>
                </a:extLst>
              </p:cNvPr>
              <p:cNvCxnSpPr>
                <a:endCxn id="40" idx="4"/>
              </p:cNvCxnSpPr>
              <p:nvPr/>
            </p:nvCxnSpPr>
            <p:spPr bwMode="auto">
              <a:xfrm flipH="1">
                <a:off x="2466912" y="4898911"/>
                <a:ext cx="34048" cy="10670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2D4119-B136-4AE7-A496-282AD906B56A}"/>
                  </a:ext>
                </a:extLst>
              </p:cNvPr>
              <p:cNvCxnSpPr>
                <a:stCxn id="39" idx="4"/>
                <a:endCxn id="40" idx="2"/>
              </p:cNvCxnSpPr>
              <p:nvPr/>
            </p:nvCxnSpPr>
            <p:spPr bwMode="auto">
              <a:xfrm>
                <a:off x="1911307" y="4791246"/>
                <a:ext cx="55560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2EEE1EB-E170-452D-9725-767626CC2CF2}"/>
                  </a:ext>
                </a:extLst>
              </p:cNvPr>
              <p:cNvCxnSpPr>
                <a:stCxn id="39" idx="2"/>
              </p:cNvCxnSpPr>
              <p:nvPr/>
            </p:nvCxnSpPr>
            <p:spPr bwMode="auto">
              <a:xfrm>
                <a:off x="1911307" y="5005615"/>
                <a:ext cx="55560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AA692D-D323-4114-8CE6-5A46D28E73E9}"/>
                </a:ext>
              </a:extLst>
            </p:cNvPr>
            <p:cNvCxnSpPr/>
            <p:nvPr/>
          </p:nvCxnSpPr>
          <p:spPr bwMode="auto">
            <a:xfrm>
              <a:off x="7829571" y="2956260"/>
              <a:ext cx="57147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6">
              <a:extLst>
                <a:ext uri="{FF2B5EF4-FFF2-40B4-BE49-F238E27FC236}">
                  <a16:creationId xmlns:a16="http://schemas.microsoft.com/office/drawing/2014/main" id="{9684DA8C-29FE-4C82-9054-02BCA2B5C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6211" y="2987568"/>
              <a:ext cx="917437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Start bit</a:t>
              </a: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FAA38999-3A3B-4792-B5F6-189E422C0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9173" y="2963076"/>
              <a:ext cx="917437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Stop bit</a:t>
              </a:r>
            </a:p>
          </p:txBody>
        </p:sp>
        <p:sp>
          <p:nvSpPr>
            <p:cNvPr id="30" name="TextBox 28">
              <a:extLst>
                <a:ext uri="{FF2B5EF4-FFF2-40B4-BE49-F238E27FC236}">
                  <a16:creationId xmlns:a16="http://schemas.microsoft.com/office/drawing/2014/main" id="{05B6BCE2-F448-43F6-8650-C486D9B05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517" y="2987568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0</a:t>
              </a:r>
            </a:p>
          </p:txBody>
        </p:sp>
        <p:sp>
          <p:nvSpPr>
            <p:cNvPr id="31" name="TextBox 29">
              <a:extLst>
                <a:ext uri="{FF2B5EF4-FFF2-40B4-BE49-F238E27FC236}">
                  <a16:creationId xmlns:a16="http://schemas.microsoft.com/office/drawing/2014/main" id="{486BA0E9-C15A-474F-9307-CA1A4B114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651" y="2987568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1</a:t>
              </a: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1D8B7EAD-B3D8-482D-A072-03A276BA1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884" y="2995732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2</a:t>
              </a: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E426D317-786B-4167-8E1E-9DB3714DC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215" y="2995732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3</a:t>
              </a: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6E2AB0CF-987E-45A1-B46C-8A20F5EE1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521" y="2987568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4</a:t>
              </a: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37D3E814-62EF-42BF-B9F3-D14F28A03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6529" y="2979404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5</a:t>
              </a:r>
            </a:p>
          </p:txBody>
        </p:sp>
        <p:sp>
          <p:nvSpPr>
            <p:cNvPr id="36" name="TextBox 34">
              <a:extLst>
                <a:ext uri="{FF2B5EF4-FFF2-40B4-BE49-F238E27FC236}">
                  <a16:creationId xmlns:a16="http://schemas.microsoft.com/office/drawing/2014/main" id="{A49DDB16-D690-445F-B312-D6E2E576A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613" y="2987568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6</a:t>
              </a:r>
            </a:p>
          </p:txBody>
        </p:sp>
        <p:sp>
          <p:nvSpPr>
            <p:cNvPr id="37" name="TextBox 35">
              <a:extLst>
                <a:ext uri="{FF2B5EF4-FFF2-40B4-BE49-F238E27FC236}">
                  <a16:creationId xmlns:a16="http://schemas.microsoft.com/office/drawing/2014/main" id="{2CD4ADD4-1BE8-403D-A885-13AF45FEC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845" y="2987568"/>
              <a:ext cx="534740" cy="277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7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B3538B-062C-4EB3-B8CA-A53897564A03}"/>
              </a:ext>
            </a:extLst>
          </p:cNvPr>
          <p:cNvGrpSpPr>
            <a:grpSpLocks/>
          </p:cNvGrpSpPr>
          <p:nvPr/>
        </p:nvGrpSpPr>
        <p:grpSpPr bwMode="auto">
          <a:xfrm>
            <a:off x="2503039" y="5264151"/>
            <a:ext cx="852683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1536A22-7E8F-452F-B5BF-B6000CE94D89}"/>
                </a:ext>
              </a:extLst>
            </p:cNvPr>
            <p:cNvSpPr/>
            <p:nvPr/>
          </p:nvSpPr>
          <p:spPr bwMode="auto">
            <a:xfrm>
              <a:off x="1909626" y="4791247"/>
              <a:ext cx="558259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D2A9E90B-B5AE-497A-9E9E-177A992B6647}"/>
                </a:ext>
              </a:extLst>
            </p:cNvPr>
            <p:cNvSpPr/>
            <p:nvPr/>
          </p:nvSpPr>
          <p:spPr bwMode="auto">
            <a:xfrm rot="16200000">
              <a:off x="1786175" y="4882224"/>
              <a:ext cx="214429" cy="3247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51DDAAE9-91BD-4F23-876D-271E2406B6A8}"/>
                </a:ext>
              </a:extLst>
            </p:cNvPr>
            <p:cNvSpPr/>
            <p:nvPr/>
          </p:nvSpPr>
          <p:spPr bwMode="auto">
            <a:xfrm rot="5400000">
              <a:off x="2376908" y="4882224"/>
              <a:ext cx="214429" cy="3247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9FAB09-55AA-4CE4-9D7E-22FBE5F213E2}"/>
                </a:ext>
              </a:extLst>
            </p:cNvPr>
            <p:cNvCxnSpPr>
              <a:stCxn id="103" idx="4"/>
            </p:cNvCxnSpPr>
            <p:nvPr/>
          </p:nvCxnSpPr>
          <p:spPr bwMode="auto">
            <a:xfrm flipH="1">
              <a:off x="1877152" y="4791247"/>
              <a:ext cx="32474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F6C2047-B5A1-4E30-91DD-DC32BC8945FB}"/>
                </a:ext>
              </a:extLst>
            </p:cNvPr>
            <p:cNvCxnSpPr>
              <a:stCxn id="103" idx="0"/>
              <a:endCxn id="103" idx="2"/>
            </p:cNvCxnSpPr>
            <p:nvPr/>
          </p:nvCxnSpPr>
          <p:spPr bwMode="auto">
            <a:xfrm>
              <a:off x="1877152" y="4898942"/>
              <a:ext cx="32474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2B98405-BE44-40E8-9E7A-6528277F1054}"/>
                </a:ext>
              </a:extLst>
            </p:cNvPr>
            <p:cNvCxnSpPr>
              <a:stCxn id="104" idx="2"/>
            </p:cNvCxnSpPr>
            <p:nvPr/>
          </p:nvCxnSpPr>
          <p:spPr bwMode="auto">
            <a:xfrm>
              <a:off x="2467886" y="4791247"/>
              <a:ext cx="32474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E29B63D-B191-49E8-B448-8B4F7F5E7412}"/>
                </a:ext>
              </a:extLst>
            </p:cNvPr>
            <p:cNvCxnSpPr>
              <a:endCxn id="104" idx="4"/>
            </p:cNvCxnSpPr>
            <p:nvPr/>
          </p:nvCxnSpPr>
          <p:spPr bwMode="auto">
            <a:xfrm flipH="1">
              <a:off x="2467886" y="4898942"/>
              <a:ext cx="32474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E793A34-377D-48C3-8202-970A7F180B05}"/>
                </a:ext>
              </a:extLst>
            </p:cNvPr>
            <p:cNvCxnSpPr>
              <a:stCxn id="103" idx="4"/>
              <a:endCxn id="104" idx="2"/>
            </p:cNvCxnSpPr>
            <p:nvPr/>
          </p:nvCxnSpPr>
          <p:spPr bwMode="auto">
            <a:xfrm>
              <a:off x="1909626" y="4791247"/>
              <a:ext cx="55825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4AEEB6A-66BD-41FE-8723-0AC066EF43FC}"/>
                </a:ext>
              </a:extLst>
            </p:cNvPr>
            <p:cNvCxnSpPr>
              <a:stCxn id="103" idx="2"/>
            </p:cNvCxnSpPr>
            <p:nvPr/>
          </p:nvCxnSpPr>
          <p:spPr bwMode="auto">
            <a:xfrm>
              <a:off x="1909626" y="5005676"/>
              <a:ext cx="55825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617E3F-A57E-4D81-A9C2-8C8FFCC97FCC}"/>
              </a:ext>
            </a:extLst>
          </p:cNvPr>
          <p:cNvCxnSpPr/>
          <p:nvPr/>
        </p:nvCxnSpPr>
        <p:spPr bwMode="auto">
          <a:xfrm flipH="1">
            <a:off x="2456491" y="5441951"/>
            <a:ext cx="44432" cy="1762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3456FF-D128-44C5-904D-66E3C4E4A8BB}"/>
              </a:ext>
            </a:extLst>
          </p:cNvPr>
          <p:cNvSpPr/>
          <p:nvPr/>
        </p:nvSpPr>
        <p:spPr bwMode="auto">
          <a:xfrm>
            <a:off x="8514140" y="5264151"/>
            <a:ext cx="761702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EDAE6CE0-2019-40E0-8D7F-04E0D96A4E2C}"/>
              </a:ext>
            </a:extLst>
          </p:cNvPr>
          <p:cNvSpPr/>
          <p:nvPr/>
        </p:nvSpPr>
        <p:spPr bwMode="auto">
          <a:xfrm rot="16200000">
            <a:off x="8313860" y="5417883"/>
            <a:ext cx="354013" cy="46548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FC86AD54-8D2E-496F-9F1F-20E303C4D88D}"/>
              </a:ext>
            </a:extLst>
          </p:cNvPr>
          <p:cNvSpPr/>
          <p:nvPr/>
        </p:nvSpPr>
        <p:spPr bwMode="auto">
          <a:xfrm rot="5400000">
            <a:off x="9121052" y="5418941"/>
            <a:ext cx="354013" cy="444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A2ED625-B47B-4EDB-B9CA-7EBA4C80DEDE}"/>
              </a:ext>
            </a:extLst>
          </p:cNvPr>
          <p:cNvCxnSpPr>
            <a:stCxn id="113" idx="4"/>
          </p:cNvCxnSpPr>
          <p:nvPr/>
        </p:nvCxnSpPr>
        <p:spPr bwMode="auto">
          <a:xfrm flipH="1">
            <a:off x="8467592" y="5264150"/>
            <a:ext cx="46548" cy="1778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2FF084E-EE79-418A-BC90-9928570984C1}"/>
              </a:ext>
            </a:extLst>
          </p:cNvPr>
          <p:cNvCxnSpPr>
            <a:stCxn id="113" idx="0"/>
            <a:endCxn id="113" idx="2"/>
          </p:cNvCxnSpPr>
          <p:nvPr/>
        </p:nvCxnSpPr>
        <p:spPr bwMode="auto">
          <a:xfrm>
            <a:off x="8467592" y="5441951"/>
            <a:ext cx="46548" cy="1762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F908E2E-C5FA-4D46-B62B-5F87E46661D1}"/>
              </a:ext>
            </a:extLst>
          </p:cNvPr>
          <p:cNvCxnSpPr>
            <a:stCxn id="114" idx="2"/>
          </p:cNvCxnSpPr>
          <p:nvPr/>
        </p:nvCxnSpPr>
        <p:spPr bwMode="auto">
          <a:xfrm>
            <a:off x="9275842" y="5264150"/>
            <a:ext cx="44433" cy="1778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2AB1C74-1F03-4F5D-BF47-C4AFD826EE9E}"/>
              </a:ext>
            </a:extLst>
          </p:cNvPr>
          <p:cNvCxnSpPr>
            <a:stCxn id="114" idx="0"/>
            <a:endCxn id="114" idx="4"/>
          </p:cNvCxnSpPr>
          <p:nvPr/>
        </p:nvCxnSpPr>
        <p:spPr bwMode="auto">
          <a:xfrm flipH="1">
            <a:off x="9275842" y="5441951"/>
            <a:ext cx="44433" cy="1762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3513CC-AF54-4760-91C1-CA5E72EDB662}"/>
              </a:ext>
            </a:extLst>
          </p:cNvPr>
          <p:cNvCxnSpPr>
            <a:stCxn id="113" idx="4"/>
            <a:endCxn id="114" idx="2"/>
          </p:cNvCxnSpPr>
          <p:nvPr/>
        </p:nvCxnSpPr>
        <p:spPr bwMode="auto">
          <a:xfrm>
            <a:off x="8514140" y="5264150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E8E43A5-59C6-4DA0-9C33-5BA8FE054234}"/>
              </a:ext>
            </a:extLst>
          </p:cNvPr>
          <p:cNvCxnSpPr>
            <a:stCxn id="113" idx="2"/>
          </p:cNvCxnSpPr>
          <p:nvPr/>
        </p:nvCxnSpPr>
        <p:spPr bwMode="auto">
          <a:xfrm>
            <a:off x="8514140" y="5618163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E75084-5ED0-454F-A249-89AE31693DD5}"/>
              </a:ext>
            </a:extLst>
          </p:cNvPr>
          <p:cNvCxnSpPr/>
          <p:nvPr/>
        </p:nvCxnSpPr>
        <p:spPr bwMode="auto">
          <a:xfrm>
            <a:off x="1694789" y="5618163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2749426-4906-4AB0-9788-419A645F2583}"/>
              </a:ext>
            </a:extLst>
          </p:cNvPr>
          <p:cNvCxnSpPr/>
          <p:nvPr/>
        </p:nvCxnSpPr>
        <p:spPr bwMode="auto">
          <a:xfrm>
            <a:off x="1603807" y="5264151"/>
            <a:ext cx="90982" cy="3540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FEA559-BDB3-4E8A-A558-90B8C59F3873}"/>
              </a:ext>
            </a:extLst>
          </p:cNvPr>
          <p:cNvCxnSpPr/>
          <p:nvPr/>
        </p:nvCxnSpPr>
        <p:spPr bwMode="auto">
          <a:xfrm>
            <a:off x="844221" y="5264150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24" name="Group 115">
            <a:extLst>
              <a:ext uri="{FF2B5EF4-FFF2-40B4-BE49-F238E27FC236}">
                <a16:creationId xmlns:a16="http://schemas.microsoft.com/office/drawing/2014/main" id="{B904D52F-5EBC-4E85-8080-0A64F7E31A49}"/>
              </a:ext>
            </a:extLst>
          </p:cNvPr>
          <p:cNvGrpSpPr>
            <a:grpSpLocks/>
          </p:cNvGrpSpPr>
          <p:nvPr/>
        </p:nvGrpSpPr>
        <p:grpSpPr bwMode="auto">
          <a:xfrm>
            <a:off x="3355723" y="5264151"/>
            <a:ext cx="852684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D0F6661-393F-4241-9CBC-37330428A795}"/>
                </a:ext>
              </a:extLst>
            </p:cNvPr>
            <p:cNvSpPr/>
            <p:nvPr/>
          </p:nvSpPr>
          <p:spPr bwMode="auto">
            <a:xfrm>
              <a:off x="1911173" y="4791247"/>
              <a:ext cx="555165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087589B2-020D-4F63-8CDC-B4B381E514A8}"/>
                </a:ext>
              </a:extLst>
            </p:cNvPr>
            <p:cNvSpPr/>
            <p:nvPr/>
          </p:nvSpPr>
          <p:spPr bwMode="auto">
            <a:xfrm rot="16200000">
              <a:off x="1786948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C95DBDBB-E5C9-4C40-B108-906CA070A5E8}"/>
                </a:ext>
              </a:extLst>
            </p:cNvPr>
            <p:cNvSpPr/>
            <p:nvPr/>
          </p:nvSpPr>
          <p:spPr bwMode="auto">
            <a:xfrm rot="5400000">
              <a:off x="2376135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2A3A12C-DE51-42B7-9799-10AF43D5C8BB}"/>
                </a:ext>
              </a:extLst>
            </p:cNvPr>
            <p:cNvCxnSpPr>
              <a:stCxn id="126" idx="4"/>
            </p:cNvCxnSpPr>
            <p:nvPr/>
          </p:nvCxnSpPr>
          <p:spPr bwMode="auto">
            <a:xfrm flipH="1">
              <a:off x="1877152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08F2361-4138-48F7-97F8-0EE2D28B0DF7}"/>
                </a:ext>
              </a:extLst>
            </p:cNvPr>
            <p:cNvCxnSpPr>
              <a:stCxn id="126" idx="0"/>
              <a:endCxn id="126" idx="2"/>
            </p:cNvCxnSpPr>
            <p:nvPr/>
          </p:nvCxnSpPr>
          <p:spPr bwMode="auto">
            <a:xfrm>
              <a:off x="1877152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CAFA986-399F-4D53-AC62-12C0DADCF039}"/>
                </a:ext>
              </a:extLst>
            </p:cNvPr>
            <p:cNvCxnSpPr>
              <a:stCxn id="127" idx="2"/>
            </p:cNvCxnSpPr>
            <p:nvPr/>
          </p:nvCxnSpPr>
          <p:spPr bwMode="auto">
            <a:xfrm>
              <a:off x="2466339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10308C3-2EBD-4AA2-A238-1F3E3350C7E0}"/>
                </a:ext>
              </a:extLst>
            </p:cNvPr>
            <p:cNvCxnSpPr>
              <a:endCxn id="127" idx="4"/>
            </p:cNvCxnSpPr>
            <p:nvPr/>
          </p:nvCxnSpPr>
          <p:spPr bwMode="auto">
            <a:xfrm flipH="1">
              <a:off x="2466339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3B0283-97F0-4B62-B69E-BABBB481FA23}"/>
                </a:ext>
              </a:extLst>
            </p:cNvPr>
            <p:cNvCxnSpPr>
              <a:stCxn id="126" idx="4"/>
              <a:endCxn id="127" idx="2"/>
            </p:cNvCxnSpPr>
            <p:nvPr/>
          </p:nvCxnSpPr>
          <p:spPr bwMode="auto">
            <a:xfrm>
              <a:off x="1911173" y="4791247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1BB9D0F-B955-469B-9BDA-D53D5DA67376}"/>
                </a:ext>
              </a:extLst>
            </p:cNvPr>
            <p:cNvCxnSpPr>
              <a:stCxn id="126" idx="2"/>
            </p:cNvCxnSpPr>
            <p:nvPr/>
          </p:nvCxnSpPr>
          <p:spPr bwMode="auto">
            <a:xfrm>
              <a:off x="1911173" y="5005676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16">
            <a:extLst>
              <a:ext uri="{FF2B5EF4-FFF2-40B4-BE49-F238E27FC236}">
                <a16:creationId xmlns:a16="http://schemas.microsoft.com/office/drawing/2014/main" id="{1E9FFB16-4CE7-419C-86B8-3E613CEDA51A}"/>
              </a:ext>
            </a:extLst>
          </p:cNvPr>
          <p:cNvGrpSpPr>
            <a:grpSpLocks/>
          </p:cNvGrpSpPr>
          <p:nvPr/>
        </p:nvGrpSpPr>
        <p:grpSpPr bwMode="auto">
          <a:xfrm>
            <a:off x="4208407" y="5264151"/>
            <a:ext cx="850568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5C0851B-1271-4A66-9294-11E628F3D1C9}"/>
                </a:ext>
              </a:extLst>
            </p:cNvPr>
            <p:cNvSpPr/>
            <p:nvPr/>
          </p:nvSpPr>
          <p:spPr bwMode="auto">
            <a:xfrm>
              <a:off x="1911258" y="4791247"/>
              <a:ext cx="554996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DBDB3941-AF97-45CC-A680-A0108741BD3F}"/>
                </a:ext>
              </a:extLst>
            </p:cNvPr>
            <p:cNvSpPr/>
            <p:nvPr/>
          </p:nvSpPr>
          <p:spPr bwMode="auto">
            <a:xfrm rot="16200000">
              <a:off x="1786990" y="4881409"/>
              <a:ext cx="214429" cy="3410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37" name="Isosceles Triangle 136">
              <a:extLst>
                <a:ext uri="{FF2B5EF4-FFF2-40B4-BE49-F238E27FC236}">
                  <a16:creationId xmlns:a16="http://schemas.microsoft.com/office/drawing/2014/main" id="{3273FEDC-3A4E-435B-B8CF-1F2897293F21}"/>
                </a:ext>
              </a:extLst>
            </p:cNvPr>
            <p:cNvSpPr/>
            <p:nvPr/>
          </p:nvSpPr>
          <p:spPr bwMode="auto">
            <a:xfrm rot="5400000">
              <a:off x="2376093" y="4881409"/>
              <a:ext cx="214429" cy="3410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2B800B8-10A1-479B-9103-EE7169CF8246}"/>
                </a:ext>
              </a:extLst>
            </p:cNvPr>
            <p:cNvCxnSpPr>
              <a:stCxn id="136" idx="4"/>
            </p:cNvCxnSpPr>
            <p:nvPr/>
          </p:nvCxnSpPr>
          <p:spPr bwMode="auto">
            <a:xfrm flipH="1">
              <a:off x="1877152" y="4791247"/>
              <a:ext cx="34106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4B39DD3-95EC-4FA9-B940-C44F9C99BC1B}"/>
                </a:ext>
              </a:extLst>
            </p:cNvPr>
            <p:cNvCxnSpPr>
              <a:stCxn id="136" idx="0"/>
              <a:endCxn id="136" idx="2"/>
            </p:cNvCxnSpPr>
            <p:nvPr/>
          </p:nvCxnSpPr>
          <p:spPr bwMode="auto">
            <a:xfrm>
              <a:off x="1877152" y="4898942"/>
              <a:ext cx="34106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D18826F-A5FE-4BFD-92C1-72FD37545EB5}"/>
                </a:ext>
              </a:extLst>
            </p:cNvPr>
            <p:cNvCxnSpPr>
              <a:stCxn id="137" idx="2"/>
            </p:cNvCxnSpPr>
            <p:nvPr/>
          </p:nvCxnSpPr>
          <p:spPr bwMode="auto">
            <a:xfrm>
              <a:off x="2466254" y="4791247"/>
              <a:ext cx="34106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3546F9-42CA-4830-BCFF-24F62E94074D}"/>
                </a:ext>
              </a:extLst>
            </p:cNvPr>
            <p:cNvCxnSpPr>
              <a:endCxn id="137" idx="4"/>
            </p:cNvCxnSpPr>
            <p:nvPr/>
          </p:nvCxnSpPr>
          <p:spPr bwMode="auto">
            <a:xfrm flipH="1">
              <a:off x="2466254" y="4898942"/>
              <a:ext cx="34106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29600AE-E72A-493C-BF3D-2B02E7D5A41D}"/>
                </a:ext>
              </a:extLst>
            </p:cNvPr>
            <p:cNvCxnSpPr>
              <a:stCxn id="136" idx="4"/>
              <a:endCxn id="137" idx="2"/>
            </p:cNvCxnSpPr>
            <p:nvPr/>
          </p:nvCxnSpPr>
          <p:spPr bwMode="auto">
            <a:xfrm>
              <a:off x="1911258" y="4791247"/>
              <a:ext cx="55499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E02FF63-82FE-41B1-8597-934A0AD13225}"/>
                </a:ext>
              </a:extLst>
            </p:cNvPr>
            <p:cNvCxnSpPr>
              <a:stCxn id="136" idx="2"/>
            </p:cNvCxnSpPr>
            <p:nvPr/>
          </p:nvCxnSpPr>
          <p:spPr bwMode="auto">
            <a:xfrm>
              <a:off x="1911258" y="5005676"/>
              <a:ext cx="55499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4" name="Group 117">
            <a:extLst>
              <a:ext uri="{FF2B5EF4-FFF2-40B4-BE49-F238E27FC236}">
                <a16:creationId xmlns:a16="http://schemas.microsoft.com/office/drawing/2014/main" id="{561E19BD-6ED4-42BB-A809-FF93D4740E6C}"/>
              </a:ext>
            </a:extLst>
          </p:cNvPr>
          <p:cNvGrpSpPr>
            <a:grpSpLocks/>
          </p:cNvGrpSpPr>
          <p:nvPr/>
        </p:nvGrpSpPr>
        <p:grpSpPr bwMode="auto">
          <a:xfrm>
            <a:off x="5058974" y="5264151"/>
            <a:ext cx="852683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1A90182-36C5-4FCA-87D1-F6C6C5E73F92}"/>
                </a:ext>
              </a:extLst>
            </p:cNvPr>
            <p:cNvSpPr/>
            <p:nvPr/>
          </p:nvSpPr>
          <p:spPr bwMode="auto">
            <a:xfrm>
              <a:off x="1909626" y="4791247"/>
              <a:ext cx="558259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446122F-5AC9-4667-9375-6B12BC0ADE2E}"/>
                </a:ext>
              </a:extLst>
            </p:cNvPr>
            <p:cNvSpPr/>
            <p:nvPr/>
          </p:nvSpPr>
          <p:spPr bwMode="auto">
            <a:xfrm rot="16200000">
              <a:off x="1786175" y="4882224"/>
              <a:ext cx="214429" cy="3247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496E468A-11AC-4F3F-A277-A908E843805D}"/>
                </a:ext>
              </a:extLst>
            </p:cNvPr>
            <p:cNvSpPr/>
            <p:nvPr/>
          </p:nvSpPr>
          <p:spPr bwMode="auto">
            <a:xfrm rot="5400000">
              <a:off x="2376908" y="4882224"/>
              <a:ext cx="214429" cy="32474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C3B8D25-2CFD-4A9E-A6B2-EEA041BCE451}"/>
                </a:ext>
              </a:extLst>
            </p:cNvPr>
            <p:cNvCxnSpPr>
              <a:stCxn id="146" idx="4"/>
            </p:cNvCxnSpPr>
            <p:nvPr/>
          </p:nvCxnSpPr>
          <p:spPr bwMode="auto">
            <a:xfrm flipH="1">
              <a:off x="1877152" y="4791247"/>
              <a:ext cx="32474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EDD417E-694E-421D-9494-2C299F4718EE}"/>
                </a:ext>
              </a:extLst>
            </p:cNvPr>
            <p:cNvCxnSpPr>
              <a:stCxn id="146" idx="0"/>
              <a:endCxn id="146" idx="2"/>
            </p:cNvCxnSpPr>
            <p:nvPr/>
          </p:nvCxnSpPr>
          <p:spPr bwMode="auto">
            <a:xfrm>
              <a:off x="1877152" y="4898942"/>
              <a:ext cx="32474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ADF4A49-AFFA-446C-9D1C-DCD29DFD8EC0}"/>
                </a:ext>
              </a:extLst>
            </p:cNvPr>
            <p:cNvCxnSpPr>
              <a:stCxn id="147" idx="2"/>
            </p:cNvCxnSpPr>
            <p:nvPr/>
          </p:nvCxnSpPr>
          <p:spPr bwMode="auto">
            <a:xfrm>
              <a:off x="2467886" y="4791247"/>
              <a:ext cx="32474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F2272E5-81C7-4A00-9267-E38B8244A42F}"/>
                </a:ext>
              </a:extLst>
            </p:cNvPr>
            <p:cNvCxnSpPr>
              <a:endCxn id="147" idx="4"/>
            </p:cNvCxnSpPr>
            <p:nvPr/>
          </p:nvCxnSpPr>
          <p:spPr bwMode="auto">
            <a:xfrm flipH="1">
              <a:off x="2467886" y="4898942"/>
              <a:ext cx="32474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005FE80-8A59-4898-A2DA-0F82FCC55DFD}"/>
                </a:ext>
              </a:extLst>
            </p:cNvPr>
            <p:cNvCxnSpPr>
              <a:stCxn id="146" idx="4"/>
              <a:endCxn id="147" idx="2"/>
            </p:cNvCxnSpPr>
            <p:nvPr/>
          </p:nvCxnSpPr>
          <p:spPr bwMode="auto">
            <a:xfrm>
              <a:off x="1909626" y="4791247"/>
              <a:ext cx="55825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89BBB7-1F6F-4FFE-A10E-05E722072548}"/>
                </a:ext>
              </a:extLst>
            </p:cNvPr>
            <p:cNvCxnSpPr>
              <a:stCxn id="146" idx="2"/>
            </p:cNvCxnSpPr>
            <p:nvPr/>
          </p:nvCxnSpPr>
          <p:spPr bwMode="auto">
            <a:xfrm>
              <a:off x="1909626" y="5005676"/>
              <a:ext cx="558259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4" name="Group 118">
            <a:extLst>
              <a:ext uri="{FF2B5EF4-FFF2-40B4-BE49-F238E27FC236}">
                <a16:creationId xmlns:a16="http://schemas.microsoft.com/office/drawing/2014/main" id="{9B095247-6561-4487-BABE-90FC06BBA355}"/>
              </a:ext>
            </a:extLst>
          </p:cNvPr>
          <p:cNvGrpSpPr>
            <a:grpSpLocks/>
          </p:cNvGrpSpPr>
          <p:nvPr/>
        </p:nvGrpSpPr>
        <p:grpSpPr bwMode="auto">
          <a:xfrm>
            <a:off x="5911658" y="5264151"/>
            <a:ext cx="852684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408BBC8-D1F8-4A56-A419-9020F270F6A6}"/>
                </a:ext>
              </a:extLst>
            </p:cNvPr>
            <p:cNvSpPr/>
            <p:nvPr/>
          </p:nvSpPr>
          <p:spPr bwMode="auto">
            <a:xfrm>
              <a:off x="1911173" y="4791247"/>
              <a:ext cx="555165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94AADD7B-DDF7-44DE-B3DC-C221B496E452}"/>
                </a:ext>
              </a:extLst>
            </p:cNvPr>
            <p:cNvSpPr/>
            <p:nvPr/>
          </p:nvSpPr>
          <p:spPr bwMode="auto">
            <a:xfrm rot="16200000">
              <a:off x="1786948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F099D824-2A8A-4714-BF80-536FD0F7FC7C}"/>
                </a:ext>
              </a:extLst>
            </p:cNvPr>
            <p:cNvSpPr/>
            <p:nvPr/>
          </p:nvSpPr>
          <p:spPr bwMode="auto">
            <a:xfrm rot="5400000">
              <a:off x="2376135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229FA5E-E84C-4AA0-A20F-BE83A3BF74B7}"/>
                </a:ext>
              </a:extLst>
            </p:cNvPr>
            <p:cNvCxnSpPr>
              <a:stCxn id="156" idx="4"/>
            </p:cNvCxnSpPr>
            <p:nvPr/>
          </p:nvCxnSpPr>
          <p:spPr bwMode="auto">
            <a:xfrm flipH="1">
              <a:off x="1877152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1B604522-3D1A-4093-92A1-78A8E6F70EF1}"/>
                </a:ext>
              </a:extLst>
            </p:cNvPr>
            <p:cNvCxnSpPr>
              <a:stCxn id="156" idx="0"/>
              <a:endCxn id="156" idx="2"/>
            </p:cNvCxnSpPr>
            <p:nvPr/>
          </p:nvCxnSpPr>
          <p:spPr bwMode="auto">
            <a:xfrm>
              <a:off x="1877152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D18C00E-B3EE-492D-9E2B-28D1441D57F3}"/>
                </a:ext>
              </a:extLst>
            </p:cNvPr>
            <p:cNvCxnSpPr>
              <a:stCxn id="157" idx="2"/>
            </p:cNvCxnSpPr>
            <p:nvPr/>
          </p:nvCxnSpPr>
          <p:spPr bwMode="auto">
            <a:xfrm>
              <a:off x="2466339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8DBB7D3-077C-446D-B668-570A93C92151}"/>
                </a:ext>
              </a:extLst>
            </p:cNvPr>
            <p:cNvCxnSpPr>
              <a:endCxn id="157" idx="4"/>
            </p:cNvCxnSpPr>
            <p:nvPr/>
          </p:nvCxnSpPr>
          <p:spPr bwMode="auto">
            <a:xfrm flipH="1">
              <a:off x="2466339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0F37881-82FD-4B56-B219-3A84E39876D9}"/>
                </a:ext>
              </a:extLst>
            </p:cNvPr>
            <p:cNvCxnSpPr>
              <a:stCxn id="156" idx="4"/>
              <a:endCxn id="157" idx="2"/>
            </p:cNvCxnSpPr>
            <p:nvPr/>
          </p:nvCxnSpPr>
          <p:spPr bwMode="auto">
            <a:xfrm>
              <a:off x="1911173" y="4791247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5FDB0D-DE59-4BA0-94AD-1107648C56F9}"/>
                </a:ext>
              </a:extLst>
            </p:cNvPr>
            <p:cNvCxnSpPr>
              <a:stCxn id="156" idx="2"/>
            </p:cNvCxnSpPr>
            <p:nvPr/>
          </p:nvCxnSpPr>
          <p:spPr bwMode="auto">
            <a:xfrm>
              <a:off x="1911173" y="5005676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4" name="Group 119">
            <a:extLst>
              <a:ext uri="{FF2B5EF4-FFF2-40B4-BE49-F238E27FC236}">
                <a16:creationId xmlns:a16="http://schemas.microsoft.com/office/drawing/2014/main" id="{EB7E15B5-88DC-4A4A-B7DD-352A89706523}"/>
              </a:ext>
            </a:extLst>
          </p:cNvPr>
          <p:cNvGrpSpPr>
            <a:grpSpLocks/>
          </p:cNvGrpSpPr>
          <p:nvPr/>
        </p:nvGrpSpPr>
        <p:grpSpPr bwMode="auto">
          <a:xfrm>
            <a:off x="6766457" y="5264151"/>
            <a:ext cx="852684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71AAA7CC-4500-4C52-AFEA-3471E6A5ECC2}"/>
                </a:ext>
              </a:extLst>
            </p:cNvPr>
            <p:cNvSpPr/>
            <p:nvPr/>
          </p:nvSpPr>
          <p:spPr bwMode="auto">
            <a:xfrm>
              <a:off x="1911173" y="4791247"/>
              <a:ext cx="555165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66" name="Isosceles Triangle 165">
              <a:extLst>
                <a:ext uri="{FF2B5EF4-FFF2-40B4-BE49-F238E27FC236}">
                  <a16:creationId xmlns:a16="http://schemas.microsoft.com/office/drawing/2014/main" id="{194AAC3D-421D-4C8B-984A-DB9DE203439B}"/>
                </a:ext>
              </a:extLst>
            </p:cNvPr>
            <p:cNvSpPr/>
            <p:nvPr/>
          </p:nvSpPr>
          <p:spPr bwMode="auto">
            <a:xfrm rot="16200000">
              <a:off x="1786948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22E2DF28-2993-4573-B39A-4FBBAFAFFF40}"/>
                </a:ext>
              </a:extLst>
            </p:cNvPr>
            <p:cNvSpPr/>
            <p:nvPr/>
          </p:nvSpPr>
          <p:spPr bwMode="auto">
            <a:xfrm rot="5400000">
              <a:off x="2376135" y="4881451"/>
              <a:ext cx="214429" cy="34021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913CFC7-0FD9-4483-A98A-80A234FEEC3F}"/>
                </a:ext>
              </a:extLst>
            </p:cNvPr>
            <p:cNvCxnSpPr>
              <a:stCxn id="166" idx="4"/>
            </p:cNvCxnSpPr>
            <p:nvPr/>
          </p:nvCxnSpPr>
          <p:spPr bwMode="auto">
            <a:xfrm flipH="1">
              <a:off x="1877152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2A781A-4BFE-4E54-8042-7754F23BCE20}"/>
                </a:ext>
              </a:extLst>
            </p:cNvPr>
            <p:cNvCxnSpPr>
              <a:stCxn id="166" idx="0"/>
              <a:endCxn id="166" idx="2"/>
            </p:cNvCxnSpPr>
            <p:nvPr/>
          </p:nvCxnSpPr>
          <p:spPr bwMode="auto">
            <a:xfrm>
              <a:off x="1877152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E83185D-9291-4AEE-9468-99F59EB4280D}"/>
                </a:ext>
              </a:extLst>
            </p:cNvPr>
            <p:cNvCxnSpPr>
              <a:stCxn id="167" idx="2"/>
            </p:cNvCxnSpPr>
            <p:nvPr/>
          </p:nvCxnSpPr>
          <p:spPr bwMode="auto">
            <a:xfrm>
              <a:off x="2466339" y="4791247"/>
              <a:ext cx="34021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130FADB-BC4A-47B4-856B-56578CAB82F2}"/>
                </a:ext>
              </a:extLst>
            </p:cNvPr>
            <p:cNvCxnSpPr>
              <a:endCxn id="167" idx="4"/>
            </p:cNvCxnSpPr>
            <p:nvPr/>
          </p:nvCxnSpPr>
          <p:spPr bwMode="auto">
            <a:xfrm flipH="1">
              <a:off x="2466339" y="4898942"/>
              <a:ext cx="34021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A24588E-2AD8-4B40-9843-904DDEA2C6DF}"/>
                </a:ext>
              </a:extLst>
            </p:cNvPr>
            <p:cNvCxnSpPr>
              <a:stCxn id="166" idx="4"/>
              <a:endCxn id="167" idx="2"/>
            </p:cNvCxnSpPr>
            <p:nvPr/>
          </p:nvCxnSpPr>
          <p:spPr bwMode="auto">
            <a:xfrm>
              <a:off x="1911173" y="4791247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07692A0-8F7A-405E-B592-66E4C3EF909D}"/>
                </a:ext>
              </a:extLst>
            </p:cNvPr>
            <p:cNvCxnSpPr>
              <a:stCxn id="166" idx="2"/>
            </p:cNvCxnSpPr>
            <p:nvPr/>
          </p:nvCxnSpPr>
          <p:spPr bwMode="auto">
            <a:xfrm>
              <a:off x="1911173" y="5005676"/>
              <a:ext cx="555165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4" name="Group 120">
            <a:extLst>
              <a:ext uri="{FF2B5EF4-FFF2-40B4-BE49-F238E27FC236}">
                <a16:creationId xmlns:a16="http://schemas.microsoft.com/office/drawing/2014/main" id="{B2025D12-8752-4AB8-9E25-70C57359C9E7}"/>
              </a:ext>
            </a:extLst>
          </p:cNvPr>
          <p:cNvGrpSpPr>
            <a:grpSpLocks/>
          </p:cNvGrpSpPr>
          <p:nvPr/>
        </p:nvGrpSpPr>
        <p:grpSpPr bwMode="auto">
          <a:xfrm>
            <a:off x="7619141" y="5264151"/>
            <a:ext cx="850568" cy="354013"/>
            <a:chOff x="1877152" y="4791247"/>
            <a:chExt cx="623208" cy="2144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7FC2CB6-6696-4E22-8CE7-9298401405E7}"/>
                </a:ext>
              </a:extLst>
            </p:cNvPr>
            <p:cNvSpPr/>
            <p:nvPr/>
          </p:nvSpPr>
          <p:spPr bwMode="auto">
            <a:xfrm>
              <a:off x="1911258" y="4791247"/>
              <a:ext cx="554996" cy="2144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43208F92-1E0B-4C0F-81F7-AF50488D159F}"/>
                </a:ext>
              </a:extLst>
            </p:cNvPr>
            <p:cNvSpPr/>
            <p:nvPr/>
          </p:nvSpPr>
          <p:spPr bwMode="auto">
            <a:xfrm rot="16200000">
              <a:off x="1786990" y="4881409"/>
              <a:ext cx="214429" cy="3410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177" name="Isosceles Triangle 176">
              <a:extLst>
                <a:ext uri="{FF2B5EF4-FFF2-40B4-BE49-F238E27FC236}">
                  <a16:creationId xmlns:a16="http://schemas.microsoft.com/office/drawing/2014/main" id="{3E364D2A-8462-4FAF-961C-DE2B5F563133}"/>
                </a:ext>
              </a:extLst>
            </p:cNvPr>
            <p:cNvSpPr/>
            <p:nvPr/>
          </p:nvSpPr>
          <p:spPr bwMode="auto">
            <a:xfrm rot="5400000">
              <a:off x="2376093" y="4881409"/>
              <a:ext cx="214429" cy="34106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3C9EC3-4668-4040-A78E-8C4776247B7C}"/>
                </a:ext>
              </a:extLst>
            </p:cNvPr>
            <p:cNvCxnSpPr>
              <a:stCxn id="176" idx="4"/>
            </p:cNvCxnSpPr>
            <p:nvPr/>
          </p:nvCxnSpPr>
          <p:spPr bwMode="auto">
            <a:xfrm flipH="1">
              <a:off x="1877152" y="4791247"/>
              <a:ext cx="34106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A74539-A36C-48C9-BFD7-1E1F23476637}"/>
                </a:ext>
              </a:extLst>
            </p:cNvPr>
            <p:cNvCxnSpPr>
              <a:stCxn id="176" idx="0"/>
              <a:endCxn id="176" idx="2"/>
            </p:cNvCxnSpPr>
            <p:nvPr/>
          </p:nvCxnSpPr>
          <p:spPr bwMode="auto">
            <a:xfrm>
              <a:off x="1877152" y="4898942"/>
              <a:ext cx="34106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56144C6-AA6A-46B4-83D8-D5A44A195FEA}"/>
                </a:ext>
              </a:extLst>
            </p:cNvPr>
            <p:cNvCxnSpPr>
              <a:stCxn id="177" idx="2"/>
            </p:cNvCxnSpPr>
            <p:nvPr/>
          </p:nvCxnSpPr>
          <p:spPr bwMode="auto">
            <a:xfrm>
              <a:off x="2466254" y="4791247"/>
              <a:ext cx="34106" cy="107695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186F6E5-62A8-412B-B5AE-04AEEBB8C3E5}"/>
                </a:ext>
              </a:extLst>
            </p:cNvPr>
            <p:cNvCxnSpPr>
              <a:endCxn id="177" idx="4"/>
            </p:cNvCxnSpPr>
            <p:nvPr/>
          </p:nvCxnSpPr>
          <p:spPr bwMode="auto">
            <a:xfrm flipH="1">
              <a:off x="2466254" y="4898942"/>
              <a:ext cx="34106" cy="10673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99B31D1-BC40-4AB3-B386-0A164CF8BE7D}"/>
                </a:ext>
              </a:extLst>
            </p:cNvPr>
            <p:cNvCxnSpPr>
              <a:stCxn id="176" idx="4"/>
              <a:endCxn id="177" idx="2"/>
            </p:cNvCxnSpPr>
            <p:nvPr/>
          </p:nvCxnSpPr>
          <p:spPr bwMode="auto">
            <a:xfrm>
              <a:off x="1911258" y="4791247"/>
              <a:ext cx="55499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CA7B44F5-7FCA-4580-A00C-14A972B81745}"/>
                </a:ext>
              </a:extLst>
            </p:cNvPr>
            <p:cNvCxnSpPr>
              <a:stCxn id="176" idx="2"/>
            </p:cNvCxnSpPr>
            <p:nvPr/>
          </p:nvCxnSpPr>
          <p:spPr bwMode="auto">
            <a:xfrm>
              <a:off x="1911258" y="5005676"/>
              <a:ext cx="55499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E84AE2E-0725-4ED7-A23C-5A2D5D147D54}"/>
              </a:ext>
            </a:extLst>
          </p:cNvPr>
          <p:cNvCxnSpPr/>
          <p:nvPr/>
        </p:nvCxnSpPr>
        <p:spPr bwMode="auto">
          <a:xfrm>
            <a:off x="10596127" y="5264150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85" name="TextBox 122">
            <a:extLst>
              <a:ext uri="{FF2B5EF4-FFF2-40B4-BE49-F238E27FC236}">
                <a16:creationId xmlns:a16="http://schemas.microsoft.com/office/drawing/2014/main" id="{60C33AB0-8059-4FAA-828C-0A951A9F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113" y="5295900"/>
            <a:ext cx="1222955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 bit</a:t>
            </a:r>
          </a:p>
        </p:txBody>
      </p:sp>
      <p:sp>
        <p:nvSpPr>
          <p:cNvPr id="186" name="TextBox 124">
            <a:extLst>
              <a:ext uri="{FF2B5EF4-FFF2-40B4-BE49-F238E27FC236}">
                <a16:creationId xmlns:a16="http://schemas.microsoft.com/office/drawing/2014/main" id="{F367EEFA-DE11-4680-8DA5-186A36BE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251" y="5295900"/>
            <a:ext cx="71303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0</a:t>
            </a:r>
          </a:p>
        </p:txBody>
      </p:sp>
      <p:sp>
        <p:nvSpPr>
          <p:cNvPr id="187" name="TextBox 125">
            <a:extLst>
              <a:ext uri="{FF2B5EF4-FFF2-40B4-BE49-F238E27FC236}">
                <a16:creationId xmlns:a16="http://schemas.microsoft.com/office/drawing/2014/main" id="{A98B9428-5427-4E6B-B93A-5FF793138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5546" y="5295900"/>
            <a:ext cx="71303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1</a:t>
            </a:r>
          </a:p>
        </p:txBody>
      </p:sp>
      <p:sp>
        <p:nvSpPr>
          <p:cNvPr id="188" name="TextBox 126">
            <a:extLst>
              <a:ext uri="{FF2B5EF4-FFF2-40B4-BE49-F238E27FC236}">
                <a16:creationId xmlns:a16="http://schemas.microsoft.com/office/drawing/2014/main" id="{554E56D1-25A2-4779-9638-BB801E46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228" y="5303838"/>
            <a:ext cx="710922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2</a:t>
            </a:r>
          </a:p>
        </p:txBody>
      </p:sp>
      <p:sp>
        <p:nvSpPr>
          <p:cNvPr id="189" name="TextBox 127">
            <a:extLst>
              <a:ext uri="{FF2B5EF4-FFF2-40B4-BE49-F238E27FC236}">
                <a16:creationId xmlns:a16="http://schemas.microsoft.com/office/drawing/2014/main" id="{C5B7061B-65BC-46D7-B5B6-71D0C8560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186" y="5303838"/>
            <a:ext cx="71303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3</a:t>
            </a:r>
          </a:p>
        </p:txBody>
      </p:sp>
      <p:sp>
        <p:nvSpPr>
          <p:cNvPr id="190" name="TextBox 128">
            <a:extLst>
              <a:ext uri="{FF2B5EF4-FFF2-40B4-BE49-F238E27FC236}">
                <a16:creationId xmlns:a16="http://schemas.microsoft.com/office/drawing/2014/main" id="{4DD99FCF-8C5E-47D7-B436-39FB027A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8029" y="5295900"/>
            <a:ext cx="71303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4</a:t>
            </a:r>
          </a:p>
        </p:txBody>
      </p:sp>
      <p:sp>
        <p:nvSpPr>
          <p:cNvPr id="191" name="TextBox 129">
            <a:extLst>
              <a:ext uri="{FF2B5EF4-FFF2-40B4-BE49-F238E27FC236}">
                <a16:creationId xmlns:a16="http://schemas.microsoft.com/office/drawing/2014/main" id="{46D3E411-191C-42D6-93EB-7264A0C3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829" y="5287963"/>
            <a:ext cx="71303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5</a:t>
            </a:r>
          </a:p>
        </p:txBody>
      </p:sp>
      <p:sp>
        <p:nvSpPr>
          <p:cNvPr id="192" name="TextBox 130">
            <a:extLst>
              <a:ext uri="{FF2B5EF4-FFF2-40B4-BE49-F238E27FC236}">
                <a16:creationId xmlns:a16="http://schemas.microsoft.com/office/drawing/2014/main" id="{43017996-848E-45C9-B4DA-8AAEECEE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816" y="5295900"/>
            <a:ext cx="713039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6</a:t>
            </a:r>
          </a:p>
        </p:txBody>
      </p:sp>
      <p:sp>
        <p:nvSpPr>
          <p:cNvPr id="193" name="TextBox 131">
            <a:extLst>
              <a:ext uri="{FF2B5EF4-FFF2-40B4-BE49-F238E27FC236}">
                <a16:creationId xmlns:a16="http://schemas.microsoft.com/office/drawing/2014/main" id="{C29BA09A-271B-4BB3-B280-6D4695F93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01" y="5295900"/>
            <a:ext cx="713037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Bit 7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EE660FCC-78A9-4103-80A2-5C4D1BC1FE5D}"/>
              </a:ext>
            </a:extLst>
          </p:cNvPr>
          <p:cNvCxnSpPr/>
          <p:nvPr/>
        </p:nvCxnSpPr>
        <p:spPr bwMode="auto">
          <a:xfrm flipH="1">
            <a:off x="10126410" y="5264151"/>
            <a:ext cx="90982" cy="3540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530746-5666-444A-A192-80FAE4AAFF11}"/>
              </a:ext>
            </a:extLst>
          </p:cNvPr>
          <p:cNvCxnSpPr/>
          <p:nvPr/>
        </p:nvCxnSpPr>
        <p:spPr bwMode="auto">
          <a:xfrm>
            <a:off x="10448018" y="5264150"/>
            <a:ext cx="759587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03A2945-5C31-4601-87AA-733F43A33878}"/>
              </a:ext>
            </a:extLst>
          </p:cNvPr>
          <p:cNvCxnSpPr/>
          <p:nvPr/>
        </p:nvCxnSpPr>
        <p:spPr bwMode="auto">
          <a:xfrm>
            <a:off x="10208929" y="5264150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7" name="TextBox 198">
            <a:extLst>
              <a:ext uri="{FF2B5EF4-FFF2-40B4-BE49-F238E27FC236}">
                <a16:creationId xmlns:a16="http://schemas.microsoft.com/office/drawing/2014/main" id="{7F21A697-4E82-4A8C-BAD3-790736615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7393" y="5286375"/>
            <a:ext cx="1222955" cy="2769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Stop bit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96B3B5FE-F42A-44D1-A5D3-3F6B57CEF7F8}"/>
              </a:ext>
            </a:extLst>
          </p:cNvPr>
          <p:cNvSpPr/>
          <p:nvPr/>
        </p:nvSpPr>
        <p:spPr bwMode="auto">
          <a:xfrm>
            <a:off x="9366824" y="5264151"/>
            <a:ext cx="761702" cy="35401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sp>
        <p:nvSpPr>
          <p:cNvPr id="199" name="Isosceles Triangle 198">
            <a:extLst>
              <a:ext uri="{FF2B5EF4-FFF2-40B4-BE49-F238E27FC236}">
                <a16:creationId xmlns:a16="http://schemas.microsoft.com/office/drawing/2014/main" id="{00745997-C9FA-4BD1-8EB6-83032D4E23E8}"/>
              </a:ext>
            </a:extLst>
          </p:cNvPr>
          <p:cNvSpPr/>
          <p:nvPr/>
        </p:nvSpPr>
        <p:spPr bwMode="auto">
          <a:xfrm rot="16200000">
            <a:off x="9166544" y="5417883"/>
            <a:ext cx="354013" cy="46548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sp>
        <p:nvSpPr>
          <p:cNvPr id="200" name="Isosceles Triangle 199">
            <a:extLst>
              <a:ext uri="{FF2B5EF4-FFF2-40B4-BE49-F238E27FC236}">
                <a16:creationId xmlns:a16="http://schemas.microsoft.com/office/drawing/2014/main" id="{0E5D062B-6ADF-4ACA-BB52-4ACD4D224AF3}"/>
              </a:ext>
            </a:extLst>
          </p:cNvPr>
          <p:cNvSpPr/>
          <p:nvPr/>
        </p:nvSpPr>
        <p:spPr bwMode="auto">
          <a:xfrm rot="5400000">
            <a:off x="9973737" y="5418941"/>
            <a:ext cx="354013" cy="44432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 sz="1600" dirty="0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A4B1A5E-E5E7-46EF-BC56-83A808250A30}"/>
              </a:ext>
            </a:extLst>
          </p:cNvPr>
          <p:cNvCxnSpPr>
            <a:stCxn id="199" idx="4"/>
          </p:cNvCxnSpPr>
          <p:nvPr/>
        </p:nvCxnSpPr>
        <p:spPr bwMode="auto">
          <a:xfrm flipH="1">
            <a:off x="9320276" y="5264150"/>
            <a:ext cx="46548" cy="1778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872FF39-3C4C-44EC-9B38-F1DBF1AF0102}"/>
              </a:ext>
            </a:extLst>
          </p:cNvPr>
          <p:cNvCxnSpPr>
            <a:stCxn id="199" idx="0"/>
            <a:endCxn id="199" idx="2"/>
          </p:cNvCxnSpPr>
          <p:nvPr/>
        </p:nvCxnSpPr>
        <p:spPr bwMode="auto">
          <a:xfrm>
            <a:off x="9320276" y="5441951"/>
            <a:ext cx="46548" cy="1762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654C63FF-AD54-4E6A-BC6B-E79DD09178AE}"/>
              </a:ext>
            </a:extLst>
          </p:cNvPr>
          <p:cNvCxnSpPr>
            <a:stCxn id="200" idx="2"/>
          </p:cNvCxnSpPr>
          <p:nvPr/>
        </p:nvCxnSpPr>
        <p:spPr bwMode="auto">
          <a:xfrm>
            <a:off x="10128527" y="5264150"/>
            <a:ext cx="44432" cy="17780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B2EC19-6A31-4141-9B80-2F69BF343B80}"/>
              </a:ext>
            </a:extLst>
          </p:cNvPr>
          <p:cNvCxnSpPr>
            <a:stCxn id="200" idx="0"/>
            <a:endCxn id="200" idx="4"/>
          </p:cNvCxnSpPr>
          <p:nvPr/>
        </p:nvCxnSpPr>
        <p:spPr bwMode="auto">
          <a:xfrm flipH="1">
            <a:off x="10128527" y="5441951"/>
            <a:ext cx="44432" cy="176213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125F947-CA22-4434-8AC4-B8ED94D9D887}"/>
              </a:ext>
            </a:extLst>
          </p:cNvPr>
          <p:cNvCxnSpPr>
            <a:stCxn id="199" idx="4"/>
            <a:endCxn id="200" idx="2"/>
          </p:cNvCxnSpPr>
          <p:nvPr/>
        </p:nvCxnSpPr>
        <p:spPr bwMode="auto">
          <a:xfrm>
            <a:off x="9366824" y="5264150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760AEF-EF9B-4552-A616-6121B6E8714C}"/>
              </a:ext>
            </a:extLst>
          </p:cNvPr>
          <p:cNvCxnSpPr>
            <a:stCxn id="199" idx="2"/>
          </p:cNvCxnSpPr>
          <p:nvPr/>
        </p:nvCxnSpPr>
        <p:spPr bwMode="auto">
          <a:xfrm>
            <a:off x="9366824" y="5618163"/>
            <a:ext cx="761702" cy="0"/>
          </a:xfrm>
          <a:prstGeom prst="line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207" name="TextBox 217">
            <a:extLst>
              <a:ext uri="{FF2B5EF4-FFF2-40B4-BE49-F238E27FC236}">
                <a16:creationId xmlns:a16="http://schemas.microsoft.com/office/drawing/2014/main" id="{A71A62E0-76A0-4272-9476-6C1EC4A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0098" y="5295901"/>
            <a:ext cx="867494" cy="2762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Parity </a:t>
            </a:r>
          </a:p>
        </p:txBody>
      </p:sp>
      <p:sp>
        <p:nvSpPr>
          <p:cNvPr id="208" name="TextBox 218">
            <a:extLst>
              <a:ext uri="{FF2B5EF4-FFF2-40B4-BE49-F238E27FC236}">
                <a16:creationId xmlns:a16="http://schemas.microsoft.com/office/drawing/2014/main" id="{6E1C7B1D-5AF4-4527-975E-62CC0CFD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304" y="4414839"/>
            <a:ext cx="4940487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Transfer one byte without parity bit</a:t>
            </a:r>
          </a:p>
        </p:txBody>
      </p:sp>
      <p:sp>
        <p:nvSpPr>
          <p:cNvPr id="209" name="TextBox 219">
            <a:extLst>
              <a:ext uri="{FF2B5EF4-FFF2-40B4-BE49-F238E27FC236}">
                <a16:creationId xmlns:a16="http://schemas.microsoft.com/office/drawing/2014/main" id="{081D68F8-23AB-4550-80B6-E3DAD95F2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03" y="5753101"/>
            <a:ext cx="3992591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Transfer one byte with parity bit</a:t>
            </a:r>
          </a:p>
        </p:txBody>
      </p:sp>
    </p:spTree>
    <p:extLst>
      <p:ext uri="{BB962C8B-B14F-4D97-AF65-F5344CB8AC3E}">
        <p14:creationId xmlns:p14="http://schemas.microsoft.com/office/powerpoint/2010/main" val="256061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E655-FA88-0ABF-5A97-1F207827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284661"/>
            <a:ext cx="11233150" cy="654760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+mn-ea"/>
                <a:ea typeface="+mn-ea"/>
              </a:rPr>
              <a:t>UART Protocol </a:t>
            </a:r>
            <a:r>
              <a:rPr lang="en-US" altLang="ko-KR" dirty="0">
                <a:latin typeface="+mn-ea"/>
                <a:ea typeface="+mn-ea"/>
              </a:rPr>
              <a:t>- </a:t>
            </a:r>
            <a:r>
              <a:rPr lang="ko-KR" altLang="en-US" dirty="0">
                <a:latin typeface="+mn-ea"/>
                <a:ea typeface="+mn-ea"/>
              </a:rPr>
              <a:t>패리티 비트 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-GB" dirty="0">
                <a:latin typeface="+mn-ea"/>
                <a:ea typeface="+mn-ea"/>
              </a:rPr>
              <a:t>Parity Bit)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C268B-1919-9774-DAB1-93D1F1052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939421"/>
            <a:ext cx="11233150" cy="5496213"/>
          </a:xfrm>
        </p:spPr>
        <p:txBody>
          <a:bodyPr>
            <a:normAutofit/>
          </a:bodyPr>
          <a:lstStyle/>
          <a:p>
            <a:r>
              <a:rPr lang="en-CA" dirty="0">
                <a:latin typeface="+mn-ea"/>
              </a:rPr>
              <a:t>UART Protocol - </a:t>
            </a:r>
            <a:r>
              <a:rPr lang="ko-KR" altLang="en-US" dirty="0">
                <a:latin typeface="+mn-ea"/>
              </a:rPr>
              <a:t>패리티 비트 </a:t>
            </a:r>
            <a:r>
              <a:rPr lang="en-US" altLang="ko-KR" dirty="0">
                <a:latin typeface="+mn-ea"/>
              </a:rPr>
              <a:t>(</a:t>
            </a:r>
            <a:r>
              <a:rPr lang="en-CA" dirty="0">
                <a:latin typeface="+mn-ea"/>
              </a:rPr>
              <a:t>Parity Bit)</a:t>
            </a:r>
          </a:p>
          <a:p>
            <a:pPr lvl="1"/>
            <a:r>
              <a:rPr lang="ko-KR" altLang="en-US" dirty="0">
                <a:latin typeface="+mn-ea"/>
              </a:rPr>
              <a:t>패리티 비트는 </a:t>
            </a:r>
            <a:r>
              <a:rPr lang="en-US" altLang="ko-KR" dirty="0">
                <a:latin typeface="+mn-ea"/>
              </a:rPr>
              <a:t>UART </a:t>
            </a:r>
            <a:r>
              <a:rPr lang="ko-KR" altLang="en-US" dirty="0">
                <a:latin typeface="+mn-ea"/>
              </a:rPr>
              <a:t>통신에서 오류 검출을 위해 사용되는 선택적인 비트</a:t>
            </a:r>
            <a:endParaRPr lang="en-CA" altLang="ko-KR" dirty="0">
              <a:latin typeface="+mn-ea"/>
            </a:endParaRPr>
          </a:p>
          <a:p>
            <a:pPr lvl="2"/>
            <a:r>
              <a:rPr lang="ko-KR" altLang="en-US" sz="1700" dirty="0">
                <a:latin typeface="+mn-ea"/>
              </a:rPr>
              <a:t>데이터 전송 중에 발생할 수 있는 단일 비트 오류를 감지하는 데 도움을 줍니다</a:t>
            </a:r>
            <a:r>
              <a:rPr lang="en-US" altLang="ko-KR" sz="1700" dirty="0">
                <a:latin typeface="+mn-ea"/>
              </a:rPr>
              <a:t>. </a:t>
            </a:r>
            <a:r>
              <a:rPr lang="ko-KR" altLang="en-US" sz="1700" dirty="0">
                <a:latin typeface="+mn-ea"/>
              </a:rPr>
              <a:t>송신자는 패리티 비트를 데이터 프레임에 추가하고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수신자는 이를 통해 데이터의 무결성을 확인</a:t>
            </a:r>
            <a:endParaRPr lang="en-US" altLang="ko-KR" sz="1700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짝수 패리티 </a:t>
            </a:r>
            <a:r>
              <a:rPr lang="en-US" altLang="ko-KR" dirty="0">
                <a:latin typeface="+mn-ea"/>
              </a:rPr>
              <a:t>(Even Parity)</a:t>
            </a:r>
          </a:p>
          <a:p>
            <a:pPr lvl="2"/>
            <a:r>
              <a:rPr lang="ko-KR" altLang="en-US" sz="1700" dirty="0">
                <a:latin typeface="+mn-ea"/>
              </a:rPr>
              <a:t>데이터 비트 내 </a:t>
            </a:r>
            <a:r>
              <a:rPr lang="en-US" altLang="ko-KR" sz="1700" dirty="0">
                <a:latin typeface="+mn-ea"/>
              </a:rPr>
              <a:t>'1'</a:t>
            </a:r>
            <a:r>
              <a:rPr lang="ko-KR" altLang="en-US" sz="1700" dirty="0">
                <a:latin typeface="+mn-ea"/>
              </a:rPr>
              <a:t>의 개수를 짝수로 만들기 위해 패리티 비트를 설정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lvl="2"/>
            <a:r>
              <a:rPr lang="ko-KR" altLang="en-US" sz="1700" dirty="0">
                <a:latin typeface="+mn-ea"/>
              </a:rPr>
              <a:t>예</a:t>
            </a:r>
            <a:r>
              <a:rPr lang="en-US" altLang="ko-KR" sz="1700" dirty="0">
                <a:latin typeface="+mn-ea"/>
              </a:rPr>
              <a:t>: </a:t>
            </a:r>
            <a:r>
              <a:rPr lang="ko-KR" altLang="en-US" sz="1700" dirty="0">
                <a:latin typeface="+mn-ea"/>
              </a:rPr>
              <a:t>데이터가 </a:t>
            </a:r>
            <a:r>
              <a:rPr lang="en-US" altLang="ko-KR" sz="1700" dirty="0">
                <a:latin typeface="+mn-ea"/>
              </a:rPr>
              <a:t>1011(1</a:t>
            </a:r>
            <a:r>
              <a:rPr lang="ko-KR" altLang="en-US" sz="1700" dirty="0">
                <a:latin typeface="+mn-ea"/>
              </a:rPr>
              <a:t>이 </a:t>
            </a:r>
            <a:r>
              <a:rPr lang="en-US" altLang="ko-KR" sz="1700" dirty="0">
                <a:latin typeface="+mn-ea"/>
              </a:rPr>
              <a:t>3</a:t>
            </a:r>
            <a:r>
              <a:rPr lang="ko-KR" altLang="en-US" sz="1700" dirty="0">
                <a:latin typeface="+mn-ea"/>
              </a:rPr>
              <a:t>개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라면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패리티 비트를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 추가하여 </a:t>
            </a:r>
            <a:r>
              <a:rPr lang="en-US" altLang="ko-KR" sz="1700" dirty="0">
                <a:latin typeface="+mn-ea"/>
              </a:rPr>
              <a:t>'1'</a:t>
            </a:r>
            <a:r>
              <a:rPr lang="ko-KR" altLang="en-US" sz="1700" dirty="0">
                <a:latin typeface="+mn-ea"/>
              </a:rPr>
              <a:t>의 개수를 짝수로 </a:t>
            </a:r>
            <a:r>
              <a:rPr lang="ko-KR" altLang="en-US" sz="1700" dirty="0" err="1">
                <a:latin typeface="+mn-ea"/>
              </a:rPr>
              <a:t>만듬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홀수 패리티 </a:t>
            </a:r>
            <a:r>
              <a:rPr lang="en-US" altLang="ko-KR" dirty="0">
                <a:latin typeface="+mn-ea"/>
              </a:rPr>
              <a:t>(Odd Parity)</a:t>
            </a:r>
          </a:p>
          <a:p>
            <a:pPr lvl="2"/>
            <a:r>
              <a:rPr lang="ko-KR" altLang="en-US" sz="1700" dirty="0">
                <a:latin typeface="+mn-ea"/>
              </a:rPr>
              <a:t>데이터 비트 내 </a:t>
            </a:r>
            <a:r>
              <a:rPr lang="en-US" altLang="ko-KR" sz="1700" dirty="0">
                <a:latin typeface="+mn-ea"/>
              </a:rPr>
              <a:t>'1'</a:t>
            </a:r>
            <a:r>
              <a:rPr lang="ko-KR" altLang="en-US" sz="1700" dirty="0">
                <a:latin typeface="+mn-ea"/>
              </a:rPr>
              <a:t>의 개수를 홀수로 만들기 위해 패리티 비트를 설정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lvl="2"/>
            <a:r>
              <a:rPr lang="ko-KR" altLang="en-US" sz="1700" dirty="0">
                <a:latin typeface="+mn-ea"/>
              </a:rPr>
              <a:t>예</a:t>
            </a:r>
            <a:r>
              <a:rPr lang="en-US" altLang="ko-KR" sz="1700" dirty="0">
                <a:latin typeface="+mn-ea"/>
              </a:rPr>
              <a:t>: </a:t>
            </a:r>
            <a:r>
              <a:rPr lang="ko-KR" altLang="en-US" sz="1700" dirty="0">
                <a:latin typeface="+mn-ea"/>
              </a:rPr>
              <a:t>데이터가 </a:t>
            </a:r>
            <a:r>
              <a:rPr lang="en-US" altLang="ko-KR" sz="1700" dirty="0">
                <a:latin typeface="+mn-ea"/>
              </a:rPr>
              <a:t>1010(1</a:t>
            </a:r>
            <a:r>
              <a:rPr lang="ko-KR" altLang="en-US" sz="1700" dirty="0">
                <a:latin typeface="+mn-ea"/>
              </a:rPr>
              <a:t>이 </a:t>
            </a:r>
            <a:r>
              <a:rPr lang="en-US" altLang="ko-KR" sz="1700" dirty="0">
                <a:latin typeface="+mn-ea"/>
              </a:rPr>
              <a:t>2</a:t>
            </a:r>
            <a:r>
              <a:rPr lang="ko-KR" altLang="en-US" sz="1700" dirty="0">
                <a:latin typeface="+mn-ea"/>
              </a:rPr>
              <a:t>개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라면</a:t>
            </a:r>
            <a:r>
              <a:rPr lang="en-US" altLang="ko-KR" sz="1700" dirty="0">
                <a:latin typeface="+mn-ea"/>
              </a:rPr>
              <a:t>, </a:t>
            </a:r>
            <a:r>
              <a:rPr lang="ko-KR" altLang="en-US" sz="1700" dirty="0">
                <a:latin typeface="+mn-ea"/>
              </a:rPr>
              <a:t>패리티 비트를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 추가하여 </a:t>
            </a:r>
            <a:r>
              <a:rPr lang="en-US" altLang="ko-KR" sz="1700" dirty="0">
                <a:latin typeface="+mn-ea"/>
              </a:rPr>
              <a:t>'1'</a:t>
            </a:r>
            <a:r>
              <a:rPr lang="ko-KR" altLang="en-US" sz="1700" dirty="0">
                <a:latin typeface="+mn-ea"/>
              </a:rPr>
              <a:t>의 개수를 홀수로 </a:t>
            </a:r>
            <a:r>
              <a:rPr lang="ko-KR" altLang="en-US" sz="1700" dirty="0" err="1">
                <a:latin typeface="+mn-ea"/>
              </a:rPr>
              <a:t>만듬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lvl="2"/>
            <a:endParaRPr lang="en-US" altLang="ko-KR" sz="1700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ko-KR" altLang="en-US" dirty="0">
                <a:latin typeface="+mn-ea"/>
              </a:rPr>
              <a:t>없음 </a:t>
            </a:r>
            <a:r>
              <a:rPr lang="en-US" altLang="ko-KR" dirty="0">
                <a:latin typeface="+mn-ea"/>
              </a:rPr>
              <a:t>(No Parity)</a:t>
            </a:r>
          </a:p>
          <a:p>
            <a:pPr lvl="2"/>
            <a:r>
              <a:rPr lang="ko-KR" altLang="en-US" dirty="0">
                <a:latin typeface="+mn-ea"/>
              </a:rPr>
              <a:t>패리티 비트를 사용하지 않습니다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 경우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데이터 프레임은 </a:t>
            </a:r>
            <a:r>
              <a:rPr lang="en-US" altLang="ko-KR" dirty="0">
                <a:latin typeface="+mn-ea"/>
              </a:rPr>
              <a:t>START, DATA, STOP </a:t>
            </a:r>
            <a:r>
              <a:rPr lang="ko-KR" altLang="en-US" dirty="0">
                <a:latin typeface="+mn-ea"/>
              </a:rPr>
              <a:t>비트만으로 구성</a:t>
            </a:r>
            <a:r>
              <a:rPr lang="en-US" altLang="ko-KR" dirty="0">
                <a:latin typeface="+mn-ea"/>
              </a:rPr>
              <a:t>.</a:t>
            </a:r>
            <a:endParaRPr lang="en-CA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94B696-AAA0-FB85-ED6E-7DCAB82A1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4" y="3302640"/>
            <a:ext cx="5508846" cy="100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9A4A12-07F3-8F9A-654E-E5E13EC8E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4" y="4959195"/>
            <a:ext cx="5487209" cy="95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1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46520-2F03-5C0F-4CAF-028EA8F8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ea"/>
                <a:ea typeface="+mn-ea"/>
              </a:rPr>
              <a:t>UART Protocol </a:t>
            </a:r>
            <a:r>
              <a:rPr lang="ko-KR" altLang="en-US">
                <a:latin typeface="+mn-ea"/>
                <a:ea typeface="+mn-ea"/>
              </a:rPr>
              <a:t>주요 설정 사항</a:t>
            </a:r>
            <a:endParaRPr lang="en-CA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87178F-D730-DDB9-CF96-EF4B7135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69" y="4607014"/>
            <a:ext cx="2507290" cy="18559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43D4CD-EBEC-9892-E63B-B978BC7AD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443" y="4561889"/>
            <a:ext cx="2302039" cy="157395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2970A79-A899-1CE5-7896-0BA61D1A7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9094" y="4564960"/>
            <a:ext cx="1771787" cy="1593144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92B66E2-7220-9560-C220-F1457F974AC3}"/>
              </a:ext>
            </a:extLst>
          </p:cNvPr>
          <p:cNvSpPr txBox="1">
            <a:spLocks/>
          </p:cNvSpPr>
          <p:nvPr/>
        </p:nvSpPr>
        <p:spPr>
          <a:xfrm>
            <a:off x="479425" y="1131010"/>
            <a:ext cx="8074121" cy="530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latin typeface="+mn-ea"/>
              </a:rPr>
              <a:t>UART Protocol</a:t>
            </a:r>
          </a:p>
          <a:p>
            <a:pPr lvl="1"/>
            <a:r>
              <a:rPr lang="en-CA" sz="1600" b="0" i="0">
                <a:effectLst/>
                <a:latin typeface="+mn-ea"/>
              </a:rPr>
              <a:t>Baudrate </a:t>
            </a:r>
          </a:p>
          <a:p>
            <a:pPr lvl="2"/>
            <a:r>
              <a:rPr lang="en-US" altLang="ko-KR" sz="1600" b="0" i="0">
                <a:effectLst/>
                <a:latin typeface="+mn-ea"/>
              </a:rPr>
              <a:t>Baud Rate</a:t>
            </a:r>
            <a:r>
              <a:rPr lang="ko-KR" altLang="en-US" sz="1600" b="0" i="0">
                <a:effectLst/>
                <a:latin typeface="+mn-ea"/>
              </a:rPr>
              <a:t>는 초당 전송되는 신호 변화의 횟수를 나타내며</a:t>
            </a:r>
            <a:r>
              <a:rPr lang="en-US" altLang="ko-KR" sz="1600" b="0" i="0">
                <a:effectLst/>
                <a:latin typeface="+mn-ea"/>
              </a:rPr>
              <a:t>, </a:t>
            </a:r>
            <a:r>
              <a:rPr lang="ko-KR" altLang="en-US" sz="1600" b="0" i="0">
                <a:effectLst/>
                <a:latin typeface="+mn-ea"/>
              </a:rPr>
              <a:t>데이터 전송 속도를 결정</a:t>
            </a:r>
            <a:endParaRPr lang="en-CA" altLang="ko-KR" sz="1600" b="0" i="0">
              <a:effectLst/>
              <a:latin typeface="+mn-ea"/>
            </a:endParaRPr>
          </a:p>
          <a:p>
            <a:pPr lvl="1"/>
            <a:r>
              <a:rPr lang="en-CA" sz="1600" b="0" i="0">
                <a:effectLst/>
                <a:latin typeface="+mn-ea"/>
              </a:rPr>
              <a:t>Data Bits</a:t>
            </a:r>
          </a:p>
          <a:p>
            <a:pPr lvl="2"/>
            <a:r>
              <a:rPr lang="ko-KR" altLang="en-US" sz="1600" b="0" i="0">
                <a:effectLst/>
                <a:latin typeface="+mn-ea"/>
              </a:rPr>
              <a:t>데이터 프레임 내에서 전송되는 데이터 비트의 개수를 나타냄</a:t>
            </a:r>
            <a:r>
              <a:rPr lang="en-US" altLang="ko-KR" sz="1600" b="0" i="0">
                <a:effectLst/>
                <a:latin typeface="+mn-ea"/>
              </a:rPr>
              <a:t>.</a:t>
            </a:r>
          </a:p>
          <a:p>
            <a:pPr lvl="1"/>
            <a:r>
              <a:rPr lang="en-US" altLang="ko-KR" sz="1600" b="0" i="0">
                <a:effectLst/>
                <a:latin typeface="+mn-ea"/>
              </a:rPr>
              <a:t>Stop Bits</a:t>
            </a:r>
          </a:p>
          <a:p>
            <a:pPr lvl="2"/>
            <a:r>
              <a:rPr lang="ko-KR" altLang="en-US" sz="1600" b="0" i="0">
                <a:effectLst/>
                <a:latin typeface="+mn-ea"/>
              </a:rPr>
              <a:t>데이터 프레임의 끝을 나타내는 비트로</a:t>
            </a:r>
            <a:r>
              <a:rPr lang="en-US" altLang="ko-KR" sz="1600" b="0" i="0">
                <a:effectLst/>
                <a:latin typeface="+mn-ea"/>
              </a:rPr>
              <a:t>, </a:t>
            </a:r>
            <a:r>
              <a:rPr lang="ko-KR" altLang="en-US" sz="1600" b="0" i="0">
                <a:effectLst/>
                <a:latin typeface="+mn-ea"/>
              </a:rPr>
              <a:t>수신기가 데이터 프레임의 종료를 인식</a:t>
            </a:r>
            <a:endParaRPr lang="en-CA" altLang="ko-KR" sz="1600" b="0" i="0">
              <a:effectLst/>
              <a:latin typeface="+mn-ea"/>
            </a:endParaRPr>
          </a:p>
          <a:p>
            <a:pPr lvl="1"/>
            <a:r>
              <a:rPr lang="en-US" altLang="ko-KR" sz="1800" b="0" i="0">
                <a:effectLst/>
                <a:latin typeface="+mn-ea"/>
              </a:rPr>
              <a:t>Parity (None)</a:t>
            </a:r>
          </a:p>
          <a:p>
            <a:pPr lvl="2"/>
            <a:r>
              <a:rPr lang="ko-KR" altLang="en-US" sz="1600" b="0" i="0">
                <a:effectLst/>
                <a:latin typeface="fkGroteskNeue"/>
              </a:rPr>
              <a:t>패리티 비트는 오류 검출을 위해 추가되는 선택적 비트</a:t>
            </a:r>
            <a:endParaRPr lang="en-US" altLang="ko-KR" sz="1600" b="0" i="0">
              <a:effectLst/>
              <a:latin typeface="+mn-ea"/>
            </a:endParaRPr>
          </a:p>
          <a:p>
            <a:pPr>
              <a:buNone/>
            </a:pPr>
            <a:br>
              <a:rPr lang="ko-KR" altLang="en-US">
                <a:latin typeface="+mn-ea"/>
              </a:rPr>
            </a:br>
            <a:endParaRPr lang="en-CA" dirty="0"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3629641-8633-3DA9-78C3-611C83337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695" y="4607014"/>
            <a:ext cx="1497690" cy="2012521"/>
          </a:xfrm>
          <a:prstGeom prst="rect">
            <a:avLst/>
          </a:prstGeom>
        </p:spPr>
      </p:pic>
      <p:pic>
        <p:nvPicPr>
          <p:cNvPr id="20" name="내용 개체 틀 19">
            <a:extLst>
              <a:ext uri="{FF2B5EF4-FFF2-40B4-BE49-F238E27FC236}">
                <a16:creationId xmlns:a16="http://schemas.microsoft.com/office/drawing/2014/main" id="{CCF64973-0618-F67D-06FC-DACF12D87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9079094" y="1579128"/>
            <a:ext cx="2598392" cy="2507449"/>
          </a:xfrm>
        </p:spPr>
      </p:pic>
    </p:spTree>
    <p:extLst>
      <p:ext uri="{BB962C8B-B14F-4D97-AF65-F5344CB8AC3E}">
        <p14:creationId xmlns:p14="http://schemas.microsoft.com/office/powerpoint/2010/main" val="2738108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Character-Encoding Scheme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문자는 </a:t>
            </a:r>
            <a:r>
              <a:rPr lang="en-CA" b="0" i="0" dirty="0">
                <a:effectLst/>
                <a:latin typeface="fkGroteskNeue"/>
              </a:rPr>
              <a:t>American Standard Code for Information Interchange</a:t>
            </a:r>
            <a:r>
              <a:rPr lang="ko-KR" altLang="en-US" b="0" i="0" dirty="0">
                <a:effectLst/>
                <a:latin typeface="fkGroteskNeue"/>
              </a:rPr>
              <a:t>로 인코딩 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en-US" dirty="0"/>
              <a:t>(ASCII)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128</a:t>
            </a:r>
            <a:r>
              <a:rPr lang="ko-KR" altLang="en-US" dirty="0">
                <a:ea typeface="ＭＳ Ｐゴシック" panose="020B0600070205080204" pitchFamily="34" charset="-128"/>
              </a:rPr>
              <a:t>개의 문자를 인코딩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95</a:t>
            </a:r>
            <a:r>
              <a:rPr lang="ko-KR" altLang="en-US" dirty="0">
                <a:ea typeface="ＭＳ Ｐゴシック" panose="020B0600070205080204" pitchFamily="34" charset="-128"/>
              </a:rPr>
              <a:t>개의 출력 가능한 문자</a:t>
            </a:r>
            <a:r>
              <a:rPr lang="en-US" altLang="ko-KR" dirty="0">
                <a:ea typeface="ＭＳ Ｐゴシック" panose="020B0600070205080204" pitchFamily="34" charset="-128"/>
              </a:rPr>
              <a:t>(</a:t>
            </a:r>
            <a:r>
              <a:rPr lang="ko-KR" altLang="en-US" dirty="0">
                <a:ea typeface="ＭＳ Ｐゴシック" panose="020B0600070205080204" pitchFamily="34" charset="-128"/>
              </a:rPr>
              <a:t>예</a:t>
            </a:r>
            <a:r>
              <a:rPr lang="en-US" altLang="ko-KR" dirty="0">
                <a:ea typeface="ＭＳ Ｐゴシック" panose="020B0600070205080204" pitchFamily="34" charset="-128"/>
              </a:rPr>
              <a:t>: "a", "b", "1", "2")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33</a:t>
            </a:r>
            <a:r>
              <a:rPr lang="ko-KR" altLang="en-US" dirty="0">
                <a:ea typeface="ＭＳ Ｐゴシック" panose="020B0600070205080204" pitchFamily="34" charset="-128"/>
              </a:rPr>
              <a:t>개의 출력 불가능한 제어 문자</a:t>
            </a:r>
            <a:r>
              <a:rPr lang="en-US" altLang="ko-KR" dirty="0">
                <a:ea typeface="ＭＳ Ｐゴシック" panose="020B0600070205080204" pitchFamily="34" charset="-128"/>
              </a:rPr>
              <a:t>(</a:t>
            </a:r>
            <a:r>
              <a:rPr lang="ko-KR" altLang="en-US" dirty="0">
                <a:ea typeface="ＭＳ Ｐゴシック" panose="020B0600070205080204" pitchFamily="34" charset="-128"/>
              </a:rPr>
              <a:t>예</a:t>
            </a:r>
            <a:r>
              <a:rPr lang="en-US" altLang="ko-KR" dirty="0">
                <a:ea typeface="ＭＳ Ｐゴシック" panose="020B0600070205080204" pitchFamily="34" charset="-128"/>
              </a:rPr>
              <a:t>: </a:t>
            </a:r>
            <a:r>
              <a:rPr lang="ko-KR" altLang="en-US" dirty="0">
                <a:ea typeface="ＭＳ Ｐゴシック" panose="020B0600070205080204" pitchFamily="34" charset="-128"/>
              </a:rPr>
              <a:t>줄 바꿈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백스페이스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이스케이프</a:t>
            </a:r>
            <a:r>
              <a:rPr lang="en-US" altLang="ko-KR" dirty="0"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7</a:t>
            </a:r>
            <a:r>
              <a:rPr lang="ko-KR" altLang="en-US" dirty="0">
                <a:ea typeface="ＭＳ Ｐゴシック" panose="020B0600070205080204" pitchFamily="34" charset="-128"/>
              </a:rPr>
              <a:t>비트로 표현 가능하며</a:t>
            </a:r>
            <a:r>
              <a:rPr lang="en-US" altLang="ko-KR" dirty="0">
                <a:ea typeface="ＭＳ Ｐゴシック" panose="020B0600070205080204" pitchFamily="34" charset="-128"/>
              </a:rPr>
              <a:t>, </a:t>
            </a:r>
            <a:r>
              <a:rPr lang="ko-KR" altLang="en-US" dirty="0">
                <a:ea typeface="ＭＳ Ｐゴシック" panose="020B0600070205080204" pitchFamily="34" charset="-128"/>
              </a:rPr>
              <a:t>저장 편의를 위해 일반적으로 </a:t>
            </a:r>
            <a:r>
              <a:rPr lang="en-US" altLang="ko-KR" dirty="0">
                <a:ea typeface="ＭＳ Ｐゴシック" panose="020B0600070205080204" pitchFamily="34" charset="-128"/>
              </a:rPr>
              <a:t>1</a:t>
            </a:r>
            <a:r>
              <a:rPr lang="ko-KR" altLang="en-US" dirty="0">
                <a:ea typeface="ＭＳ Ｐゴシック" panose="020B0600070205080204" pitchFamily="34" charset="-128"/>
              </a:rPr>
              <a:t>바이트로 저장됨</a:t>
            </a:r>
            <a:endParaRPr lang="en-IN" altLang="en-US" dirty="0">
              <a:ea typeface="ＭＳ Ｐゴシック" panose="020B0600070205080204" pitchFamily="34" charset="-128"/>
            </a:endParaRPr>
          </a:p>
          <a:p>
            <a:r>
              <a:rPr lang="en-US" dirty="0"/>
              <a:t>UTF-8 (UCS Transformation Format—8-bit)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dirty="0">
                <a:ea typeface="ＭＳ Ｐゴシック" panose="020B0600070205080204" pitchFamily="34" charset="-128"/>
              </a:rPr>
              <a:t>2007</a:t>
            </a:r>
            <a:r>
              <a:rPr lang="ko-KR" altLang="en-US" dirty="0">
                <a:ea typeface="ＭＳ Ｐゴシック" panose="020B0600070205080204" pitchFamily="34" charset="-128"/>
              </a:rPr>
              <a:t>년부터 </a:t>
            </a:r>
            <a:r>
              <a:rPr lang="en-US" altLang="ko-KR" dirty="0">
                <a:ea typeface="ＭＳ Ｐゴシック" panose="020B0600070205080204" pitchFamily="34" charset="-128"/>
              </a:rPr>
              <a:t>ASCII</a:t>
            </a:r>
            <a:r>
              <a:rPr lang="ko-KR" altLang="en-US" dirty="0">
                <a:ea typeface="ＭＳ Ｐゴシック" panose="020B0600070205080204" pitchFamily="34" charset="-128"/>
              </a:rPr>
              <a:t>에서 파생됨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가변 폭 인코딩 방식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월드 와이드 웹에서 널리 사용됨</a:t>
            </a:r>
          </a:p>
          <a:p>
            <a:pPr lvl="1"/>
            <a:r>
              <a:rPr lang="ko-KR" altLang="en-US" dirty="0">
                <a:ea typeface="ＭＳ Ｐゴシック" panose="020B0600070205080204" pitchFamily="34" charset="-128"/>
              </a:rPr>
              <a:t>원래의 </a:t>
            </a:r>
            <a:r>
              <a:rPr lang="en-US" altLang="ko-KR" dirty="0">
                <a:ea typeface="ＭＳ Ｐゴシック" panose="020B0600070205080204" pitchFamily="34" charset="-128"/>
              </a:rPr>
              <a:t>ASCII</a:t>
            </a:r>
            <a:r>
              <a:rPr lang="ko-KR" altLang="en-US" dirty="0">
                <a:ea typeface="ＭＳ Ｐゴシック" panose="020B0600070205080204" pitchFamily="34" charset="-128"/>
              </a:rPr>
              <a:t>와 호환됨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307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ASCII Encoded Characters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47670" y="1095376"/>
            <a:ext cx="11180763" cy="674687"/>
          </a:xfrm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아래 표는 </a:t>
            </a:r>
            <a:r>
              <a:rPr lang="en-US" altLang="ko-KR" b="0" i="0" dirty="0">
                <a:effectLst/>
                <a:latin typeface="fkGroteskNeue"/>
              </a:rPr>
              <a:t>ASCII</a:t>
            </a:r>
            <a:r>
              <a:rPr lang="ko-KR" altLang="en-US" b="0" i="0" dirty="0">
                <a:effectLst/>
                <a:latin typeface="fkGroteskNeue"/>
              </a:rPr>
              <a:t>로 </a:t>
            </a:r>
            <a:r>
              <a:rPr lang="ko-KR" altLang="en-US" b="0" i="0" dirty="0" err="1">
                <a:effectLst/>
                <a:latin typeface="fkGroteskNeue"/>
              </a:rPr>
              <a:t>인코딩된</a:t>
            </a:r>
            <a:r>
              <a:rPr lang="ko-KR" altLang="en-US" b="0" i="0" dirty="0">
                <a:effectLst/>
                <a:latin typeface="fkGroteskNeue"/>
              </a:rPr>
              <a:t> 자주 사용되는 문자들을 나열한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en-US" dirty="0">
                <a:ea typeface="ＭＳ Ｐゴシック" panose="020B0600070205080204" pitchFamily="34" charset="-128"/>
                <a:hlinkClick r:id="rId3"/>
              </a:rPr>
              <a:t>https://en.wikipedia.org/wiki/ASCII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C95ACD-EAF0-4E7A-AD8E-F6738869D2BE}"/>
              </a:ext>
            </a:extLst>
          </p:cNvPr>
          <p:cNvGraphicFramePr>
            <a:graphicFrameLocks/>
          </p:cNvGraphicFramePr>
          <p:nvPr/>
        </p:nvGraphicFramePr>
        <p:xfrm>
          <a:off x="1165829" y="1770063"/>
          <a:ext cx="9944447" cy="438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1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3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9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562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Hex 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Character 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Hex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Character 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Hex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Character 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0x30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0x41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0x61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0x31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0x42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0x62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0x32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0x43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0x63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0x33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0x44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0x64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0x34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0x45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0x65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0x35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0x46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0x66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0x36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0x47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G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0x67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g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0x37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0x48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0x68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h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0x38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0x49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0x69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i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0x39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0x4A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J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0x6A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J</a:t>
                      </a:r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…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…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…</a:t>
                      </a:r>
                    </a:p>
                  </a:txBody>
                  <a:tcPr marL="121883" marR="121883"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/>
                    </a:p>
                  </a:txBody>
                  <a:tcPr marL="121883" marR="121883" marT="45723" marB="45723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75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2B26-188E-9245-AB7A-3FE6216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AHB UART Peripheral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7DF9-1503-2C45-9B96-0DC820487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Interfacing with UART using AHB3-Lite bus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282B94-C311-48BD-8993-21924DAF4BB0}"/>
              </a:ext>
            </a:extLst>
          </p:cNvPr>
          <p:cNvSpPr/>
          <p:nvPr/>
        </p:nvSpPr>
        <p:spPr bwMode="auto">
          <a:xfrm>
            <a:off x="775720" y="2593804"/>
            <a:ext cx="10640560" cy="24082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dirty="0"/>
          </a:p>
        </p:txBody>
      </p:sp>
      <p:sp>
        <p:nvSpPr>
          <p:cNvPr id="6" name="Down Arrow 39">
            <a:extLst>
              <a:ext uri="{FF2B5EF4-FFF2-40B4-BE49-F238E27FC236}">
                <a16:creationId xmlns:a16="http://schemas.microsoft.com/office/drawing/2014/main" id="{F164BEED-B529-4D38-8BDE-F3B051C07408}"/>
              </a:ext>
            </a:extLst>
          </p:cNvPr>
          <p:cNvSpPr/>
          <p:nvPr/>
        </p:nvSpPr>
        <p:spPr bwMode="auto">
          <a:xfrm>
            <a:off x="5760639" y="3524079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7" name="Down Arrow 45">
            <a:extLst>
              <a:ext uri="{FF2B5EF4-FFF2-40B4-BE49-F238E27FC236}">
                <a16:creationId xmlns:a16="http://schemas.microsoft.com/office/drawing/2014/main" id="{06C91F04-E786-409D-9185-498F9B591329}"/>
              </a:ext>
            </a:extLst>
          </p:cNvPr>
          <p:cNvSpPr/>
          <p:nvPr/>
        </p:nvSpPr>
        <p:spPr bwMode="auto">
          <a:xfrm>
            <a:off x="5273996" y="3763793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8" name="Down Arrow 46">
            <a:extLst>
              <a:ext uri="{FF2B5EF4-FFF2-40B4-BE49-F238E27FC236}">
                <a16:creationId xmlns:a16="http://schemas.microsoft.com/office/drawing/2014/main" id="{C3C2D771-A3B4-415B-BEDF-D6B4BA5B7EFC}"/>
              </a:ext>
            </a:extLst>
          </p:cNvPr>
          <p:cNvSpPr/>
          <p:nvPr/>
        </p:nvSpPr>
        <p:spPr bwMode="auto">
          <a:xfrm>
            <a:off x="4848712" y="4006679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600165-A640-46DB-BC52-73722A3A3D89}"/>
              </a:ext>
            </a:extLst>
          </p:cNvPr>
          <p:cNvSpPr/>
          <p:nvPr/>
        </p:nvSpPr>
        <p:spPr bwMode="auto">
          <a:xfrm>
            <a:off x="1188309" y="3489155"/>
            <a:ext cx="10037545" cy="161925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0" name="Down Arrow 48">
            <a:extLst>
              <a:ext uri="{FF2B5EF4-FFF2-40B4-BE49-F238E27FC236}">
                <a16:creationId xmlns:a16="http://schemas.microsoft.com/office/drawing/2014/main" id="{857E1920-73B6-40A9-9DEC-21057E2E66F0}"/>
              </a:ext>
            </a:extLst>
          </p:cNvPr>
          <p:cNvSpPr/>
          <p:nvPr/>
        </p:nvSpPr>
        <p:spPr bwMode="auto">
          <a:xfrm>
            <a:off x="2106584" y="3524079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1" name="Down Arrow 49">
            <a:extLst>
              <a:ext uri="{FF2B5EF4-FFF2-40B4-BE49-F238E27FC236}">
                <a16:creationId xmlns:a16="http://schemas.microsoft.com/office/drawing/2014/main" id="{891F24A9-705E-4485-87D5-6F14C5827FC6}"/>
              </a:ext>
            </a:extLst>
          </p:cNvPr>
          <p:cNvSpPr/>
          <p:nvPr/>
        </p:nvSpPr>
        <p:spPr bwMode="auto">
          <a:xfrm>
            <a:off x="3947365" y="3524079"/>
            <a:ext cx="279291" cy="782638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035D1-9754-47E2-8F00-1877C154EB95}"/>
              </a:ext>
            </a:extLst>
          </p:cNvPr>
          <p:cNvSpPr/>
          <p:nvPr/>
        </p:nvSpPr>
        <p:spPr bwMode="auto">
          <a:xfrm>
            <a:off x="1188309" y="3730455"/>
            <a:ext cx="10037545" cy="1619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00" dirty="0"/>
          </a:p>
        </p:txBody>
      </p:sp>
      <p:sp>
        <p:nvSpPr>
          <p:cNvPr id="13" name="Down Arrow 51">
            <a:extLst>
              <a:ext uri="{FF2B5EF4-FFF2-40B4-BE49-F238E27FC236}">
                <a16:creationId xmlns:a16="http://schemas.microsoft.com/office/drawing/2014/main" id="{4888DFEC-E51C-4E62-94EB-174F6FAC94F9}"/>
              </a:ext>
            </a:extLst>
          </p:cNvPr>
          <p:cNvSpPr/>
          <p:nvPr/>
        </p:nvSpPr>
        <p:spPr bwMode="auto">
          <a:xfrm>
            <a:off x="1638983" y="3763793"/>
            <a:ext cx="277176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4" name="Down Arrow 52">
            <a:extLst>
              <a:ext uri="{FF2B5EF4-FFF2-40B4-BE49-F238E27FC236}">
                <a16:creationId xmlns:a16="http://schemas.microsoft.com/office/drawing/2014/main" id="{090AE992-3B8C-40B6-B5F1-F78E29F59D10}"/>
              </a:ext>
            </a:extLst>
          </p:cNvPr>
          <p:cNvSpPr/>
          <p:nvPr/>
        </p:nvSpPr>
        <p:spPr bwMode="auto">
          <a:xfrm>
            <a:off x="3460722" y="3763793"/>
            <a:ext cx="277174" cy="542925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A97BD-8AD8-44EB-8C0B-F9297A7CB477}"/>
              </a:ext>
            </a:extLst>
          </p:cNvPr>
          <p:cNvSpPr/>
          <p:nvPr/>
        </p:nvSpPr>
        <p:spPr bwMode="auto">
          <a:xfrm>
            <a:off x="5064529" y="2793830"/>
            <a:ext cx="2185662" cy="4111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Arm Cortex-M0</a:t>
            </a:r>
          </a:p>
          <a:p>
            <a:pPr algn="ctr">
              <a:defRPr/>
            </a:pPr>
            <a:r>
              <a:rPr lang="en-GB" sz="1200" dirty="0"/>
              <a:t>Processor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8AA34-63F5-45FE-861D-20845C188433}"/>
              </a:ext>
            </a:extLst>
          </p:cNvPr>
          <p:cNvSpPr/>
          <p:nvPr/>
        </p:nvSpPr>
        <p:spPr bwMode="auto">
          <a:xfrm>
            <a:off x="1186193" y="4306718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BRAM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619A0C-18FD-4B2E-B9A5-AACB1B1C8B2D}"/>
              </a:ext>
            </a:extLst>
          </p:cNvPr>
          <p:cNvSpPr/>
          <p:nvPr/>
        </p:nvSpPr>
        <p:spPr bwMode="auto">
          <a:xfrm>
            <a:off x="1186193" y="3973343"/>
            <a:ext cx="10039661" cy="1619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000" dirty="0"/>
          </a:p>
        </p:txBody>
      </p:sp>
      <p:sp>
        <p:nvSpPr>
          <p:cNvPr id="18" name="TextBox 30">
            <a:extLst>
              <a:ext uri="{FF2B5EF4-FFF2-40B4-BE49-F238E27FC236}">
                <a16:creationId xmlns:a16="http://schemas.microsoft.com/office/drawing/2014/main" id="{945425D4-41BD-4901-99C2-05FCE1F50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48" y="2676355"/>
            <a:ext cx="181750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sz="1200" dirty="0"/>
              <a:t>System on Chip</a:t>
            </a:r>
          </a:p>
        </p:txBody>
      </p:sp>
      <p:sp>
        <p:nvSpPr>
          <p:cNvPr id="19" name="TextBox 75">
            <a:extLst>
              <a:ext uri="{FF2B5EF4-FFF2-40B4-BE49-F238E27FC236}">
                <a16:creationId xmlns:a16="http://schemas.microsoft.com/office/drawing/2014/main" id="{79FA6317-2AFB-400A-917E-2F2C737C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950" y="3208167"/>
            <a:ext cx="3580001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100" dirty="0"/>
              <a:t>Arm AMBA 3 AHB-Lite System Bus</a:t>
            </a:r>
          </a:p>
          <a:p>
            <a:pPr eaLnBrk="1" hangingPunct="1"/>
            <a:endParaRPr lang="en-GB" sz="1100" dirty="0"/>
          </a:p>
        </p:txBody>
      </p:sp>
      <p:sp>
        <p:nvSpPr>
          <p:cNvPr id="20" name="Down Arrow 58">
            <a:extLst>
              <a:ext uri="{FF2B5EF4-FFF2-40B4-BE49-F238E27FC236}">
                <a16:creationId xmlns:a16="http://schemas.microsoft.com/office/drawing/2014/main" id="{B65AD66C-FFD4-490B-86CD-2B1CE2632391}"/>
              </a:ext>
            </a:extLst>
          </p:cNvPr>
          <p:cNvSpPr/>
          <p:nvPr/>
        </p:nvSpPr>
        <p:spPr bwMode="auto">
          <a:xfrm>
            <a:off x="1188309" y="4006679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1" name="Down Arrow 59">
            <a:extLst>
              <a:ext uri="{FF2B5EF4-FFF2-40B4-BE49-F238E27FC236}">
                <a16:creationId xmlns:a16="http://schemas.microsoft.com/office/drawing/2014/main" id="{F615DE32-D9E4-4F46-8731-CF6045C2A3AA}"/>
              </a:ext>
            </a:extLst>
          </p:cNvPr>
          <p:cNvSpPr/>
          <p:nvPr/>
        </p:nvSpPr>
        <p:spPr bwMode="auto">
          <a:xfrm>
            <a:off x="3035437" y="4006679"/>
            <a:ext cx="279291" cy="300038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2" name="Down Arrow 60">
            <a:extLst>
              <a:ext uri="{FF2B5EF4-FFF2-40B4-BE49-F238E27FC236}">
                <a16:creationId xmlns:a16="http://schemas.microsoft.com/office/drawing/2014/main" id="{259DCC42-626F-47E8-838E-2E15F88D9997}"/>
              </a:ext>
            </a:extLst>
          </p:cNvPr>
          <p:cNvSpPr/>
          <p:nvPr/>
        </p:nvSpPr>
        <p:spPr bwMode="auto">
          <a:xfrm rot="10800000">
            <a:off x="5381904" y="3219280"/>
            <a:ext cx="279291" cy="754063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3" name="Down Arrow 61">
            <a:extLst>
              <a:ext uri="{FF2B5EF4-FFF2-40B4-BE49-F238E27FC236}">
                <a16:creationId xmlns:a16="http://schemas.microsoft.com/office/drawing/2014/main" id="{D0AC67A4-39D0-422C-AB9E-289D56B758E6}"/>
              </a:ext>
            </a:extLst>
          </p:cNvPr>
          <p:cNvSpPr/>
          <p:nvPr/>
        </p:nvSpPr>
        <p:spPr bwMode="auto">
          <a:xfrm rot="10800000">
            <a:off x="6018772" y="3219280"/>
            <a:ext cx="277176" cy="544513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4" name="Down Arrow 62">
            <a:extLst>
              <a:ext uri="{FF2B5EF4-FFF2-40B4-BE49-F238E27FC236}">
                <a16:creationId xmlns:a16="http://schemas.microsoft.com/office/drawing/2014/main" id="{FBFB1BB1-6FB7-4470-A077-E2558055F608}"/>
              </a:ext>
            </a:extLst>
          </p:cNvPr>
          <p:cNvSpPr/>
          <p:nvPr/>
        </p:nvSpPr>
        <p:spPr bwMode="auto">
          <a:xfrm rot="10800000">
            <a:off x="6649291" y="3219280"/>
            <a:ext cx="279291" cy="32861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+mn-cs"/>
            </a:endParaRPr>
          </a:p>
        </p:txBody>
      </p:sp>
      <p:sp>
        <p:nvSpPr>
          <p:cNvPr id="25" name="TextBox 29">
            <a:extLst>
              <a:ext uri="{FF2B5EF4-FFF2-40B4-BE49-F238E27FC236}">
                <a16:creationId xmlns:a16="http://schemas.microsoft.com/office/drawing/2014/main" id="{1469174C-28E1-47EF-B914-1B1AC426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635" y="3670130"/>
            <a:ext cx="217931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32-bit Address Bus</a:t>
            </a:r>
          </a:p>
        </p:txBody>
      </p:sp>
      <p:sp>
        <p:nvSpPr>
          <p:cNvPr id="26" name="TextBox 28">
            <a:extLst>
              <a:ext uri="{FF2B5EF4-FFF2-40B4-BE49-F238E27FC236}">
                <a16:creationId xmlns:a16="http://schemas.microsoft.com/office/drawing/2014/main" id="{6E026240-9A86-487E-AFD1-78CAA0F44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4" y="3913017"/>
            <a:ext cx="181962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32-bit Data Bus</a:t>
            </a: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8DC7DD25-F8DE-4DD4-9C3D-E41A131A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618" y="3425655"/>
            <a:ext cx="183443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dirty="0"/>
              <a:t>Control Signals</a:t>
            </a:r>
          </a:p>
        </p:txBody>
      </p:sp>
      <p:pic>
        <p:nvPicPr>
          <p:cNvPr id="28" name="Picture 42">
            <a:extLst>
              <a:ext uri="{FF2B5EF4-FFF2-40B4-BE49-F238E27FC236}">
                <a16:creationId xmlns:a16="http://schemas.microsoft.com/office/drawing/2014/main" id="{477A8A18-1E42-4F8F-A2C3-956E5A19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98" y="2814467"/>
            <a:ext cx="165247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2C5DE46-4539-41B5-B824-AF8ADD118FF8}"/>
              </a:ext>
            </a:extLst>
          </p:cNvPr>
          <p:cNvSpPr/>
          <p:nvPr/>
        </p:nvSpPr>
        <p:spPr bwMode="auto">
          <a:xfrm>
            <a:off x="2923299" y="4306718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VGA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CF1E7A-4106-4F5F-9823-877EC945F517}"/>
              </a:ext>
            </a:extLst>
          </p:cNvPr>
          <p:cNvSpPr/>
          <p:nvPr/>
        </p:nvSpPr>
        <p:spPr bwMode="auto">
          <a:xfrm>
            <a:off x="2923299" y="5173493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Monitor</a:t>
            </a:r>
          </a:p>
        </p:txBody>
      </p:sp>
      <p:sp>
        <p:nvSpPr>
          <p:cNvPr id="31" name="Up-Down Arrow 74">
            <a:extLst>
              <a:ext uri="{FF2B5EF4-FFF2-40B4-BE49-F238E27FC236}">
                <a16:creationId xmlns:a16="http://schemas.microsoft.com/office/drawing/2014/main" id="{1B5896C7-C12D-4021-9DEA-9636D0A8C0A0}"/>
              </a:ext>
            </a:extLst>
          </p:cNvPr>
          <p:cNvSpPr/>
          <p:nvPr/>
        </p:nvSpPr>
        <p:spPr bwMode="auto">
          <a:xfrm>
            <a:off x="3460722" y="4765505"/>
            <a:ext cx="277174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F739B6-E457-4BAC-A4AD-73CFF6A41F29}"/>
              </a:ext>
            </a:extLst>
          </p:cNvPr>
          <p:cNvSpPr/>
          <p:nvPr/>
        </p:nvSpPr>
        <p:spPr bwMode="auto">
          <a:xfrm>
            <a:off x="4736573" y="4306718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UART</a:t>
            </a:r>
          </a:p>
          <a:p>
            <a:pPr algn="ctr">
              <a:defRPr/>
            </a:pPr>
            <a:r>
              <a:rPr lang="en-GB" sz="1000" dirty="0"/>
              <a:t>Peripheral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31B34A-8610-45A4-9F54-2953E217EAF3}"/>
              </a:ext>
            </a:extLst>
          </p:cNvPr>
          <p:cNvSpPr/>
          <p:nvPr/>
        </p:nvSpPr>
        <p:spPr bwMode="auto">
          <a:xfrm>
            <a:off x="4736573" y="5173493"/>
            <a:ext cx="1349906" cy="4587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000" dirty="0"/>
              <a:t>To Host</a:t>
            </a:r>
          </a:p>
        </p:txBody>
      </p:sp>
      <p:sp>
        <p:nvSpPr>
          <p:cNvPr id="34" name="Up-Down Arrow 79">
            <a:extLst>
              <a:ext uri="{FF2B5EF4-FFF2-40B4-BE49-F238E27FC236}">
                <a16:creationId xmlns:a16="http://schemas.microsoft.com/office/drawing/2014/main" id="{8A46B63E-1364-4142-8E38-53DBEB9DB50C}"/>
              </a:ext>
            </a:extLst>
          </p:cNvPr>
          <p:cNvSpPr/>
          <p:nvPr/>
        </p:nvSpPr>
        <p:spPr bwMode="auto">
          <a:xfrm>
            <a:off x="5273996" y="4765505"/>
            <a:ext cx="277176" cy="398463"/>
          </a:xfrm>
          <a:prstGeom prst="upDownArrow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35" name="Rounded Rectangle 91">
            <a:extLst>
              <a:ext uri="{FF2B5EF4-FFF2-40B4-BE49-F238E27FC236}">
                <a16:creationId xmlns:a16="http://schemas.microsoft.com/office/drawing/2014/main" id="{9C70EF6A-E7C8-4F1A-A980-4EB26721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135" y="4189243"/>
            <a:ext cx="1840781" cy="15763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C0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86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AHB UART Peripheral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368425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우리 설계에서 </a:t>
            </a:r>
            <a:r>
              <a:rPr lang="en-US" altLang="ko-KR" dirty="0"/>
              <a:t>UART </a:t>
            </a:r>
            <a:r>
              <a:rPr lang="ko-KR" altLang="en-US" dirty="0"/>
              <a:t>주변 장치는 다음으로 구성됩니다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UART </a:t>
            </a:r>
            <a:r>
              <a:rPr lang="ko-KR" altLang="en-US" dirty="0"/>
              <a:t>송신기와 수신기</a:t>
            </a:r>
          </a:p>
          <a:p>
            <a:pPr lvl="1"/>
            <a:r>
              <a:rPr lang="ko-KR" altLang="en-US" dirty="0"/>
              <a:t>송신 </a:t>
            </a:r>
            <a:r>
              <a:rPr lang="en-US" altLang="ko-KR" dirty="0"/>
              <a:t>FIFO</a:t>
            </a:r>
            <a:r>
              <a:rPr lang="ko-KR" altLang="en-US" dirty="0"/>
              <a:t>와 수신 </a:t>
            </a:r>
            <a:r>
              <a:rPr lang="en-US" altLang="ko-KR" dirty="0"/>
              <a:t>FIFO</a:t>
            </a:r>
          </a:p>
          <a:p>
            <a:pPr lvl="1"/>
            <a:r>
              <a:rPr lang="en-US" altLang="ko-KR" dirty="0"/>
              <a:t>Baud rate </a:t>
            </a:r>
            <a:r>
              <a:rPr lang="ko-KR" altLang="en-US" dirty="0" err="1"/>
              <a:t>생성기</a:t>
            </a:r>
            <a:endParaRPr lang="ko-KR" altLang="en-US" dirty="0"/>
          </a:p>
          <a:p>
            <a:pPr lvl="1"/>
            <a:r>
              <a:rPr lang="en-US" altLang="ko-KR" dirty="0"/>
              <a:t>AHB </a:t>
            </a:r>
            <a:r>
              <a:rPr lang="ko-KR" altLang="en-US" dirty="0"/>
              <a:t>버스 인터페이스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1698F-8769-4D0B-A26C-207652912699}"/>
              </a:ext>
            </a:extLst>
          </p:cNvPr>
          <p:cNvSpPr/>
          <p:nvPr/>
        </p:nvSpPr>
        <p:spPr bwMode="auto">
          <a:xfrm>
            <a:off x="1904257" y="3422651"/>
            <a:ext cx="8012686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971872-1A60-41B5-9FB9-4D2F58213F6D}"/>
              </a:ext>
            </a:extLst>
          </p:cNvPr>
          <p:cNvSpPr/>
          <p:nvPr/>
        </p:nvSpPr>
        <p:spPr bwMode="auto">
          <a:xfrm>
            <a:off x="7507000" y="3660776"/>
            <a:ext cx="1999469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C5586-D559-44BA-B7C9-EF2B8BAE237B}"/>
              </a:ext>
            </a:extLst>
          </p:cNvPr>
          <p:cNvSpPr/>
          <p:nvPr/>
        </p:nvSpPr>
        <p:spPr bwMode="auto">
          <a:xfrm>
            <a:off x="7507000" y="5030788"/>
            <a:ext cx="1999469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F9083-7ED0-4B58-BD14-5BB95C631543}"/>
              </a:ext>
            </a:extLst>
          </p:cNvPr>
          <p:cNvSpPr/>
          <p:nvPr/>
        </p:nvSpPr>
        <p:spPr bwMode="auto">
          <a:xfrm>
            <a:off x="7507000" y="4405313"/>
            <a:ext cx="1999469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Baud </a:t>
            </a:r>
            <a:r>
              <a:rPr lang="en-GB" sz="1200" dirty="0"/>
              <a:t>R</a:t>
            </a:r>
            <a:r>
              <a:rPr lang="en-GB" sz="1200" b="0" dirty="0"/>
              <a:t>ate </a:t>
            </a:r>
          </a:p>
          <a:p>
            <a:pPr algn="ctr">
              <a:defRPr/>
            </a:pPr>
            <a:r>
              <a:rPr lang="en-GB" sz="1200" b="0" dirty="0"/>
              <a:t>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84508C-E727-472D-B7D1-AEB1A376189C}"/>
              </a:ext>
            </a:extLst>
          </p:cNvPr>
          <p:cNvSpPr/>
          <p:nvPr/>
        </p:nvSpPr>
        <p:spPr bwMode="auto">
          <a:xfrm>
            <a:off x="4428454" y="3660776"/>
            <a:ext cx="1999468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Transmitter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562ED-7298-4500-893E-81917A0C9616}"/>
              </a:ext>
            </a:extLst>
          </p:cNvPr>
          <p:cNvSpPr/>
          <p:nvPr/>
        </p:nvSpPr>
        <p:spPr bwMode="auto">
          <a:xfrm>
            <a:off x="4428454" y="5030788"/>
            <a:ext cx="1999468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Receiver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B03BAB-CD04-483D-A486-220D3D179692}"/>
              </a:ext>
            </a:extLst>
          </p:cNvPr>
          <p:cNvCxnSpPr/>
          <p:nvPr/>
        </p:nvCxnSpPr>
        <p:spPr bwMode="auto">
          <a:xfrm>
            <a:off x="9506470" y="3892550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80807E-9343-476B-BD1E-4C9972DC78EB}"/>
              </a:ext>
            </a:extLst>
          </p:cNvPr>
          <p:cNvCxnSpPr/>
          <p:nvPr/>
        </p:nvCxnSpPr>
        <p:spPr bwMode="auto">
          <a:xfrm flipH="1">
            <a:off x="9533975" y="5283200"/>
            <a:ext cx="99867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9A786F-AD64-4B86-A69D-276CA8509AFA}"/>
              </a:ext>
            </a:extLst>
          </p:cNvPr>
          <p:cNvCxnSpPr/>
          <p:nvPr/>
        </p:nvCxnSpPr>
        <p:spPr bwMode="auto">
          <a:xfrm>
            <a:off x="6427922" y="3709988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2CF6A0-0254-4871-9E3E-AF829EF42F49}"/>
              </a:ext>
            </a:extLst>
          </p:cNvPr>
          <p:cNvCxnSpPr/>
          <p:nvPr/>
        </p:nvCxnSpPr>
        <p:spPr bwMode="auto">
          <a:xfrm flipH="1">
            <a:off x="6427922" y="41402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FA10D7-0413-4862-8AD5-1E096679DA7B}"/>
              </a:ext>
            </a:extLst>
          </p:cNvPr>
          <p:cNvCxnSpPr/>
          <p:nvPr/>
        </p:nvCxnSpPr>
        <p:spPr bwMode="auto">
          <a:xfrm>
            <a:off x="6427922" y="3935413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8EA47F-7C26-481B-9D1F-9568EE7794F0}"/>
              </a:ext>
            </a:extLst>
          </p:cNvPr>
          <p:cNvCxnSpPr/>
          <p:nvPr/>
        </p:nvCxnSpPr>
        <p:spPr bwMode="auto">
          <a:xfrm flipH="1">
            <a:off x="6410996" y="5416550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7D854-318C-4C1E-A6A5-E5BA17A1DC4C}"/>
              </a:ext>
            </a:extLst>
          </p:cNvPr>
          <p:cNvCxnSpPr/>
          <p:nvPr/>
        </p:nvCxnSpPr>
        <p:spPr bwMode="auto">
          <a:xfrm flipV="1">
            <a:off x="8492981" y="4167188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67BCC3-23D2-4A65-836E-1ED4543F440B}"/>
              </a:ext>
            </a:extLst>
          </p:cNvPr>
          <p:cNvCxnSpPr/>
          <p:nvPr/>
        </p:nvCxnSpPr>
        <p:spPr bwMode="auto">
          <a:xfrm>
            <a:off x="8480286" y="4787900"/>
            <a:ext cx="0" cy="2428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83C310-F506-4965-B0D3-1D8D2B4CEA82}"/>
              </a:ext>
            </a:extLst>
          </p:cNvPr>
          <p:cNvCxnSpPr/>
          <p:nvPr/>
        </p:nvCxnSpPr>
        <p:spPr bwMode="auto">
          <a:xfrm flipH="1">
            <a:off x="3334564" y="4059238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8400F1-4734-441B-A74A-B834AD737EC9}"/>
              </a:ext>
            </a:extLst>
          </p:cNvPr>
          <p:cNvCxnSpPr/>
          <p:nvPr/>
        </p:nvCxnSpPr>
        <p:spPr bwMode="auto">
          <a:xfrm>
            <a:off x="3374766" y="3725863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199211-C7EC-420A-B853-E3C0A288C6DD}"/>
              </a:ext>
            </a:extLst>
          </p:cNvPr>
          <p:cNvCxnSpPr/>
          <p:nvPr/>
        </p:nvCxnSpPr>
        <p:spPr bwMode="auto">
          <a:xfrm flipH="1">
            <a:off x="3334564" y="53054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90199180-99D7-43A9-8828-298CFF7EB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3613151"/>
            <a:ext cx="1273736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TX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18B2FCA2-81F3-4406-99C5-49AC9F47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4984751"/>
            <a:ext cx="12737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RX</a:t>
            </a: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B3176954-D373-47FC-B117-70710503E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03" y="34671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25" name="TextBox 89">
            <a:extLst>
              <a:ext uri="{FF2B5EF4-FFF2-40B4-BE49-F238E27FC236}">
                <a16:creationId xmlns:a16="http://schemas.microsoft.com/office/drawing/2014/main" id="{6F559BA2-310C-4F85-9979-B8062588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6941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</a:t>
            </a: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692BDFF9-DF87-4E12-B43B-FFB6A358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9227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D7395957-6F43-4858-9E38-4D2AB2A0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148139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00223CA7-E519-471E-8857-863FE509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772026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0E5C8740-4666-43FF-83B3-DA7C2D505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136" y="3789363"/>
            <a:ext cx="93731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25932C99-85B1-4E75-8DAD-3D6BC8850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333" y="3467101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3BFD45-D668-4BAC-A25D-D66C928A743B}"/>
              </a:ext>
            </a:extLst>
          </p:cNvPr>
          <p:cNvCxnSpPr/>
          <p:nvPr/>
        </p:nvCxnSpPr>
        <p:spPr bwMode="auto">
          <a:xfrm flipH="1">
            <a:off x="6410996" y="5186363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96">
            <a:extLst>
              <a:ext uri="{FF2B5EF4-FFF2-40B4-BE49-F238E27FC236}">
                <a16:creationId xmlns:a16="http://schemas.microsoft.com/office/drawing/2014/main" id="{1BCE1C32-DF80-414D-BB26-108227766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92" y="4941888"/>
            <a:ext cx="90769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33" name="TextBox 97">
            <a:extLst>
              <a:ext uri="{FF2B5EF4-FFF2-40B4-BE49-F238E27FC236}">
                <a16:creationId xmlns:a16="http://schemas.microsoft.com/office/drawing/2014/main" id="{02EE5534-C584-46F2-855F-86BC896C7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019" y="51943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F1BE0D-4FCC-4810-8F6D-BAAF7DE15F0E}"/>
              </a:ext>
            </a:extLst>
          </p:cNvPr>
          <p:cNvCxnSpPr/>
          <p:nvPr/>
        </p:nvCxnSpPr>
        <p:spPr bwMode="auto">
          <a:xfrm flipH="1">
            <a:off x="3334564" y="50895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99">
            <a:extLst>
              <a:ext uri="{FF2B5EF4-FFF2-40B4-BE49-F238E27FC236}">
                <a16:creationId xmlns:a16="http://schemas.microsoft.com/office/drawing/2014/main" id="{D4124758-2C92-43DE-8BE9-30A4F4091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948" y="4849814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sp>
        <p:nvSpPr>
          <p:cNvPr id="36" name="TextBox 100">
            <a:extLst>
              <a:ext uri="{FF2B5EF4-FFF2-40B4-BE49-F238E27FC236}">
                <a16:creationId xmlns:a16="http://schemas.microsoft.com/office/drawing/2014/main" id="{ADBD52A2-5D19-42C3-8732-7C49F680B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295" y="5078414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083FEB-939C-4C6F-9704-F550EF93DCF8}"/>
              </a:ext>
            </a:extLst>
          </p:cNvPr>
          <p:cNvCxnSpPr/>
          <p:nvPr/>
        </p:nvCxnSpPr>
        <p:spPr bwMode="auto">
          <a:xfrm flipH="1">
            <a:off x="3334564" y="55118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TextBox 103">
            <a:extLst>
              <a:ext uri="{FF2B5EF4-FFF2-40B4-BE49-F238E27FC236}">
                <a16:creationId xmlns:a16="http://schemas.microsoft.com/office/drawing/2014/main" id="{D37E6EAA-B6F7-4976-A564-9163A89B4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874" y="5292726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Full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C937C5-3447-4772-8AD7-499F8F720345}"/>
              </a:ext>
            </a:extLst>
          </p:cNvPr>
          <p:cNvCxnSpPr/>
          <p:nvPr/>
        </p:nvCxnSpPr>
        <p:spPr bwMode="auto">
          <a:xfrm flipV="1">
            <a:off x="6552757" y="362902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74">
            <a:extLst>
              <a:ext uri="{FF2B5EF4-FFF2-40B4-BE49-F238E27FC236}">
                <a16:creationId xmlns:a16="http://schemas.microsoft.com/office/drawing/2014/main" id="{7821FBC3-E2DB-49C6-AACC-B3D73474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53" y="352742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3408DC-E291-423D-BDCB-5AD6269A45D6}"/>
              </a:ext>
            </a:extLst>
          </p:cNvPr>
          <p:cNvCxnSpPr/>
          <p:nvPr/>
        </p:nvCxnSpPr>
        <p:spPr bwMode="auto">
          <a:xfrm flipV="1">
            <a:off x="7301764" y="51085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74">
            <a:extLst>
              <a:ext uri="{FF2B5EF4-FFF2-40B4-BE49-F238E27FC236}">
                <a16:creationId xmlns:a16="http://schemas.microsoft.com/office/drawing/2014/main" id="{F21D9DC5-B033-4871-A262-EB37D5F56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949" y="500697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4E72FF-4D39-4822-A90E-E986B5BF9C1F}"/>
              </a:ext>
            </a:extLst>
          </p:cNvPr>
          <p:cNvCxnSpPr/>
          <p:nvPr/>
        </p:nvCxnSpPr>
        <p:spPr bwMode="auto">
          <a:xfrm flipV="1">
            <a:off x="4030676" y="3652838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4">
            <a:extLst>
              <a:ext uri="{FF2B5EF4-FFF2-40B4-BE49-F238E27FC236}">
                <a16:creationId xmlns:a16="http://schemas.microsoft.com/office/drawing/2014/main" id="{C48F7A15-19B5-4AA3-807D-340033A4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860" y="3551239"/>
            <a:ext cx="51414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E8DCE6-30FD-439E-BA08-8F6C7D4593D8}"/>
              </a:ext>
            </a:extLst>
          </p:cNvPr>
          <p:cNvCxnSpPr/>
          <p:nvPr/>
        </p:nvCxnSpPr>
        <p:spPr bwMode="auto">
          <a:xfrm flipV="1">
            <a:off x="4240143" y="50196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74">
            <a:extLst>
              <a:ext uri="{FF2B5EF4-FFF2-40B4-BE49-F238E27FC236}">
                <a16:creationId xmlns:a16="http://schemas.microsoft.com/office/drawing/2014/main" id="{B10049BE-84AD-471E-A7FD-0075328DF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28" y="4918075"/>
            <a:ext cx="514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7AE085-10DF-4288-AEA8-7DC0F2ED618D}"/>
              </a:ext>
            </a:extLst>
          </p:cNvPr>
          <p:cNvSpPr/>
          <p:nvPr/>
        </p:nvSpPr>
        <p:spPr bwMode="auto">
          <a:xfrm>
            <a:off x="2445912" y="3629026"/>
            <a:ext cx="928854" cy="1908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AHB</a:t>
            </a:r>
          </a:p>
          <a:p>
            <a:pPr algn="ctr">
              <a:defRPr/>
            </a:pPr>
            <a:r>
              <a:rPr lang="en-GB" sz="1200" b="0" dirty="0"/>
              <a:t>Interface</a:t>
            </a:r>
          </a:p>
        </p:txBody>
      </p:sp>
      <p:sp>
        <p:nvSpPr>
          <p:cNvPr id="48" name="Left-Right Arrow 49">
            <a:extLst>
              <a:ext uri="{FF2B5EF4-FFF2-40B4-BE49-F238E27FC236}">
                <a16:creationId xmlns:a16="http://schemas.microsoft.com/office/drawing/2014/main" id="{6B041855-8AC8-42B0-98E1-58C5216E0453}"/>
              </a:ext>
            </a:extLst>
          </p:cNvPr>
          <p:cNvSpPr/>
          <p:nvPr/>
        </p:nvSpPr>
        <p:spPr bwMode="auto">
          <a:xfrm>
            <a:off x="966940" y="370363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49" name="Left-Right Arrow 50">
            <a:extLst>
              <a:ext uri="{FF2B5EF4-FFF2-40B4-BE49-F238E27FC236}">
                <a16:creationId xmlns:a16="http://schemas.microsoft.com/office/drawing/2014/main" id="{1FD84183-0134-4EFA-BF19-AAB3EF7C1EC6}"/>
              </a:ext>
            </a:extLst>
          </p:cNvPr>
          <p:cNvSpPr/>
          <p:nvPr/>
        </p:nvSpPr>
        <p:spPr bwMode="auto">
          <a:xfrm>
            <a:off x="966940" y="43957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50" name="Left-Right Arrow 51">
            <a:extLst>
              <a:ext uri="{FF2B5EF4-FFF2-40B4-BE49-F238E27FC236}">
                <a16:creationId xmlns:a16="http://schemas.microsoft.com/office/drawing/2014/main" id="{7E37595C-C293-4F78-8084-7A8775787F44}"/>
              </a:ext>
            </a:extLst>
          </p:cNvPr>
          <p:cNvSpPr/>
          <p:nvPr/>
        </p:nvSpPr>
        <p:spPr bwMode="auto">
          <a:xfrm>
            <a:off x="966940" y="50561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</p:spTree>
    <p:extLst>
      <p:ext uri="{BB962C8B-B14F-4D97-AF65-F5344CB8AC3E}">
        <p14:creationId xmlns:p14="http://schemas.microsoft.com/office/powerpoint/2010/main" val="97352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AHB UART Peripheral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C57CD-38C3-42A7-96F7-B76C4A2F9D93}"/>
              </a:ext>
            </a:extLst>
          </p:cNvPr>
          <p:cNvSpPr/>
          <p:nvPr/>
        </p:nvSpPr>
        <p:spPr bwMode="auto">
          <a:xfrm>
            <a:off x="1904257" y="3422651"/>
            <a:ext cx="8012686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B92E2-178F-49E3-ABA1-4D693F0F49EB}"/>
              </a:ext>
            </a:extLst>
          </p:cNvPr>
          <p:cNvSpPr/>
          <p:nvPr/>
        </p:nvSpPr>
        <p:spPr bwMode="auto">
          <a:xfrm>
            <a:off x="7507000" y="3660776"/>
            <a:ext cx="1999469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994F41-3BC6-4472-AAD2-CC8C9B53D3E8}"/>
              </a:ext>
            </a:extLst>
          </p:cNvPr>
          <p:cNvSpPr/>
          <p:nvPr/>
        </p:nvSpPr>
        <p:spPr bwMode="auto">
          <a:xfrm>
            <a:off x="7507000" y="5030788"/>
            <a:ext cx="1999469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86C684-9209-4B6D-B7BE-100B7AB63A7F}"/>
              </a:ext>
            </a:extLst>
          </p:cNvPr>
          <p:cNvSpPr/>
          <p:nvPr/>
        </p:nvSpPr>
        <p:spPr bwMode="auto">
          <a:xfrm>
            <a:off x="7507000" y="4405313"/>
            <a:ext cx="1999469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Baud Rate </a:t>
            </a:r>
          </a:p>
          <a:p>
            <a:pPr algn="ctr">
              <a:defRPr/>
            </a:pPr>
            <a:r>
              <a:rPr lang="en-GB" sz="1200" b="0" dirty="0"/>
              <a:t>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4AAF57-674C-4047-A070-DA77AB718684}"/>
              </a:ext>
            </a:extLst>
          </p:cNvPr>
          <p:cNvSpPr/>
          <p:nvPr/>
        </p:nvSpPr>
        <p:spPr bwMode="auto">
          <a:xfrm>
            <a:off x="4428454" y="3660776"/>
            <a:ext cx="1999468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Transmitter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1A60F-6D04-4B3F-99BD-2EA9A25294FA}"/>
              </a:ext>
            </a:extLst>
          </p:cNvPr>
          <p:cNvSpPr/>
          <p:nvPr/>
        </p:nvSpPr>
        <p:spPr bwMode="auto">
          <a:xfrm>
            <a:off x="4428454" y="5030788"/>
            <a:ext cx="1999468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Receiver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071BC9-1EAA-40E2-99FC-000D593E4025}"/>
              </a:ext>
            </a:extLst>
          </p:cNvPr>
          <p:cNvCxnSpPr/>
          <p:nvPr/>
        </p:nvCxnSpPr>
        <p:spPr bwMode="auto">
          <a:xfrm>
            <a:off x="9506470" y="3892550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11442-A4B7-4240-9624-0A9C0AEB415B}"/>
              </a:ext>
            </a:extLst>
          </p:cNvPr>
          <p:cNvCxnSpPr/>
          <p:nvPr/>
        </p:nvCxnSpPr>
        <p:spPr bwMode="auto">
          <a:xfrm flipH="1">
            <a:off x="9533975" y="5283200"/>
            <a:ext cx="99867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D73CBA-8CA6-4D22-B51F-0D4CDA661779}"/>
              </a:ext>
            </a:extLst>
          </p:cNvPr>
          <p:cNvCxnSpPr/>
          <p:nvPr/>
        </p:nvCxnSpPr>
        <p:spPr bwMode="auto">
          <a:xfrm>
            <a:off x="6427922" y="3709988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79876D-3DB2-4FE3-B8B5-BD3979E87B34}"/>
              </a:ext>
            </a:extLst>
          </p:cNvPr>
          <p:cNvCxnSpPr/>
          <p:nvPr/>
        </p:nvCxnSpPr>
        <p:spPr bwMode="auto">
          <a:xfrm flipH="1">
            <a:off x="6427922" y="41402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935E86-68CA-489E-BA89-9032A8B07CE8}"/>
              </a:ext>
            </a:extLst>
          </p:cNvPr>
          <p:cNvCxnSpPr/>
          <p:nvPr/>
        </p:nvCxnSpPr>
        <p:spPr bwMode="auto">
          <a:xfrm>
            <a:off x="6427922" y="3935413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65E377-8E9A-4259-9CA1-1F0A80A9FE6E}"/>
              </a:ext>
            </a:extLst>
          </p:cNvPr>
          <p:cNvCxnSpPr/>
          <p:nvPr/>
        </p:nvCxnSpPr>
        <p:spPr bwMode="auto">
          <a:xfrm flipH="1">
            <a:off x="6410996" y="5416550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0058CB-0DC2-439D-9F51-77D0D9E518D5}"/>
              </a:ext>
            </a:extLst>
          </p:cNvPr>
          <p:cNvCxnSpPr/>
          <p:nvPr/>
        </p:nvCxnSpPr>
        <p:spPr bwMode="auto">
          <a:xfrm flipV="1">
            <a:off x="8492981" y="4167188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3EFF78-CFEF-4E0E-86A4-61C43B1C8284}"/>
              </a:ext>
            </a:extLst>
          </p:cNvPr>
          <p:cNvCxnSpPr/>
          <p:nvPr/>
        </p:nvCxnSpPr>
        <p:spPr bwMode="auto">
          <a:xfrm>
            <a:off x="8480286" y="4787900"/>
            <a:ext cx="0" cy="2428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642CE9-00A7-4B36-9C8E-E59AA59AAD8B}"/>
              </a:ext>
            </a:extLst>
          </p:cNvPr>
          <p:cNvCxnSpPr/>
          <p:nvPr/>
        </p:nvCxnSpPr>
        <p:spPr bwMode="auto">
          <a:xfrm flipH="1">
            <a:off x="3334564" y="4059238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498E25-38F1-447B-87C9-2C3D4673F109}"/>
              </a:ext>
            </a:extLst>
          </p:cNvPr>
          <p:cNvCxnSpPr/>
          <p:nvPr/>
        </p:nvCxnSpPr>
        <p:spPr bwMode="auto">
          <a:xfrm>
            <a:off x="3374766" y="3725863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4213F8-8D2B-404E-AFA3-B98F9AC576CD}"/>
              </a:ext>
            </a:extLst>
          </p:cNvPr>
          <p:cNvCxnSpPr/>
          <p:nvPr/>
        </p:nvCxnSpPr>
        <p:spPr bwMode="auto">
          <a:xfrm flipH="1">
            <a:off x="3334564" y="53054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F303EBB9-7A95-4DA7-95F1-032225C4E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3613151"/>
            <a:ext cx="1273736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TX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C8E921F9-9F81-41C3-BE26-FE89BC36C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4984751"/>
            <a:ext cx="12737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RX</a:t>
            </a: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CEE8B7A2-926A-455B-842F-988CC780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03" y="34671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25" name="TextBox 89">
            <a:extLst>
              <a:ext uri="{FF2B5EF4-FFF2-40B4-BE49-F238E27FC236}">
                <a16:creationId xmlns:a16="http://schemas.microsoft.com/office/drawing/2014/main" id="{7A5A8F25-7FA9-4518-861D-996213DA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6941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</a:t>
            </a: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28E0D224-6621-463C-9141-0C2B53C5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9227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40F7D9D1-4660-45BE-B9B6-FFEAA3976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148139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F9A2601B-42AB-4F02-8151-86645377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772026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D22C5F93-34CC-4C08-92C7-59F3350BC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136" y="3789363"/>
            <a:ext cx="93731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59E79BDE-0D55-4C2D-9167-C89CBAB07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333" y="3467101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514872-F361-43D8-A91C-A44354506B70}"/>
              </a:ext>
            </a:extLst>
          </p:cNvPr>
          <p:cNvCxnSpPr/>
          <p:nvPr/>
        </p:nvCxnSpPr>
        <p:spPr bwMode="auto">
          <a:xfrm flipH="1">
            <a:off x="6410996" y="5186363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96">
            <a:extLst>
              <a:ext uri="{FF2B5EF4-FFF2-40B4-BE49-F238E27FC236}">
                <a16:creationId xmlns:a16="http://schemas.microsoft.com/office/drawing/2014/main" id="{74CD1E3A-1210-405E-8EFD-8FE75BA7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92" y="4941888"/>
            <a:ext cx="90769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33" name="TextBox 97">
            <a:extLst>
              <a:ext uri="{FF2B5EF4-FFF2-40B4-BE49-F238E27FC236}">
                <a16:creationId xmlns:a16="http://schemas.microsoft.com/office/drawing/2014/main" id="{C96ED16D-E807-4A8C-B7C0-562BDB89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019" y="51943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E58D11-A0D4-4FB6-954F-7D1F273D840D}"/>
              </a:ext>
            </a:extLst>
          </p:cNvPr>
          <p:cNvCxnSpPr/>
          <p:nvPr/>
        </p:nvCxnSpPr>
        <p:spPr bwMode="auto">
          <a:xfrm flipH="1">
            <a:off x="3334564" y="50895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99">
            <a:extLst>
              <a:ext uri="{FF2B5EF4-FFF2-40B4-BE49-F238E27FC236}">
                <a16:creationId xmlns:a16="http://schemas.microsoft.com/office/drawing/2014/main" id="{5F6AA38A-3C51-484E-93F6-AE6C7982F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948" y="4849814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sp>
        <p:nvSpPr>
          <p:cNvPr id="36" name="TextBox 100">
            <a:extLst>
              <a:ext uri="{FF2B5EF4-FFF2-40B4-BE49-F238E27FC236}">
                <a16:creationId xmlns:a16="http://schemas.microsoft.com/office/drawing/2014/main" id="{23B46F9B-4B28-41EB-9251-22188EF3D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295" y="5078414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2C89A8-8CE0-450C-81A2-DECD14E45B25}"/>
              </a:ext>
            </a:extLst>
          </p:cNvPr>
          <p:cNvCxnSpPr/>
          <p:nvPr/>
        </p:nvCxnSpPr>
        <p:spPr bwMode="auto">
          <a:xfrm flipH="1">
            <a:off x="3334564" y="55118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TextBox 103">
            <a:extLst>
              <a:ext uri="{FF2B5EF4-FFF2-40B4-BE49-F238E27FC236}">
                <a16:creationId xmlns:a16="http://schemas.microsoft.com/office/drawing/2014/main" id="{ACA8178C-429A-4830-B14E-0D45E93C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874" y="5292726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Full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9F58A0-A08E-49C9-A03C-6DE99C2AA223}"/>
              </a:ext>
            </a:extLst>
          </p:cNvPr>
          <p:cNvCxnSpPr/>
          <p:nvPr/>
        </p:nvCxnSpPr>
        <p:spPr bwMode="auto">
          <a:xfrm flipV="1">
            <a:off x="6552757" y="362902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74">
            <a:extLst>
              <a:ext uri="{FF2B5EF4-FFF2-40B4-BE49-F238E27FC236}">
                <a16:creationId xmlns:a16="http://schemas.microsoft.com/office/drawing/2014/main" id="{8AEA7773-A16A-49D7-9911-56F0E8C01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53" y="352742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5B2EAB-34F1-41B0-BD5D-795F4CE672C5}"/>
              </a:ext>
            </a:extLst>
          </p:cNvPr>
          <p:cNvCxnSpPr/>
          <p:nvPr/>
        </p:nvCxnSpPr>
        <p:spPr bwMode="auto">
          <a:xfrm flipV="1">
            <a:off x="7301764" y="51085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74">
            <a:extLst>
              <a:ext uri="{FF2B5EF4-FFF2-40B4-BE49-F238E27FC236}">
                <a16:creationId xmlns:a16="http://schemas.microsoft.com/office/drawing/2014/main" id="{673052E1-65A1-44CD-A4E5-E7346840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949" y="500697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EB78835-CA02-465D-95A1-EDD465D78262}"/>
              </a:ext>
            </a:extLst>
          </p:cNvPr>
          <p:cNvCxnSpPr/>
          <p:nvPr/>
        </p:nvCxnSpPr>
        <p:spPr bwMode="auto">
          <a:xfrm flipV="1">
            <a:off x="4030676" y="3652838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4">
            <a:extLst>
              <a:ext uri="{FF2B5EF4-FFF2-40B4-BE49-F238E27FC236}">
                <a16:creationId xmlns:a16="http://schemas.microsoft.com/office/drawing/2014/main" id="{BB80F0F3-217B-4FF7-B46E-701E5FF98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860" y="3551239"/>
            <a:ext cx="51414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6E79870-26C3-48C8-83E0-0B4302AB8A22}"/>
              </a:ext>
            </a:extLst>
          </p:cNvPr>
          <p:cNvCxnSpPr/>
          <p:nvPr/>
        </p:nvCxnSpPr>
        <p:spPr bwMode="auto">
          <a:xfrm flipV="1">
            <a:off x="4240143" y="50196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74">
            <a:extLst>
              <a:ext uri="{FF2B5EF4-FFF2-40B4-BE49-F238E27FC236}">
                <a16:creationId xmlns:a16="http://schemas.microsoft.com/office/drawing/2014/main" id="{B43C4143-4431-4947-84CD-03FB99EA9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28" y="4918075"/>
            <a:ext cx="514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842E8FC-B8E7-4D5B-8821-3572822400DF}"/>
              </a:ext>
            </a:extLst>
          </p:cNvPr>
          <p:cNvSpPr/>
          <p:nvPr/>
        </p:nvSpPr>
        <p:spPr bwMode="auto">
          <a:xfrm>
            <a:off x="2445912" y="3629026"/>
            <a:ext cx="928854" cy="1908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AHB</a:t>
            </a:r>
          </a:p>
          <a:p>
            <a:pPr algn="ctr">
              <a:defRPr/>
            </a:pPr>
            <a:r>
              <a:rPr lang="en-GB" sz="1200" dirty="0"/>
              <a:t>I</a:t>
            </a:r>
            <a:r>
              <a:rPr lang="en-GB" sz="1200" b="0" dirty="0"/>
              <a:t>nterface</a:t>
            </a:r>
          </a:p>
        </p:txBody>
      </p:sp>
      <p:sp>
        <p:nvSpPr>
          <p:cNvPr id="48" name="Left-Right Arrow 49">
            <a:extLst>
              <a:ext uri="{FF2B5EF4-FFF2-40B4-BE49-F238E27FC236}">
                <a16:creationId xmlns:a16="http://schemas.microsoft.com/office/drawing/2014/main" id="{5FE62B8A-2257-404A-9A2A-E527136164B1}"/>
              </a:ext>
            </a:extLst>
          </p:cNvPr>
          <p:cNvSpPr/>
          <p:nvPr/>
        </p:nvSpPr>
        <p:spPr bwMode="auto">
          <a:xfrm>
            <a:off x="966940" y="370363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49" name="Left-Right Arrow 50">
            <a:extLst>
              <a:ext uri="{FF2B5EF4-FFF2-40B4-BE49-F238E27FC236}">
                <a16:creationId xmlns:a16="http://schemas.microsoft.com/office/drawing/2014/main" id="{034F2F94-8FD0-4BDD-96C6-D31FAD5FB62B}"/>
              </a:ext>
            </a:extLst>
          </p:cNvPr>
          <p:cNvSpPr/>
          <p:nvPr/>
        </p:nvSpPr>
        <p:spPr bwMode="auto">
          <a:xfrm>
            <a:off x="966940" y="43957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50" name="Left-Right Arrow 51">
            <a:extLst>
              <a:ext uri="{FF2B5EF4-FFF2-40B4-BE49-F238E27FC236}">
                <a16:creationId xmlns:a16="http://schemas.microsoft.com/office/drawing/2014/main" id="{32D3E493-9D5F-4645-BB55-301A57F2B27F}"/>
              </a:ext>
            </a:extLst>
          </p:cNvPr>
          <p:cNvSpPr/>
          <p:nvPr/>
        </p:nvSpPr>
        <p:spPr bwMode="auto">
          <a:xfrm>
            <a:off x="966940" y="50561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A73E88-4A8E-46B4-A23E-84FA71E88DDE}"/>
              </a:ext>
            </a:extLst>
          </p:cNvPr>
          <p:cNvSpPr/>
          <p:nvPr/>
        </p:nvSpPr>
        <p:spPr bwMode="auto">
          <a:xfrm>
            <a:off x="1879924" y="3374133"/>
            <a:ext cx="2192010" cy="254495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55" name="Content Placeholder 18">
            <a:extLst>
              <a:ext uri="{FF2B5EF4-FFF2-40B4-BE49-F238E27FC236}">
                <a16:creationId xmlns:a16="http://schemas.microsoft.com/office/drawing/2014/main" id="{799EBB6F-0196-4F68-99B2-E24BB780700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368425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b="0" i="0" dirty="0">
                <a:effectLst/>
                <a:latin typeface="fkGroteskNeue"/>
              </a:rPr>
              <a:t>우리 설계에서 </a:t>
            </a:r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주변 장치는 다음으로 구성됩니다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송신기와 수신기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송신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와 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fkGroteskNeue"/>
              </a:rPr>
              <a:t>Baud rate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br>
              <a:rPr lang="ko-KR" altLang="en-US" dirty="0"/>
            </a:br>
            <a:r>
              <a:rPr lang="en-US" altLang="ko-KR" b="0" i="0" dirty="0">
                <a:effectLst/>
                <a:latin typeface="fkGroteskNeue"/>
              </a:rPr>
              <a:t>AHB </a:t>
            </a:r>
            <a:r>
              <a:rPr lang="ko-KR" altLang="en-US" b="0" i="0" dirty="0">
                <a:effectLst/>
                <a:latin typeface="fkGroteskNeue"/>
              </a:rPr>
              <a:t>버스 인터페이스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1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Serial and Parallel </a:t>
            </a:r>
            <a:r>
              <a:rPr lang="ko-KR" altLang="en-US" dirty="0"/>
              <a:t>통신의 원리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UART </a:t>
            </a:r>
            <a:r>
              <a:rPr lang="ko-KR" altLang="en-US" dirty="0"/>
              <a:t>통신의 개념 및 구조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UART </a:t>
            </a:r>
            <a:r>
              <a:rPr lang="ko-KR" altLang="en-US" dirty="0"/>
              <a:t>통신 개념 이해</a:t>
            </a:r>
            <a:endParaRPr lang="en-US" altLang="ko-KR" dirty="0"/>
          </a:p>
          <a:p>
            <a:pPr lvl="2"/>
            <a:r>
              <a:rPr lang="en-CA" altLang="ko-KR" dirty="0"/>
              <a:t>UART </a:t>
            </a:r>
            <a:r>
              <a:rPr lang="ko-KR" altLang="en-US" dirty="0"/>
              <a:t>통신 시스템 이해</a:t>
            </a:r>
            <a:endParaRPr lang="en-CA" altLang="ko-KR" dirty="0"/>
          </a:p>
          <a:p>
            <a:pPr lvl="2"/>
            <a:r>
              <a:rPr lang="en-CA" altLang="ko-KR" dirty="0"/>
              <a:t>UART </a:t>
            </a:r>
            <a:r>
              <a:rPr lang="ko-KR" altLang="en-US" dirty="0"/>
              <a:t>프로토콜 이해</a:t>
            </a:r>
            <a:endParaRPr lang="en-CA" altLang="ko-KR" dirty="0"/>
          </a:p>
          <a:p>
            <a:pPr lvl="2"/>
            <a:r>
              <a:rPr lang="en-CA" altLang="ko-KR" dirty="0"/>
              <a:t>UART </a:t>
            </a:r>
            <a:r>
              <a:rPr lang="ko-KR" altLang="en-US" dirty="0"/>
              <a:t>모듈 내부 </a:t>
            </a:r>
            <a:r>
              <a:rPr lang="ko-KR" altLang="en-US" dirty="0" err="1"/>
              <a:t>블럭도</a:t>
            </a:r>
            <a:r>
              <a:rPr lang="ko-KR" altLang="en-US" dirty="0"/>
              <a:t> </a:t>
            </a:r>
            <a:r>
              <a:rPr lang="en-US" altLang="ko-KR" dirty="0"/>
              <a:t>, baud rate </a:t>
            </a:r>
            <a:r>
              <a:rPr lang="ko-KR" altLang="en-US" dirty="0"/>
              <a:t>및 비트별 설정</a:t>
            </a:r>
            <a:r>
              <a:rPr lang="en-US" altLang="ko-KR" dirty="0"/>
              <a:t>, </a:t>
            </a:r>
            <a:r>
              <a:rPr lang="en-US" altLang="ko-KR" dirty="0" err="1"/>
              <a:t>tx</a:t>
            </a:r>
            <a:r>
              <a:rPr lang="en-US" altLang="ko-KR" dirty="0"/>
              <a:t>/</a:t>
            </a:r>
            <a:r>
              <a:rPr lang="en-US" altLang="ko-KR" dirty="0" err="1"/>
              <a:t>rx</a:t>
            </a:r>
            <a:r>
              <a:rPr lang="ko-KR" altLang="en-US" dirty="0"/>
              <a:t>제어신호</a:t>
            </a:r>
            <a:r>
              <a:rPr lang="en-US" altLang="ko-KR" dirty="0"/>
              <a:t>, </a:t>
            </a:r>
            <a:r>
              <a:rPr lang="ko-KR" altLang="en-US" dirty="0"/>
              <a:t>주요 </a:t>
            </a:r>
            <a:r>
              <a:rPr lang="ko-KR" altLang="en-US" dirty="0" err="1"/>
              <a:t>레지스터맵</a:t>
            </a:r>
            <a:endParaRPr lang="en-US" altLang="ko-KR" dirty="0"/>
          </a:p>
          <a:p>
            <a:pPr lvl="1"/>
            <a:r>
              <a:rPr lang="en-US" altLang="ko-KR" dirty="0"/>
              <a:t>UART</a:t>
            </a:r>
            <a:r>
              <a:rPr lang="ko-KR" altLang="en-US" dirty="0"/>
              <a:t>통신을 위한 </a:t>
            </a:r>
            <a:r>
              <a:rPr lang="en-US" altLang="ko-KR" dirty="0"/>
              <a:t>HW </a:t>
            </a:r>
            <a:r>
              <a:rPr lang="ko-KR" altLang="en-US" dirty="0"/>
              <a:t>구조 및 시스템 이해</a:t>
            </a:r>
          </a:p>
          <a:p>
            <a:pPr lvl="2"/>
            <a:r>
              <a:rPr lang="ko-KR" altLang="en-US" dirty="0"/>
              <a:t>주변 기기와 통신을 위한 연결 방법 및 구성방법</a:t>
            </a:r>
          </a:p>
          <a:p>
            <a:pPr lvl="1"/>
            <a:r>
              <a:rPr lang="en-US" altLang="ko-KR" dirty="0"/>
              <a:t>UART TX Module</a:t>
            </a:r>
            <a:r>
              <a:rPr lang="ko-KR" altLang="en-US" dirty="0"/>
              <a:t> </a:t>
            </a:r>
            <a:r>
              <a:rPr lang="en-US" altLang="ko-KR" dirty="0"/>
              <a:t>Testbench</a:t>
            </a:r>
            <a:r>
              <a:rPr lang="ko-KR" altLang="en-US" dirty="0"/>
              <a:t>를 활용한 </a:t>
            </a:r>
            <a:r>
              <a:rPr lang="en-US" altLang="ko-KR" dirty="0"/>
              <a:t>timing </a:t>
            </a:r>
            <a:r>
              <a:rPr lang="ko-KR" altLang="en-US" dirty="0"/>
              <a:t>시뮬레이션</a:t>
            </a:r>
            <a:endParaRPr lang="en-CA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Q&amp;A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418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Baud Rate Generator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Baud rate generator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고정된 전송 </a:t>
            </a:r>
            <a:r>
              <a:rPr lang="en-US" altLang="ko-KR" b="0" i="0" dirty="0">
                <a:effectLst/>
                <a:latin typeface="fkGroteskNeue"/>
              </a:rPr>
              <a:t>baud rate(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19200bps)</a:t>
            </a:r>
            <a:r>
              <a:rPr lang="ko-KR" altLang="en-US" b="0" i="0" dirty="0">
                <a:effectLst/>
                <a:latin typeface="fkGroteskNeue"/>
              </a:rPr>
              <a:t>에 맞춰 시스템 </a:t>
            </a:r>
            <a:r>
              <a:rPr lang="ko-KR" altLang="en-US" b="0" i="0" dirty="0" err="1">
                <a:effectLst/>
                <a:latin typeface="fkGroteskNeue"/>
              </a:rPr>
              <a:t>틱을</a:t>
            </a:r>
            <a:r>
              <a:rPr lang="ko-KR" altLang="en-US" b="0" i="0" dirty="0">
                <a:effectLst/>
                <a:latin typeface="fkGroteskNeue"/>
              </a:rPr>
              <a:t> 생성하여 수신 </a:t>
            </a:r>
            <a:r>
              <a:rPr lang="en-US" altLang="ko-KR" b="0" i="0" dirty="0">
                <a:effectLst/>
                <a:latin typeface="fkGroteskNeue"/>
              </a:rPr>
              <a:t>FIFO</a:t>
            </a:r>
            <a:r>
              <a:rPr lang="ko-KR" altLang="en-US" b="0" i="0" dirty="0">
                <a:effectLst/>
                <a:latin typeface="fkGroteskNeue"/>
              </a:rPr>
              <a:t>로 바이트를 전달</a:t>
            </a:r>
            <a:r>
              <a:rPr lang="en-US" dirty="0"/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1FA3-7297-48EB-8D63-280D5FF4CB1C}"/>
              </a:ext>
            </a:extLst>
          </p:cNvPr>
          <p:cNvSpPr/>
          <p:nvPr/>
        </p:nvSpPr>
        <p:spPr bwMode="auto">
          <a:xfrm>
            <a:off x="1904257" y="3422651"/>
            <a:ext cx="8012686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3BBA5-2D5F-4CB5-9EC4-CA926BB31216}"/>
              </a:ext>
            </a:extLst>
          </p:cNvPr>
          <p:cNvSpPr/>
          <p:nvPr/>
        </p:nvSpPr>
        <p:spPr bwMode="auto">
          <a:xfrm>
            <a:off x="7507000" y="3660776"/>
            <a:ext cx="1999469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9B76AC-E942-447D-B7EB-EACB39A11481}"/>
              </a:ext>
            </a:extLst>
          </p:cNvPr>
          <p:cNvSpPr/>
          <p:nvPr/>
        </p:nvSpPr>
        <p:spPr bwMode="auto">
          <a:xfrm>
            <a:off x="7507000" y="5030788"/>
            <a:ext cx="1999469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7AE773-71E2-449F-8DC3-A20002C4BFD6}"/>
              </a:ext>
            </a:extLst>
          </p:cNvPr>
          <p:cNvSpPr/>
          <p:nvPr/>
        </p:nvSpPr>
        <p:spPr bwMode="auto">
          <a:xfrm>
            <a:off x="7507000" y="4405313"/>
            <a:ext cx="1999469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Baud Rate </a:t>
            </a:r>
          </a:p>
          <a:p>
            <a:pPr algn="ctr">
              <a:defRPr/>
            </a:pPr>
            <a:r>
              <a:rPr lang="en-GB" sz="1200" b="0" dirty="0"/>
              <a:t>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5191BC-2595-43E5-9AFB-D2D5045D2AA9}"/>
              </a:ext>
            </a:extLst>
          </p:cNvPr>
          <p:cNvSpPr/>
          <p:nvPr/>
        </p:nvSpPr>
        <p:spPr bwMode="auto">
          <a:xfrm>
            <a:off x="4428454" y="3660776"/>
            <a:ext cx="1999468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Transmitter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84C1-4B3A-4A78-B004-183717299452}"/>
              </a:ext>
            </a:extLst>
          </p:cNvPr>
          <p:cNvSpPr/>
          <p:nvPr/>
        </p:nvSpPr>
        <p:spPr bwMode="auto">
          <a:xfrm>
            <a:off x="4428454" y="5030788"/>
            <a:ext cx="1999468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Receiver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066E83-662B-431E-8D43-C5E089CFFE80}"/>
              </a:ext>
            </a:extLst>
          </p:cNvPr>
          <p:cNvCxnSpPr/>
          <p:nvPr/>
        </p:nvCxnSpPr>
        <p:spPr bwMode="auto">
          <a:xfrm>
            <a:off x="9506470" y="3892550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9F4C7-E522-48F0-8AC6-FAAEF1522800}"/>
              </a:ext>
            </a:extLst>
          </p:cNvPr>
          <p:cNvCxnSpPr/>
          <p:nvPr/>
        </p:nvCxnSpPr>
        <p:spPr bwMode="auto">
          <a:xfrm flipH="1">
            <a:off x="9533975" y="5283200"/>
            <a:ext cx="99867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FA7E8-5C5B-47CA-920F-B036E368C939}"/>
              </a:ext>
            </a:extLst>
          </p:cNvPr>
          <p:cNvCxnSpPr/>
          <p:nvPr/>
        </p:nvCxnSpPr>
        <p:spPr bwMode="auto">
          <a:xfrm>
            <a:off x="6427922" y="3709988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86E2F4-A4AF-49F3-807A-BAE2B3614C74}"/>
              </a:ext>
            </a:extLst>
          </p:cNvPr>
          <p:cNvCxnSpPr/>
          <p:nvPr/>
        </p:nvCxnSpPr>
        <p:spPr bwMode="auto">
          <a:xfrm flipH="1">
            <a:off x="6427922" y="41402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ECC0E3-9FA6-4816-A9DE-F3EE7F56DA93}"/>
              </a:ext>
            </a:extLst>
          </p:cNvPr>
          <p:cNvCxnSpPr/>
          <p:nvPr/>
        </p:nvCxnSpPr>
        <p:spPr bwMode="auto">
          <a:xfrm>
            <a:off x="6427922" y="3935413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68FEEC-C972-45EA-8A4F-D611AC4FB3F1}"/>
              </a:ext>
            </a:extLst>
          </p:cNvPr>
          <p:cNvCxnSpPr/>
          <p:nvPr/>
        </p:nvCxnSpPr>
        <p:spPr bwMode="auto">
          <a:xfrm flipH="1">
            <a:off x="6410996" y="5416550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B06B60-E4F0-407C-ABA7-B322E73429E6}"/>
              </a:ext>
            </a:extLst>
          </p:cNvPr>
          <p:cNvCxnSpPr/>
          <p:nvPr/>
        </p:nvCxnSpPr>
        <p:spPr bwMode="auto">
          <a:xfrm flipV="1">
            <a:off x="8492981" y="4167188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1C26D-F740-4F2E-9D9F-486D45F8F4FB}"/>
              </a:ext>
            </a:extLst>
          </p:cNvPr>
          <p:cNvCxnSpPr/>
          <p:nvPr/>
        </p:nvCxnSpPr>
        <p:spPr bwMode="auto">
          <a:xfrm>
            <a:off x="8480286" y="4787900"/>
            <a:ext cx="0" cy="2428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2A973B-C697-4F65-8E6E-AB412993B77A}"/>
              </a:ext>
            </a:extLst>
          </p:cNvPr>
          <p:cNvCxnSpPr/>
          <p:nvPr/>
        </p:nvCxnSpPr>
        <p:spPr bwMode="auto">
          <a:xfrm flipH="1">
            <a:off x="3334564" y="4059238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471E595-3BC3-4235-9E7B-5549C117A91A}"/>
              </a:ext>
            </a:extLst>
          </p:cNvPr>
          <p:cNvCxnSpPr/>
          <p:nvPr/>
        </p:nvCxnSpPr>
        <p:spPr bwMode="auto">
          <a:xfrm>
            <a:off x="3374766" y="3725863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A282A9-2887-4CD7-96E6-00E002C8027F}"/>
              </a:ext>
            </a:extLst>
          </p:cNvPr>
          <p:cNvCxnSpPr/>
          <p:nvPr/>
        </p:nvCxnSpPr>
        <p:spPr bwMode="auto">
          <a:xfrm flipH="1">
            <a:off x="3334564" y="53054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65EF51FD-0D54-46DA-A0B6-1C36781FD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3613151"/>
            <a:ext cx="1273736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TX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F30173A5-7F33-497B-9DB7-FCDE6C390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4984751"/>
            <a:ext cx="12737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RX</a:t>
            </a: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A61DC191-87F5-4CAF-8463-4258A4D2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03" y="34671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25" name="TextBox 89">
            <a:extLst>
              <a:ext uri="{FF2B5EF4-FFF2-40B4-BE49-F238E27FC236}">
                <a16:creationId xmlns:a16="http://schemas.microsoft.com/office/drawing/2014/main" id="{799CEA42-77CB-4B87-90E4-8571D08A1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6941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</a:t>
            </a: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C105F848-E7B8-43CD-B72E-FA43464E6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9227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A9C6301B-04FD-4AF2-9085-06FB1F1AC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148139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40275782-C73C-4609-BC03-E08F1E20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772026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E5C54EC8-FE33-43CE-9C44-A6D449581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136" y="3789363"/>
            <a:ext cx="93731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13FBA95F-3500-4AE5-94F3-E7E368F0B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333" y="3467101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F12D38-118C-4A42-A255-281CFAC1D340}"/>
              </a:ext>
            </a:extLst>
          </p:cNvPr>
          <p:cNvCxnSpPr/>
          <p:nvPr/>
        </p:nvCxnSpPr>
        <p:spPr bwMode="auto">
          <a:xfrm flipH="1">
            <a:off x="6410996" y="5186363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96">
            <a:extLst>
              <a:ext uri="{FF2B5EF4-FFF2-40B4-BE49-F238E27FC236}">
                <a16:creationId xmlns:a16="http://schemas.microsoft.com/office/drawing/2014/main" id="{F3EA2C07-3AA3-4542-8320-E5CFCC95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92" y="4941888"/>
            <a:ext cx="90769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33" name="TextBox 97">
            <a:extLst>
              <a:ext uri="{FF2B5EF4-FFF2-40B4-BE49-F238E27FC236}">
                <a16:creationId xmlns:a16="http://schemas.microsoft.com/office/drawing/2014/main" id="{C89FEA68-D8ED-4669-B89C-AA554503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019" y="51943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3AE9699-6A85-4262-8524-6C2027596BA4}"/>
              </a:ext>
            </a:extLst>
          </p:cNvPr>
          <p:cNvCxnSpPr/>
          <p:nvPr/>
        </p:nvCxnSpPr>
        <p:spPr bwMode="auto">
          <a:xfrm flipH="1">
            <a:off x="3334564" y="50895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99">
            <a:extLst>
              <a:ext uri="{FF2B5EF4-FFF2-40B4-BE49-F238E27FC236}">
                <a16:creationId xmlns:a16="http://schemas.microsoft.com/office/drawing/2014/main" id="{C65201E0-4D10-4339-BA80-2A0F0636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948" y="4849814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sp>
        <p:nvSpPr>
          <p:cNvPr id="36" name="TextBox 100">
            <a:extLst>
              <a:ext uri="{FF2B5EF4-FFF2-40B4-BE49-F238E27FC236}">
                <a16:creationId xmlns:a16="http://schemas.microsoft.com/office/drawing/2014/main" id="{694F4F39-B836-48F2-B3F9-5D17943A7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295" y="5078414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08AFD7C-0EF7-4066-851D-ECBFD0E75170}"/>
              </a:ext>
            </a:extLst>
          </p:cNvPr>
          <p:cNvCxnSpPr/>
          <p:nvPr/>
        </p:nvCxnSpPr>
        <p:spPr bwMode="auto">
          <a:xfrm flipH="1">
            <a:off x="3334564" y="55118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TextBox 103">
            <a:extLst>
              <a:ext uri="{FF2B5EF4-FFF2-40B4-BE49-F238E27FC236}">
                <a16:creationId xmlns:a16="http://schemas.microsoft.com/office/drawing/2014/main" id="{AC23AA2E-5925-463D-8570-EE343E4D1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874" y="5292726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Full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BB96A7-C8B2-40A8-8EEE-B3264069AA8C}"/>
              </a:ext>
            </a:extLst>
          </p:cNvPr>
          <p:cNvCxnSpPr/>
          <p:nvPr/>
        </p:nvCxnSpPr>
        <p:spPr bwMode="auto">
          <a:xfrm flipV="1">
            <a:off x="6552757" y="362902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74">
            <a:extLst>
              <a:ext uri="{FF2B5EF4-FFF2-40B4-BE49-F238E27FC236}">
                <a16:creationId xmlns:a16="http://schemas.microsoft.com/office/drawing/2014/main" id="{146278CB-4C46-41F1-8FD0-62F08FED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53" y="352742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C003D2B-D0E5-47BF-BDDD-570D3F201BE8}"/>
              </a:ext>
            </a:extLst>
          </p:cNvPr>
          <p:cNvCxnSpPr/>
          <p:nvPr/>
        </p:nvCxnSpPr>
        <p:spPr bwMode="auto">
          <a:xfrm flipV="1">
            <a:off x="7301764" y="51085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74">
            <a:extLst>
              <a:ext uri="{FF2B5EF4-FFF2-40B4-BE49-F238E27FC236}">
                <a16:creationId xmlns:a16="http://schemas.microsoft.com/office/drawing/2014/main" id="{81CF3F1B-826F-4996-8314-24EC5BB41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949" y="500697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A0CF54B-907D-442C-8385-D3A204C5EFCE}"/>
              </a:ext>
            </a:extLst>
          </p:cNvPr>
          <p:cNvCxnSpPr/>
          <p:nvPr/>
        </p:nvCxnSpPr>
        <p:spPr bwMode="auto">
          <a:xfrm flipV="1">
            <a:off x="4030676" y="3652838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4">
            <a:extLst>
              <a:ext uri="{FF2B5EF4-FFF2-40B4-BE49-F238E27FC236}">
                <a16:creationId xmlns:a16="http://schemas.microsoft.com/office/drawing/2014/main" id="{5A64D206-80B1-475F-BE2E-CC620E06D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860" y="3551239"/>
            <a:ext cx="51414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6642D6D-3CEF-4F85-8C64-F4FD4FE0B3CE}"/>
              </a:ext>
            </a:extLst>
          </p:cNvPr>
          <p:cNvCxnSpPr/>
          <p:nvPr/>
        </p:nvCxnSpPr>
        <p:spPr bwMode="auto">
          <a:xfrm flipV="1">
            <a:off x="4240143" y="50196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74">
            <a:extLst>
              <a:ext uri="{FF2B5EF4-FFF2-40B4-BE49-F238E27FC236}">
                <a16:creationId xmlns:a16="http://schemas.microsoft.com/office/drawing/2014/main" id="{E7AC4FA0-C8CA-4C73-8362-F0678041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28" y="4918075"/>
            <a:ext cx="514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21F60-A3E6-47A8-AC40-E4E6273B2BFD}"/>
              </a:ext>
            </a:extLst>
          </p:cNvPr>
          <p:cNvSpPr/>
          <p:nvPr/>
        </p:nvSpPr>
        <p:spPr bwMode="auto">
          <a:xfrm>
            <a:off x="2445912" y="3629026"/>
            <a:ext cx="928854" cy="1908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AHB</a:t>
            </a:r>
          </a:p>
          <a:p>
            <a:pPr algn="ctr">
              <a:defRPr/>
            </a:pPr>
            <a:r>
              <a:rPr lang="en-GB" sz="1200" dirty="0"/>
              <a:t>I</a:t>
            </a:r>
            <a:r>
              <a:rPr lang="en-GB" sz="1200" b="0" dirty="0"/>
              <a:t>nterface</a:t>
            </a:r>
          </a:p>
        </p:txBody>
      </p:sp>
      <p:sp>
        <p:nvSpPr>
          <p:cNvPr id="48" name="Left-Right Arrow 49">
            <a:extLst>
              <a:ext uri="{FF2B5EF4-FFF2-40B4-BE49-F238E27FC236}">
                <a16:creationId xmlns:a16="http://schemas.microsoft.com/office/drawing/2014/main" id="{7EFAFB1E-3645-4BE4-941A-644222A75A0D}"/>
              </a:ext>
            </a:extLst>
          </p:cNvPr>
          <p:cNvSpPr/>
          <p:nvPr/>
        </p:nvSpPr>
        <p:spPr bwMode="auto">
          <a:xfrm>
            <a:off x="966940" y="370363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49" name="Left-Right Arrow 50">
            <a:extLst>
              <a:ext uri="{FF2B5EF4-FFF2-40B4-BE49-F238E27FC236}">
                <a16:creationId xmlns:a16="http://schemas.microsoft.com/office/drawing/2014/main" id="{AE042D7E-3E44-4DFC-9159-476EF7045477}"/>
              </a:ext>
            </a:extLst>
          </p:cNvPr>
          <p:cNvSpPr/>
          <p:nvPr/>
        </p:nvSpPr>
        <p:spPr bwMode="auto">
          <a:xfrm>
            <a:off x="966940" y="43957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50" name="Left-Right Arrow 51">
            <a:extLst>
              <a:ext uri="{FF2B5EF4-FFF2-40B4-BE49-F238E27FC236}">
                <a16:creationId xmlns:a16="http://schemas.microsoft.com/office/drawing/2014/main" id="{AB609947-0469-4235-9F82-A7580283B10F}"/>
              </a:ext>
            </a:extLst>
          </p:cNvPr>
          <p:cNvSpPr/>
          <p:nvPr/>
        </p:nvSpPr>
        <p:spPr bwMode="auto">
          <a:xfrm>
            <a:off x="966940" y="50561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C88E75-B35E-4DB9-9AE0-926273452333}"/>
              </a:ext>
            </a:extLst>
          </p:cNvPr>
          <p:cNvSpPr/>
          <p:nvPr/>
        </p:nvSpPr>
        <p:spPr bwMode="auto">
          <a:xfrm>
            <a:off x="7396976" y="4264842"/>
            <a:ext cx="2192010" cy="65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655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ECAEF-AF05-ED3F-D6FE-D431E2BF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Baud Rate Generator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0E31C-8437-A72F-2DB0-EE0B72BBD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171111"/>
            <a:ext cx="11233150" cy="52106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 b="0" i="0" dirty="0">
                <a:effectLst/>
                <a:latin typeface="+mn-ea"/>
              </a:rPr>
              <a:t>UART</a:t>
            </a:r>
            <a:r>
              <a:rPr lang="ko-KR" altLang="en-US" b="0" i="0" dirty="0">
                <a:effectLst/>
                <a:latin typeface="+mn-ea"/>
              </a:rPr>
              <a:t>에서 </a:t>
            </a:r>
            <a:r>
              <a:rPr lang="en-US" altLang="ko-KR" b="0" i="0" dirty="0">
                <a:effectLst/>
                <a:latin typeface="+mn-ea"/>
              </a:rPr>
              <a:t>Baud </a:t>
            </a:r>
            <a:r>
              <a:rPr lang="ko-KR" altLang="en-US" b="0" i="0" dirty="0" err="1">
                <a:effectLst/>
                <a:latin typeface="+mn-ea"/>
              </a:rPr>
              <a:t>클록의</a:t>
            </a:r>
            <a:r>
              <a:rPr lang="ko-KR" altLang="en-US" b="0" i="0" dirty="0">
                <a:effectLst/>
                <a:latin typeface="+mn-ea"/>
              </a:rPr>
              <a:t> 주파수를 </a:t>
            </a:r>
            <a:r>
              <a:rPr lang="en-US" altLang="ko-KR" b="0" i="0" dirty="0">
                <a:effectLst/>
                <a:latin typeface="+mn-ea"/>
              </a:rPr>
              <a:t>Baud rate</a:t>
            </a:r>
            <a:r>
              <a:rPr lang="ko-KR" altLang="en-US" b="0" i="0" dirty="0">
                <a:effectLst/>
                <a:latin typeface="+mn-ea"/>
              </a:rPr>
              <a:t>의 </a:t>
            </a:r>
            <a:r>
              <a:rPr lang="en-US" altLang="ko-KR" b="0" i="0" dirty="0">
                <a:effectLst/>
                <a:latin typeface="+mn-ea"/>
              </a:rPr>
              <a:t>16</a:t>
            </a:r>
            <a:r>
              <a:rPr lang="ko-KR" altLang="en-US" b="0" i="0" dirty="0">
                <a:effectLst/>
                <a:latin typeface="+mn-ea"/>
              </a:rPr>
              <a:t>배로 사용하는 이유</a:t>
            </a:r>
            <a:endParaRPr lang="en-CA" altLang="ko-KR" b="0" i="0" dirty="0">
              <a:effectLst/>
              <a:latin typeface="+mn-ea"/>
            </a:endParaRPr>
          </a:p>
          <a:p>
            <a:pPr lvl="1">
              <a:lnSpc>
                <a:spcPct val="120000"/>
              </a:lnSpc>
            </a:pPr>
            <a:r>
              <a:rPr lang="ko-KR" altLang="en-US" sz="1800" b="1" dirty="0">
                <a:latin typeface="+mn-ea"/>
              </a:rPr>
              <a:t>정확한 샘플링 및 동기화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UART</a:t>
            </a:r>
            <a:r>
              <a:rPr lang="ko-KR" altLang="en-US" sz="1600" dirty="0">
                <a:latin typeface="+mn-ea"/>
              </a:rPr>
              <a:t>는 비동기 통신 방식으로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송신자와 수신자가 별도의 </a:t>
            </a:r>
            <a:r>
              <a:rPr lang="ko-KR" altLang="en-US" sz="1600" dirty="0" err="1">
                <a:latin typeface="+mn-ea"/>
              </a:rPr>
              <a:t>클록</a:t>
            </a:r>
            <a:r>
              <a:rPr lang="ko-KR" altLang="en-US" sz="1600" dirty="0">
                <a:latin typeface="+mn-ea"/>
              </a:rPr>
              <a:t> 신호를 공유하지 않음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따라서</a:t>
            </a:r>
            <a:r>
              <a:rPr lang="en-CA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데이터를 정확히 해석하려면 </a:t>
            </a:r>
            <a:r>
              <a:rPr lang="en-US" altLang="ko-KR" sz="1600" dirty="0">
                <a:latin typeface="+mn-ea"/>
              </a:rPr>
              <a:t>START </a:t>
            </a:r>
            <a:r>
              <a:rPr lang="ko-KR" altLang="en-US" sz="1600" dirty="0">
                <a:latin typeface="+mn-ea"/>
              </a:rPr>
              <a:t>비트와 데이터 비트를 올바르게 샘플링해야 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Baud </a:t>
            </a:r>
            <a:r>
              <a:rPr lang="ko-KR" altLang="en-US" sz="1600" dirty="0" err="1">
                <a:latin typeface="+mn-ea"/>
              </a:rPr>
              <a:t>클록이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Baud rate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16</a:t>
            </a:r>
            <a:r>
              <a:rPr lang="ko-KR" altLang="en-US" sz="1600" dirty="0">
                <a:latin typeface="+mn-ea"/>
              </a:rPr>
              <a:t>배인 경우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 비트를 </a:t>
            </a:r>
            <a:r>
              <a:rPr lang="en-US" altLang="ko-KR" sz="1600" dirty="0">
                <a:latin typeface="+mn-ea"/>
              </a:rPr>
              <a:t>16</a:t>
            </a:r>
            <a:r>
              <a:rPr lang="ko-KR" altLang="en-US" sz="1600" dirty="0">
                <a:latin typeface="+mn-ea"/>
              </a:rPr>
              <a:t>번 샘플링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이를 통해 </a:t>
            </a:r>
            <a:r>
              <a:rPr lang="en-US" altLang="ko-KR" sz="1600" dirty="0">
                <a:latin typeface="+mn-ea"/>
              </a:rPr>
              <a:t>START </a:t>
            </a:r>
            <a:r>
              <a:rPr lang="ko-KR" altLang="en-US" sz="1600" dirty="0">
                <a:latin typeface="+mn-ea"/>
              </a:rPr>
              <a:t>비트의 중심을 정확히 감지하고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이후 데이터 비트도 올바르게 해석할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b="1" dirty="0">
                <a:latin typeface="+mn-ea"/>
              </a:rPr>
              <a:t>오류 감소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START </a:t>
            </a:r>
            <a:r>
              <a:rPr lang="ko-KR" altLang="en-US" sz="1600" dirty="0">
                <a:latin typeface="+mn-ea"/>
              </a:rPr>
              <a:t>비트의 정확한 감지를 위해 </a:t>
            </a:r>
            <a:r>
              <a:rPr lang="en-US" altLang="ko-KR" sz="1600" dirty="0">
                <a:latin typeface="+mn-ea"/>
              </a:rPr>
              <a:t>16× </a:t>
            </a:r>
            <a:r>
              <a:rPr lang="ko-KR" altLang="en-US" sz="1600" dirty="0">
                <a:latin typeface="+mn-ea"/>
              </a:rPr>
              <a:t>오버 샘플링을 사용하면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클록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드리프트나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잡음로</a:t>
            </a:r>
            <a:r>
              <a:rPr lang="ko-KR" altLang="en-US" sz="1600" dirty="0">
                <a:latin typeface="+mn-ea"/>
              </a:rPr>
              <a:t> 인한 오류를 줄일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sz="1600" dirty="0">
                <a:latin typeface="+mn-ea"/>
              </a:rPr>
              <a:t>START </a:t>
            </a:r>
            <a:r>
              <a:rPr lang="ko-KR" altLang="en-US" sz="1600" dirty="0">
                <a:latin typeface="+mn-ea"/>
              </a:rPr>
              <a:t>비트의 하강 </a:t>
            </a:r>
            <a:r>
              <a:rPr lang="ko-KR" altLang="en-US" sz="1600" dirty="0" err="1">
                <a:latin typeface="+mn-ea"/>
              </a:rPr>
              <a:t>에지를</a:t>
            </a:r>
            <a:r>
              <a:rPr lang="ko-KR" altLang="en-US" sz="1600" dirty="0">
                <a:latin typeface="+mn-ea"/>
              </a:rPr>
              <a:t> 감지한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중심점을 기준으로 데이터 비트를 안정적으로 샘플링 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b="1" dirty="0">
                <a:latin typeface="+mn-ea"/>
              </a:rPr>
              <a:t>비트 중심점 계산</a:t>
            </a:r>
          </a:p>
          <a:p>
            <a:pPr lvl="2">
              <a:lnSpc>
                <a:spcPct val="120000"/>
              </a:lnSpc>
            </a:pPr>
            <a:r>
              <a:rPr lang="en-CA" altLang="ko-KR" sz="1600" dirty="0">
                <a:latin typeface="+mn-ea"/>
              </a:rPr>
              <a:t>UART </a:t>
            </a:r>
            <a:r>
              <a:rPr lang="ko-KR" altLang="en-US" sz="1600" dirty="0" err="1">
                <a:latin typeface="+mn-ea"/>
              </a:rPr>
              <a:t>수신시</a:t>
            </a:r>
            <a:r>
              <a:rPr lang="ko-KR" altLang="en-US" sz="1600" dirty="0">
                <a:latin typeface="+mn-ea"/>
              </a:rPr>
              <a:t> 각 데이터 비트는 </a:t>
            </a:r>
            <a:r>
              <a:rPr lang="en-US" altLang="ko-KR" sz="1600" dirty="0">
                <a:latin typeface="+mn-ea"/>
              </a:rPr>
              <a:t>16</a:t>
            </a:r>
            <a:r>
              <a:rPr lang="ko-KR" altLang="en-US" sz="1600" dirty="0">
                <a:latin typeface="+mn-ea"/>
              </a:rPr>
              <a:t>개의 </a:t>
            </a:r>
            <a:r>
              <a:rPr lang="en-US" altLang="ko-KR" sz="1600" dirty="0">
                <a:latin typeface="+mn-ea"/>
              </a:rPr>
              <a:t>Baud </a:t>
            </a:r>
            <a:r>
              <a:rPr lang="ko-KR" altLang="en-US" sz="1600" dirty="0" err="1">
                <a:latin typeface="+mn-ea"/>
              </a:rPr>
              <a:t>클록</a:t>
            </a:r>
            <a:r>
              <a:rPr lang="ko-KR" altLang="en-US" sz="1600" dirty="0">
                <a:latin typeface="+mn-ea"/>
              </a:rPr>
              <a:t> 사이클 동안 지속 됨</a:t>
            </a:r>
            <a:r>
              <a:rPr lang="en-US" altLang="ko-KR" sz="1600" dirty="0">
                <a:latin typeface="+mn-ea"/>
              </a:rPr>
              <a:t>. UART</a:t>
            </a:r>
            <a:r>
              <a:rPr lang="ko-KR" altLang="en-US" sz="1600" dirty="0">
                <a:latin typeface="+mn-ea"/>
              </a:rPr>
              <a:t>는 이 중간 지점</a:t>
            </a:r>
            <a:r>
              <a:rPr lang="en-US" altLang="ko-KR" sz="1600" dirty="0">
                <a:latin typeface="+mn-ea"/>
              </a:rPr>
              <a:t>(8</a:t>
            </a:r>
            <a:r>
              <a:rPr lang="ko-KR" altLang="en-US" sz="1600" dirty="0">
                <a:latin typeface="+mn-ea"/>
              </a:rPr>
              <a:t>번째 </a:t>
            </a:r>
            <a:r>
              <a:rPr lang="ko-KR" altLang="en-US" sz="1600" dirty="0" err="1">
                <a:latin typeface="+mn-ea"/>
              </a:rPr>
              <a:t>클록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을 기준으로 데이터를 샘플링 하여 수신함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이렇게 하면 신호 왜곡이나 타이밍 오류를 최소화할 수 있음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sz="1800" b="1" dirty="0">
                <a:latin typeface="+mn-ea"/>
              </a:rPr>
              <a:t>구현의 용이성</a:t>
            </a:r>
          </a:p>
          <a:p>
            <a:pPr lvl="2">
              <a:lnSpc>
                <a:spcPct val="120000"/>
              </a:lnSpc>
            </a:pPr>
            <a:r>
              <a:rPr lang="ko-KR" altLang="en-US" sz="1600" dirty="0">
                <a:latin typeface="+mn-ea"/>
              </a:rPr>
              <a:t>대부분의 마이크로 컨트롤러와 </a:t>
            </a:r>
            <a:r>
              <a:rPr lang="en-US" altLang="ko-KR" sz="1600" dirty="0">
                <a:latin typeface="+mn-ea"/>
              </a:rPr>
              <a:t>UART </a:t>
            </a:r>
            <a:r>
              <a:rPr lang="ko-KR" altLang="en-US" sz="1600" dirty="0">
                <a:latin typeface="+mn-ea"/>
              </a:rPr>
              <a:t>하드웨어는 내부적으로 </a:t>
            </a:r>
            <a:r>
              <a:rPr lang="en-US" altLang="ko-KR" sz="1600" dirty="0">
                <a:latin typeface="+mn-ea"/>
              </a:rPr>
              <a:t>Baud rate </a:t>
            </a:r>
            <a:r>
              <a:rPr lang="ko-KR" altLang="en-US" sz="1600" dirty="0">
                <a:latin typeface="+mn-ea"/>
              </a:rPr>
              <a:t>생성기를 사용하여 시스템 </a:t>
            </a:r>
            <a:r>
              <a:rPr lang="ko-KR" altLang="en-US" sz="1600" dirty="0" err="1">
                <a:latin typeface="+mn-ea"/>
              </a:rPr>
              <a:t>클록을</a:t>
            </a:r>
            <a:r>
              <a:rPr lang="ko-KR" altLang="en-US" sz="1600" dirty="0">
                <a:latin typeface="+mn-ea"/>
              </a:rPr>
              <a:t> 분주</a:t>
            </a:r>
            <a:r>
              <a:rPr lang="en-US" altLang="ko-KR" sz="1600" dirty="0">
                <a:latin typeface="+mn-ea"/>
              </a:rPr>
              <a:t>(divide)</a:t>
            </a:r>
            <a:r>
              <a:rPr lang="ko-KR" altLang="en-US" sz="1600" dirty="0">
                <a:latin typeface="+mn-ea"/>
              </a:rPr>
              <a:t>해 </a:t>
            </a:r>
            <a:r>
              <a:rPr lang="en-US" altLang="ko-KR" sz="1600" dirty="0">
                <a:latin typeface="+mn-ea"/>
              </a:rPr>
              <a:t>16× Baud </a:t>
            </a:r>
            <a:r>
              <a:rPr lang="ko-KR" altLang="en-US" sz="1600" dirty="0" err="1">
                <a:latin typeface="+mn-ea"/>
              </a:rPr>
              <a:t>클록을</a:t>
            </a:r>
            <a:r>
              <a:rPr lang="ko-KR" altLang="en-US" sz="1600" dirty="0">
                <a:latin typeface="+mn-ea"/>
              </a:rPr>
              <a:t> 생성합니다</a:t>
            </a:r>
            <a:r>
              <a:rPr lang="en-US" altLang="ko-KR" sz="1600" dirty="0">
                <a:latin typeface="+mn-ea"/>
              </a:rPr>
              <a:t>. </a:t>
            </a:r>
            <a:r>
              <a:rPr lang="ko-KR" altLang="en-US" sz="1600" dirty="0">
                <a:latin typeface="+mn-ea"/>
              </a:rPr>
              <a:t>이는 </a:t>
            </a:r>
            <a:r>
              <a:rPr lang="en-US" altLang="ko-KR" sz="1600" dirty="0">
                <a:latin typeface="+mn-ea"/>
              </a:rPr>
              <a:t>UART </a:t>
            </a:r>
            <a:r>
              <a:rPr lang="ko-KR" altLang="en-US" sz="1600" dirty="0">
                <a:latin typeface="+mn-ea"/>
              </a:rPr>
              <a:t>설계에서 표준적인 방식으로 자리 잡았습니다</a:t>
            </a:r>
            <a:endParaRPr lang="en-CA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8374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FF5B-3574-C203-0A4A-68229870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E13D5-8E19-C76F-0C61-84E0D316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1</a:t>
            </a:r>
            <a:r>
              <a:rPr lang="ko-KR" altLang="en-US" dirty="0"/>
              <a:t> </a:t>
            </a:r>
            <a:r>
              <a:rPr lang="en-CA" altLang="ko-KR" dirty="0"/>
              <a:t>– Baud</a:t>
            </a:r>
            <a:r>
              <a:rPr lang="ko-KR" altLang="en-US" dirty="0"/>
              <a:t> </a:t>
            </a:r>
            <a:r>
              <a:rPr lang="en-CA" altLang="ko-KR" dirty="0"/>
              <a:t>Rate</a:t>
            </a:r>
            <a:r>
              <a:rPr lang="ko-KR" altLang="en-US" dirty="0"/>
              <a:t> </a:t>
            </a:r>
            <a:r>
              <a:rPr lang="en-CA" altLang="ko-KR" dirty="0"/>
              <a:t>Generate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altLang="ko-KR" dirty="0" err="1"/>
              <a:t>baudgen</a:t>
            </a:r>
            <a:r>
              <a:rPr lang="en-CA" dirty="0" err="1"/>
              <a:t>.v</a:t>
            </a: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F25243-8641-49B4-BC34-F4F001A4DE15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616575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r>
              <a:rPr lang="en-CA" altLang="ko-KR" b="0" i="0" dirty="0">
                <a:effectLst/>
                <a:latin typeface="+mn-ea"/>
              </a:rPr>
              <a:t>Baud Rate</a:t>
            </a:r>
            <a:r>
              <a:rPr lang="en-US" altLang="ko-KR" b="0" i="0" dirty="0">
                <a:effectLst/>
                <a:latin typeface="+mn-ea"/>
              </a:rPr>
              <a:t>(bps) = </a:t>
            </a:r>
          </a:p>
          <a:p>
            <a:pPr lvl="1"/>
            <a:r>
              <a:rPr lang="en-US" altLang="ko-KR" b="0" i="0" dirty="0">
                <a:effectLst/>
                <a:latin typeface="+mn-ea"/>
              </a:rPr>
              <a:t>(system clock/ </a:t>
            </a:r>
            <a:r>
              <a:rPr lang="en-US" altLang="ko-KR" dirty="0">
                <a:latin typeface="+mn-ea"/>
              </a:rPr>
              <a:t>COUNT_N</a:t>
            </a:r>
            <a:r>
              <a:rPr lang="en-US" altLang="ko-KR" b="0" i="0" dirty="0">
                <a:effectLst/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COUNT_N = </a:t>
            </a:r>
          </a:p>
          <a:p>
            <a:pPr lvl="1"/>
            <a:r>
              <a:rPr lang="en-US" altLang="ko-KR" dirty="0">
                <a:latin typeface="+mn-ea"/>
              </a:rPr>
              <a:t>System clock/19200</a:t>
            </a:r>
          </a:p>
          <a:p>
            <a:pPr lvl="1"/>
            <a:r>
              <a:rPr lang="en-US" altLang="ko-KR" b="0" i="0" dirty="0">
                <a:effectLst/>
                <a:latin typeface="+mn-ea"/>
              </a:rPr>
              <a:t>COUNT_N = 2604</a:t>
            </a:r>
          </a:p>
          <a:p>
            <a:r>
              <a:rPr lang="en-CA" altLang="ko-KR" dirty="0">
                <a:latin typeface="+mn-ea"/>
              </a:rPr>
              <a:t>16x, COUNT_N</a:t>
            </a:r>
            <a:r>
              <a:rPr lang="en-US" altLang="ko-KR" b="0" i="0" dirty="0">
                <a:effectLst/>
                <a:latin typeface="+mn-ea"/>
              </a:rPr>
              <a:t>= 162.75</a:t>
            </a:r>
          </a:p>
          <a:p>
            <a:pPr lvl="1"/>
            <a:r>
              <a:rPr lang="en-US" altLang="ko-KR" b="0" i="0" dirty="0">
                <a:effectLst/>
                <a:latin typeface="+mn-ea"/>
              </a:rPr>
              <a:t>( system clock/ (Baud rate*16) )</a:t>
            </a:r>
          </a:p>
          <a:p>
            <a:pPr marL="444183" lvl="1" indent="0">
              <a:buNone/>
            </a:pPr>
            <a:endParaRPr lang="en-US" altLang="ko-KR" b="0" i="0" dirty="0">
              <a:effectLst/>
              <a:latin typeface="+mn-ea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0AACCC7-29ED-EC73-6A6D-08B4E6BD1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33885" y="1171111"/>
            <a:ext cx="5482313" cy="4948238"/>
          </a:xfr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3F69D17-C6D4-1224-B755-8FF7270997F9}"/>
              </a:ext>
            </a:extLst>
          </p:cNvPr>
          <p:cNvSpPr/>
          <p:nvPr/>
        </p:nvSpPr>
        <p:spPr>
          <a:xfrm>
            <a:off x="5068249" y="486446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5125E72-C4A1-363F-E2DB-402A9E037813}"/>
              </a:ext>
            </a:extLst>
          </p:cNvPr>
          <p:cNvSpPr/>
          <p:nvPr/>
        </p:nvSpPr>
        <p:spPr>
          <a:xfrm>
            <a:off x="224943" y="364523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86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FA5F-E399-6B8D-AB0D-729294B9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BD67F-9B99-CDD1-C541-CAA3971F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1</a:t>
            </a:r>
            <a:r>
              <a:rPr lang="ko-KR" altLang="en-US" sz="4000" dirty="0"/>
              <a:t> </a:t>
            </a:r>
            <a:r>
              <a:rPr lang="en-CA" altLang="ko-KR" sz="4000" dirty="0"/>
              <a:t>– </a:t>
            </a:r>
            <a:r>
              <a:rPr lang="en-CA" altLang="ko-KR" sz="4000" dirty="0" err="1"/>
              <a:t>baudrate</a:t>
            </a:r>
            <a:r>
              <a:rPr lang="en-CA" altLang="ko-KR" sz="4000" dirty="0"/>
              <a:t> </a:t>
            </a:r>
            <a:r>
              <a:rPr lang="ko-KR" altLang="en-US" sz="4000" dirty="0"/>
              <a:t>시뮬레이션</a:t>
            </a:r>
            <a:r>
              <a:rPr lang="en-CA" altLang="ko-KR" sz="4000" dirty="0"/>
              <a:t>, </a:t>
            </a:r>
            <a:r>
              <a:rPr lang="en-CA" altLang="ko-KR" sz="4000" dirty="0" err="1"/>
              <a:t>tb_baudrate</a:t>
            </a:r>
            <a:r>
              <a:rPr lang="en-CA" sz="4000" dirty="0" err="1"/>
              <a:t>.v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5486989-CFFD-C312-E152-FF05DD289DBD}"/>
              </a:ext>
            </a:extLst>
          </p:cNvPr>
          <p:cNvSpPr txBox="1">
            <a:spLocks/>
          </p:cNvSpPr>
          <p:nvPr/>
        </p:nvSpPr>
        <p:spPr>
          <a:xfrm>
            <a:off x="479425" y="1171111"/>
            <a:ext cx="5142442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시뮬레이션 테스트 벤치 코드를 완성 </a:t>
            </a:r>
            <a:r>
              <a:rPr lang="ko-KR" altLang="en-US" dirty="0" err="1"/>
              <a:t>하시오</a:t>
            </a:r>
            <a:endParaRPr lang="en-CA" dirty="0"/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641886C-A0C4-9E06-B8BB-3B5F0EC12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6011" y="1131010"/>
            <a:ext cx="4246211" cy="5527072"/>
          </a:xfrm>
        </p:spPr>
      </p:pic>
    </p:spTree>
    <p:extLst>
      <p:ext uri="{BB962C8B-B14F-4D97-AF65-F5344CB8AC3E}">
        <p14:creationId xmlns:p14="http://schemas.microsoft.com/office/powerpoint/2010/main" val="111330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ABF8A-115C-41BB-E6A7-DAC0A579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baudrate</a:t>
            </a:r>
            <a:r>
              <a:rPr lang="en-CA" altLang="ko-KR" sz="4400" dirty="0"/>
              <a:t> </a:t>
            </a:r>
            <a:r>
              <a:rPr lang="ko-KR" altLang="en-US" sz="4400" dirty="0"/>
              <a:t>시뮬레이션 </a:t>
            </a:r>
            <a:r>
              <a:rPr lang="ko-KR" altLang="en-US" dirty="0"/>
              <a:t>결과 </a:t>
            </a:r>
            <a:r>
              <a:rPr lang="en-CA" altLang="ko-KR" dirty="0"/>
              <a:t>setup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A970B7-5755-2AD6-E34B-56F2C1D4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5336" y="2121481"/>
            <a:ext cx="8621328" cy="3048425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6E7144-B0AD-028C-8618-CCD251280179}"/>
              </a:ext>
            </a:extLst>
          </p:cNvPr>
          <p:cNvSpPr/>
          <p:nvPr/>
        </p:nvSpPr>
        <p:spPr>
          <a:xfrm>
            <a:off x="1943211" y="428832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66A8EEF-D38D-110B-FE95-699A742D2826}"/>
              </a:ext>
            </a:extLst>
          </p:cNvPr>
          <p:cNvSpPr/>
          <p:nvPr/>
        </p:nvSpPr>
        <p:spPr>
          <a:xfrm>
            <a:off x="7592059" y="212787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413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4B895-F935-6470-17D7-BA6265F0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baudrate</a:t>
            </a:r>
            <a:r>
              <a:rPr lang="en-CA" altLang="ko-KR" sz="4400" dirty="0"/>
              <a:t> </a:t>
            </a:r>
            <a:r>
              <a:rPr lang="ko-KR" altLang="en-US" sz="4400" dirty="0"/>
              <a:t>시뮬레이션 </a:t>
            </a:r>
            <a:r>
              <a:rPr lang="ko-KR" altLang="en-US" dirty="0"/>
              <a:t>결과 </a:t>
            </a:r>
            <a:r>
              <a:rPr lang="en-CA" altLang="ko-KR" dirty="0"/>
              <a:t>setup</a:t>
            </a:r>
            <a:endParaRPr lang="en-CA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B230725-8A6E-D6E5-98A5-FFC4A6682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2364" y="1611822"/>
            <a:ext cx="5887272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2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35A74-A298-78A0-C29F-DFC174933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0B735-1906-4449-3569-82BD7007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baudrate</a:t>
            </a:r>
            <a:r>
              <a:rPr lang="ko-KR" altLang="en-US" sz="4400" dirty="0"/>
              <a:t>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1</a:t>
            </a:r>
            <a:endParaRPr lang="en-CA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8D6C5FE-5F47-3E64-46FE-24C62ACC8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25" y="1400648"/>
            <a:ext cx="11085689" cy="1910327"/>
          </a:xfrm>
          <a:prstGeom prst="rect">
            <a:avLst/>
          </a:prstGeom>
        </p:spPr>
      </p:pic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C924157C-A1CD-1D72-AF2D-F9FE8483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7471" y="3901930"/>
            <a:ext cx="11069595" cy="2200582"/>
          </a:xfrm>
        </p:spPr>
      </p:pic>
    </p:spTree>
    <p:extLst>
      <p:ext uri="{BB962C8B-B14F-4D97-AF65-F5344CB8AC3E}">
        <p14:creationId xmlns:p14="http://schemas.microsoft.com/office/powerpoint/2010/main" val="169955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CD8BA-B1F9-C121-822D-2351A8AD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0718-BEFA-B804-F77B-A56CBFEA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1</a:t>
            </a:r>
            <a:r>
              <a:rPr lang="ko-KR" altLang="en-US" sz="4400" dirty="0"/>
              <a:t> </a:t>
            </a:r>
            <a:r>
              <a:rPr lang="en-CA" altLang="ko-KR" sz="4400" dirty="0"/>
              <a:t>– </a:t>
            </a:r>
            <a:r>
              <a:rPr lang="en-CA" altLang="ko-KR" sz="4400" dirty="0" err="1"/>
              <a:t>baudrate</a:t>
            </a:r>
            <a:r>
              <a:rPr lang="ko-KR" altLang="en-US" sz="4400" dirty="0"/>
              <a:t>시뮬레이션</a:t>
            </a:r>
            <a:r>
              <a:rPr lang="en-CA" altLang="ko-KR" dirty="0"/>
              <a:t> </a:t>
            </a:r>
            <a:r>
              <a:rPr lang="ko-KR" altLang="en-US" dirty="0"/>
              <a:t>결과</a:t>
            </a:r>
            <a:r>
              <a:rPr lang="en-CA" altLang="ko-KR" dirty="0"/>
              <a:t>2</a:t>
            </a:r>
            <a:endParaRPr lang="en-CA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55A8BA9-ECC9-13AE-1E64-D7584FA82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8990" y="4254499"/>
            <a:ext cx="11233150" cy="2016206"/>
          </a:xfrm>
        </p:spPr>
      </p:pic>
      <p:pic>
        <p:nvPicPr>
          <p:cNvPr id="13" name="내용 개체 틀 11">
            <a:extLst>
              <a:ext uri="{FF2B5EF4-FFF2-40B4-BE49-F238E27FC236}">
                <a16:creationId xmlns:a16="http://schemas.microsoft.com/office/drawing/2014/main" id="{F4840E9D-E38E-AC4E-B30D-F8EEBB447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55" y="1752973"/>
            <a:ext cx="11233150" cy="18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3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UART Transmitter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531812" y="1441449"/>
            <a:ext cx="11180763" cy="4284664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lvl="1" indent="-342900">
              <a:spcBef>
                <a:spcPts val="600"/>
              </a:spcBef>
            </a:pPr>
            <a:r>
              <a:rPr lang="ko-KR" altLang="en-US" sz="2400" dirty="0"/>
              <a:t>송신기 </a:t>
            </a:r>
            <a:r>
              <a:rPr lang="en-US" altLang="ko-KR" sz="2400" dirty="0"/>
              <a:t>FIFO</a:t>
            </a:r>
            <a:r>
              <a:rPr lang="ko-KR" altLang="en-US" sz="2400" dirty="0"/>
              <a:t>에서 데이터를 바이트 단위로 읽음</a:t>
            </a:r>
            <a:r>
              <a:rPr lang="en-US" altLang="ko-KR" sz="2400" dirty="0"/>
              <a:t>.</a:t>
            </a:r>
          </a:p>
          <a:p>
            <a:pPr marL="342900" lvl="1" indent="-342900">
              <a:spcBef>
                <a:spcPts val="600"/>
              </a:spcBef>
            </a:pPr>
            <a:r>
              <a:rPr lang="ko-KR" altLang="en-US" sz="2400" dirty="0"/>
              <a:t>단일 바이트 데이터를 순차적인 비트로 변환</a:t>
            </a:r>
            <a:r>
              <a:rPr lang="en-US" altLang="ko-KR" sz="2400" dirty="0"/>
              <a:t>.</a:t>
            </a:r>
          </a:p>
          <a:p>
            <a:pPr marL="342900" lvl="1" indent="-342900">
              <a:spcBef>
                <a:spcPts val="600"/>
              </a:spcBef>
            </a:pPr>
            <a:r>
              <a:rPr lang="ko-KR" altLang="en-US" sz="2400" dirty="0"/>
              <a:t>변환된 비트를 고정된 보드 </a:t>
            </a:r>
            <a:r>
              <a:rPr lang="ko-KR" altLang="en-US" sz="2400" dirty="0" err="1"/>
              <a:t>레이트에서</a:t>
            </a:r>
            <a:r>
              <a:rPr lang="ko-KR" altLang="en-US" sz="2400" dirty="0"/>
              <a:t> 제공되는 클럭에 따라 </a:t>
            </a:r>
            <a:r>
              <a:rPr lang="en-US" altLang="ko-KR" sz="2400" dirty="0"/>
              <a:t>TX </a:t>
            </a:r>
            <a:r>
              <a:rPr lang="ko-KR" altLang="en-US" sz="2400" dirty="0"/>
              <a:t>핀으로 전송</a:t>
            </a:r>
            <a:r>
              <a:rPr lang="en-US" altLang="ko-KR" sz="2400" dirty="0"/>
              <a:t>.</a:t>
            </a:r>
            <a:endParaRPr lang="en-US" alt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B62D4-8399-4F02-89B8-9E30B493D20D}"/>
              </a:ext>
            </a:extLst>
          </p:cNvPr>
          <p:cNvSpPr/>
          <p:nvPr/>
        </p:nvSpPr>
        <p:spPr bwMode="auto">
          <a:xfrm>
            <a:off x="1904257" y="3422651"/>
            <a:ext cx="8012686" cy="24479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1200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3905D-A6A2-4694-9A8F-D2AAE8E16285}"/>
              </a:ext>
            </a:extLst>
          </p:cNvPr>
          <p:cNvSpPr/>
          <p:nvPr/>
        </p:nvSpPr>
        <p:spPr bwMode="auto">
          <a:xfrm>
            <a:off x="7507000" y="3660776"/>
            <a:ext cx="1999469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D5DE7-B997-4D4B-B4B7-E849FD77D9D4}"/>
              </a:ext>
            </a:extLst>
          </p:cNvPr>
          <p:cNvSpPr/>
          <p:nvPr/>
        </p:nvSpPr>
        <p:spPr bwMode="auto">
          <a:xfrm>
            <a:off x="7507000" y="5030788"/>
            <a:ext cx="1999469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UART </a:t>
            </a:r>
          </a:p>
          <a:p>
            <a:pPr algn="ctr">
              <a:defRPr/>
            </a:pPr>
            <a:r>
              <a:rPr lang="en-GB" sz="1200" b="0" dirty="0"/>
              <a:t>Receiver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FBF61B-2049-4CF1-8425-F36E2EE06363}"/>
              </a:ext>
            </a:extLst>
          </p:cNvPr>
          <p:cNvSpPr/>
          <p:nvPr/>
        </p:nvSpPr>
        <p:spPr bwMode="auto">
          <a:xfrm>
            <a:off x="7507000" y="4405313"/>
            <a:ext cx="1999469" cy="3857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Baud Rate </a:t>
            </a:r>
          </a:p>
          <a:p>
            <a:pPr algn="ctr">
              <a:defRPr/>
            </a:pPr>
            <a:r>
              <a:rPr lang="en-GB" sz="1200" b="0" dirty="0"/>
              <a:t>Generator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95BBB7-0CC4-4D10-B562-F9DE167BAC31}"/>
              </a:ext>
            </a:extLst>
          </p:cNvPr>
          <p:cNvSpPr/>
          <p:nvPr/>
        </p:nvSpPr>
        <p:spPr bwMode="auto">
          <a:xfrm>
            <a:off x="4428454" y="3660776"/>
            <a:ext cx="1999468" cy="5064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Transmitter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63891-5B6D-418A-B826-256E0A20CF08}"/>
              </a:ext>
            </a:extLst>
          </p:cNvPr>
          <p:cNvSpPr/>
          <p:nvPr/>
        </p:nvSpPr>
        <p:spPr bwMode="auto">
          <a:xfrm>
            <a:off x="4428454" y="5030788"/>
            <a:ext cx="1999468" cy="506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Receiver</a:t>
            </a:r>
          </a:p>
          <a:p>
            <a:pPr algn="ctr">
              <a:defRPr/>
            </a:pPr>
            <a:r>
              <a:rPr lang="en-GB" sz="1200" b="0" dirty="0"/>
              <a:t>FIFO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9CB61-8B41-4728-8839-E41D5ECF054B}"/>
              </a:ext>
            </a:extLst>
          </p:cNvPr>
          <p:cNvCxnSpPr/>
          <p:nvPr/>
        </p:nvCxnSpPr>
        <p:spPr bwMode="auto">
          <a:xfrm>
            <a:off x="9506470" y="3892550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738BA3-8F37-45A7-B6B5-98B358D3CBE5}"/>
              </a:ext>
            </a:extLst>
          </p:cNvPr>
          <p:cNvCxnSpPr/>
          <p:nvPr/>
        </p:nvCxnSpPr>
        <p:spPr bwMode="auto">
          <a:xfrm flipH="1">
            <a:off x="9533975" y="5283200"/>
            <a:ext cx="998676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BC337-6B2C-4B9C-8DE0-A6ABC2C9EAC8}"/>
              </a:ext>
            </a:extLst>
          </p:cNvPr>
          <p:cNvCxnSpPr/>
          <p:nvPr/>
        </p:nvCxnSpPr>
        <p:spPr bwMode="auto">
          <a:xfrm>
            <a:off x="6427922" y="3709988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6070DF-ACEA-497D-BDBE-B74E223C27E8}"/>
              </a:ext>
            </a:extLst>
          </p:cNvPr>
          <p:cNvCxnSpPr/>
          <p:nvPr/>
        </p:nvCxnSpPr>
        <p:spPr bwMode="auto">
          <a:xfrm flipH="1">
            <a:off x="6427922" y="41402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FB3780-154B-471D-BB8D-6C0F726AB510}"/>
              </a:ext>
            </a:extLst>
          </p:cNvPr>
          <p:cNvCxnSpPr/>
          <p:nvPr/>
        </p:nvCxnSpPr>
        <p:spPr bwMode="auto">
          <a:xfrm>
            <a:off x="6427922" y="3935413"/>
            <a:ext cx="10558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C0B5DC-46B3-44D3-A24E-BBFCD2E533F1}"/>
              </a:ext>
            </a:extLst>
          </p:cNvPr>
          <p:cNvCxnSpPr/>
          <p:nvPr/>
        </p:nvCxnSpPr>
        <p:spPr bwMode="auto">
          <a:xfrm flipH="1">
            <a:off x="6410996" y="5416550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7F6A18-8CFD-44A9-9C09-602F1CC35FBA}"/>
              </a:ext>
            </a:extLst>
          </p:cNvPr>
          <p:cNvCxnSpPr/>
          <p:nvPr/>
        </p:nvCxnSpPr>
        <p:spPr bwMode="auto">
          <a:xfrm flipV="1">
            <a:off x="8492981" y="4167188"/>
            <a:ext cx="0" cy="22860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B5DFF4-29F9-4D3E-A499-199F591A584B}"/>
              </a:ext>
            </a:extLst>
          </p:cNvPr>
          <p:cNvCxnSpPr/>
          <p:nvPr/>
        </p:nvCxnSpPr>
        <p:spPr bwMode="auto">
          <a:xfrm>
            <a:off x="8480286" y="4787900"/>
            <a:ext cx="0" cy="242888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1CCE92-68A5-462E-8C2E-1495E89C1256}"/>
              </a:ext>
            </a:extLst>
          </p:cNvPr>
          <p:cNvCxnSpPr/>
          <p:nvPr/>
        </p:nvCxnSpPr>
        <p:spPr bwMode="auto">
          <a:xfrm flipH="1">
            <a:off x="3334564" y="4059238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98FFD-6DF2-474C-AB21-B487B76D2E5D}"/>
              </a:ext>
            </a:extLst>
          </p:cNvPr>
          <p:cNvCxnSpPr/>
          <p:nvPr/>
        </p:nvCxnSpPr>
        <p:spPr bwMode="auto">
          <a:xfrm>
            <a:off x="3374766" y="3725863"/>
            <a:ext cx="1053688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D29B2-E33B-4D99-8C0F-87CFEAD14AC1}"/>
              </a:ext>
            </a:extLst>
          </p:cNvPr>
          <p:cNvCxnSpPr/>
          <p:nvPr/>
        </p:nvCxnSpPr>
        <p:spPr bwMode="auto">
          <a:xfrm flipH="1">
            <a:off x="3334564" y="53054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2" name="TextBox 86">
            <a:extLst>
              <a:ext uri="{FF2B5EF4-FFF2-40B4-BE49-F238E27FC236}">
                <a16:creationId xmlns:a16="http://schemas.microsoft.com/office/drawing/2014/main" id="{54BE7B47-1E7E-4F86-AA21-236E71C9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3613151"/>
            <a:ext cx="1273736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TX</a:t>
            </a:r>
          </a:p>
        </p:txBody>
      </p:sp>
      <p:sp>
        <p:nvSpPr>
          <p:cNvPr id="23" name="TextBox 87">
            <a:extLst>
              <a:ext uri="{FF2B5EF4-FFF2-40B4-BE49-F238E27FC236}">
                <a16:creationId xmlns:a16="http://schemas.microsoft.com/office/drawing/2014/main" id="{3D950FB1-3E5B-4DF8-85C7-78BCA38F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3290" y="4984751"/>
            <a:ext cx="127373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UART RX</a:t>
            </a:r>
          </a:p>
        </p:txBody>
      </p:sp>
      <p:sp>
        <p:nvSpPr>
          <p:cNvPr id="24" name="TextBox 88">
            <a:extLst>
              <a:ext uri="{FF2B5EF4-FFF2-40B4-BE49-F238E27FC236}">
                <a16:creationId xmlns:a16="http://schemas.microsoft.com/office/drawing/2014/main" id="{3E686647-4A68-4287-93AD-8B0CB828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603" y="34671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25" name="TextBox 89">
            <a:extLst>
              <a:ext uri="{FF2B5EF4-FFF2-40B4-BE49-F238E27FC236}">
                <a16:creationId xmlns:a16="http://schemas.microsoft.com/office/drawing/2014/main" id="{435162D8-EA9B-4B08-BE57-F5C624865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6941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Start</a:t>
            </a:r>
          </a:p>
        </p:txBody>
      </p:sp>
      <p:sp>
        <p:nvSpPr>
          <p:cNvPr id="26" name="TextBox 90">
            <a:extLst>
              <a:ext uri="{FF2B5EF4-FFF2-40B4-BE49-F238E27FC236}">
                <a16:creationId xmlns:a16="http://schemas.microsoft.com/office/drawing/2014/main" id="{7F461894-FD54-46C1-B7BA-BB8035B44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6835" y="3922714"/>
            <a:ext cx="90981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sp>
        <p:nvSpPr>
          <p:cNvPr id="27" name="TextBox 91">
            <a:extLst>
              <a:ext uri="{FF2B5EF4-FFF2-40B4-BE49-F238E27FC236}">
                <a16:creationId xmlns:a16="http://schemas.microsoft.com/office/drawing/2014/main" id="{C46DBDE1-E7FA-43C3-B051-2A1851620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148139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8" name="TextBox 92">
            <a:extLst>
              <a:ext uri="{FF2B5EF4-FFF2-40B4-BE49-F238E27FC236}">
                <a16:creationId xmlns:a16="http://schemas.microsoft.com/office/drawing/2014/main" id="{B58A00BE-DB67-4CAD-96FF-D8C0637A6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245" y="4772026"/>
            <a:ext cx="757471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Tick</a:t>
            </a:r>
          </a:p>
        </p:txBody>
      </p:sp>
      <p:sp>
        <p:nvSpPr>
          <p:cNvPr id="29" name="TextBox 93">
            <a:extLst>
              <a:ext uri="{FF2B5EF4-FFF2-40B4-BE49-F238E27FC236}">
                <a16:creationId xmlns:a16="http://schemas.microsoft.com/office/drawing/2014/main" id="{45E4D1D2-8AF5-499A-BEAA-2C64E87BA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1136" y="3789363"/>
            <a:ext cx="93731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sp>
        <p:nvSpPr>
          <p:cNvPr id="30" name="TextBox 94">
            <a:extLst>
              <a:ext uri="{FF2B5EF4-FFF2-40B4-BE49-F238E27FC236}">
                <a16:creationId xmlns:a16="http://schemas.microsoft.com/office/drawing/2014/main" id="{E769E53F-33B5-4D1C-A159-1967D9DC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0333" y="3467101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E8E748-94B0-400F-9E8A-9B1B2CAACB09}"/>
              </a:ext>
            </a:extLst>
          </p:cNvPr>
          <p:cNvCxnSpPr/>
          <p:nvPr/>
        </p:nvCxnSpPr>
        <p:spPr bwMode="auto">
          <a:xfrm flipH="1">
            <a:off x="6410996" y="5186363"/>
            <a:ext cx="1096005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2" name="TextBox 96">
            <a:extLst>
              <a:ext uri="{FF2B5EF4-FFF2-40B4-BE49-F238E27FC236}">
                <a16:creationId xmlns:a16="http://schemas.microsoft.com/office/drawing/2014/main" id="{5243D6E1-7D3D-4233-9A93-AF4F2D0DD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4092" y="4941888"/>
            <a:ext cx="907696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 </a:t>
            </a:r>
          </a:p>
        </p:txBody>
      </p:sp>
      <p:sp>
        <p:nvSpPr>
          <p:cNvPr id="33" name="TextBox 97">
            <a:extLst>
              <a:ext uri="{FF2B5EF4-FFF2-40B4-BE49-F238E27FC236}">
                <a16:creationId xmlns:a16="http://schemas.microsoft.com/office/drawing/2014/main" id="{72FD5BE5-6BB0-4BFF-AAC9-4FDF16420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019" y="5194301"/>
            <a:ext cx="90769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Done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EBB4AB-580F-4265-B419-73F28568178A}"/>
              </a:ext>
            </a:extLst>
          </p:cNvPr>
          <p:cNvCxnSpPr/>
          <p:nvPr/>
        </p:nvCxnSpPr>
        <p:spPr bwMode="auto">
          <a:xfrm flipH="1">
            <a:off x="3334564" y="5089525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TextBox 99">
            <a:extLst>
              <a:ext uri="{FF2B5EF4-FFF2-40B4-BE49-F238E27FC236}">
                <a16:creationId xmlns:a16="http://schemas.microsoft.com/office/drawing/2014/main" id="{EB82F263-68B6-4013-8F5A-D7B30A402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948" y="4849814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Data</a:t>
            </a:r>
          </a:p>
        </p:txBody>
      </p:sp>
      <p:sp>
        <p:nvSpPr>
          <p:cNvPr id="36" name="TextBox 100">
            <a:extLst>
              <a:ext uri="{FF2B5EF4-FFF2-40B4-BE49-F238E27FC236}">
                <a16:creationId xmlns:a16="http://schemas.microsoft.com/office/drawing/2014/main" id="{E2EF3D05-4128-410C-B897-5B2FF911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295" y="5078414"/>
            <a:ext cx="93731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Ready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0684A0-2A75-4BAB-BD59-0B7685E593E4}"/>
              </a:ext>
            </a:extLst>
          </p:cNvPr>
          <p:cNvCxnSpPr/>
          <p:nvPr/>
        </p:nvCxnSpPr>
        <p:spPr bwMode="auto">
          <a:xfrm flipH="1">
            <a:off x="3334564" y="5511800"/>
            <a:ext cx="1093890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8" name="TextBox 103">
            <a:extLst>
              <a:ext uri="{FF2B5EF4-FFF2-40B4-BE49-F238E27FC236}">
                <a16:creationId xmlns:a16="http://schemas.microsoft.com/office/drawing/2014/main" id="{D7BE89CF-D1FB-4672-ACED-53B809BA2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874" y="5292726"/>
            <a:ext cx="937316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1200" b="0" dirty="0"/>
              <a:t>Full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1E600A-F250-4020-8AC3-691ECF33CD6D}"/>
              </a:ext>
            </a:extLst>
          </p:cNvPr>
          <p:cNvCxnSpPr/>
          <p:nvPr/>
        </p:nvCxnSpPr>
        <p:spPr bwMode="auto">
          <a:xfrm flipV="1">
            <a:off x="6552757" y="362902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74">
            <a:extLst>
              <a:ext uri="{FF2B5EF4-FFF2-40B4-BE49-F238E27FC236}">
                <a16:creationId xmlns:a16="http://schemas.microsoft.com/office/drawing/2014/main" id="{20E301C6-9B21-458F-941C-ED812347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53" y="352742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D7893F-A2C2-42A5-943F-153651AF5B1E}"/>
              </a:ext>
            </a:extLst>
          </p:cNvPr>
          <p:cNvCxnSpPr/>
          <p:nvPr/>
        </p:nvCxnSpPr>
        <p:spPr bwMode="auto">
          <a:xfrm flipV="1">
            <a:off x="7301764" y="51085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74">
            <a:extLst>
              <a:ext uri="{FF2B5EF4-FFF2-40B4-BE49-F238E27FC236}">
                <a16:creationId xmlns:a16="http://schemas.microsoft.com/office/drawing/2014/main" id="{5F62B769-9842-4F7E-8D5B-A01094686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949" y="5006975"/>
            <a:ext cx="51414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204C7A-A073-412A-94C4-BB415866D6C5}"/>
              </a:ext>
            </a:extLst>
          </p:cNvPr>
          <p:cNvCxnSpPr/>
          <p:nvPr/>
        </p:nvCxnSpPr>
        <p:spPr bwMode="auto">
          <a:xfrm flipV="1">
            <a:off x="4030676" y="3652838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74">
            <a:extLst>
              <a:ext uri="{FF2B5EF4-FFF2-40B4-BE49-F238E27FC236}">
                <a16:creationId xmlns:a16="http://schemas.microsoft.com/office/drawing/2014/main" id="{515BEAC4-94DA-4DBA-8F53-9ABC097A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4860" y="3551239"/>
            <a:ext cx="51414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E96E14-25D8-4F97-B057-4F693998B3DF}"/>
              </a:ext>
            </a:extLst>
          </p:cNvPr>
          <p:cNvCxnSpPr/>
          <p:nvPr/>
        </p:nvCxnSpPr>
        <p:spPr bwMode="auto">
          <a:xfrm flipV="1">
            <a:off x="4240143" y="5019676"/>
            <a:ext cx="143877" cy="123825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Box 74">
            <a:extLst>
              <a:ext uri="{FF2B5EF4-FFF2-40B4-BE49-F238E27FC236}">
                <a16:creationId xmlns:a16="http://schemas.microsoft.com/office/drawing/2014/main" id="{F977DA44-F4FB-4D5D-B35D-05F3779A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328" y="4918075"/>
            <a:ext cx="514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sz="900" b="0" dirty="0"/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55D580-793C-43BA-B37B-00CF4B3174D5}"/>
              </a:ext>
            </a:extLst>
          </p:cNvPr>
          <p:cNvSpPr/>
          <p:nvPr/>
        </p:nvSpPr>
        <p:spPr bwMode="auto">
          <a:xfrm>
            <a:off x="2445912" y="3629026"/>
            <a:ext cx="928854" cy="19081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/>
              <a:t>AHB</a:t>
            </a:r>
          </a:p>
          <a:p>
            <a:pPr algn="ctr">
              <a:defRPr/>
            </a:pPr>
            <a:r>
              <a:rPr lang="en-GB" sz="1200" dirty="0"/>
              <a:t>I</a:t>
            </a:r>
            <a:r>
              <a:rPr lang="en-GB" sz="1200" b="0" dirty="0"/>
              <a:t>nterface</a:t>
            </a:r>
          </a:p>
        </p:txBody>
      </p:sp>
      <p:sp>
        <p:nvSpPr>
          <p:cNvPr id="48" name="Left-Right Arrow 49">
            <a:extLst>
              <a:ext uri="{FF2B5EF4-FFF2-40B4-BE49-F238E27FC236}">
                <a16:creationId xmlns:a16="http://schemas.microsoft.com/office/drawing/2014/main" id="{C33E3271-1D40-4AA6-80E3-BB04F43A12A6}"/>
              </a:ext>
            </a:extLst>
          </p:cNvPr>
          <p:cNvSpPr/>
          <p:nvPr/>
        </p:nvSpPr>
        <p:spPr bwMode="auto">
          <a:xfrm>
            <a:off x="966940" y="370363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Data [31:0] </a:t>
            </a:r>
          </a:p>
        </p:txBody>
      </p:sp>
      <p:sp>
        <p:nvSpPr>
          <p:cNvPr id="49" name="Left-Right Arrow 50">
            <a:extLst>
              <a:ext uri="{FF2B5EF4-FFF2-40B4-BE49-F238E27FC236}">
                <a16:creationId xmlns:a16="http://schemas.microsoft.com/office/drawing/2014/main" id="{86455EB3-35EA-4CAF-A3AF-155677B0B908}"/>
              </a:ext>
            </a:extLst>
          </p:cNvPr>
          <p:cNvSpPr/>
          <p:nvPr/>
        </p:nvSpPr>
        <p:spPr bwMode="auto">
          <a:xfrm>
            <a:off x="966940" y="43957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Addr [31:0]  </a:t>
            </a:r>
          </a:p>
        </p:txBody>
      </p:sp>
      <p:sp>
        <p:nvSpPr>
          <p:cNvPr id="50" name="Left-Right Arrow 51">
            <a:extLst>
              <a:ext uri="{FF2B5EF4-FFF2-40B4-BE49-F238E27FC236}">
                <a16:creationId xmlns:a16="http://schemas.microsoft.com/office/drawing/2014/main" id="{81352BC9-B01A-47DE-8106-585AA162F105}"/>
              </a:ext>
            </a:extLst>
          </p:cNvPr>
          <p:cNvSpPr/>
          <p:nvPr/>
        </p:nvSpPr>
        <p:spPr bwMode="auto">
          <a:xfrm>
            <a:off x="966940" y="5056189"/>
            <a:ext cx="1466276" cy="414337"/>
          </a:xfrm>
          <a:prstGeom prst="leftRightArrow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dirty="0"/>
              <a:t>Control [31:0]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DDD054B-0F14-4837-B5BD-75FAB5489BB5}"/>
              </a:ext>
            </a:extLst>
          </p:cNvPr>
          <p:cNvSpPr/>
          <p:nvPr/>
        </p:nvSpPr>
        <p:spPr bwMode="auto">
          <a:xfrm>
            <a:off x="7411788" y="3560057"/>
            <a:ext cx="2192010" cy="6524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2674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4BD7-4A6E-1564-B540-BF435F8A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UART Transmitter Internal </a:t>
            </a:r>
            <a:r>
              <a:rPr lang="en-CA" dirty="0">
                <a:latin typeface="+mn-lt"/>
              </a:rPr>
              <a:t>block</a:t>
            </a:r>
          </a:p>
        </p:txBody>
      </p:sp>
      <p:pic>
        <p:nvPicPr>
          <p:cNvPr id="9218" name="Picture 2" descr="uart-transmitter - MIKROE">
            <a:extLst>
              <a:ext uri="{FF2B5EF4-FFF2-40B4-BE49-F238E27FC236}">
                <a16:creationId xmlns:a16="http://schemas.microsoft.com/office/drawing/2014/main" id="{7B728995-4CAE-4FCA-A232-40704E129C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73" y="1102306"/>
            <a:ext cx="9416054" cy="400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361" name="그룹 9360">
            <a:extLst>
              <a:ext uri="{FF2B5EF4-FFF2-40B4-BE49-F238E27FC236}">
                <a16:creationId xmlns:a16="http://schemas.microsoft.com/office/drawing/2014/main" id="{279E789B-F628-8714-4285-5946E0C1F977}"/>
              </a:ext>
            </a:extLst>
          </p:cNvPr>
          <p:cNvGrpSpPr/>
          <p:nvPr/>
        </p:nvGrpSpPr>
        <p:grpSpPr>
          <a:xfrm>
            <a:off x="797936" y="5478844"/>
            <a:ext cx="10596127" cy="827505"/>
            <a:chOff x="723640" y="5478844"/>
            <a:chExt cx="10596127" cy="827505"/>
          </a:xfrm>
        </p:grpSpPr>
        <p:grpSp>
          <p:nvGrpSpPr>
            <p:cNvPr id="9253" name="Group 100">
              <a:extLst>
                <a:ext uri="{FF2B5EF4-FFF2-40B4-BE49-F238E27FC236}">
                  <a16:creationId xmlns:a16="http://schemas.microsoft.com/office/drawing/2014/main" id="{0AABEF8D-3B5B-BE6A-332B-4854F72788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458" y="5478845"/>
              <a:ext cx="852683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54" name="Rectangle 101">
                <a:extLst>
                  <a:ext uri="{FF2B5EF4-FFF2-40B4-BE49-F238E27FC236}">
                    <a16:creationId xmlns:a16="http://schemas.microsoft.com/office/drawing/2014/main" id="{01322954-D368-81D0-72B8-B28FD3AAADBF}"/>
                  </a:ext>
                </a:extLst>
              </p:cNvPr>
              <p:cNvSpPr/>
              <p:nvPr/>
            </p:nvSpPr>
            <p:spPr bwMode="auto">
              <a:xfrm>
                <a:off x="1909626" y="4791247"/>
                <a:ext cx="558259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55" name="Isosceles Triangle 102">
                <a:extLst>
                  <a:ext uri="{FF2B5EF4-FFF2-40B4-BE49-F238E27FC236}">
                    <a16:creationId xmlns:a16="http://schemas.microsoft.com/office/drawing/2014/main" id="{AC95524E-BF2C-A396-06BC-952CF77CC9E7}"/>
                  </a:ext>
                </a:extLst>
              </p:cNvPr>
              <p:cNvSpPr/>
              <p:nvPr/>
            </p:nvSpPr>
            <p:spPr bwMode="auto">
              <a:xfrm rot="16200000">
                <a:off x="1786175" y="4882224"/>
                <a:ext cx="214429" cy="32474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56" name="Isosceles Triangle 103">
                <a:extLst>
                  <a:ext uri="{FF2B5EF4-FFF2-40B4-BE49-F238E27FC236}">
                    <a16:creationId xmlns:a16="http://schemas.microsoft.com/office/drawing/2014/main" id="{20B38831-D5A0-0B94-0ED0-BB8FC9F4E62D}"/>
                  </a:ext>
                </a:extLst>
              </p:cNvPr>
              <p:cNvSpPr/>
              <p:nvPr/>
            </p:nvSpPr>
            <p:spPr bwMode="auto">
              <a:xfrm rot="5400000">
                <a:off x="2376908" y="4882224"/>
                <a:ext cx="214429" cy="32474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257" name="Straight Connector 104">
                <a:extLst>
                  <a:ext uri="{FF2B5EF4-FFF2-40B4-BE49-F238E27FC236}">
                    <a16:creationId xmlns:a16="http://schemas.microsoft.com/office/drawing/2014/main" id="{3045CAB4-EF08-7DD2-E222-A565F7E760B2}"/>
                  </a:ext>
                </a:extLst>
              </p:cNvPr>
              <p:cNvCxnSpPr>
                <a:stCxn id="9255" idx="4"/>
              </p:cNvCxnSpPr>
              <p:nvPr/>
            </p:nvCxnSpPr>
            <p:spPr bwMode="auto">
              <a:xfrm flipH="1">
                <a:off x="1877152" y="4791247"/>
                <a:ext cx="32474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58" name="Straight Connector 105">
                <a:extLst>
                  <a:ext uri="{FF2B5EF4-FFF2-40B4-BE49-F238E27FC236}">
                    <a16:creationId xmlns:a16="http://schemas.microsoft.com/office/drawing/2014/main" id="{D0FE1792-152A-D404-BF5F-7C0F375112CB}"/>
                  </a:ext>
                </a:extLst>
              </p:cNvPr>
              <p:cNvCxnSpPr>
                <a:stCxn id="9255" idx="0"/>
                <a:endCxn id="9255" idx="2"/>
              </p:cNvCxnSpPr>
              <p:nvPr/>
            </p:nvCxnSpPr>
            <p:spPr bwMode="auto">
              <a:xfrm>
                <a:off x="1877152" y="4898942"/>
                <a:ext cx="32474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59" name="Straight Connector 106">
                <a:extLst>
                  <a:ext uri="{FF2B5EF4-FFF2-40B4-BE49-F238E27FC236}">
                    <a16:creationId xmlns:a16="http://schemas.microsoft.com/office/drawing/2014/main" id="{1880DF2B-9B4D-8319-2BAE-9530A0C6500A}"/>
                  </a:ext>
                </a:extLst>
              </p:cNvPr>
              <p:cNvCxnSpPr>
                <a:stCxn id="9256" idx="2"/>
              </p:cNvCxnSpPr>
              <p:nvPr/>
            </p:nvCxnSpPr>
            <p:spPr bwMode="auto">
              <a:xfrm>
                <a:off x="2467886" y="4791247"/>
                <a:ext cx="32474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60" name="Straight Connector 107">
                <a:extLst>
                  <a:ext uri="{FF2B5EF4-FFF2-40B4-BE49-F238E27FC236}">
                    <a16:creationId xmlns:a16="http://schemas.microsoft.com/office/drawing/2014/main" id="{CDB7B857-A164-04DA-E8B2-F3364F9E298D}"/>
                  </a:ext>
                </a:extLst>
              </p:cNvPr>
              <p:cNvCxnSpPr>
                <a:endCxn id="9256" idx="4"/>
              </p:cNvCxnSpPr>
              <p:nvPr/>
            </p:nvCxnSpPr>
            <p:spPr bwMode="auto">
              <a:xfrm flipH="1">
                <a:off x="2467886" y="4898942"/>
                <a:ext cx="32474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61" name="Straight Connector 108">
                <a:extLst>
                  <a:ext uri="{FF2B5EF4-FFF2-40B4-BE49-F238E27FC236}">
                    <a16:creationId xmlns:a16="http://schemas.microsoft.com/office/drawing/2014/main" id="{0D9533B0-5208-9161-BFFD-839D67B8BB91}"/>
                  </a:ext>
                </a:extLst>
              </p:cNvPr>
              <p:cNvCxnSpPr>
                <a:stCxn id="9255" idx="4"/>
                <a:endCxn id="9256" idx="2"/>
              </p:cNvCxnSpPr>
              <p:nvPr/>
            </p:nvCxnSpPr>
            <p:spPr bwMode="auto">
              <a:xfrm>
                <a:off x="1909626" y="4791247"/>
                <a:ext cx="55825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62" name="Straight Connector 109">
                <a:extLst>
                  <a:ext uri="{FF2B5EF4-FFF2-40B4-BE49-F238E27FC236}">
                    <a16:creationId xmlns:a16="http://schemas.microsoft.com/office/drawing/2014/main" id="{A6C54E23-3A36-2675-3A30-44E06D7C4E58}"/>
                  </a:ext>
                </a:extLst>
              </p:cNvPr>
              <p:cNvCxnSpPr>
                <a:stCxn id="9255" idx="2"/>
              </p:cNvCxnSpPr>
              <p:nvPr/>
            </p:nvCxnSpPr>
            <p:spPr bwMode="auto">
              <a:xfrm>
                <a:off x="1909626" y="5005676"/>
                <a:ext cx="55825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263" name="Straight Connector 110">
              <a:extLst>
                <a:ext uri="{FF2B5EF4-FFF2-40B4-BE49-F238E27FC236}">
                  <a16:creationId xmlns:a16="http://schemas.microsoft.com/office/drawing/2014/main" id="{D16FF729-DC34-4409-7678-CF844A5DF14B}"/>
                </a:ext>
              </a:extLst>
            </p:cNvPr>
            <p:cNvCxnSpPr/>
            <p:nvPr/>
          </p:nvCxnSpPr>
          <p:spPr bwMode="auto">
            <a:xfrm flipH="1">
              <a:off x="2335910" y="5656645"/>
              <a:ext cx="44432" cy="1762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264" name="Rectangle 111">
              <a:extLst>
                <a:ext uri="{FF2B5EF4-FFF2-40B4-BE49-F238E27FC236}">
                  <a16:creationId xmlns:a16="http://schemas.microsoft.com/office/drawing/2014/main" id="{5BE42A63-318D-5705-7024-115E4CE0ADB8}"/>
                </a:ext>
              </a:extLst>
            </p:cNvPr>
            <p:cNvSpPr/>
            <p:nvPr/>
          </p:nvSpPr>
          <p:spPr bwMode="auto">
            <a:xfrm>
              <a:off x="8393559" y="5478845"/>
              <a:ext cx="761702" cy="3540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9265" name="Isosceles Triangle 112">
              <a:extLst>
                <a:ext uri="{FF2B5EF4-FFF2-40B4-BE49-F238E27FC236}">
                  <a16:creationId xmlns:a16="http://schemas.microsoft.com/office/drawing/2014/main" id="{12538EF0-7DD5-C34F-2E93-735D53C86FEC}"/>
                </a:ext>
              </a:extLst>
            </p:cNvPr>
            <p:cNvSpPr/>
            <p:nvPr/>
          </p:nvSpPr>
          <p:spPr bwMode="auto">
            <a:xfrm rot="16200000">
              <a:off x="8193279" y="5632577"/>
              <a:ext cx="354013" cy="46548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9266" name="Isosceles Triangle 113">
              <a:extLst>
                <a:ext uri="{FF2B5EF4-FFF2-40B4-BE49-F238E27FC236}">
                  <a16:creationId xmlns:a16="http://schemas.microsoft.com/office/drawing/2014/main" id="{62C6043A-6723-A485-B324-2038B6A16FD4}"/>
                </a:ext>
              </a:extLst>
            </p:cNvPr>
            <p:cNvSpPr/>
            <p:nvPr/>
          </p:nvSpPr>
          <p:spPr bwMode="auto">
            <a:xfrm rot="5400000">
              <a:off x="9000471" y="5633635"/>
              <a:ext cx="354013" cy="44433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9267" name="Straight Connector 114">
              <a:extLst>
                <a:ext uri="{FF2B5EF4-FFF2-40B4-BE49-F238E27FC236}">
                  <a16:creationId xmlns:a16="http://schemas.microsoft.com/office/drawing/2014/main" id="{C789BD15-48B1-4476-298B-D71133DF3E26}"/>
                </a:ext>
              </a:extLst>
            </p:cNvPr>
            <p:cNvCxnSpPr>
              <a:stCxn id="9265" idx="4"/>
            </p:cNvCxnSpPr>
            <p:nvPr/>
          </p:nvCxnSpPr>
          <p:spPr bwMode="auto">
            <a:xfrm flipH="1">
              <a:off x="8347011" y="5478844"/>
              <a:ext cx="46548" cy="17780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68" name="Straight Connector 115">
              <a:extLst>
                <a:ext uri="{FF2B5EF4-FFF2-40B4-BE49-F238E27FC236}">
                  <a16:creationId xmlns:a16="http://schemas.microsoft.com/office/drawing/2014/main" id="{751C6FA1-0DC5-C202-A178-62E324B8D797}"/>
                </a:ext>
              </a:extLst>
            </p:cNvPr>
            <p:cNvCxnSpPr>
              <a:stCxn id="9265" idx="0"/>
              <a:endCxn id="9265" idx="2"/>
            </p:cNvCxnSpPr>
            <p:nvPr/>
          </p:nvCxnSpPr>
          <p:spPr bwMode="auto">
            <a:xfrm>
              <a:off x="8347011" y="5656645"/>
              <a:ext cx="46548" cy="1762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69" name="Straight Connector 116">
              <a:extLst>
                <a:ext uri="{FF2B5EF4-FFF2-40B4-BE49-F238E27FC236}">
                  <a16:creationId xmlns:a16="http://schemas.microsoft.com/office/drawing/2014/main" id="{31084420-D79B-F4A2-1DAA-B9ACD9500AF1}"/>
                </a:ext>
              </a:extLst>
            </p:cNvPr>
            <p:cNvCxnSpPr>
              <a:stCxn id="9266" idx="2"/>
            </p:cNvCxnSpPr>
            <p:nvPr/>
          </p:nvCxnSpPr>
          <p:spPr bwMode="auto">
            <a:xfrm>
              <a:off x="9155261" y="5478844"/>
              <a:ext cx="44433" cy="17780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0" name="Straight Connector 117">
              <a:extLst>
                <a:ext uri="{FF2B5EF4-FFF2-40B4-BE49-F238E27FC236}">
                  <a16:creationId xmlns:a16="http://schemas.microsoft.com/office/drawing/2014/main" id="{B1DDCC35-ACB4-3314-0D67-27739F1EA67A}"/>
                </a:ext>
              </a:extLst>
            </p:cNvPr>
            <p:cNvCxnSpPr>
              <a:stCxn id="9266" idx="0"/>
              <a:endCxn id="9266" idx="4"/>
            </p:cNvCxnSpPr>
            <p:nvPr/>
          </p:nvCxnSpPr>
          <p:spPr bwMode="auto">
            <a:xfrm flipH="1">
              <a:off x="9155261" y="5656645"/>
              <a:ext cx="44433" cy="1762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1" name="Straight Connector 118">
              <a:extLst>
                <a:ext uri="{FF2B5EF4-FFF2-40B4-BE49-F238E27FC236}">
                  <a16:creationId xmlns:a16="http://schemas.microsoft.com/office/drawing/2014/main" id="{32A637E4-8540-ED53-A47B-DEEC35C1AB15}"/>
                </a:ext>
              </a:extLst>
            </p:cNvPr>
            <p:cNvCxnSpPr>
              <a:stCxn id="9265" idx="4"/>
              <a:endCxn id="9266" idx="2"/>
            </p:cNvCxnSpPr>
            <p:nvPr/>
          </p:nvCxnSpPr>
          <p:spPr bwMode="auto">
            <a:xfrm>
              <a:off x="8393559" y="5478844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2" name="Straight Connector 119">
              <a:extLst>
                <a:ext uri="{FF2B5EF4-FFF2-40B4-BE49-F238E27FC236}">
                  <a16:creationId xmlns:a16="http://schemas.microsoft.com/office/drawing/2014/main" id="{EA1F11C5-F349-8446-1D01-243128502102}"/>
                </a:ext>
              </a:extLst>
            </p:cNvPr>
            <p:cNvCxnSpPr>
              <a:stCxn id="9265" idx="2"/>
            </p:cNvCxnSpPr>
            <p:nvPr/>
          </p:nvCxnSpPr>
          <p:spPr bwMode="auto">
            <a:xfrm>
              <a:off x="8393559" y="5832857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3" name="Straight Connector 120">
              <a:extLst>
                <a:ext uri="{FF2B5EF4-FFF2-40B4-BE49-F238E27FC236}">
                  <a16:creationId xmlns:a16="http://schemas.microsoft.com/office/drawing/2014/main" id="{98F4D4E4-78DE-A40D-BF04-5F11D39325B6}"/>
                </a:ext>
              </a:extLst>
            </p:cNvPr>
            <p:cNvCxnSpPr/>
            <p:nvPr/>
          </p:nvCxnSpPr>
          <p:spPr bwMode="auto">
            <a:xfrm>
              <a:off x="1574208" y="5832857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4" name="Straight Connector 121">
              <a:extLst>
                <a:ext uri="{FF2B5EF4-FFF2-40B4-BE49-F238E27FC236}">
                  <a16:creationId xmlns:a16="http://schemas.microsoft.com/office/drawing/2014/main" id="{045C149F-A70A-C58B-C51C-A37F2D22A410}"/>
                </a:ext>
              </a:extLst>
            </p:cNvPr>
            <p:cNvCxnSpPr/>
            <p:nvPr/>
          </p:nvCxnSpPr>
          <p:spPr bwMode="auto">
            <a:xfrm>
              <a:off x="1483226" y="5478845"/>
              <a:ext cx="90982" cy="3540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275" name="Straight Connector 122">
              <a:extLst>
                <a:ext uri="{FF2B5EF4-FFF2-40B4-BE49-F238E27FC236}">
                  <a16:creationId xmlns:a16="http://schemas.microsoft.com/office/drawing/2014/main" id="{4C7B689A-483B-4A29-8B96-6AA6C6CE95F0}"/>
                </a:ext>
              </a:extLst>
            </p:cNvPr>
            <p:cNvCxnSpPr/>
            <p:nvPr/>
          </p:nvCxnSpPr>
          <p:spPr bwMode="auto">
            <a:xfrm>
              <a:off x="723640" y="5478844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9276" name="Group 115">
              <a:extLst>
                <a:ext uri="{FF2B5EF4-FFF2-40B4-BE49-F238E27FC236}">
                  <a16:creationId xmlns:a16="http://schemas.microsoft.com/office/drawing/2014/main" id="{D2E248C2-905A-BC26-91E8-23B866E24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5142" y="5478845"/>
              <a:ext cx="852684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77" name="Rectangle 124">
                <a:extLst>
                  <a:ext uri="{FF2B5EF4-FFF2-40B4-BE49-F238E27FC236}">
                    <a16:creationId xmlns:a16="http://schemas.microsoft.com/office/drawing/2014/main" id="{EE58C5BE-E4A3-1CF6-0C65-3D4BF73F8CF9}"/>
                  </a:ext>
                </a:extLst>
              </p:cNvPr>
              <p:cNvSpPr/>
              <p:nvPr/>
            </p:nvSpPr>
            <p:spPr bwMode="auto">
              <a:xfrm>
                <a:off x="1911173" y="4791247"/>
                <a:ext cx="555165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78" name="Isosceles Triangle 125">
                <a:extLst>
                  <a:ext uri="{FF2B5EF4-FFF2-40B4-BE49-F238E27FC236}">
                    <a16:creationId xmlns:a16="http://schemas.microsoft.com/office/drawing/2014/main" id="{8BC8F65A-4B91-7A42-F0F7-2C218A10D9AE}"/>
                  </a:ext>
                </a:extLst>
              </p:cNvPr>
              <p:cNvSpPr/>
              <p:nvPr/>
            </p:nvSpPr>
            <p:spPr bwMode="auto">
              <a:xfrm rot="16200000">
                <a:off x="1786948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79" name="Isosceles Triangle 126">
                <a:extLst>
                  <a:ext uri="{FF2B5EF4-FFF2-40B4-BE49-F238E27FC236}">
                    <a16:creationId xmlns:a16="http://schemas.microsoft.com/office/drawing/2014/main" id="{D9B632EF-86AF-EEDC-5906-8595D67EBD0D}"/>
                  </a:ext>
                </a:extLst>
              </p:cNvPr>
              <p:cNvSpPr/>
              <p:nvPr/>
            </p:nvSpPr>
            <p:spPr bwMode="auto">
              <a:xfrm rot="5400000">
                <a:off x="2376135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280" name="Straight Connector 127">
                <a:extLst>
                  <a:ext uri="{FF2B5EF4-FFF2-40B4-BE49-F238E27FC236}">
                    <a16:creationId xmlns:a16="http://schemas.microsoft.com/office/drawing/2014/main" id="{348E3AC7-970B-3A69-B470-3028BEC61666}"/>
                  </a:ext>
                </a:extLst>
              </p:cNvPr>
              <p:cNvCxnSpPr>
                <a:stCxn id="9278" idx="4"/>
              </p:cNvCxnSpPr>
              <p:nvPr/>
            </p:nvCxnSpPr>
            <p:spPr bwMode="auto">
              <a:xfrm flipH="1">
                <a:off x="1877152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81" name="Straight Connector 128">
                <a:extLst>
                  <a:ext uri="{FF2B5EF4-FFF2-40B4-BE49-F238E27FC236}">
                    <a16:creationId xmlns:a16="http://schemas.microsoft.com/office/drawing/2014/main" id="{6F972301-1EF3-A6F0-04AB-C687113699CE}"/>
                  </a:ext>
                </a:extLst>
              </p:cNvPr>
              <p:cNvCxnSpPr>
                <a:stCxn id="9278" idx="0"/>
                <a:endCxn id="9278" idx="2"/>
              </p:cNvCxnSpPr>
              <p:nvPr/>
            </p:nvCxnSpPr>
            <p:spPr bwMode="auto">
              <a:xfrm>
                <a:off x="1877152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82" name="Straight Connector 129">
                <a:extLst>
                  <a:ext uri="{FF2B5EF4-FFF2-40B4-BE49-F238E27FC236}">
                    <a16:creationId xmlns:a16="http://schemas.microsoft.com/office/drawing/2014/main" id="{77BB78FD-57EA-98AA-80D6-6623A371F543}"/>
                  </a:ext>
                </a:extLst>
              </p:cNvPr>
              <p:cNvCxnSpPr>
                <a:stCxn id="9279" idx="2"/>
              </p:cNvCxnSpPr>
              <p:nvPr/>
            </p:nvCxnSpPr>
            <p:spPr bwMode="auto">
              <a:xfrm>
                <a:off x="2466339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83" name="Straight Connector 130">
                <a:extLst>
                  <a:ext uri="{FF2B5EF4-FFF2-40B4-BE49-F238E27FC236}">
                    <a16:creationId xmlns:a16="http://schemas.microsoft.com/office/drawing/2014/main" id="{9EE94D79-00E2-C668-ACCE-7C3905617431}"/>
                  </a:ext>
                </a:extLst>
              </p:cNvPr>
              <p:cNvCxnSpPr>
                <a:endCxn id="9279" idx="4"/>
              </p:cNvCxnSpPr>
              <p:nvPr/>
            </p:nvCxnSpPr>
            <p:spPr bwMode="auto">
              <a:xfrm flipH="1">
                <a:off x="2466339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84" name="Straight Connector 131">
                <a:extLst>
                  <a:ext uri="{FF2B5EF4-FFF2-40B4-BE49-F238E27FC236}">
                    <a16:creationId xmlns:a16="http://schemas.microsoft.com/office/drawing/2014/main" id="{C1A476D5-1DE8-2B3B-7096-41C74F5016DD}"/>
                  </a:ext>
                </a:extLst>
              </p:cNvPr>
              <p:cNvCxnSpPr>
                <a:stCxn id="9278" idx="4"/>
                <a:endCxn id="9279" idx="2"/>
              </p:cNvCxnSpPr>
              <p:nvPr/>
            </p:nvCxnSpPr>
            <p:spPr bwMode="auto">
              <a:xfrm>
                <a:off x="1911173" y="4791247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85" name="Straight Connector 132">
                <a:extLst>
                  <a:ext uri="{FF2B5EF4-FFF2-40B4-BE49-F238E27FC236}">
                    <a16:creationId xmlns:a16="http://schemas.microsoft.com/office/drawing/2014/main" id="{8B327D79-504A-77F5-420F-61787706F457}"/>
                  </a:ext>
                </a:extLst>
              </p:cNvPr>
              <p:cNvCxnSpPr>
                <a:stCxn id="9278" idx="2"/>
              </p:cNvCxnSpPr>
              <p:nvPr/>
            </p:nvCxnSpPr>
            <p:spPr bwMode="auto">
              <a:xfrm>
                <a:off x="1911173" y="5005676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286" name="Group 116">
              <a:extLst>
                <a:ext uri="{FF2B5EF4-FFF2-40B4-BE49-F238E27FC236}">
                  <a16:creationId xmlns:a16="http://schemas.microsoft.com/office/drawing/2014/main" id="{F7E9517A-CDF1-AF9E-15D2-5BEF5352B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7826" y="5478845"/>
              <a:ext cx="850568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87" name="Rectangle 134">
                <a:extLst>
                  <a:ext uri="{FF2B5EF4-FFF2-40B4-BE49-F238E27FC236}">
                    <a16:creationId xmlns:a16="http://schemas.microsoft.com/office/drawing/2014/main" id="{BC96C054-E702-9504-BAAC-889FAD3C081B}"/>
                  </a:ext>
                </a:extLst>
              </p:cNvPr>
              <p:cNvSpPr/>
              <p:nvPr/>
            </p:nvSpPr>
            <p:spPr bwMode="auto">
              <a:xfrm>
                <a:off x="1911258" y="4791247"/>
                <a:ext cx="554996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88" name="Isosceles Triangle 135">
                <a:extLst>
                  <a:ext uri="{FF2B5EF4-FFF2-40B4-BE49-F238E27FC236}">
                    <a16:creationId xmlns:a16="http://schemas.microsoft.com/office/drawing/2014/main" id="{74506361-3D29-E440-6D67-FEFACC8DCDFD}"/>
                  </a:ext>
                </a:extLst>
              </p:cNvPr>
              <p:cNvSpPr/>
              <p:nvPr/>
            </p:nvSpPr>
            <p:spPr bwMode="auto">
              <a:xfrm rot="16200000">
                <a:off x="1786990" y="4881409"/>
                <a:ext cx="214429" cy="34106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89" name="Isosceles Triangle 136">
                <a:extLst>
                  <a:ext uri="{FF2B5EF4-FFF2-40B4-BE49-F238E27FC236}">
                    <a16:creationId xmlns:a16="http://schemas.microsoft.com/office/drawing/2014/main" id="{A164B9B0-DFBD-5BC6-8132-A2DFF3891036}"/>
                  </a:ext>
                </a:extLst>
              </p:cNvPr>
              <p:cNvSpPr/>
              <p:nvPr/>
            </p:nvSpPr>
            <p:spPr bwMode="auto">
              <a:xfrm rot="5400000">
                <a:off x="2376093" y="4881409"/>
                <a:ext cx="214429" cy="34106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290" name="Straight Connector 137">
                <a:extLst>
                  <a:ext uri="{FF2B5EF4-FFF2-40B4-BE49-F238E27FC236}">
                    <a16:creationId xmlns:a16="http://schemas.microsoft.com/office/drawing/2014/main" id="{A76E35D7-E739-C10F-2578-6D6A38D7A9FB}"/>
                  </a:ext>
                </a:extLst>
              </p:cNvPr>
              <p:cNvCxnSpPr>
                <a:stCxn id="9288" idx="4"/>
              </p:cNvCxnSpPr>
              <p:nvPr/>
            </p:nvCxnSpPr>
            <p:spPr bwMode="auto">
              <a:xfrm flipH="1">
                <a:off x="1877152" y="4791247"/>
                <a:ext cx="34106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91" name="Straight Connector 138">
                <a:extLst>
                  <a:ext uri="{FF2B5EF4-FFF2-40B4-BE49-F238E27FC236}">
                    <a16:creationId xmlns:a16="http://schemas.microsoft.com/office/drawing/2014/main" id="{BBF1ADB6-37A1-34EA-ADB9-D3B513B93949}"/>
                  </a:ext>
                </a:extLst>
              </p:cNvPr>
              <p:cNvCxnSpPr>
                <a:stCxn id="9288" idx="0"/>
                <a:endCxn id="9288" idx="2"/>
              </p:cNvCxnSpPr>
              <p:nvPr/>
            </p:nvCxnSpPr>
            <p:spPr bwMode="auto">
              <a:xfrm>
                <a:off x="1877152" y="4898942"/>
                <a:ext cx="34106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92" name="Straight Connector 139">
                <a:extLst>
                  <a:ext uri="{FF2B5EF4-FFF2-40B4-BE49-F238E27FC236}">
                    <a16:creationId xmlns:a16="http://schemas.microsoft.com/office/drawing/2014/main" id="{4F56B1D0-5068-582A-3CA6-2FDA9B8DA01F}"/>
                  </a:ext>
                </a:extLst>
              </p:cNvPr>
              <p:cNvCxnSpPr>
                <a:stCxn id="9289" idx="2"/>
              </p:cNvCxnSpPr>
              <p:nvPr/>
            </p:nvCxnSpPr>
            <p:spPr bwMode="auto">
              <a:xfrm>
                <a:off x="2466254" y="4791247"/>
                <a:ext cx="34106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93" name="Straight Connector 140">
                <a:extLst>
                  <a:ext uri="{FF2B5EF4-FFF2-40B4-BE49-F238E27FC236}">
                    <a16:creationId xmlns:a16="http://schemas.microsoft.com/office/drawing/2014/main" id="{75DB2557-7E42-F3EA-84FC-A0F0495083BF}"/>
                  </a:ext>
                </a:extLst>
              </p:cNvPr>
              <p:cNvCxnSpPr>
                <a:endCxn id="9289" idx="4"/>
              </p:cNvCxnSpPr>
              <p:nvPr/>
            </p:nvCxnSpPr>
            <p:spPr bwMode="auto">
              <a:xfrm flipH="1">
                <a:off x="2466254" y="4898942"/>
                <a:ext cx="34106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94" name="Straight Connector 141">
                <a:extLst>
                  <a:ext uri="{FF2B5EF4-FFF2-40B4-BE49-F238E27FC236}">
                    <a16:creationId xmlns:a16="http://schemas.microsoft.com/office/drawing/2014/main" id="{61A41483-6A11-DB5C-5369-2A7156650F93}"/>
                  </a:ext>
                </a:extLst>
              </p:cNvPr>
              <p:cNvCxnSpPr>
                <a:stCxn id="9288" idx="4"/>
                <a:endCxn id="9289" idx="2"/>
              </p:cNvCxnSpPr>
              <p:nvPr/>
            </p:nvCxnSpPr>
            <p:spPr bwMode="auto">
              <a:xfrm>
                <a:off x="1911258" y="4791247"/>
                <a:ext cx="5549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95" name="Straight Connector 142">
                <a:extLst>
                  <a:ext uri="{FF2B5EF4-FFF2-40B4-BE49-F238E27FC236}">
                    <a16:creationId xmlns:a16="http://schemas.microsoft.com/office/drawing/2014/main" id="{CFEBD31F-FA91-540C-7B3D-B41D4B3158C4}"/>
                  </a:ext>
                </a:extLst>
              </p:cNvPr>
              <p:cNvCxnSpPr>
                <a:stCxn id="9288" idx="2"/>
              </p:cNvCxnSpPr>
              <p:nvPr/>
            </p:nvCxnSpPr>
            <p:spPr bwMode="auto">
              <a:xfrm>
                <a:off x="1911258" y="5005676"/>
                <a:ext cx="5549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296" name="Group 117">
              <a:extLst>
                <a:ext uri="{FF2B5EF4-FFF2-40B4-BE49-F238E27FC236}">
                  <a16:creationId xmlns:a16="http://schemas.microsoft.com/office/drawing/2014/main" id="{5CAE6DBB-5853-5FC8-D0CC-98765280DC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38393" y="5478845"/>
              <a:ext cx="852683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97" name="Rectangle 144">
                <a:extLst>
                  <a:ext uri="{FF2B5EF4-FFF2-40B4-BE49-F238E27FC236}">
                    <a16:creationId xmlns:a16="http://schemas.microsoft.com/office/drawing/2014/main" id="{3E9290A5-BA4A-3123-C311-28C7C9132C72}"/>
                  </a:ext>
                </a:extLst>
              </p:cNvPr>
              <p:cNvSpPr/>
              <p:nvPr/>
            </p:nvSpPr>
            <p:spPr bwMode="auto">
              <a:xfrm>
                <a:off x="1909626" y="4791247"/>
                <a:ext cx="558259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98" name="Isosceles Triangle 145">
                <a:extLst>
                  <a:ext uri="{FF2B5EF4-FFF2-40B4-BE49-F238E27FC236}">
                    <a16:creationId xmlns:a16="http://schemas.microsoft.com/office/drawing/2014/main" id="{8039CD3B-8B24-F429-D167-DE016E934963}"/>
                  </a:ext>
                </a:extLst>
              </p:cNvPr>
              <p:cNvSpPr/>
              <p:nvPr/>
            </p:nvSpPr>
            <p:spPr bwMode="auto">
              <a:xfrm rot="16200000">
                <a:off x="1786175" y="4882224"/>
                <a:ext cx="214429" cy="32474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299" name="Isosceles Triangle 146">
                <a:extLst>
                  <a:ext uri="{FF2B5EF4-FFF2-40B4-BE49-F238E27FC236}">
                    <a16:creationId xmlns:a16="http://schemas.microsoft.com/office/drawing/2014/main" id="{5B465961-8F8C-F520-5B00-B18EC7DA1588}"/>
                  </a:ext>
                </a:extLst>
              </p:cNvPr>
              <p:cNvSpPr/>
              <p:nvPr/>
            </p:nvSpPr>
            <p:spPr bwMode="auto">
              <a:xfrm rot="5400000">
                <a:off x="2376908" y="4882224"/>
                <a:ext cx="214429" cy="32474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300" name="Straight Connector 147">
                <a:extLst>
                  <a:ext uri="{FF2B5EF4-FFF2-40B4-BE49-F238E27FC236}">
                    <a16:creationId xmlns:a16="http://schemas.microsoft.com/office/drawing/2014/main" id="{258CCCF2-6E40-CD46-B548-1DAB02423E0A}"/>
                  </a:ext>
                </a:extLst>
              </p:cNvPr>
              <p:cNvCxnSpPr>
                <a:stCxn id="9298" idx="4"/>
              </p:cNvCxnSpPr>
              <p:nvPr/>
            </p:nvCxnSpPr>
            <p:spPr bwMode="auto">
              <a:xfrm flipH="1">
                <a:off x="1877152" y="4791247"/>
                <a:ext cx="32474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01" name="Straight Connector 148">
                <a:extLst>
                  <a:ext uri="{FF2B5EF4-FFF2-40B4-BE49-F238E27FC236}">
                    <a16:creationId xmlns:a16="http://schemas.microsoft.com/office/drawing/2014/main" id="{3BD13D7B-FC3C-BDDA-6F59-538E23084A00}"/>
                  </a:ext>
                </a:extLst>
              </p:cNvPr>
              <p:cNvCxnSpPr>
                <a:stCxn id="9298" idx="0"/>
                <a:endCxn id="9298" idx="2"/>
              </p:cNvCxnSpPr>
              <p:nvPr/>
            </p:nvCxnSpPr>
            <p:spPr bwMode="auto">
              <a:xfrm>
                <a:off x="1877152" y="4898942"/>
                <a:ext cx="32474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02" name="Straight Connector 149">
                <a:extLst>
                  <a:ext uri="{FF2B5EF4-FFF2-40B4-BE49-F238E27FC236}">
                    <a16:creationId xmlns:a16="http://schemas.microsoft.com/office/drawing/2014/main" id="{5A4B605D-703C-9E9F-E2DF-97CDC97C0623}"/>
                  </a:ext>
                </a:extLst>
              </p:cNvPr>
              <p:cNvCxnSpPr>
                <a:stCxn id="9299" idx="2"/>
              </p:cNvCxnSpPr>
              <p:nvPr/>
            </p:nvCxnSpPr>
            <p:spPr bwMode="auto">
              <a:xfrm>
                <a:off x="2467886" y="4791247"/>
                <a:ext cx="32474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03" name="Straight Connector 150">
                <a:extLst>
                  <a:ext uri="{FF2B5EF4-FFF2-40B4-BE49-F238E27FC236}">
                    <a16:creationId xmlns:a16="http://schemas.microsoft.com/office/drawing/2014/main" id="{D17DBA4A-C00F-98A0-32E0-47211C0E1C81}"/>
                  </a:ext>
                </a:extLst>
              </p:cNvPr>
              <p:cNvCxnSpPr>
                <a:endCxn id="9299" idx="4"/>
              </p:cNvCxnSpPr>
              <p:nvPr/>
            </p:nvCxnSpPr>
            <p:spPr bwMode="auto">
              <a:xfrm flipH="1">
                <a:off x="2467886" y="4898942"/>
                <a:ext cx="32474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04" name="Straight Connector 151">
                <a:extLst>
                  <a:ext uri="{FF2B5EF4-FFF2-40B4-BE49-F238E27FC236}">
                    <a16:creationId xmlns:a16="http://schemas.microsoft.com/office/drawing/2014/main" id="{F25ADEB9-0EBC-39E5-8C40-9AD644AE5642}"/>
                  </a:ext>
                </a:extLst>
              </p:cNvPr>
              <p:cNvCxnSpPr>
                <a:stCxn id="9298" idx="4"/>
                <a:endCxn id="9299" idx="2"/>
              </p:cNvCxnSpPr>
              <p:nvPr/>
            </p:nvCxnSpPr>
            <p:spPr bwMode="auto">
              <a:xfrm>
                <a:off x="1909626" y="4791247"/>
                <a:ext cx="55825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05" name="Straight Connector 152">
                <a:extLst>
                  <a:ext uri="{FF2B5EF4-FFF2-40B4-BE49-F238E27FC236}">
                    <a16:creationId xmlns:a16="http://schemas.microsoft.com/office/drawing/2014/main" id="{4849EB0B-768C-2833-C546-CCF3112EBE11}"/>
                  </a:ext>
                </a:extLst>
              </p:cNvPr>
              <p:cNvCxnSpPr>
                <a:stCxn id="9298" idx="2"/>
              </p:cNvCxnSpPr>
              <p:nvPr/>
            </p:nvCxnSpPr>
            <p:spPr bwMode="auto">
              <a:xfrm>
                <a:off x="1909626" y="5005676"/>
                <a:ext cx="55825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306" name="Group 118">
              <a:extLst>
                <a:ext uri="{FF2B5EF4-FFF2-40B4-BE49-F238E27FC236}">
                  <a16:creationId xmlns:a16="http://schemas.microsoft.com/office/drawing/2014/main" id="{45D207BC-A6FC-4019-033B-82F0A4FA75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077" y="5478845"/>
              <a:ext cx="852684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07" name="Rectangle 154">
                <a:extLst>
                  <a:ext uri="{FF2B5EF4-FFF2-40B4-BE49-F238E27FC236}">
                    <a16:creationId xmlns:a16="http://schemas.microsoft.com/office/drawing/2014/main" id="{6AF70A47-23FF-2FC0-4372-0583A5DFB95C}"/>
                  </a:ext>
                </a:extLst>
              </p:cNvPr>
              <p:cNvSpPr/>
              <p:nvPr/>
            </p:nvSpPr>
            <p:spPr bwMode="auto">
              <a:xfrm>
                <a:off x="1911173" y="4791247"/>
                <a:ext cx="555165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08" name="Isosceles Triangle 155">
                <a:extLst>
                  <a:ext uri="{FF2B5EF4-FFF2-40B4-BE49-F238E27FC236}">
                    <a16:creationId xmlns:a16="http://schemas.microsoft.com/office/drawing/2014/main" id="{0B9A098E-B165-C95B-B4FE-211EA24E1BC9}"/>
                  </a:ext>
                </a:extLst>
              </p:cNvPr>
              <p:cNvSpPr/>
              <p:nvPr/>
            </p:nvSpPr>
            <p:spPr bwMode="auto">
              <a:xfrm rot="16200000">
                <a:off x="1786948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09" name="Isosceles Triangle 156">
                <a:extLst>
                  <a:ext uri="{FF2B5EF4-FFF2-40B4-BE49-F238E27FC236}">
                    <a16:creationId xmlns:a16="http://schemas.microsoft.com/office/drawing/2014/main" id="{80B7642B-A0EA-6C94-A9E0-865F4F1A4103}"/>
                  </a:ext>
                </a:extLst>
              </p:cNvPr>
              <p:cNvSpPr/>
              <p:nvPr/>
            </p:nvSpPr>
            <p:spPr bwMode="auto">
              <a:xfrm rot="5400000">
                <a:off x="2376135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310" name="Straight Connector 157">
                <a:extLst>
                  <a:ext uri="{FF2B5EF4-FFF2-40B4-BE49-F238E27FC236}">
                    <a16:creationId xmlns:a16="http://schemas.microsoft.com/office/drawing/2014/main" id="{1922D5AC-09C4-7C6E-3FF5-0AB966D92047}"/>
                  </a:ext>
                </a:extLst>
              </p:cNvPr>
              <p:cNvCxnSpPr>
                <a:stCxn id="9308" idx="4"/>
              </p:cNvCxnSpPr>
              <p:nvPr/>
            </p:nvCxnSpPr>
            <p:spPr bwMode="auto">
              <a:xfrm flipH="1">
                <a:off x="1877152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11" name="Straight Connector 158">
                <a:extLst>
                  <a:ext uri="{FF2B5EF4-FFF2-40B4-BE49-F238E27FC236}">
                    <a16:creationId xmlns:a16="http://schemas.microsoft.com/office/drawing/2014/main" id="{870C1BBE-1FDF-69D3-2B36-C2E8521E2C8F}"/>
                  </a:ext>
                </a:extLst>
              </p:cNvPr>
              <p:cNvCxnSpPr>
                <a:stCxn id="9308" idx="0"/>
                <a:endCxn id="9308" idx="2"/>
              </p:cNvCxnSpPr>
              <p:nvPr/>
            </p:nvCxnSpPr>
            <p:spPr bwMode="auto">
              <a:xfrm>
                <a:off x="1877152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12" name="Straight Connector 159">
                <a:extLst>
                  <a:ext uri="{FF2B5EF4-FFF2-40B4-BE49-F238E27FC236}">
                    <a16:creationId xmlns:a16="http://schemas.microsoft.com/office/drawing/2014/main" id="{0CC87784-E518-D221-579E-773CC6571DDD}"/>
                  </a:ext>
                </a:extLst>
              </p:cNvPr>
              <p:cNvCxnSpPr>
                <a:stCxn id="9309" idx="2"/>
              </p:cNvCxnSpPr>
              <p:nvPr/>
            </p:nvCxnSpPr>
            <p:spPr bwMode="auto">
              <a:xfrm>
                <a:off x="2466339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13" name="Straight Connector 160">
                <a:extLst>
                  <a:ext uri="{FF2B5EF4-FFF2-40B4-BE49-F238E27FC236}">
                    <a16:creationId xmlns:a16="http://schemas.microsoft.com/office/drawing/2014/main" id="{3785AFBD-32C3-1087-2D33-EF9D7B15C78C}"/>
                  </a:ext>
                </a:extLst>
              </p:cNvPr>
              <p:cNvCxnSpPr>
                <a:endCxn id="9309" idx="4"/>
              </p:cNvCxnSpPr>
              <p:nvPr/>
            </p:nvCxnSpPr>
            <p:spPr bwMode="auto">
              <a:xfrm flipH="1">
                <a:off x="2466339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14" name="Straight Connector 161">
                <a:extLst>
                  <a:ext uri="{FF2B5EF4-FFF2-40B4-BE49-F238E27FC236}">
                    <a16:creationId xmlns:a16="http://schemas.microsoft.com/office/drawing/2014/main" id="{B4BCDB30-FA1C-D58A-B501-65B58C2C6794}"/>
                  </a:ext>
                </a:extLst>
              </p:cNvPr>
              <p:cNvCxnSpPr>
                <a:stCxn id="9308" idx="4"/>
                <a:endCxn id="9309" idx="2"/>
              </p:cNvCxnSpPr>
              <p:nvPr/>
            </p:nvCxnSpPr>
            <p:spPr bwMode="auto">
              <a:xfrm>
                <a:off x="1911173" y="4791247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15" name="Straight Connector 162">
                <a:extLst>
                  <a:ext uri="{FF2B5EF4-FFF2-40B4-BE49-F238E27FC236}">
                    <a16:creationId xmlns:a16="http://schemas.microsoft.com/office/drawing/2014/main" id="{B9CF7692-FAC0-81C8-1E38-F4CD71D05843}"/>
                  </a:ext>
                </a:extLst>
              </p:cNvPr>
              <p:cNvCxnSpPr>
                <a:stCxn id="9308" idx="2"/>
              </p:cNvCxnSpPr>
              <p:nvPr/>
            </p:nvCxnSpPr>
            <p:spPr bwMode="auto">
              <a:xfrm>
                <a:off x="1911173" y="5005676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316" name="Group 119">
              <a:extLst>
                <a:ext uri="{FF2B5EF4-FFF2-40B4-BE49-F238E27FC236}">
                  <a16:creationId xmlns:a16="http://schemas.microsoft.com/office/drawing/2014/main" id="{B4516DCB-D7C1-D45B-E6A5-AC33BBEEF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5876" y="5478845"/>
              <a:ext cx="852684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17" name="Rectangle 164">
                <a:extLst>
                  <a:ext uri="{FF2B5EF4-FFF2-40B4-BE49-F238E27FC236}">
                    <a16:creationId xmlns:a16="http://schemas.microsoft.com/office/drawing/2014/main" id="{CF2E5114-560A-2EB0-CCA2-1CEC3E51E342}"/>
                  </a:ext>
                </a:extLst>
              </p:cNvPr>
              <p:cNvSpPr/>
              <p:nvPr/>
            </p:nvSpPr>
            <p:spPr bwMode="auto">
              <a:xfrm>
                <a:off x="1911173" y="4791247"/>
                <a:ext cx="555165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18" name="Isosceles Triangle 165">
                <a:extLst>
                  <a:ext uri="{FF2B5EF4-FFF2-40B4-BE49-F238E27FC236}">
                    <a16:creationId xmlns:a16="http://schemas.microsoft.com/office/drawing/2014/main" id="{B3C4D1DB-4EC4-D550-B3A8-CC0A6626DE36}"/>
                  </a:ext>
                </a:extLst>
              </p:cNvPr>
              <p:cNvSpPr/>
              <p:nvPr/>
            </p:nvSpPr>
            <p:spPr bwMode="auto">
              <a:xfrm rot="16200000">
                <a:off x="1786948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19" name="Isosceles Triangle 166">
                <a:extLst>
                  <a:ext uri="{FF2B5EF4-FFF2-40B4-BE49-F238E27FC236}">
                    <a16:creationId xmlns:a16="http://schemas.microsoft.com/office/drawing/2014/main" id="{066F3509-9BCF-AB1E-39FF-57B33500201C}"/>
                  </a:ext>
                </a:extLst>
              </p:cNvPr>
              <p:cNvSpPr/>
              <p:nvPr/>
            </p:nvSpPr>
            <p:spPr bwMode="auto">
              <a:xfrm rot="5400000">
                <a:off x="2376135" y="4881451"/>
                <a:ext cx="214429" cy="34021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320" name="Straight Connector 167">
                <a:extLst>
                  <a:ext uri="{FF2B5EF4-FFF2-40B4-BE49-F238E27FC236}">
                    <a16:creationId xmlns:a16="http://schemas.microsoft.com/office/drawing/2014/main" id="{46B52C26-0CC8-B3F5-BA0C-780ECCC8D98F}"/>
                  </a:ext>
                </a:extLst>
              </p:cNvPr>
              <p:cNvCxnSpPr>
                <a:stCxn id="9318" idx="4"/>
              </p:cNvCxnSpPr>
              <p:nvPr/>
            </p:nvCxnSpPr>
            <p:spPr bwMode="auto">
              <a:xfrm flipH="1">
                <a:off x="1877152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21" name="Straight Connector 168">
                <a:extLst>
                  <a:ext uri="{FF2B5EF4-FFF2-40B4-BE49-F238E27FC236}">
                    <a16:creationId xmlns:a16="http://schemas.microsoft.com/office/drawing/2014/main" id="{55E90DE3-D73A-0D8C-0BD9-EF21D658B24A}"/>
                  </a:ext>
                </a:extLst>
              </p:cNvPr>
              <p:cNvCxnSpPr>
                <a:stCxn id="9318" idx="0"/>
                <a:endCxn id="9318" idx="2"/>
              </p:cNvCxnSpPr>
              <p:nvPr/>
            </p:nvCxnSpPr>
            <p:spPr bwMode="auto">
              <a:xfrm>
                <a:off x="1877152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22" name="Straight Connector 169">
                <a:extLst>
                  <a:ext uri="{FF2B5EF4-FFF2-40B4-BE49-F238E27FC236}">
                    <a16:creationId xmlns:a16="http://schemas.microsoft.com/office/drawing/2014/main" id="{ECB23465-10FE-31B8-2505-1A992EDF49FE}"/>
                  </a:ext>
                </a:extLst>
              </p:cNvPr>
              <p:cNvCxnSpPr>
                <a:stCxn id="9319" idx="2"/>
              </p:cNvCxnSpPr>
              <p:nvPr/>
            </p:nvCxnSpPr>
            <p:spPr bwMode="auto">
              <a:xfrm>
                <a:off x="2466339" y="4791247"/>
                <a:ext cx="34021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23" name="Straight Connector 170">
                <a:extLst>
                  <a:ext uri="{FF2B5EF4-FFF2-40B4-BE49-F238E27FC236}">
                    <a16:creationId xmlns:a16="http://schemas.microsoft.com/office/drawing/2014/main" id="{5EC8F84A-2E34-88D7-88BB-55325F768465}"/>
                  </a:ext>
                </a:extLst>
              </p:cNvPr>
              <p:cNvCxnSpPr>
                <a:endCxn id="9319" idx="4"/>
              </p:cNvCxnSpPr>
              <p:nvPr/>
            </p:nvCxnSpPr>
            <p:spPr bwMode="auto">
              <a:xfrm flipH="1">
                <a:off x="2466339" y="4898942"/>
                <a:ext cx="34021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24" name="Straight Connector 171">
                <a:extLst>
                  <a:ext uri="{FF2B5EF4-FFF2-40B4-BE49-F238E27FC236}">
                    <a16:creationId xmlns:a16="http://schemas.microsoft.com/office/drawing/2014/main" id="{52E899D7-1C18-C0A5-DBC5-B3F8DA19719F}"/>
                  </a:ext>
                </a:extLst>
              </p:cNvPr>
              <p:cNvCxnSpPr>
                <a:stCxn id="9318" idx="4"/>
                <a:endCxn id="9319" idx="2"/>
              </p:cNvCxnSpPr>
              <p:nvPr/>
            </p:nvCxnSpPr>
            <p:spPr bwMode="auto">
              <a:xfrm>
                <a:off x="1911173" y="4791247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25" name="Straight Connector 172">
                <a:extLst>
                  <a:ext uri="{FF2B5EF4-FFF2-40B4-BE49-F238E27FC236}">
                    <a16:creationId xmlns:a16="http://schemas.microsoft.com/office/drawing/2014/main" id="{3F75DDBE-EDDC-8438-8EB7-EBE8F66860B7}"/>
                  </a:ext>
                </a:extLst>
              </p:cNvPr>
              <p:cNvCxnSpPr>
                <a:stCxn id="9318" idx="2"/>
              </p:cNvCxnSpPr>
              <p:nvPr/>
            </p:nvCxnSpPr>
            <p:spPr bwMode="auto">
              <a:xfrm>
                <a:off x="1911173" y="5005676"/>
                <a:ext cx="555165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326" name="Group 120">
              <a:extLst>
                <a:ext uri="{FF2B5EF4-FFF2-40B4-BE49-F238E27FC236}">
                  <a16:creationId xmlns:a16="http://schemas.microsoft.com/office/drawing/2014/main" id="{6441A9C3-1F2C-FA6F-9AA0-11F9B9656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8560" y="5478845"/>
              <a:ext cx="850568" cy="354013"/>
              <a:chOff x="1877152" y="4791247"/>
              <a:chExt cx="623208" cy="2144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27" name="Rectangle 174">
                <a:extLst>
                  <a:ext uri="{FF2B5EF4-FFF2-40B4-BE49-F238E27FC236}">
                    <a16:creationId xmlns:a16="http://schemas.microsoft.com/office/drawing/2014/main" id="{8C70F5A7-4395-F3CF-0D9E-8D2A6F74F19E}"/>
                  </a:ext>
                </a:extLst>
              </p:cNvPr>
              <p:cNvSpPr/>
              <p:nvPr/>
            </p:nvSpPr>
            <p:spPr bwMode="auto">
              <a:xfrm>
                <a:off x="1911258" y="4791247"/>
                <a:ext cx="554996" cy="2144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28" name="Isosceles Triangle 175">
                <a:extLst>
                  <a:ext uri="{FF2B5EF4-FFF2-40B4-BE49-F238E27FC236}">
                    <a16:creationId xmlns:a16="http://schemas.microsoft.com/office/drawing/2014/main" id="{95E6E947-9855-6B8B-42AC-327ED01139D6}"/>
                  </a:ext>
                </a:extLst>
              </p:cNvPr>
              <p:cNvSpPr/>
              <p:nvPr/>
            </p:nvSpPr>
            <p:spPr bwMode="auto">
              <a:xfrm rot="16200000">
                <a:off x="1786990" y="4881409"/>
                <a:ext cx="214429" cy="34106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sp>
            <p:nvSpPr>
              <p:cNvPr id="9329" name="Isosceles Triangle 176">
                <a:extLst>
                  <a:ext uri="{FF2B5EF4-FFF2-40B4-BE49-F238E27FC236}">
                    <a16:creationId xmlns:a16="http://schemas.microsoft.com/office/drawing/2014/main" id="{B0B9A65B-C816-DF55-B55A-86C5BCA5F390}"/>
                  </a:ext>
                </a:extLst>
              </p:cNvPr>
              <p:cNvSpPr/>
              <p:nvPr/>
            </p:nvSpPr>
            <p:spPr bwMode="auto">
              <a:xfrm rot="5400000">
                <a:off x="2376093" y="4881409"/>
                <a:ext cx="214429" cy="34106"/>
              </a:xfrm>
              <a:prstGeom prst="triangl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GB" sz="1600" dirty="0"/>
              </a:p>
            </p:txBody>
          </p:sp>
          <p:cxnSp>
            <p:nvCxnSpPr>
              <p:cNvPr id="9330" name="Straight Connector 177">
                <a:extLst>
                  <a:ext uri="{FF2B5EF4-FFF2-40B4-BE49-F238E27FC236}">
                    <a16:creationId xmlns:a16="http://schemas.microsoft.com/office/drawing/2014/main" id="{154B839C-CED4-EBCC-3B83-8D5A68706C3B}"/>
                  </a:ext>
                </a:extLst>
              </p:cNvPr>
              <p:cNvCxnSpPr>
                <a:stCxn id="9328" idx="4"/>
              </p:cNvCxnSpPr>
              <p:nvPr/>
            </p:nvCxnSpPr>
            <p:spPr bwMode="auto">
              <a:xfrm flipH="1">
                <a:off x="1877152" y="4791247"/>
                <a:ext cx="34106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31" name="Straight Connector 178">
                <a:extLst>
                  <a:ext uri="{FF2B5EF4-FFF2-40B4-BE49-F238E27FC236}">
                    <a16:creationId xmlns:a16="http://schemas.microsoft.com/office/drawing/2014/main" id="{9BEB975C-8062-5105-CCB3-3414F8B513C4}"/>
                  </a:ext>
                </a:extLst>
              </p:cNvPr>
              <p:cNvCxnSpPr>
                <a:stCxn id="9328" idx="0"/>
                <a:endCxn id="9328" idx="2"/>
              </p:cNvCxnSpPr>
              <p:nvPr/>
            </p:nvCxnSpPr>
            <p:spPr bwMode="auto">
              <a:xfrm>
                <a:off x="1877152" y="4898942"/>
                <a:ext cx="34106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32" name="Straight Connector 179">
                <a:extLst>
                  <a:ext uri="{FF2B5EF4-FFF2-40B4-BE49-F238E27FC236}">
                    <a16:creationId xmlns:a16="http://schemas.microsoft.com/office/drawing/2014/main" id="{F14A745D-3BFC-C8F2-169B-A4984DC775F7}"/>
                  </a:ext>
                </a:extLst>
              </p:cNvPr>
              <p:cNvCxnSpPr>
                <a:stCxn id="9329" idx="2"/>
              </p:cNvCxnSpPr>
              <p:nvPr/>
            </p:nvCxnSpPr>
            <p:spPr bwMode="auto">
              <a:xfrm>
                <a:off x="2466254" y="4791247"/>
                <a:ext cx="34106" cy="107695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33" name="Straight Connector 180">
                <a:extLst>
                  <a:ext uri="{FF2B5EF4-FFF2-40B4-BE49-F238E27FC236}">
                    <a16:creationId xmlns:a16="http://schemas.microsoft.com/office/drawing/2014/main" id="{BDF9FC61-3647-7124-26F6-5AA13FC7666A}"/>
                  </a:ext>
                </a:extLst>
              </p:cNvPr>
              <p:cNvCxnSpPr>
                <a:endCxn id="9329" idx="4"/>
              </p:cNvCxnSpPr>
              <p:nvPr/>
            </p:nvCxnSpPr>
            <p:spPr bwMode="auto">
              <a:xfrm flipH="1">
                <a:off x="2466254" y="4898942"/>
                <a:ext cx="34106" cy="106734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34" name="Straight Connector 181">
                <a:extLst>
                  <a:ext uri="{FF2B5EF4-FFF2-40B4-BE49-F238E27FC236}">
                    <a16:creationId xmlns:a16="http://schemas.microsoft.com/office/drawing/2014/main" id="{85F2511F-7FD5-C243-DDEB-664EC6A0D2CE}"/>
                  </a:ext>
                </a:extLst>
              </p:cNvPr>
              <p:cNvCxnSpPr>
                <a:stCxn id="9328" idx="4"/>
                <a:endCxn id="9329" idx="2"/>
              </p:cNvCxnSpPr>
              <p:nvPr/>
            </p:nvCxnSpPr>
            <p:spPr bwMode="auto">
              <a:xfrm>
                <a:off x="1911258" y="4791247"/>
                <a:ext cx="5549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35" name="Straight Connector 182">
                <a:extLst>
                  <a:ext uri="{FF2B5EF4-FFF2-40B4-BE49-F238E27FC236}">
                    <a16:creationId xmlns:a16="http://schemas.microsoft.com/office/drawing/2014/main" id="{1FF005ED-C817-9098-7FFD-03DFD157C21B}"/>
                  </a:ext>
                </a:extLst>
              </p:cNvPr>
              <p:cNvCxnSpPr>
                <a:stCxn id="9328" idx="2"/>
              </p:cNvCxnSpPr>
              <p:nvPr/>
            </p:nvCxnSpPr>
            <p:spPr bwMode="auto">
              <a:xfrm>
                <a:off x="1911258" y="5005676"/>
                <a:ext cx="554996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9336" name="Straight Connector 183">
              <a:extLst>
                <a:ext uri="{FF2B5EF4-FFF2-40B4-BE49-F238E27FC236}">
                  <a16:creationId xmlns:a16="http://schemas.microsoft.com/office/drawing/2014/main" id="{C4353DEA-8523-B001-2EC6-B1CD07C42EF5}"/>
                </a:ext>
              </a:extLst>
            </p:cNvPr>
            <p:cNvCxnSpPr/>
            <p:nvPr/>
          </p:nvCxnSpPr>
          <p:spPr bwMode="auto">
            <a:xfrm>
              <a:off x="10475546" y="5478844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337" name="TextBox 122">
              <a:extLst>
                <a:ext uri="{FF2B5EF4-FFF2-40B4-BE49-F238E27FC236}">
                  <a16:creationId xmlns:a16="http://schemas.microsoft.com/office/drawing/2014/main" id="{18F7E599-3A0E-AE09-CFCB-B8843D09A0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532" y="5510594"/>
              <a:ext cx="1222955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Start bit</a:t>
              </a:r>
            </a:p>
          </p:txBody>
        </p:sp>
        <p:sp>
          <p:nvSpPr>
            <p:cNvPr id="9338" name="TextBox 124">
              <a:extLst>
                <a:ext uri="{FF2B5EF4-FFF2-40B4-BE49-F238E27FC236}">
                  <a16:creationId xmlns:a16="http://schemas.microsoft.com/office/drawing/2014/main" id="{D5EBC4E2-934F-3154-BE5B-173268BB9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670" y="5510594"/>
              <a:ext cx="713039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0</a:t>
              </a:r>
            </a:p>
          </p:txBody>
        </p:sp>
        <p:sp>
          <p:nvSpPr>
            <p:cNvPr id="9339" name="TextBox 125">
              <a:extLst>
                <a:ext uri="{FF2B5EF4-FFF2-40B4-BE49-F238E27FC236}">
                  <a16:creationId xmlns:a16="http://schemas.microsoft.com/office/drawing/2014/main" id="{C49CB9D5-E599-87BF-CDF5-35B5B7CC5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965" y="5510594"/>
              <a:ext cx="71303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1</a:t>
              </a:r>
            </a:p>
          </p:txBody>
        </p:sp>
        <p:sp>
          <p:nvSpPr>
            <p:cNvPr id="9340" name="TextBox 126">
              <a:extLst>
                <a:ext uri="{FF2B5EF4-FFF2-40B4-BE49-F238E27FC236}">
                  <a16:creationId xmlns:a16="http://schemas.microsoft.com/office/drawing/2014/main" id="{CDF5C3F0-7526-BB31-F47C-78DF7F936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7647" y="5518532"/>
              <a:ext cx="710922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2</a:t>
              </a:r>
            </a:p>
          </p:txBody>
        </p:sp>
        <p:sp>
          <p:nvSpPr>
            <p:cNvPr id="9341" name="TextBox 127">
              <a:extLst>
                <a:ext uri="{FF2B5EF4-FFF2-40B4-BE49-F238E27FC236}">
                  <a16:creationId xmlns:a16="http://schemas.microsoft.com/office/drawing/2014/main" id="{21B4D279-DE96-590B-270D-36AB2A137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3605" y="5518532"/>
              <a:ext cx="713039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3</a:t>
              </a:r>
            </a:p>
          </p:txBody>
        </p:sp>
        <p:sp>
          <p:nvSpPr>
            <p:cNvPr id="9342" name="TextBox 128">
              <a:extLst>
                <a:ext uri="{FF2B5EF4-FFF2-40B4-BE49-F238E27FC236}">
                  <a16:creationId xmlns:a16="http://schemas.microsoft.com/office/drawing/2014/main" id="{A1D7A11B-2F3B-8AFE-8EA5-B692D00B9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7448" y="5510594"/>
              <a:ext cx="71303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4</a:t>
              </a:r>
            </a:p>
          </p:txBody>
        </p:sp>
        <p:sp>
          <p:nvSpPr>
            <p:cNvPr id="9343" name="TextBox 129">
              <a:extLst>
                <a:ext uri="{FF2B5EF4-FFF2-40B4-BE49-F238E27FC236}">
                  <a16:creationId xmlns:a16="http://schemas.microsoft.com/office/drawing/2014/main" id="{6DE53BAE-F9D3-0A48-E035-EAA9891D3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248" y="5502657"/>
              <a:ext cx="71303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5</a:t>
              </a:r>
            </a:p>
          </p:txBody>
        </p:sp>
        <p:sp>
          <p:nvSpPr>
            <p:cNvPr id="9344" name="TextBox 130">
              <a:extLst>
                <a:ext uri="{FF2B5EF4-FFF2-40B4-BE49-F238E27FC236}">
                  <a16:creationId xmlns:a16="http://schemas.microsoft.com/office/drawing/2014/main" id="{C97FCD32-0E52-D059-0437-96CAA72D3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2235" y="5510594"/>
              <a:ext cx="713039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6</a:t>
              </a:r>
            </a:p>
          </p:txBody>
        </p:sp>
        <p:sp>
          <p:nvSpPr>
            <p:cNvPr id="9345" name="TextBox 131">
              <a:extLst>
                <a:ext uri="{FF2B5EF4-FFF2-40B4-BE49-F238E27FC236}">
                  <a16:creationId xmlns:a16="http://schemas.microsoft.com/office/drawing/2014/main" id="{A1FBECCD-C9D2-5164-AC22-40412E82D8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4920" y="5510594"/>
              <a:ext cx="713037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Bit 7</a:t>
              </a:r>
            </a:p>
          </p:txBody>
        </p:sp>
        <p:cxnSp>
          <p:nvCxnSpPr>
            <p:cNvPr id="9346" name="Straight Connector 193">
              <a:extLst>
                <a:ext uri="{FF2B5EF4-FFF2-40B4-BE49-F238E27FC236}">
                  <a16:creationId xmlns:a16="http://schemas.microsoft.com/office/drawing/2014/main" id="{F11BAB69-DEA1-3D33-3678-AB411178E693}"/>
                </a:ext>
              </a:extLst>
            </p:cNvPr>
            <p:cNvCxnSpPr/>
            <p:nvPr/>
          </p:nvCxnSpPr>
          <p:spPr bwMode="auto">
            <a:xfrm flipH="1">
              <a:off x="10005829" y="5478845"/>
              <a:ext cx="90982" cy="3540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47" name="Straight Connector 194">
              <a:extLst>
                <a:ext uri="{FF2B5EF4-FFF2-40B4-BE49-F238E27FC236}">
                  <a16:creationId xmlns:a16="http://schemas.microsoft.com/office/drawing/2014/main" id="{8958FDAF-18A7-4A95-931B-208266AB9DFE}"/>
                </a:ext>
              </a:extLst>
            </p:cNvPr>
            <p:cNvCxnSpPr/>
            <p:nvPr/>
          </p:nvCxnSpPr>
          <p:spPr bwMode="auto">
            <a:xfrm>
              <a:off x="10327437" y="5478844"/>
              <a:ext cx="759587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48" name="Straight Connector 195">
              <a:extLst>
                <a:ext uri="{FF2B5EF4-FFF2-40B4-BE49-F238E27FC236}">
                  <a16:creationId xmlns:a16="http://schemas.microsoft.com/office/drawing/2014/main" id="{3FA8FD5A-AD4E-6942-F9E3-286A084B32A0}"/>
                </a:ext>
              </a:extLst>
            </p:cNvPr>
            <p:cNvCxnSpPr/>
            <p:nvPr/>
          </p:nvCxnSpPr>
          <p:spPr bwMode="auto">
            <a:xfrm>
              <a:off x="10088348" y="5478844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349" name="TextBox 198">
              <a:extLst>
                <a:ext uri="{FF2B5EF4-FFF2-40B4-BE49-F238E27FC236}">
                  <a16:creationId xmlns:a16="http://schemas.microsoft.com/office/drawing/2014/main" id="{304E50F8-0B85-7FDB-23A1-741F257FD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96812" y="5501069"/>
              <a:ext cx="1222955" cy="2769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Stop bit</a:t>
              </a:r>
            </a:p>
          </p:txBody>
        </p:sp>
        <p:sp>
          <p:nvSpPr>
            <p:cNvPr id="9350" name="Rectangle 197">
              <a:extLst>
                <a:ext uri="{FF2B5EF4-FFF2-40B4-BE49-F238E27FC236}">
                  <a16:creationId xmlns:a16="http://schemas.microsoft.com/office/drawing/2014/main" id="{DFCDF1CE-259C-89CD-8DDA-C4E5A8C82BF9}"/>
                </a:ext>
              </a:extLst>
            </p:cNvPr>
            <p:cNvSpPr/>
            <p:nvPr/>
          </p:nvSpPr>
          <p:spPr bwMode="auto">
            <a:xfrm>
              <a:off x="9246243" y="5478845"/>
              <a:ext cx="761702" cy="35401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9351" name="Isosceles Triangle 198">
              <a:extLst>
                <a:ext uri="{FF2B5EF4-FFF2-40B4-BE49-F238E27FC236}">
                  <a16:creationId xmlns:a16="http://schemas.microsoft.com/office/drawing/2014/main" id="{5544BC09-32A5-00E4-9397-8F726D902979}"/>
                </a:ext>
              </a:extLst>
            </p:cNvPr>
            <p:cNvSpPr/>
            <p:nvPr/>
          </p:nvSpPr>
          <p:spPr bwMode="auto">
            <a:xfrm rot="16200000">
              <a:off x="9045963" y="5632577"/>
              <a:ext cx="354013" cy="46548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sp>
          <p:nvSpPr>
            <p:cNvPr id="9352" name="Isosceles Triangle 199">
              <a:extLst>
                <a:ext uri="{FF2B5EF4-FFF2-40B4-BE49-F238E27FC236}">
                  <a16:creationId xmlns:a16="http://schemas.microsoft.com/office/drawing/2014/main" id="{AC86C4DD-D85C-6723-5377-7426CA2C0611}"/>
                </a:ext>
              </a:extLst>
            </p:cNvPr>
            <p:cNvSpPr/>
            <p:nvPr/>
          </p:nvSpPr>
          <p:spPr bwMode="auto">
            <a:xfrm rot="5400000">
              <a:off x="9853156" y="5633635"/>
              <a:ext cx="354013" cy="44432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GB" sz="1600" dirty="0"/>
            </a:p>
          </p:txBody>
        </p:sp>
        <p:cxnSp>
          <p:nvCxnSpPr>
            <p:cNvPr id="9353" name="Straight Connector 200">
              <a:extLst>
                <a:ext uri="{FF2B5EF4-FFF2-40B4-BE49-F238E27FC236}">
                  <a16:creationId xmlns:a16="http://schemas.microsoft.com/office/drawing/2014/main" id="{621DCC33-BC6F-3A5B-987F-5A742B389D90}"/>
                </a:ext>
              </a:extLst>
            </p:cNvPr>
            <p:cNvCxnSpPr>
              <a:stCxn id="9351" idx="4"/>
            </p:cNvCxnSpPr>
            <p:nvPr/>
          </p:nvCxnSpPr>
          <p:spPr bwMode="auto">
            <a:xfrm flipH="1">
              <a:off x="9199695" y="5478844"/>
              <a:ext cx="46548" cy="17780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54" name="Straight Connector 201">
              <a:extLst>
                <a:ext uri="{FF2B5EF4-FFF2-40B4-BE49-F238E27FC236}">
                  <a16:creationId xmlns:a16="http://schemas.microsoft.com/office/drawing/2014/main" id="{C48044D1-40AF-455F-E574-50F50689A14B}"/>
                </a:ext>
              </a:extLst>
            </p:cNvPr>
            <p:cNvCxnSpPr>
              <a:stCxn id="9351" idx="0"/>
              <a:endCxn id="9351" idx="2"/>
            </p:cNvCxnSpPr>
            <p:nvPr/>
          </p:nvCxnSpPr>
          <p:spPr bwMode="auto">
            <a:xfrm>
              <a:off x="9199695" y="5656645"/>
              <a:ext cx="46548" cy="1762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55" name="Straight Connector 202">
              <a:extLst>
                <a:ext uri="{FF2B5EF4-FFF2-40B4-BE49-F238E27FC236}">
                  <a16:creationId xmlns:a16="http://schemas.microsoft.com/office/drawing/2014/main" id="{4BE45131-04D2-155F-6DC7-7A608E696ECA}"/>
                </a:ext>
              </a:extLst>
            </p:cNvPr>
            <p:cNvCxnSpPr>
              <a:stCxn id="9352" idx="2"/>
            </p:cNvCxnSpPr>
            <p:nvPr/>
          </p:nvCxnSpPr>
          <p:spPr bwMode="auto">
            <a:xfrm>
              <a:off x="10007946" y="5478844"/>
              <a:ext cx="44432" cy="17780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56" name="Straight Connector 203">
              <a:extLst>
                <a:ext uri="{FF2B5EF4-FFF2-40B4-BE49-F238E27FC236}">
                  <a16:creationId xmlns:a16="http://schemas.microsoft.com/office/drawing/2014/main" id="{6C9A93D4-8FFC-554B-5130-DE2348461819}"/>
                </a:ext>
              </a:extLst>
            </p:cNvPr>
            <p:cNvCxnSpPr>
              <a:stCxn id="9352" idx="0"/>
              <a:endCxn id="9352" idx="4"/>
            </p:cNvCxnSpPr>
            <p:nvPr/>
          </p:nvCxnSpPr>
          <p:spPr bwMode="auto">
            <a:xfrm flipH="1">
              <a:off x="10007946" y="5656645"/>
              <a:ext cx="44432" cy="1762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57" name="Straight Connector 204">
              <a:extLst>
                <a:ext uri="{FF2B5EF4-FFF2-40B4-BE49-F238E27FC236}">
                  <a16:creationId xmlns:a16="http://schemas.microsoft.com/office/drawing/2014/main" id="{F45AFA94-E696-F558-2565-39675A920CCF}"/>
                </a:ext>
              </a:extLst>
            </p:cNvPr>
            <p:cNvCxnSpPr>
              <a:stCxn id="9351" idx="4"/>
              <a:endCxn id="9352" idx="2"/>
            </p:cNvCxnSpPr>
            <p:nvPr/>
          </p:nvCxnSpPr>
          <p:spPr bwMode="auto">
            <a:xfrm>
              <a:off x="9246243" y="5478844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58" name="Straight Connector 205">
              <a:extLst>
                <a:ext uri="{FF2B5EF4-FFF2-40B4-BE49-F238E27FC236}">
                  <a16:creationId xmlns:a16="http://schemas.microsoft.com/office/drawing/2014/main" id="{8BD966BC-6E73-A2D7-82FC-55C0BD0BFAB1}"/>
                </a:ext>
              </a:extLst>
            </p:cNvPr>
            <p:cNvCxnSpPr>
              <a:stCxn id="9351" idx="2"/>
            </p:cNvCxnSpPr>
            <p:nvPr/>
          </p:nvCxnSpPr>
          <p:spPr bwMode="auto">
            <a:xfrm>
              <a:off x="9246243" y="5832857"/>
              <a:ext cx="761702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9359" name="TextBox 217">
              <a:extLst>
                <a:ext uri="{FF2B5EF4-FFF2-40B4-BE49-F238E27FC236}">
                  <a16:creationId xmlns:a16="http://schemas.microsoft.com/office/drawing/2014/main" id="{30497247-9F7E-C69B-44C8-049A96F7E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69517" y="5510595"/>
              <a:ext cx="867494" cy="27622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200" b="0" dirty="0"/>
                <a:t>Parity </a:t>
              </a:r>
            </a:p>
          </p:txBody>
        </p:sp>
        <p:sp>
          <p:nvSpPr>
            <p:cNvPr id="9360" name="TextBox 219">
              <a:extLst>
                <a:ext uri="{FF2B5EF4-FFF2-40B4-BE49-F238E27FC236}">
                  <a16:creationId xmlns:a16="http://schemas.microsoft.com/office/drawing/2014/main" id="{75000463-0B43-9E02-D555-0196C237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222" y="5967795"/>
              <a:ext cx="399259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rgbClr val="000000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GB" sz="1600" b="0" dirty="0"/>
                <a:t>Transfer one byte with parity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0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B4096-B026-A41C-4771-FB307DE4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 목표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EDAA2-BB8F-56FC-32B2-B07EDFF7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강의가 끝나면</a:t>
            </a:r>
            <a:r>
              <a:rPr lang="en-US" altLang="ko-KR" dirty="0"/>
              <a:t>, </a:t>
            </a:r>
            <a:r>
              <a:rPr lang="ko-KR" altLang="en-US" dirty="0"/>
              <a:t>여러분은 다음을 할 수 있어야 합니다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직렬 통신과 병렬 통신의 개념을 설명하고</a:t>
            </a:r>
            <a:r>
              <a:rPr lang="en-US" altLang="ko-KR" dirty="0"/>
              <a:t>, </a:t>
            </a:r>
            <a:r>
              <a:rPr lang="ko-KR" altLang="en-US" dirty="0"/>
              <a:t>각각의 응용 사례를 제시할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동기식 직렬 통신과 비동기식 직렬 통신의 차이점을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직렬 통신과 병렬 통신을 비교하고</a:t>
            </a:r>
            <a:r>
              <a:rPr lang="en-US" altLang="ko-KR" dirty="0"/>
              <a:t>, </a:t>
            </a:r>
            <a:r>
              <a:rPr lang="ko-KR" altLang="en-US" dirty="0"/>
              <a:t>각각의 장단점을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UART</a:t>
            </a:r>
            <a:r>
              <a:rPr lang="ko-KR" altLang="en-US" dirty="0"/>
              <a:t>와 그 통신 프로토콜에 대해 설명할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AHB UART </a:t>
            </a:r>
            <a:r>
              <a:rPr lang="ko-KR" altLang="en-US" dirty="0"/>
              <a:t>주변 장치의 구성 요소를 설명하고</a:t>
            </a:r>
            <a:r>
              <a:rPr lang="en-US" altLang="ko-KR" dirty="0"/>
              <a:t>, </a:t>
            </a:r>
            <a:r>
              <a:rPr lang="ko-KR" altLang="en-US" dirty="0"/>
              <a:t>각 구성 요소의 기능을 기술할 수 있다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8424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43035-9E8C-EE03-1052-BE2269E33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17200-8A79-84FF-79F6-A6A3A8D0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+mn-ea"/>
                <a:ea typeface="+mn-ea"/>
              </a:rPr>
              <a:t>실습</a:t>
            </a:r>
            <a:r>
              <a:rPr lang="en-CA" altLang="ko-KR" dirty="0">
                <a:latin typeface="+mn-ea"/>
                <a:ea typeface="+mn-ea"/>
              </a:rPr>
              <a:t>2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CA" altLang="ko-KR" dirty="0">
                <a:latin typeface="+mn-ea"/>
                <a:ea typeface="+mn-ea"/>
              </a:rPr>
              <a:t>– UART TX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CA" altLang="ko-KR" dirty="0">
                <a:latin typeface="+mn-ea"/>
                <a:ea typeface="+mn-ea"/>
              </a:rPr>
              <a:t>– </a:t>
            </a:r>
            <a:r>
              <a:rPr lang="en-CA" altLang="ko-KR" dirty="0" err="1">
                <a:latin typeface="+mn-ea"/>
                <a:ea typeface="+mn-ea"/>
              </a:rPr>
              <a:t>uart_tx</a:t>
            </a:r>
            <a:r>
              <a:rPr lang="en-CA" dirty="0" err="1">
                <a:latin typeface="+mn-ea"/>
                <a:ea typeface="+mn-ea"/>
              </a:rPr>
              <a:t>.v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BD48457-3F5B-9B3B-3E4D-86F178480F0A}"/>
              </a:ext>
            </a:extLst>
          </p:cNvPr>
          <p:cNvSpPr txBox="1">
            <a:spLocks/>
          </p:cNvSpPr>
          <p:nvPr/>
        </p:nvSpPr>
        <p:spPr>
          <a:xfrm>
            <a:off x="479426" y="1171111"/>
            <a:ext cx="2658886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pPr marL="0" indent="0">
              <a:buNone/>
            </a:pPr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D688B6E-012C-6CD5-E686-955FF124E687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2867D8-D65B-9D06-F454-4D3C89E8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8287" y="1171111"/>
            <a:ext cx="4295624" cy="521525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084CB7-803F-A619-82D8-394A660D6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69" y="1223351"/>
            <a:ext cx="4418956" cy="441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340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05BC1-5408-934A-CDF1-952A3890D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2F7CB-0F86-2748-F51B-ED4A8F22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610362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실습</a:t>
            </a:r>
            <a:r>
              <a:rPr lang="en-CA" altLang="ko-KR" dirty="0"/>
              <a:t>2</a:t>
            </a:r>
            <a:r>
              <a:rPr lang="ko-KR" altLang="en-US" dirty="0"/>
              <a:t> </a:t>
            </a:r>
            <a:r>
              <a:rPr lang="en-CA" altLang="ko-KR" dirty="0"/>
              <a:t>– UART TX</a:t>
            </a:r>
            <a:r>
              <a:rPr lang="ko-KR" altLang="en-US" dirty="0"/>
              <a:t> </a:t>
            </a:r>
            <a:r>
              <a:rPr lang="en-CA" altLang="ko-KR" dirty="0"/>
              <a:t>– </a:t>
            </a:r>
            <a:r>
              <a:rPr lang="en-CA" altLang="ko-KR" dirty="0" err="1"/>
              <a:t>uart_tx</a:t>
            </a:r>
            <a:r>
              <a:rPr lang="en-CA" dirty="0" err="1"/>
              <a:t>.v</a:t>
            </a:r>
            <a:endParaRPr lang="en-CA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8E340AD-3DD9-02B6-372A-D57E88AEED28}"/>
              </a:ext>
            </a:extLst>
          </p:cNvPr>
          <p:cNvSpPr txBox="1">
            <a:spLocks/>
          </p:cNvSpPr>
          <p:nvPr/>
        </p:nvSpPr>
        <p:spPr>
          <a:xfrm>
            <a:off x="479426" y="1171111"/>
            <a:ext cx="2658886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>
                <a:latin typeface="+mn-ea"/>
              </a:rPr>
              <a:t>코드를 완성 </a:t>
            </a:r>
            <a:r>
              <a:rPr lang="ko-KR" altLang="en-US" sz="2800" dirty="0" err="1">
                <a:latin typeface="+mn-ea"/>
              </a:rPr>
              <a:t>하시오</a:t>
            </a:r>
            <a:endParaRPr lang="en-CA" altLang="ko-KR" sz="2800" dirty="0">
              <a:latin typeface="+mn-ea"/>
            </a:endParaRPr>
          </a:p>
          <a:p>
            <a:pPr marL="0" indent="0">
              <a:buNone/>
            </a:pPr>
            <a:endParaRPr lang="en-CA" sz="2800" dirty="0">
              <a:latin typeface="+mn-ea"/>
            </a:endParaRPr>
          </a:p>
          <a:p>
            <a:endParaRPr lang="ko-KR" altLang="en-US" sz="2800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sz="2800" dirty="0">
              <a:latin typeface="+mn-ea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7A9BDE9-1BB3-97EA-3F57-E3ABCDE1AA16}"/>
              </a:ext>
            </a:extLst>
          </p:cNvPr>
          <p:cNvSpPr/>
          <p:nvPr/>
        </p:nvSpPr>
        <p:spPr>
          <a:xfrm>
            <a:off x="224943" y="200068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9091EE-3FAF-B9BB-E7EB-02044285A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8312" y="1261885"/>
            <a:ext cx="2802013" cy="5251803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5E0595-D982-6B05-3F3A-77A9D28E5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68" y="1261885"/>
            <a:ext cx="3742336" cy="5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0AD70-4A71-9CD2-49FA-7EAD8B5C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CCAB-D382-5880-ADDE-8C162363D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433175" cy="654760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실습</a:t>
            </a:r>
            <a:r>
              <a:rPr lang="en-CA" altLang="ko-KR" sz="4000" dirty="0"/>
              <a:t>2</a:t>
            </a:r>
            <a:r>
              <a:rPr lang="ko-KR" altLang="en-US" sz="4000" dirty="0"/>
              <a:t> </a:t>
            </a:r>
            <a:r>
              <a:rPr lang="en-CA" altLang="ko-KR" sz="4000" dirty="0"/>
              <a:t>– UART TX</a:t>
            </a:r>
            <a:r>
              <a:rPr lang="ko-KR" altLang="en-US" sz="4000" dirty="0"/>
              <a:t> 시뮬레이션 </a:t>
            </a:r>
            <a:r>
              <a:rPr lang="en-CA" altLang="ko-KR" sz="4000" dirty="0"/>
              <a:t>– </a:t>
            </a:r>
            <a:r>
              <a:rPr lang="en-CA" altLang="ko-KR" sz="4000" dirty="0" err="1"/>
              <a:t>tb_uart_tx.v</a:t>
            </a:r>
            <a:endParaRPr lang="en-CA" sz="40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E94A1F-7C10-9C34-CC19-ED208F182666}"/>
              </a:ext>
            </a:extLst>
          </p:cNvPr>
          <p:cNvSpPr txBox="1">
            <a:spLocks/>
          </p:cNvSpPr>
          <p:nvPr/>
        </p:nvSpPr>
        <p:spPr>
          <a:xfrm>
            <a:off x="479424" y="1171111"/>
            <a:ext cx="6443889" cy="494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7278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471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93178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18603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+mn-ea"/>
              </a:rPr>
              <a:t>시뮬레이션 테스트 벤치 코드를 완성 </a:t>
            </a:r>
            <a:r>
              <a:rPr lang="ko-KR" altLang="en-US" dirty="0" err="1">
                <a:latin typeface="+mn-ea"/>
              </a:rPr>
              <a:t>하시오</a:t>
            </a:r>
            <a:endParaRPr lang="en-CA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pPr marL="0" indent="0">
              <a:buFont typeface="Arial" charset="0"/>
              <a:buNone/>
            </a:pPr>
            <a:endParaRPr lang="en-CA" dirty="0">
              <a:latin typeface="+mn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ECE8C0-614D-AA98-2FAD-7FEE2D06D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4014" y="1643481"/>
            <a:ext cx="4107037" cy="494823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EB5597-5417-9058-8B20-57D983901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641" y="1643481"/>
            <a:ext cx="5873102" cy="484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99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E8A05-5A2A-3E54-8B42-0F245B1C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설정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2F10E8-AD13-B9DA-199C-AAF3FFA1F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9358" y="1239691"/>
            <a:ext cx="6201640" cy="83831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CED020-7459-A858-F6EA-CBD1AD704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58" y="2360304"/>
            <a:ext cx="8459381" cy="325800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06D6F0-0816-6D45-A11F-6E90E8DB885E}"/>
              </a:ext>
            </a:extLst>
          </p:cNvPr>
          <p:cNvSpPr/>
          <p:nvPr/>
        </p:nvSpPr>
        <p:spPr>
          <a:xfrm>
            <a:off x="1375379" y="1131010"/>
            <a:ext cx="5405619" cy="43329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063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41B4-02CE-37DB-1EC8-41C9880D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BE4FC-6618-34F7-7CBE-491B18D9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결과</a:t>
            </a:r>
            <a:r>
              <a:rPr lang="en-CA" altLang="ko-KR" dirty="0"/>
              <a:t>1</a:t>
            </a:r>
            <a:endParaRPr lang="en-CA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452F440-68AA-1623-3DC5-4063E2ABE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216908"/>
            <a:ext cx="11233150" cy="2532062"/>
          </a:xfr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3ACE3AFD-087B-181B-A9A9-FCF09082F933}"/>
              </a:ext>
            </a:extLst>
          </p:cNvPr>
          <p:cNvSpPr/>
          <p:nvPr/>
        </p:nvSpPr>
        <p:spPr>
          <a:xfrm>
            <a:off x="11178075" y="3010235"/>
            <a:ext cx="671804" cy="6904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B56F7-FE92-33B7-6C52-F7EDB7F59E8E}"/>
              </a:ext>
            </a:extLst>
          </p:cNvPr>
          <p:cNvSpPr txBox="1"/>
          <p:nvPr/>
        </p:nvSpPr>
        <p:spPr>
          <a:xfrm>
            <a:off x="11001368" y="3834868"/>
            <a:ext cx="1078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latin typeface="맑은고딕"/>
              </a:rPr>
              <a:t>Tx_done</a:t>
            </a:r>
            <a:endParaRPr lang="en-CA" b="1" dirty="0">
              <a:latin typeface="맑은고딕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E2F646F-3C54-3957-65AC-206BB4B9B6DA}"/>
              </a:ext>
            </a:extLst>
          </p:cNvPr>
          <p:cNvSpPr/>
          <p:nvPr/>
        </p:nvSpPr>
        <p:spPr>
          <a:xfrm>
            <a:off x="3343471" y="3283933"/>
            <a:ext cx="671804" cy="6904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EC187-D15A-317E-C209-88EA07F33F38}"/>
              </a:ext>
            </a:extLst>
          </p:cNvPr>
          <p:cNvSpPr txBox="1"/>
          <p:nvPr/>
        </p:nvSpPr>
        <p:spPr>
          <a:xfrm>
            <a:off x="3166764" y="4108566"/>
            <a:ext cx="103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latin typeface="맑은고딕"/>
              </a:rPr>
              <a:t>Tx_start</a:t>
            </a:r>
            <a:endParaRPr lang="en-CA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698506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4B6BB-CD13-71A8-330B-E13BBFC5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설정</a:t>
            </a:r>
            <a:endParaRPr lang="en-CA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EE34B7-086D-C298-98B2-C6D25476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3524" y="1171575"/>
            <a:ext cx="9144952" cy="4948238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7976BC5-87E0-A3B9-ABCD-25D798198633}"/>
              </a:ext>
            </a:extLst>
          </p:cNvPr>
          <p:cNvSpPr/>
          <p:nvPr/>
        </p:nvSpPr>
        <p:spPr>
          <a:xfrm>
            <a:off x="2279781" y="2266897"/>
            <a:ext cx="1387150" cy="6904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63FD2-728B-4471-46F0-9149CD0B3CF9}"/>
              </a:ext>
            </a:extLst>
          </p:cNvPr>
          <p:cNvSpPr txBox="1"/>
          <p:nvPr/>
        </p:nvSpPr>
        <p:spPr>
          <a:xfrm>
            <a:off x="1991356" y="305966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맑은고딕"/>
              </a:rPr>
              <a:t>해당 모듈을 선택</a:t>
            </a:r>
            <a:endParaRPr lang="en-CA" b="1" dirty="0"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2716588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8234E-90C2-6391-1830-582F225CE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B50F0-4565-C74F-736B-7F552BB7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>
                <a:latin typeface="+mn-ea"/>
                <a:ea typeface="+mn-ea"/>
              </a:rPr>
              <a:t>실습</a:t>
            </a:r>
            <a:r>
              <a:rPr lang="en-CA" altLang="ko-KR" sz="4400" dirty="0">
                <a:latin typeface="+mn-ea"/>
                <a:ea typeface="+mn-ea"/>
              </a:rPr>
              <a:t>2</a:t>
            </a:r>
            <a:r>
              <a:rPr lang="ko-KR" altLang="en-US" sz="4400" dirty="0">
                <a:latin typeface="+mn-ea"/>
                <a:ea typeface="+mn-ea"/>
              </a:rPr>
              <a:t> </a:t>
            </a:r>
            <a:r>
              <a:rPr lang="en-CA" altLang="ko-KR" sz="4400" dirty="0">
                <a:latin typeface="+mn-ea"/>
                <a:ea typeface="+mn-ea"/>
              </a:rPr>
              <a:t>– </a:t>
            </a:r>
            <a:r>
              <a:rPr lang="en-CA" altLang="ko-KR" sz="4400" dirty="0"/>
              <a:t>UART TX</a:t>
            </a:r>
            <a:r>
              <a:rPr lang="ko-KR" altLang="en-US" sz="4400" dirty="0"/>
              <a:t> 시뮬레이션 </a:t>
            </a:r>
            <a:r>
              <a:rPr lang="ko-KR" altLang="en-US" dirty="0">
                <a:latin typeface="+mn-ea"/>
                <a:ea typeface="+mn-ea"/>
              </a:rPr>
              <a:t>결과</a:t>
            </a:r>
            <a:r>
              <a:rPr lang="en-CA" altLang="ko-KR" dirty="0">
                <a:latin typeface="+mn-ea"/>
                <a:ea typeface="+mn-ea"/>
              </a:rPr>
              <a:t>2</a:t>
            </a:r>
            <a:endParaRPr lang="en-CA" dirty="0">
              <a:latin typeface="+mn-ea"/>
              <a:ea typeface="+mn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2E4AD98-3F01-0F9F-FF77-91A9E2F60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850511"/>
            <a:ext cx="11233150" cy="3590365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D41571-83BF-BE70-FC47-BA5AD65A4002}"/>
              </a:ext>
            </a:extLst>
          </p:cNvPr>
          <p:cNvSpPr/>
          <p:nvPr/>
        </p:nvSpPr>
        <p:spPr>
          <a:xfrm>
            <a:off x="2986481" y="1781609"/>
            <a:ext cx="830510" cy="3728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05AA61-9DE9-6818-7CA1-F56C153F8F2B}"/>
              </a:ext>
            </a:extLst>
          </p:cNvPr>
          <p:cNvSpPr/>
          <p:nvPr/>
        </p:nvSpPr>
        <p:spPr>
          <a:xfrm>
            <a:off x="3816991" y="1781609"/>
            <a:ext cx="7021585" cy="3728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6608EF-0595-7B66-0B4A-1E86C61D8E4C}"/>
              </a:ext>
            </a:extLst>
          </p:cNvPr>
          <p:cNvSpPr/>
          <p:nvPr/>
        </p:nvSpPr>
        <p:spPr>
          <a:xfrm>
            <a:off x="10838576" y="1781609"/>
            <a:ext cx="873999" cy="37281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CF21F-6C6F-969A-79F6-AC1E3775DB21}"/>
              </a:ext>
            </a:extLst>
          </p:cNvPr>
          <p:cNvSpPr txBox="1"/>
          <p:nvPr/>
        </p:nvSpPr>
        <p:spPr>
          <a:xfrm>
            <a:off x="6591527" y="1417124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맑은고딕"/>
              </a:rPr>
              <a:t>Data</a:t>
            </a:r>
            <a:r>
              <a:rPr lang="ko-KR" altLang="en-US" b="1" dirty="0">
                <a:latin typeface="맑은고딕"/>
              </a:rPr>
              <a:t> 전송</a:t>
            </a:r>
            <a:endParaRPr lang="en-CA" b="1" dirty="0">
              <a:latin typeface="맑은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A6BE5-CCEB-B8AB-AA7A-5C6EED97B9E5}"/>
              </a:ext>
            </a:extLst>
          </p:cNvPr>
          <p:cNvSpPr txBox="1"/>
          <p:nvPr/>
        </p:nvSpPr>
        <p:spPr>
          <a:xfrm>
            <a:off x="3005913" y="1417124"/>
            <a:ext cx="873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latin typeface="맑은고딕"/>
              </a:rPr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2D539E-8E41-3A8B-F1AC-0DAA171253C3}"/>
              </a:ext>
            </a:extLst>
          </p:cNvPr>
          <p:cNvSpPr txBox="1"/>
          <p:nvPr/>
        </p:nvSpPr>
        <p:spPr>
          <a:xfrm>
            <a:off x="10838681" y="1330493"/>
            <a:ext cx="84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맑은고딕"/>
              </a:rPr>
              <a:t> </a:t>
            </a:r>
            <a:r>
              <a:rPr lang="en-CA" altLang="ko-KR" b="1" dirty="0">
                <a:latin typeface="맑은고딕"/>
              </a:rPr>
              <a:t>STOP</a:t>
            </a:r>
            <a:endParaRPr lang="en-CA" b="1" dirty="0">
              <a:latin typeface="맑은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D9BD4EB-DE47-A929-DC41-EB656EE08696}"/>
              </a:ext>
            </a:extLst>
          </p:cNvPr>
          <p:cNvSpPr/>
          <p:nvPr/>
        </p:nvSpPr>
        <p:spPr>
          <a:xfrm>
            <a:off x="401216" y="3256384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2C3AB-4D98-EDFB-A508-C4ED053077F1}"/>
              </a:ext>
            </a:extLst>
          </p:cNvPr>
          <p:cNvSpPr txBox="1"/>
          <p:nvPr/>
        </p:nvSpPr>
        <p:spPr>
          <a:xfrm>
            <a:off x="1333854" y="294085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Data</a:t>
            </a:r>
            <a:r>
              <a:rPr lang="ko-KR" altLang="en-US" b="1" dirty="0">
                <a:solidFill>
                  <a:srgbClr val="FF0000"/>
                </a:solidFill>
                <a:latin typeface="맑은고딕"/>
              </a:rPr>
              <a:t> </a:t>
            </a:r>
            <a:r>
              <a:rPr lang="en-CA" altLang="ko-KR" b="1" dirty="0">
                <a:solidFill>
                  <a:srgbClr val="FF0000"/>
                </a:solidFill>
                <a:latin typeface="맑은고딕"/>
              </a:rPr>
              <a:t>bit</a:t>
            </a:r>
            <a:endParaRPr lang="en-CA" b="1" dirty="0">
              <a:solidFill>
                <a:srgbClr val="FF0000"/>
              </a:solidFill>
              <a:latin typeface="맑은고딕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F78C953-1C88-9F06-63F7-8BB817713109}"/>
              </a:ext>
            </a:extLst>
          </p:cNvPr>
          <p:cNvSpPr/>
          <p:nvPr/>
        </p:nvSpPr>
        <p:spPr>
          <a:xfrm>
            <a:off x="401216" y="3460398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0BC16E-0E35-7BCB-EC52-902621B434D5}"/>
              </a:ext>
            </a:extLst>
          </p:cNvPr>
          <p:cNvSpPr txBox="1"/>
          <p:nvPr/>
        </p:nvSpPr>
        <p:spPr>
          <a:xfrm>
            <a:off x="1449627" y="3644417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FSM State</a:t>
            </a:r>
          </a:p>
        </p:txBody>
      </p:sp>
    </p:spTree>
    <p:extLst>
      <p:ext uri="{BB962C8B-B14F-4D97-AF65-F5344CB8AC3E}">
        <p14:creationId xmlns:p14="http://schemas.microsoft.com/office/powerpoint/2010/main" val="3699948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1FD0-73A1-C02C-F257-AE675A815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53093-0404-019A-572F-7C899515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결과</a:t>
            </a:r>
            <a:r>
              <a:rPr lang="en-CA" altLang="ko-KR" dirty="0"/>
              <a:t>3 – START</a:t>
            </a:r>
            <a:endParaRPr lang="en-CA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A9EACC4-6FBB-4E17-0A56-A1C5651F3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498835"/>
            <a:ext cx="11233150" cy="4293718"/>
          </a:xfr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1A24B98-4F9E-CC66-B3BE-444760D7519F}"/>
              </a:ext>
            </a:extLst>
          </p:cNvPr>
          <p:cNvSpPr/>
          <p:nvPr/>
        </p:nvSpPr>
        <p:spPr>
          <a:xfrm>
            <a:off x="401216" y="3256384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43CF19-9307-92AA-B4EC-C7BC8EB6B330}"/>
              </a:ext>
            </a:extLst>
          </p:cNvPr>
          <p:cNvSpPr txBox="1"/>
          <p:nvPr/>
        </p:nvSpPr>
        <p:spPr>
          <a:xfrm>
            <a:off x="1576117" y="292725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Data</a:t>
            </a:r>
            <a:r>
              <a:rPr lang="ko-KR" altLang="en-US" b="1" dirty="0">
                <a:solidFill>
                  <a:srgbClr val="FF0000"/>
                </a:solidFill>
                <a:latin typeface="맑은고딕"/>
              </a:rPr>
              <a:t> </a:t>
            </a:r>
            <a:r>
              <a:rPr lang="en-CA" altLang="ko-KR" b="1" dirty="0">
                <a:solidFill>
                  <a:srgbClr val="FF0000"/>
                </a:solidFill>
                <a:latin typeface="맑은고딕"/>
              </a:rPr>
              <a:t>bit</a:t>
            </a:r>
            <a:endParaRPr lang="en-CA" b="1" dirty="0">
              <a:solidFill>
                <a:srgbClr val="FF0000"/>
              </a:solidFill>
              <a:latin typeface="맑은고딕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7700545-FC20-1844-E6A7-B331D3F6FF24}"/>
              </a:ext>
            </a:extLst>
          </p:cNvPr>
          <p:cNvSpPr/>
          <p:nvPr/>
        </p:nvSpPr>
        <p:spPr>
          <a:xfrm>
            <a:off x="401216" y="3460398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5BBE8-32C5-E365-A7BA-A91B498EB622}"/>
              </a:ext>
            </a:extLst>
          </p:cNvPr>
          <p:cNvSpPr txBox="1"/>
          <p:nvPr/>
        </p:nvSpPr>
        <p:spPr>
          <a:xfrm>
            <a:off x="1619439" y="3624208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FSM State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4431653-76BA-8C9D-E9F6-2F4CCAE91511}"/>
              </a:ext>
            </a:extLst>
          </p:cNvPr>
          <p:cNvSpPr/>
          <p:nvPr/>
        </p:nvSpPr>
        <p:spPr>
          <a:xfrm>
            <a:off x="492519" y="5483764"/>
            <a:ext cx="1288623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38C35-C6D7-DB90-1A35-82BAAD81A4D0}"/>
              </a:ext>
            </a:extLst>
          </p:cNvPr>
          <p:cNvSpPr txBox="1"/>
          <p:nvPr/>
        </p:nvSpPr>
        <p:spPr>
          <a:xfrm>
            <a:off x="1756014" y="5401105"/>
            <a:ext cx="1015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Tx start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25E19F3-96A6-C171-66D4-6CB61B130B78}"/>
              </a:ext>
            </a:extLst>
          </p:cNvPr>
          <p:cNvSpPr/>
          <p:nvPr/>
        </p:nvSpPr>
        <p:spPr>
          <a:xfrm>
            <a:off x="7277878" y="3445526"/>
            <a:ext cx="513183" cy="21888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0D8286-3A1A-D002-CE42-8E9C6E2D6C9D}"/>
              </a:ext>
            </a:extLst>
          </p:cNvPr>
          <p:cNvSpPr txBox="1"/>
          <p:nvPr/>
        </p:nvSpPr>
        <p:spPr>
          <a:xfrm>
            <a:off x="6672170" y="380635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다음</a:t>
            </a:r>
            <a:r>
              <a:rPr lang="en-CA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 </a:t>
            </a:r>
            <a:r>
              <a:rPr lang="ko-KR" altLang="en-US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상태로 이동</a:t>
            </a:r>
            <a:endParaRPr lang="en-CA" b="1" dirty="0">
              <a:solidFill>
                <a:schemeClr val="tx2">
                  <a:lumMod val="25000"/>
                  <a:lumOff val="75000"/>
                </a:schemeClr>
              </a:solidFill>
              <a:latin typeface="맑은고딕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2F3A82A-B15A-7772-717B-9D4F2CAFB921}"/>
              </a:ext>
            </a:extLst>
          </p:cNvPr>
          <p:cNvSpPr/>
          <p:nvPr/>
        </p:nvSpPr>
        <p:spPr>
          <a:xfrm>
            <a:off x="3193280" y="5252564"/>
            <a:ext cx="671804" cy="69046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827BE-24B7-1372-8E4F-32B4C02D5EDF}"/>
              </a:ext>
            </a:extLst>
          </p:cNvPr>
          <p:cNvSpPr txBox="1"/>
          <p:nvPr/>
        </p:nvSpPr>
        <p:spPr>
          <a:xfrm>
            <a:off x="2648847" y="6012418"/>
            <a:ext cx="186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err="1">
                <a:latin typeface="맑은고딕"/>
              </a:rPr>
              <a:t>Tx_start</a:t>
            </a:r>
            <a:r>
              <a:rPr lang="en-CA" b="1" dirty="0">
                <a:latin typeface="맑은고딕"/>
              </a:rPr>
              <a:t> trigger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7B6290-1F41-CADD-9525-7AE80F0E5556}"/>
              </a:ext>
            </a:extLst>
          </p:cNvPr>
          <p:cNvSpPr txBox="1"/>
          <p:nvPr/>
        </p:nvSpPr>
        <p:spPr>
          <a:xfrm>
            <a:off x="4286879" y="4908743"/>
            <a:ext cx="19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Tx</a:t>
            </a:r>
            <a:r>
              <a:rPr lang="ko-KR" altLang="en-US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를 </a:t>
            </a:r>
            <a:r>
              <a:rPr lang="en-CA" altLang="ko-KR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low</a:t>
            </a:r>
            <a:r>
              <a:rPr lang="ko-KR" altLang="en-US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로 출력</a:t>
            </a:r>
            <a:endParaRPr lang="en-CA" b="1" dirty="0">
              <a:solidFill>
                <a:schemeClr val="tx2">
                  <a:lumMod val="25000"/>
                  <a:lumOff val="75000"/>
                </a:schemeClr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3418490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530FF1D4-E9BE-4C54-A72C-4BEDA70848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975492"/>
            <a:ext cx="11233150" cy="33404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558556-B33C-797E-F92D-E293A167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결과</a:t>
            </a:r>
            <a:r>
              <a:rPr lang="en-CA" altLang="ko-KR" dirty="0"/>
              <a:t>4</a:t>
            </a:r>
            <a:endParaRPr lang="en-CA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943789C-CE9F-5C28-0742-79BAC16847AC}"/>
              </a:ext>
            </a:extLst>
          </p:cNvPr>
          <p:cNvSpPr/>
          <p:nvPr/>
        </p:nvSpPr>
        <p:spPr>
          <a:xfrm>
            <a:off x="401216" y="3181736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6F449-E04A-8EF1-E958-34AD8A91E455}"/>
              </a:ext>
            </a:extLst>
          </p:cNvPr>
          <p:cNvSpPr txBox="1"/>
          <p:nvPr/>
        </p:nvSpPr>
        <p:spPr>
          <a:xfrm>
            <a:off x="1468170" y="286733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Data</a:t>
            </a:r>
            <a:r>
              <a:rPr lang="ko-KR" altLang="en-US" b="1" dirty="0">
                <a:solidFill>
                  <a:srgbClr val="FF0000"/>
                </a:solidFill>
                <a:latin typeface="맑은고딕"/>
              </a:rPr>
              <a:t> </a:t>
            </a:r>
            <a:r>
              <a:rPr lang="en-CA" altLang="ko-KR" b="1" dirty="0">
                <a:solidFill>
                  <a:srgbClr val="FF0000"/>
                </a:solidFill>
                <a:latin typeface="맑은고딕"/>
              </a:rPr>
              <a:t>bit</a:t>
            </a:r>
            <a:endParaRPr lang="en-CA" b="1" dirty="0">
              <a:solidFill>
                <a:srgbClr val="FF0000"/>
              </a:solidFill>
              <a:latin typeface="맑은고딕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1E926F-9945-099E-3E81-675D5BEB760B}"/>
              </a:ext>
            </a:extLst>
          </p:cNvPr>
          <p:cNvSpPr/>
          <p:nvPr/>
        </p:nvSpPr>
        <p:spPr>
          <a:xfrm>
            <a:off x="401216" y="3385750"/>
            <a:ext cx="1711266" cy="20401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65AF96-1038-A503-411D-6AD967038A2F}"/>
              </a:ext>
            </a:extLst>
          </p:cNvPr>
          <p:cNvSpPr txBox="1"/>
          <p:nvPr/>
        </p:nvSpPr>
        <p:spPr>
          <a:xfrm>
            <a:off x="1468170" y="3534829"/>
            <a:ext cx="12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  <a:latin typeface="맑은고딕"/>
              </a:rPr>
              <a:t>FSM State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631402E-59A6-AA24-E5B3-37A2B7B2780D}"/>
              </a:ext>
            </a:extLst>
          </p:cNvPr>
          <p:cNvSpPr/>
          <p:nvPr/>
        </p:nvSpPr>
        <p:spPr>
          <a:xfrm>
            <a:off x="3778898" y="3164975"/>
            <a:ext cx="513183" cy="21888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96DCE-7C5A-924D-023A-2AF8BE68F458}"/>
              </a:ext>
            </a:extLst>
          </p:cNvPr>
          <p:cNvSpPr txBox="1"/>
          <p:nvPr/>
        </p:nvSpPr>
        <p:spPr>
          <a:xfrm>
            <a:off x="3310081" y="34050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다음</a:t>
            </a:r>
            <a:r>
              <a:rPr lang="en-CA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 </a:t>
            </a:r>
            <a:r>
              <a:rPr lang="ko-KR" altLang="en-US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비트로이동</a:t>
            </a:r>
            <a:endParaRPr lang="en-CA" b="1" dirty="0">
              <a:solidFill>
                <a:schemeClr val="tx2">
                  <a:lumMod val="25000"/>
                  <a:lumOff val="75000"/>
                </a:schemeClr>
              </a:solidFill>
              <a:latin typeface="맑은고딕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90AF3B-3B41-8BC6-FEDB-6F89D83D4E21}"/>
              </a:ext>
            </a:extLst>
          </p:cNvPr>
          <p:cNvSpPr txBox="1"/>
          <p:nvPr/>
        </p:nvSpPr>
        <p:spPr>
          <a:xfrm>
            <a:off x="2837774" y="4628801"/>
            <a:ext cx="869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1              0            0            0           1            1              0            0</a:t>
            </a:r>
            <a:endParaRPr lang="en-CA" b="1" dirty="0">
              <a:solidFill>
                <a:schemeClr val="tx2">
                  <a:lumMod val="25000"/>
                  <a:lumOff val="75000"/>
                </a:schemeClr>
              </a:solidFill>
              <a:latin typeface="맑은고딕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9F6795F-2208-A2D9-1BA6-A5DF9E450C91}"/>
              </a:ext>
            </a:extLst>
          </p:cNvPr>
          <p:cNvSpPr/>
          <p:nvPr/>
        </p:nvSpPr>
        <p:spPr>
          <a:xfrm>
            <a:off x="10210647" y="3186212"/>
            <a:ext cx="513183" cy="21888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0E512A-B8C8-C0D1-C3D7-153A027A2B88}"/>
              </a:ext>
            </a:extLst>
          </p:cNvPr>
          <p:cNvSpPr txBox="1"/>
          <p:nvPr/>
        </p:nvSpPr>
        <p:spPr>
          <a:xfrm>
            <a:off x="9419558" y="346295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마지막</a:t>
            </a:r>
            <a:r>
              <a:rPr lang="en-CA" b="1" dirty="0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 </a:t>
            </a:r>
            <a:r>
              <a:rPr lang="ko-KR" altLang="en-US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맑은고딕"/>
              </a:rPr>
              <a:t>비트로이동</a:t>
            </a:r>
            <a:endParaRPr lang="en-CA" b="1" dirty="0">
              <a:solidFill>
                <a:schemeClr val="tx2">
                  <a:lumMod val="25000"/>
                  <a:lumOff val="75000"/>
                </a:schemeClr>
              </a:solidFill>
              <a:latin typeface="맑은고딕"/>
            </a:endParaRPr>
          </a:p>
        </p:txBody>
      </p:sp>
    </p:spTree>
    <p:extLst>
      <p:ext uri="{BB962C8B-B14F-4D97-AF65-F5344CB8AC3E}">
        <p14:creationId xmlns:p14="http://schemas.microsoft.com/office/powerpoint/2010/main" val="1486169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CA6-7CFC-CD44-DC83-D3A2E538C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F04C0-5C0D-07E4-6E18-CB74F178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dirty="0"/>
              <a:t>실습</a:t>
            </a:r>
            <a:r>
              <a:rPr lang="en-CA" altLang="ko-KR" sz="4400" dirty="0"/>
              <a:t>2</a:t>
            </a:r>
            <a:r>
              <a:rPr lang="ko-KR" altLang="en-US" sz="4400" dirty="0"/>
              <a:t> </a:t>
            </a:r>
            <a:r>
              <a:rPr lang="en-CA" altLang="ko-KR" sz="4400" dirty="0"/>
              <a:t>– UART TX</a:t>
            </a:r>
            <a:r>
              <a:rPr lang="ko-KR" altLang="en-US" sz="4400" dirty="0"/>
              <a:t> 시뮬레이션 </a:t>
            </a:r>
            <a:r>
              <a:rPr lang="ko-KR" altLang="en-US" dirty="0"/>
              <a:t>결과</a:t>
            </a:r>
            <a:r>
              <a:rPr lang="en-CA" altLang="ko-KR" dirty="0"/>
              <a:t>5</a:t>
            </a:r>
            <a:endParaRPr lang="en-CA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C3FB482-69C9-4000-E6D9-690FE40B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9425" y="1831341"/>
            <a:ext cx="11233150" cy="3628706"/>
          </a:xfrm>
        </p:spPr>
      </p:pic>
    </p:spTree>
    <p:extLst>
      <p:ext uri="{BB962C8B-B14F-4D97-AF65-F5344CB8AC3E}">
        <p14:creationId xmlns:p14="http://schemas.microsoft.com/office/powerpoint/2010/main" val="425384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53311-05AE-C0FC-ADCE-110CECC7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직렬 통신과 병렬 통신의 원리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07027-DD37-B438-35F4-F95CBB8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latin typeface="+mn-ea"/>
              </a:rPr>
              <a:t>직렬 통신 </a:t>
            </a:r>
            <a:r>
              <a:rPr lang="en-US" altLang="ko-KR" sz="2400" dirty="0">
                <a:latin typeface="+mn-ea"/>
              </a:rPr>
              <a:t>(Serial Communication)</a:t>
            </a:r>
          </a:p>
          <a:p>
            <a:pPr lvl="1"/>
            <a:r>
              <a:rPr lang="ko-KR" altLang="en-US" sz="2000" dirty="0">
                <a:latin typeface="+mn-ea"/>
              </a:rPr>
              <a:t>직렬 통신은 데이터를 한 번에 한 비트씩 순차적으로 전송하는 방식입니다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>
                <a:latin typeface="+mn-ea"/>
              </a:rPr>
              <a:t>이는 단일 채널 또는 라인을 사용하며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송신 장치가 데이터를 하나씩 보내고 수신 장치가 이를 재조립하여 메시지를 완성</a:t>
            </a:r>
            <a:endParaRPr lang="en-CA" altLang="ko-KR" sz="20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병렬 통신 </a:t>
            </a:r>
            <a:r>
              <a:rPr lang="en-US" altLang="ko-KR" sz="2400" dirty="0">
                <a:latin typeface="+mn-ea"/>
              </a:rPr>
              <a:t>(Parallel Communication)</a:t>
            </a:r>
          </a:p>
          <a:p>
            <a:pPr lvl="1"/>
            <a:r>
              <a:rPr lang="ko-KR" altLang="en-US" sz="2000" dirty="0">
                <a:latin typeface="+mn-ea"/>
              </a:rPr>
              <a:t>병렬 통신은 여러 비트를 동시에 전송하는 방식으로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각 비트가 별도의 채널을 통해 전달</a:t>
            </a:r>
            <a:endParaRPr lang="en-CA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2161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26564-84DC-CFD6-0DB9-6786E7C8D374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05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2B26-188E-9245-AB7A-3FE62164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Serial Communication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AE7B5-32B8-1044-A5B9-C68205F8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568014"/>
          </a:xfrm>
        </p:spPr>
        <p:txBody>
          <a:bodyPr/>
          <a:lstStyle/>
          <a:p>
            <a:r>
              <a:rPr lang="en-US" dirty="0"/>
              <a:t>Serial Communication</a:t>
            </a:r>
          </a:p>
          <a:p>
            <a:pPr lvl="1"/>
            <a:r>
              <a:rPr lang="ko-KR" altLang="en-US" b="0" i="0" dirty="0">
                <a:effectLst/>
                <a:latin typeface="fkGroteskNeue"/>
              </a:rPr>
              <a:t>데이터를 한 번에 한 비트씩 순차적으로 전송하는 방식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주로 장거리 통신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그리고 네트워크가 아닌 장치 간 통신에 사용됨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예시로는 </a:t>
            </a:r>
            <a:r>
              <a:rPr lang="en-US" altLang="ko-KR" b="0" i="0" dirty="0">
                <a:effectLst/>
                <a:latin typeface="fkGroteskNeue"/>
              </a:rPr>
              <a:t>UART, SPI, I2C, USB, Ethernet, PCI Express </a:t>
            </a:r>
            <a:r>
              <a:rPr lang="ko-KR" altLang="en-US" b="0" i="0" dirty="0">
                <a:effectLst/>
                <a:latin typeface="fkGroteskNeue"/>
              </a:rPr>
              <a:t>등이 있음</a:t>
            </a:r>
            <a:endParaRPr lang="en-US" dirty="0"/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9F1BBC0C-3498-44F4-AD57-D04F5AA5AE89}"/>
              </a:ext>
            </a:extLst>
          </p:cNvPr>
          <p:cNvGrpSpPr>
            <a:grpSpLocks/>
          </p:cNvGrpSpPr>
          <p:nvPr/>
        </p:nvGrpSpPr>
        <p:grpSpPr bwMode="auto">
          <a:xfrm>
            <a:off x="3955464" y="3959762"/>
            <a:ext cx="2084103" cy="317500"/>
            <a:chOff x="644234" y="4204444"/>
            <a:chExt cx="1925320" cy="317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7F4921-B57A-4858-AC6F-CE8D4CDC45D4}"/>
                </a:ext>
              </a:extLst>
            </p:cNvPr>
            <p:cNvSpPr/>
            <p:nvPr/>
          </p:nvSpPr>
          <p:spPr bwMode="auto">
            <a:xfrm>
              <a:off x="644234" y="4204444"/>
              <a:ext cx="240421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4F224B-AB32-4A65-A27B-2C40C36F7976}"/>
                </a:ext>
              </a:extLst>
            </p:cNvPr>
            <p:cNvSpPr/>
            <p:nvPr/>
          </p:nvSpPr>
          <p:spPr bwMode="auto">
            <a:xfrm>
              <a:off x="884655" y="4204444"/>
              <a:ext cx="242375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A8D462-1FD0-42B7-8B7B-0365A16EABD3}"/>
                </a:ext>
              </a:extLst>
            </p:cNvPr>
            <p:cNvSpPr/>
            <p:nvPr/>
          </p:nvSpPr>
          <p:spPr bwMode="auto">
            <a:xfrm>
              <a:off x="1127030" y="4204444"/>
              <a:ext cx="24042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A90EDBB-5320-44D3-A737-4233DF9F4CF0}"/>
                </a:ext>
              </a:extLst>
            </p:cNvPr>
            <p:cNvSpPr/>
            <p:nvPr/>
          </p:nvSpPr>
          <p:spPr bwMode="auto">
            <a:xfrm>
              <a:off x="1367450" y="4204444"/>
              <a:ext cx="242375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2959F6-5EDF-40E9-9D8A-7BD719B81E23}"/>
                </a:ext>
              </a:extLst>
            </p:cNvPr>
            <p:cNvSpPr/>
            <p:nvPr/>
          </p:nvSpPr>
          <p:spPr bwMode="auto">
            <a:xfrm>
              <a:off x="1603962" y="4204444"/>
              <a:ext cx="242375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367654-4E4D-4BC0-AFFE-52E6F7017D79}"/>
                </a:ext>
              </a:extLst>
            </p:cNvPr>
            <p:cNvSpPr/>
            <p:nvPr/>
          </p:nvSpPr>
          <p:spPr bwMode="auto">
            <a:xfrm>
              <a:off x="1846338" y="4204444"/>
              <a:ext cx="24042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CF4DCD-D8E3-4ACB-9442-133719ECBAB8}"/>
                </a:ext>
              </a:extLst>
            </p:cNvPr>
            <p:cNvSpPr/>
            <p:nvPr/>
          </p:nvSpPr>
          <p:spPr bwMode="auto">
            <a:xfrm>
              <a:off x="2086758" y="4204444"/>
              <a:ext cx="242375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1C42FC-BFCD-410F-881F-BCB5A0179F8A}"/>
                </a:ext>
              </a:extLst>
            </p:cNvPr>
            <p:cNvSpPr/>
            <p:nvPr/>
          </p:nvSpPr>
          <p:spPr bwMode="auto">
            <a:xfrm>
              <a:off x="2329133" y="4204444"/>
              <a:ext cx="240421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168BE-E255-423A-A836-BF0F54B38DE2}"/>
              </a:ext>
            </a:extLst>
          </p:cNvPr>
          <p:cNvCxnSpPr/>
          <p:nvPr/>
        </p:nvCxnSpPr>
        <p:spPr bwMode="auto">
          <a:xfrm>
            <a:off x="6128433" y="4118512"/>
            <a:ext cx="1747684" cy="0"/>
          </a:xfrm>
          <a:prstGeom prst="straightConnector1">
            <a:avLst/>
          </a:prstGeom>
          <a:noFill/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EC8900-4976-4F04-B575-5683235E82B9}"/>
              </a:ext>
            </a:extLst>
          </p:cNvPr>
          <p:cNvGrpSpPr/>
          <p:nvPr/>
        </p:nvGrpSpPr>
        <p:grpSpPr>
          <a:xfrm>
            <a:off x="6175770" y="3753959"/>
            <a:ext cx="1561385" cy="317500"/>
            <a:chOff x="644234" y="4204444"/>
            <a:chExt cx="1925320" cy="3175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230176-16D3-4D64-9820-40A06E61AC74}"/>
                </a:ext>
              </a:extLst>
            </p:cNvPr>
            <p:cNvSpPr/>
            <p:nvPr/>
          </p:nvSpPr>
          <p:spPr bwMode="auto">
            <a:xfrm>
              <a:off x="6442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C1B7B8-A0A0-4089-AB89-04D0A4A0E66C}"/>
                </a:ext>
              </a:extLst>
            </p:cNvPr>
            <p:cNvSpPr/>
            <p:nvPr/>
          </p:nvSpPr>
          <p:spPr bwMode="auto">
            <a:xfrm>
              <a:off x="8855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C05D7-BB9F-49B2-BE40-4AE9C81BC190}"/>
                </a:ext>
              </a:extLst>
            </p:cNvPr>
            <p:cNvSpPr/>
            <p:nvPr/>
          </p:nvSpPr>
          <p:spPr bwMode="auto">
            <a:xfrm>
              <a:off x="11268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CF8A25-63B3-4F22-B9CF-D1332F6AC33A}"/>
                </a:ext>
              </a:extLst>
            </p:cNvPr>
            <p:cNvSpPr/>
            <p:nvPr/>
          </p:nvSpPr>
          <p:spPr bwMode="auto">
            <a:xfrm>
              <a:off x="13681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0DFDAF-3155-42B4-9FD0-B03D16AE0D0F}"/>
                </a:ext>
              </a:extLst>
            </p:cNvPr>
            <p:cNvSpPr/>
            <p:nvPr/>
          </p:nvSpPr>
          <p:spPr bwMode="auto">
            <a:xfrm>
              <a:off x="16043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90D153-5AEF-461B-B766-2D890AD710A7}"/>
                </a:ext>
              </a:extLst>
            </p:cNvPr>
            <p:cNvSpPr/>
            <p:nvPr/>
          </p:nvSpPr>
          <p:spPr bwMode="auto">
            <a:xfrm>
              <a:off x="18456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A3FA12F-6321-46C2-ADD0-D39C11A859D6}"/>
                </a:ext>
              </a:extLst>
            </p:cNvPr>
            <p:cNvSpPr/>
            <p:nvPr/>
          </p:nvSpPr>
          <p:spPr bwMode="auto">
            <a:xfrm>
              <a:off x="20869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113F99-E078-4434-B70A-40BB93C4A0CB}"/>
                </a:ext>
              </a:extLst>
            </p:cNvPr>
            <p:cNvSpPr/>
            <p:nvPr/>
          </p:nvSpPr>
          <p:spPr bwMode="auto">
            <a:xfrm>
              <a:off x="23282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</p:grpSp>
      <p:sp>
        <p:nvSpPr>
          <p:cNvPr id="25" name="TextBox 114">
            <a:extLst>
              <a:ext uri="{FF2B5EF4-FFF2-40B4-BE49-F238E27FC236}">
                <a16:creationId xmlns:a16="http://schemas.microsoft.com/office/drawing/2014/main" id="{A9661FCA-AC3F-4DBE-9B47-8F7E9ADB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115" y="4810663"/>
            <a:ext cx="287754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Serial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955594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284387-B7BA-49E2-B7AB-B33A68B3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Parallel Communication </a:t>
            </a:r>
            <a:endParaRPr lang="en-US" dirty="0"/>
          </a:p>
        </p:txBody>
      </p:sp>
      <p:sp>
        <p:nvSpPr>
          <p:cNvPr id="29699" name="Content Placeholder 18">
            <a:extLst>
              <a:ext uri="{FF2B5EF4-FFF2-40B4-BE49-F238E27FC236}">
                <a16:creationId xmlns:a16="http://schemas.microsoft.com/office/drawing/2014/main" id="{52EB3C3E-30C4-4EFE-A0AE-51FDB62B17F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492125" y="1639888"/>
            <a:ext cx="11180763" cy="4086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여러 비트가 동시에 전송</a:t>
            </a:r>
            <a:endParaRPr lang="en-CA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Serial </a:t>
            </a:r>
            <a:r>
              <a:rPr lang="ko-KR" altLang="en-US" dirty="0">
                <a:latin typeface="+mn-ea"/>
              </a:rPr>
              <a:t>방식은 데이터를 한 번에 한 비트씩 순차적으로 전송</a:t>
            </a:r>
            <a:endParaRPr lang="en-CA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Parallel </a:t>
            </a:r>
            <a:r>
              <a:rPr lang="ko-KR" altLang="en-US" dirty="0">
                <a:latin typeface="+mn-ea"/>
              </a:rPr>
              <a:t>전송은 일반적으로 동기식</a:t>
            </a:r>
            <a:r>
              <a:rPr lang="en-US" altLang="ko-KR" dirty="0">
                <a:latin typeface="+mn-ea"/>
              </a:rPr>
              <a:t>. </a:t>
            </a:r>
          </a:p>
          <a:p>
            <a:pPr lvl="1"/>
            <a:r>
              <a:rPr lang="ko-KR" altLang="en-US" dirty="0">
                <a:latin typeface="+mn-ea"/>
              </a:rPr>
              <a:t>예로는 </a:t>
            </a:r>
            <a:r>
              <a:rPr lang="en-US" altLang="ko-KR" dirty="0">
                <a:latin typeface="+mn-ea"/>
              </a:rPr>
              <a:t>Arm AHB</a:t>
            </a:r>
            <a:r>
              <a:rPr lang="ko-KR" altLang="en-US" dirty="0">
                <a:latin typeface="+mn-ea"/>
              </a:rPr>
              <a:t>와 같은 칩 내부 버스가 있습니다</a:t>
            </a:r>
            <a:endParaRPr lang="en-US" altLang="en-US" dirty="0">
              <a:latin typeface="+mn-ea"/>
            </a:endParaRPr>
          </a:p>
        </p:txBody>
      </p:sp>
      <p:grpSp>
        <p:nvGrpSpPr>
          <p:cNvPr id="5" name="Group 68">
            <a:extLst>
              <a:ext uri="{FF2B5EF4-FFF2-40B4-BE49-F238E27FC236}">
                <a16:creationId xmlns:a16="http://schemas.microsoft.com/office/drawing/2014/main" id="{B58933E8-51B5-4A45-9AE0-939A6D38865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48100" y="4759216"/>
            <a:ext cx="1563687" cy="423168"/>
            <a:chOff x="644234" y="4204444"/>
            <a:chExt cx="1925320" cy="317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179885-8B88-4977-8AF6-AFD5A977C1DD}"/>
                </a:ext>
              </a:extLst>
            </p:cNvPr>
            <p:cNvSpPr/>
            <p:nvPr/>
          </p:nvSpPr>
          <p:spPr bwMode="auto">
            <a:xfrm>
              <a:off x="64423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27860E-391A-43A3-8DD0-F7249FE5EE88}"/>
                </a:ext>
              </a:extLst>
            </p:cNvPr>
            <p:cNvSpPr/>
            <p:nvPr/>
          </p:nvSpPr>
          <p:spPr bwMode="auto">
            <a:xfrm>
              <a:off x="88553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ECC36E-FAAD-476E-B87E-0F03422A6C0A}"/>
                </a:ext>
              </a:extLst>
            </p:cNvPr>
            <p:cNvSpPr/>
            <p:nvPr/>
          </p:nvSpPr>
          <p:spPr bwMode="auto">
            <a:xfrm>
              <a:off x="112683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809472-E028-4426-937B-6EBC293ECC89}"/>
                </a:ext>
              </a:extLst>
            </p:cNvPr>
            <p:cNvSpPr/>
            <p:nvPr/>
          </p:nvSpPr>
          <p:spPr bwMode="auto">
            <a:xfrm>
              <a:off x="136813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449FEE-5466-4593-AA66-1B3C873A8FC5}"/>
                </a:ext>
              </a:extLst>
            </p:cNvPr>
            <p:cNvSpPr/>
            <p:nvPr/>
          </p:nvSpPr>
          <p:spPr bwMode="auto">
            <a:xfrm>
              <a:off x="160435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81F7A2-9C27-4EE8-8327-3DD616F0B04D}"/>
                </a:ext>
              </a:extLst>
            </p:cNvPr>
            <p:cNvSpPr/>
            <p:nvPr/>
          </p:nvSpPr>
          <p:spPr bwMode="auto">
            <a:xfrm>
              <a:off x="184565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199308-209B-4CBF-8E6D-3303DE096EDE}"/>
                </a:ext>
              </a:extLst>
            </p:cNvPr>
            <p:cNvSpPr/>
            <p:nvPr/>
          </p:nvSpPr>
          <p:spPr bwMode="auto">
            <a:xfrm>
              <a:off x="208695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DE3A11-04DD-48CD-BD41-137DBC366DD7}"/>
                </a:ext>
              </a:extLst>
            </p:cNvPr>
            <p:cNvSpPr/>
            <p:nvPr/>
          </p:nvSpPr>
          <p:spPr bwMode="auto">
            <a:xfrm>
              <a:off x="2328254" y="4204444"/>
              <a:ext cx="241300" cy="3175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</p:grpSp>
      <p:grpSp>
        <p:nvGrpSpPr>
          <p:cNvPr id="14" name="Group 113">
            <a:extLst>
              <a:ext uri="{FF2B5EF4-FFF2-40B4-BE49-F238E27FC236}">
                <a16:creationId xmlns:a16="http://schemas.microsoft.com/office/drawing/2014/main" id="{EE556C9D-CB33-47D8-8F6C-CAEDA398B929}"/>
              </a:ext>
            </a:extLst>
          </p:cNvPr>
          <p:cNvGrpSpPr>
            <a:grpSpLocks/>
          </p:cNvGrpSpPr>
          <p:nvPr/>
        </p:nvGrpSpPr>
        <p:grpSpPr bwMode="auto">
          <a:xfrm>
            <a:off x="4832510" y="4282618"/>
            <a:ext cx="1914834" cy="1371600"/>
            <a:chOff x="6498529" y="4648828"/>
            <a:chExt cx="729705" cy="13708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21D2B5-EE76-49AC-A510-1F59D22CC88E}"/>
                </a:ext>
              </a:extLst>
            </p:cNvPr>
            <p:cNvCxnSpPr/>
            <p:nvPr/>
          </p:nvCxnSpPr>
          <p:spPr bwMode="auto">
            <a:xfrm>
              <a:off x="6498529" y="4648828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6AED43-2BC7-4070-9A93-882F14E78E45}"/>
                </a:ext>
              </a:extLst>
            </p:cNvPr>
            <p:cNvCxnSpPr/>
            <p:nvPr/>
          </p:nvCxnSpPr>
          <p:spPr bwMode="auto">
            <a:xfrm>
              <a:off x="6498529" y="4848748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B7FE6C6-0A56-4D1E-9A5B-9D8096FC2863}"/>
                </a:ext>
              </a:extLst>
            </p:cNvPr>
            <p:cNvCxnSpPr/>
            <p:nvPr/>
          </p:nvCxnSpPr>
          <p:spPr bwMode="auto">
            <a:xfrm>
              <a:off x="6498529" y="5040735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7753363-BDF6-49C5-AAC7-6BC529ED8A82}"/>
                </a:ext>
              </a:extLst>
            </p:cNvPr>
            <p:cNvCxnSpPr/>
            <p:nvPr/>
          </p:nvCxnSpPr>
          <p:spPr bwMode="auto">
            <a:xfrm>
              <a:off x="6498529" y="5240656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FBFD6C-FD81-4FDB-9CE1-960638AEC085}"/>
                </a:ext>
              </a:extLst>
            </p:cNvPr>
            <p:cNvCxnSpPr/>
            <p:nvPr/>
          </p:nvCxnSpPr>
          <p:spPr bwMode="auto">
            <a:xfrm>
              <a:off x="6498529" y="5427882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045DEB-FD23-4553-A22F-5037F3A5BB76}"/>
                </a:ext>
              </a:extLst>
            </p:cNvPr>
            <p:cNvCxnSpPr/>
            <p:nvPr/>
          </p:nvCxnSpPr>
          <p:spPr bwMode="auto">
            <a:xfrm>
              <a:off x="6498529" y="5627803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C494F4-8959-49D9-819C-3DA69879C86B}"/>
                </a:ext>
              </a:extLst>
            </p:cNvPr>
            <p:cNvCxnSpPr/>
            <p:nvPr/>
          </p:nvCxnSpPr>
          <p:spPr bwMode="auto">
            <a:xfrm>
              <a:off x="6498529" y="5819789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B216AD0-A92D-431F-BD32-0E2103518ED1}"/>
                </a:ext>
              </a:extLst>
            </p:cNvPr>
            <p:cNvCxnSpPr/>
            <p:nvPr/>
          </p:nvCxnSpPr>
          <p:spPr bwMode="auto">
            <a:xfrm>
              <a:off x="6498529" y="6019709"/>
              <a:ext cx="72970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01B804-8FF9-45B7-B722-445E44B6ACB4}"/>
              </a:ext>
            </a:extLst>
          </p:cNvPr>
          <p:cNvGrpSpPr/>
          <p:nvPr/>
        </p:nvGrpSpPr>
        <p:grpSpPr>
          <a:xfrm rot="5400000">
            <a:off x="4911900" y="4669467"/>
            <a:ext cx="1563370" cy="423168"/>
            <a:chOff x="644234" y="4204444"/>
            <a:chExt cx="1925320" cy="3175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00425D-DDCB-4588-B04F-098E54DFDB5B}"/>
                </a:ext>
              </a:extLst>
            </p:cNvPr>
            <p:cNvSpPr/>
            <p:nvPr/>
          </p:nvSpPr>
          <p:spPr bwMode="auto">
            <a:xfrm>
              <a:off x="6442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96B92B5-2926-4E0B-A712-30A428E3C718}"/>
                </a:ext>
              </a:extLst>
            </p:cNvPr>
            <p:cNvSpPr/>
            <p:nvPr/>
          </p:nvSpPr>
          <p:spPr bwMode="auto">
            <a:xfrm>
              <a:off x="8855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F51F4B-825A-47F8-B9DD-02E5B7ECAD45}"/>
                </a:ext>
              </a:extLst>
            </p:cNvPr>
            <p:cNvSpPr/>
            <p:nvPr/>
          </p:nvSpPr>
          <p:spPr bwMode="auto">
            <a:xfrm>
              <a:off x="11268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C764A63-E1A0-4706-9678-BD545550DFB0}"/>
                </a:ext>
              </a:extLst>
            </p:cNvPr>
            <p:cNvSpPr/>
            <p:nvPr/>
          </p:nvSpPr>
          <p:spPr bwMode="auto">
            <a:xfrm>
              <a:off x="136813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04CE0AD-D382-419E-9087-7D25F8D86EE9}"/>
                </a:ext>
              </a:extLst>
            </p:cNvPr>
            <p:cNvSpPr/>
            <p:nvPr/>
          </p:nvSpPr>
          <p:spPr bwMode="auto">
            <a:xfrm>
              <a:off x="16043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E68736-0539-4DE3-8265-D62E872E9995}"/>
                </a:ext>
              </a:extLst>
            </p:cNvPr>
            <p:cNvSpPr/>
            <p:nvPr/>
          </p:nvSpPr>
          <p:spPr bwMode="auto">
            <a:xfrm>
              <a:off x="18456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EB41517-B9AE-4C29-A74E-72BB4B409328}"/>
                </a:ext>
              </a:extLst>
            </p:cNvPr>
            <p:cNvSpPr/>
            <p:nvPr/>
          </p:nvSpPr>
          <p:spPr bwMode="auto">
            <a:xfrm>
              <a:off x="20869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1D19FB8-7706-4D51-92C0-A7B424FA86BD}"/>
                </a:ext>
              </a:extLst>
            </p:cNvPr>
            <p:cNvSpPr/>
            <p:nvPr/>
          </p:nvSpPr>
          <p:spPr bwMode="auto">
            <a:xfrm>
              <a:off x="2328254" y="4204444"/>
              <a:ext cx="241300" cy="3175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vert270" wrap="none" anchor="ctr"/>
            <a:lstStyle/>
            <a:p>
              <a:pPr algn="ctr">
                <a:defRPr/>
              </a:pPr>
              <a:r>
                <a:rPr lang="en-GB" dirty="0"/>
                <a:t>1</a:t>
              </a:r>
            </a:p>
          </p:txBody>
        </p:sp>
      </p:grpSp>
      <p:sp>
        <p:nvSpPr>
          <p:cNvPr id="32" name="TextBox 115">
            <a:extLst>
              <a:ext uri="{FF2B5EF4-FFF2-40B4-BE49-F238E27FC236}">
                <a16:creationId xmlns:a16="http://schemas.microsoft.com/office/drawing/2014/main" id="{06AE4320-F454-4EF0-A1BB-9623B8F6E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564" y="5844719"/>
            <a:ext cx="330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dirty="0"/>
              <a:t>Parallel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52953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8" name="Picture 20" descr="chapter 09 -- transmission modes">
            <a:extLst>
              <a:ext uri="{FF2B5EF4-FFF2-40B4-BE49-F238E27FC236}">
                <a16:creationId xmlns:a16="http://schemas.microsoft.com/office/drawing/2014/main" id="{B1746B7C-DD02-4EAF-82E3-040D482385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90"/>
          <a:stretch/>
        </p:blipFill>
        <p:spPr bwMode="auto">
          <a:xfrm>
            <a:off x="3259782" y="1508760"/>
            <a:ext cx="5672436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190745A-1553-6CC9-5BEB-FCC4B80F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713"/>
          </a:xfrm>
        </p:spPr>
        <p:txBody>
          <a:bodyPr>
            <a:normAutofit/>
          </a:bodyPr>
          <a:lstStyle/>
          <a:p>
            <a:r>
              <a:rPr lang="en-CA" dirty="0"/>
              <a:t>Mode</a:t>
            </a:r>
            <a:r>
              <a:rPr lang="en-GB" dirty="0"/>
              <a:t> of Serial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8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D7A5-B18D-F14E-879A-E8B6E47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Types of Serial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C979-F3E5-9545-990B-091AC0491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동기식 </a:t>
            </a:r>
            <a:r>
              <a:rPr lang="en-GB" dirty="0"/>
              <a:t>serial transmission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30F91-96F6-1F4B-B7D0-1361320A542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92125" y="2202443"/>
            <a:ext cx="5332941" cy="3933245"/>
          </a:xfrm>
        </p:spPr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송신자와 수신자가 공통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공유함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데이터 전송 전용으로 하나의 와이어가 사용되기 때문에 더 효율적인 전송이 가능함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추가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와이어가 필요하기 때문에 비용이 더 많이 듦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6AB0B-4394-274C-AC28-3712B3C57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비동기식</a:t>
            </a:r>
            <a:r>
              <a:rPr lang="en-GB" dirty="0"/>
              <a:t> serial transmission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3059B-6070-C440-8E05-1E8FCB31FF7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송신자는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전송할 필요가 없음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송신자와 수신자가 미리 타이밍 파라미터에 대해 합의함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전송을 동기화하기 위해 특별한 비트가 추가됨</a:t>
            </a:r>
            <a:r>
              <a:rPr lang="en-GB" dirty="0"/>
              <a:t>.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pic>
        <p:nvPicPr>
          <p:cNvPr id="7170" name="Picture 2" descr="UART | MadMachine">
            <a:extLst>
              <a:ext uri="{FF2B5EF4-FFF2-40B4-BE49-F238E27FC236}">
                <a16:creationId xmlns:a16="http://schemas.microsoft.com/office/drawing/2014/main" id="{88A6B7C1-FD3D-C0ED-FD54-7CA0180D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12"/>
          <a:stretch/>
        </p:blipFill>
        <p:spPr bwMode="auto">
          <a:xfrm>
            <a:off x="408361" y="4308381"/>
            <a:ext cx="5487770" cy="173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ART | MadMachine">
            <a:extLst>
              <a:ext uri="{FF2B5EF4-FFF2-40B4-BE49-F238E27FC236}">
                <a16:creationId xmlns:a16="http://schemas.microsoft.com/office/drawing/2014/main" id="{7EF56409-0D5F-A2FA-F127-C23362FA75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34"/>
          <a:stretch/>
        </p:blipFill>
        <p:spPr bwMode="auto">
          <a:xfrm>
            <a:off x="6275005" y="4308381"/>
            <a:ext cx="5502511" cy="166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2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D7A5-B18D-F14E-879A-E8B6E47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Serial vs Parallel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3C979-F3E5-9545-990B-091AC0491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Serial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A6AB0B-4394-274C-AC28-3712B3C57B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Parallel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C56E35-2349-BAE9-0500-1E16A895C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274394"/>
              </p:ext>
            </p:extLst>
          </p:nvPr>
        </p:nvGraphicFramePr>
        <p:xfrm>
          <a:off x="470288" y="2302731"/>
          <a:ext cx="10709557" cy="283464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85101">
                  <a:extLst>
                    <a:ext uri="{9D8B030D-6E8A-4147-A177-3AD203B41FA5}">
                      <a16:colId xmlns:a16="http://schemas.microsoft.com/office/drawing/2014/main" val="1781809233"/>
                    </a:ext>
                  </a:extLst>
                </a:gridCol>
                <a:gridCol w="3631902">
                  <a:extLst>
                    <a:ext uri="{9D8B030D-6E8A-4147-A177-3AD203B41FA5}">
                      <a16:colId xmlns:a16="http://schemas.microsoft.com/office/drawing/2014/main" val="3322944031"/>
                    </a:ext>
                  </a:extLst>
                </a:gridCol>
                <a:gridCol w="5092554">
                  <a:extLst>
                    <a:ext uri="{9D8B030D-6E8A-4147-A177-3AD203B41FA5}">
                      <a16:colId xmlns:a16="http://schemas.microsoft.com/office/drawing/2014/main" val="3663035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직렬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병렬 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8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데이터 전송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한 번에 한 비트씩 순차적으로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여러 비트를 동시에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091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altLang="ko-KR" dirty="0">
                          <a:effectLst/>
                          <a:latin typeface="+mn-ea"/>
                          <a:ea typeface="+mn-ea"/>
                        </a:rPr>
                        <a:t>Wire Cost</a:t>
                      </a:r>
                      <a:endParaRPr lang="ko-KR" alt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적음 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(1~4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높음 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(8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개 이상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6465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장거리 전송에 적합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짧은 거리에서만 효과적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689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간섭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간섭이 적음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간섭 가능성이 높음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001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프로토콜 등 다양한 방법이 필요함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복잡함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315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전송속도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제한된 전송속도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높은 전송속도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263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2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6115</TotalTime>
  <Words>7523</Words>
  <Application>Microsoft Office PowerPoint</Application>
  <PresentationFormat>와이드스크린</PresentationFormat>
  <Paragraphs>937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1" baseType="lpstr">
      <vt:lpstr>fkGroteskNeue</vt:lpstr>
      <vt:lpstr>KaTeX_Main</vt:lpstr>
      <vt:lpstr>MS PGothic</vt:lpstr>
      <vt:lpstr>var(--font-berkeley-mono)</vt:lpstr>
      <vt:lpstr>var(--font-fk-grotesk)</vt:lpstr>
      <vt:lpstr>맑은 고딕</vt:lpstr>
      <vt:lpstr>맑은고딕</vt:lpstr>
      <vt:lpstr>Aptos</vt:lpstr>
      <vt:lpstr>Arial</vt:lpstr>
      <vt:lpstr>Wingdings</vt:lpstr>
      <vt:lpstr>Office 테마</vt:lpstr>
      <vt:lpstr>SoC UART Peripheral</vt:lpstr>
      <vt:lpstr>Agenda</vt:lpstr>
      <vt:lpstr>수업 목표</vt:lpstr>
      <vt:lpstr>직렬 통신과 병렬 통신의 원리</vt:lpstr>
      <vt:lpstr>Serial Communication</vt:lpstr>
      <vt:lpstr>Parallel Communication </vt:lpstr>
      <vt:lpstr>Mode of Serial Communication</vt:lpstr>
      <vt:lpstr>Types of Serial Communication</vt:lpstr>
      <vt:lpstr>Serial vs Parallel Communication</vt:lpstr>
      <vt:lpstr>Building a System on a Chip (SoC)</vt:lpstr>
      <vt:lpstr>UART Overview</vt:lpstr>
      <vt:lpstr>UART Protocol</vt:lpstr>
      <vt:lpstr>UART Protocol - 패리티 비트 (Parity Bit)</vt:lpstr>
      <vt:lpstr>UART Protocol 주요 설정 사항</vt:lpstr>
      <vt:lpstr>Character-Encoding Scheme</vt:lpstr>
      <vt:lpstr>ASCII Encoded Characters</vt:lpstr>
      <vt:lpstr>AHB UART Peripheral</vt:lpstr>
      <vt:lpstr>AHB UART Peripheral</vt:lpstr>
      <vt:lpstr>AHB UART Peripheral</vt:lpstr>
      <vt:lpstr>Baud Rate Generator</vt:lpstr>
      <vt:lpstr>Baud Rate Generator</vt:lpstr>
      <vt:lpstr>실습1 – Baud Rate Generate – baudgen.v</vt:lpstr>
      <vt:lpstr>실습1 – baudrate 시뮬레이션, tb_baudrate.v</vt:lpstr>
      <vt:lpstr>실습1 – baudrate 시뮬레이션 결과 setup</vt:lpstr>
      <vt:lpstr>실습1 – baudrate 시뮬레이션 결과 setup</vt:lpstr>
      <vt:lpstr>실습1 – baudrate시뮬레이션 결과1</vt:lpstr>
      <vt:lpstr>실습1 – baudrate시뮬레이션 결과2</vt:lpstr>
      <vt:lpstr>UART Transmitter</vt:lpstr>
      <vt:lpstr>UART Transmitter Internal block</vt:lpstr>
      <vt:lpstr>실습2 – UART TX – uart_tx.v</vt:lpstr>
      <vt:lpstr>실습2 – UART TX – uart_tx.v</vt:lpstr>
      <vt:lpstr>실습2 – UART TX 시뮬레이션 – tb_uart_tx.v</vt:lpstr>
      <vt:lpstr>실습2 – UART TX 시뮬레이션 설정</vt:lpstr>
      <vt:lpstr>실습2 – UART TX 시뮬레이션 결과1</vt:lpstr>
      <vt:lpstr>실습2 – UART TX 시뮬레이션 설정</vt:lpstr>
      <vt:lpstr>실습2 – UART TX 시뮬레이션 결과2</vt:lpstr>
      <vt:lpstr>실습2 – UART TX 시뮬레이션 결과3 – START</vt:lpstr>
      <vt:lpstr>실습2 – UART TX 시뮬레이션 결과4</vt:lpstr>
      <vt:lpstr>실습2 – UART TX 시뮬레이션 결과5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Changhyung Kim</dc:creator>
  <cp:lastModifiedBy>Changhyung Kim</cp:lastModifiedBy>
  <cp:revision>6</cp:revision>
  <cp:lastPrinted>2025-02-16T15:42:28Z</cp:lastPrinted>
  <dcterms:created xsi:type="dcterms:W3CDTF">2025-02-14T10:55:22Z</dcterms:created>
  <dcterms:modified xsi:type="dcterms:W3CDTF">2025-03-23T07:16:48Z</dcterms:modified>
</cp:coreProperties>
</file>