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459" r:id="rId2"/>
    <p:sldId id="460" r:id="rId3"/>
    <p:sldId id="464" r:id="rId4"/>
    <p:sldId id="528" r:id="rId5"/>
    <p:sldId id="530" r:id="rId6"/>
    <p:sldId id="649" r:id="rId7"/>
    <p:sldId id="650" r:id="rId8"/>
    <p:sldId id="640" r:id="rId9"/>
    <p:sldId id="655" r:id="rId10"/>
    <p:sldId id="653" r:id="rId11"/>
    <p:sldId id="686" r:id="rId12"/>
    <p:sldId id="684" r:id="rId13"/>
    <p:sldId id="654" r:id="rId14"/>
    <p:sldId id="641" r:id="rId15"/>
    <p:sldId id="642" r:id="rId16"/>
    <p:sldId id="661" r:id="rId17"/>
    <p:sldId id="651" r:id="rId18"/>
    <p:sldId id="687" r:id="rId19"/>
    <p:sldId id="702" r:id="rId20"/>
    <p:sldId id="652" r:id="rId21"/>
    <p:sldId id="703" r:id="rId22"/>
    <p:sldId id="704" r:id="rId23"/>
    <p:sldId id="705" r:id="rId24"/>
    <p:sldId id="690" r:id="rId25"/>
    <p:sldId id="691" r:id="rId26"/>
    <p:sldId id="692" r:id="rId27"/>
    <p:sldId id="644" r:id="rId28"/>
    <p:sldId id="712" r:id="rId29"/>
    <p:sldId id="715" r:id="rId30"/>
    <p:sldId id="645" r:id="rId31"/>
    <p:sldId id="694" r:id="rId32"/>
    <p:sldId id="714" r:id="rId33"/>
    <p:sldId id="695" r:id="rId34"/>
    <p:sldId id="696" r:id="rId35"/>
    <p:sldId id="716" r:id="rId36"/>
    <p:sldId id="646" r:id="rId37"/>
    <p:sldId id="698" r:id="rId38"/>
    <p:sldId id="717" r:id="rId39"/>
    <p:sldId id="700" r:id="rId40"/>
    <p:sldId id="453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EDE8A-D034-4418-AC49-85DDBDC3BBF6}" v="66" dt="2025-03-08T16:05:56.298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8" autoAdjust="0"/>
    <p:restoredTop sz="72768" autoAdjust="0"/>
  </p:normalViewPr>
  <p:slideViewPr>
    <p:cSldViewPr snapToGrid="0">
      <p:cViewPr varScale="1">
        <p:scale>
          <a:sx n="72" d="100"/>
          <a:sy n="72" d="100"/>
        </p:scale>
        <p:origin x="1272" y="27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971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ghyung Kim" userId="59e95d7ed8e5c4f4" providerId="LiveId" clId="{5AEEDE8A-D034-4418-AC49-85DDBDC3BBF6}"/>
    <pc:docChg chg="undo redo custSel addSld delSld modSld">
      <pc:chgData name="Changhyung Kim" userId="59e95d7ed8e5c4f4" providerId="LiveId" clId="{5AEEDE8A-D034-4418-AC49-85DDBDC3BBF6}" dt="2025-03-08T17:56:21.638" v="3601" actId="47"/>
      <pc:docMkLst>
        <pc:docMk/>
      </pc:docMkLst>
      <pc:sldChg chg="modSp mod modNotesTx">
        <pc:chgData name="Changhyung Kim" userId="59e95d7ed8e5c4f4" providerId="LiveId" clId="{5AEEDE8A-D034-4418-AC49-85DDBDC3BBF6}" dt="2025-03-08T09:51:11.780" v="1762" actId="20577"/>
        <pc:sldMkLst>
          <pc:docMk/>
          <pc:sldMk cId="90518070" sldId="459"/>
        </pc:sldMkLst>
        <pc:spChg chg="mod">
          <ac:chgData name="Changhyung Kim" userId="59e95d7ed8e5c4f4" providerId="LiveId" clId="{5AEEDE8A-D034-4418-AC49-85DDBDC3BBF6}" dt="2025-03-08T09:50:46.221" v="1669" actId="20577"/>
          <ac:spMkLst>
            <pc:docMk/>
            <pc:sldMk cId="90518070" sldId="459"/>
            <ac:spMk id="2" creationId="{E8BB0EB0-AA84-2EE3-0CD0-97F9032FB3B1}"/>
          </ac:spMkLst>
        </pc:spChg>
      </pc:sldChg>
      <pc:sldChg chg="modNotesTx">
        <pc:chgData name="Changhyung Kim" userId="59e95d7ed8e5c4f4" providerId="LiveId" clId="{5AEEDE8A-D034-4418-AC49-85DDBDC3BBF6}" dt="2025-03-08T11:52:49.064" v="2555" actId="20577"/>
        <pc:sldMkLst>
          <pc:docMk/>
          <pc:sldMk cId="4155784354" sldId="642"/>
        </pc:sldMkLst>
      </pc:sldChg>
      <pc:sldChg chg="addSp delSp modSp mod modNotesTx">
        <pc:chgData name="Changhyung Kim" userId="59e95d7ed8e5c4f4" providerId="LiveId" clId="{5AEEDE8A-D034-4418-AC49-85DDBDC3BBF6}" dt="2025-03-08T15:04:12.693" v="3189" actId="20577"/>
        <pc:sldMkLst>
          <pc:docMk/>
          <pc:sldMk cId="2732359" sldId="644"/>
        </pc:sldMkLst>
        <pc:spChg chg="mod">
          <ac:chgData name="Changhyung Kim" userId="59e95d7ed8e5c4f4" providerId="LiveId" clId="{5AEEDE8A-D034-4418-AC49-85DDBDC3BBF6}" dt="2025-03-08T14:35:52.720" v="3117" actId="1076"/>
          <ac:spMkLst>
            <pc:docMk/>
            <pc:sldMk cId="2732359" sldId="644"/>
            <ac:spMk id="3" creationId="{29BAEBED-79A3-0673-483A-1E2DC7B3A303}"/>
          </ac:spMkLst>
        </pc:spChg>
        <pc:spChg chg="add mod">
          <ac:chgData name="Changhyung Kim" userId="59e95d7ed8e5c4f4" providerId="LiveId" clId="{5AEEDE8A-D034-4418-AC49-85DDBDC3BBF6}" dt="2025-03-08T14:37:50.075" v="3138" actId="1076"/>
          <ac:spMkLst>
            <pc:docMk/>
            <pc:sldMk cId="2732359" sldId="644"/>
            <ac:spMk id="6" creationId="{1ACD827D-42F7-00DE-BBCA-FF95E8FBA37E}"/>
          </ac:spMkLst>
        </pc:spChg>
        <pc:spChg chg="add mod">
          <ac:chgData name="Changhyung Kim" userId="59e95d7ed8e5c4f4" providerId="LiveId" clId="{5AEEDE8A-D034-4418-AC49-85DDBDC3BBF6}" dt="2025-03-08T14:37:54.904" v="3139" actId="1076"/>
          <ac:spMkLst>
            <pc:docMk/>
            <pc:sldMk cId="2732359" sldId="644"/>
            <ac:spMk id="7" creationId="{6B49E7E0-617C-1BDD-59D5-3CDCFF6B922F}"/>
          </ac:spMkLst>
        </pc:spChg>
        <pc:spChg chg="add mod">
          <ac:chgData name="Changhyung Kim" userId="59e95d7ed8e5c4f4" providerId="LiveId" clId="{5AEEDE8A-D034-4418-AC49-85DDBDC3BBF6}" dt="2025-03-08T14:37:47.483" v="3137" actId="1076"/>
          <ac:spMkLst>
            <pc:docMk/>
            <pc:sldMk cId="2732359" sldId="644"/>
            <ac:spMk id="8" creationId="{0936E037-1E27-9E3E-2016-8AB5304494E3}"/>
          </ac:spMkLst>
        </pc:spChg>
        <pc:graphicFrameChg chg="add mod modGraphic">
          <ac:chgData name="Changhyung Kim" userId="59e95d7ed8e5c4f4" providerId="LiveId" clId="{5AEEDE8A-D034-4418-AC49-85DDBDC3BBF6}" dt="2025-03-08T14:37:37.449" v="3136" actId="20577"/>
          <ac:graphicFrameMkLst>
            <pc:docMk/>
            <pc:sldMk cId="2732359" sldId="644"/>
            <ac:graphicFrameMk id="5" creationId="{2779A901-E198-5B3F-7E2D-B7DA001DA0E3}"/>
          </ac:graphicFrameMkLst>
        </pc:graphicFrameChg>
        <pc:picChg chg="add del mod">
          <ac:chgData name="Changhyung Kim" userId="59e95d7ed8e5c4f4" providerId="LiveId" clId="{5AEEDE8A-D034-4418-AC49-85DDBDC3BBF6}" dt="2025-03-08T14:37:09.003" v="3131" actId="1076"/>
          <ac:picMkLst>
            <pc:docMk/>
            <pc:sldMk cId="2732359" sldId="644"/>
            <ac:picMk id="4" creationId="{486BBF43-22AA-12D0-ECAA-F9677E1883B6}"/>
          </ac:picMkLst>
        </pc:picChg>
      </pc:sldChg>
      <pc:sldChg chg="addSp delSp modSp mod modNotesTx">
        <pc:chgData name="Changhyung Kim" userId="59e95d7ed8e5c4f4" providerId="LiveId" clId="{5AEEDE8A-D034-4418-AC49-85DDBDC3BBF6}" dt="2025-03-08T10:17:13.171" v="2482"/>
        <pc:sldMkLst>
          <pc:docMk/>
          <pc:sldMk cId="1765461854" sldId="646"/>
        </pc:sldMkLst>
        <pc:spChg chg="mod">
          <ac:chgData name="Changhyung Kim" userId="59e95d7ed8e5c4f4" providerId="LiveId" clId="{5AEEDE8A-D034-4418-AC49-85DDBDC3BBF6}" dt="2025-03-08T08:26:08.374" v="631" actId="20577"/>
          <ac:spMkLst>
            <pc:docMk/>
            <pc:sldMk cId="1765461854" sldId="646"/>
            <ac:spMk id="3" creationId="{0E51E0A8-08D5-FDF5-F7FB-3EC552C204A4}"/>
          </ac:spMkLst>
        </pc:spChg>
        <pc:spChg chg="add">
          <ac:chgData name="Changhyung Kim" userId="59e95d7ed8e5c4f4" providerId="LiveId" clId="{5AEEDE8A-D034-4418-AC49-85DDBDC3BBF6}" dt="2025-03-08T07:31:18.934" v="567"/>
          <ac:spMkLst>
            <pc:docMk/>
            <pc:sldMk cId="1765461854" sldId="646"/>
            <ac:spMk id="5" creationId="{BF3C2C05-1819-B735-BE4A-8EBC57ADFD76}"/>
          </ac:spMkLst>
        </pc:spChg>
        <pc:spChg chg="add">
          <ac:chgData name="Changhyung Kim" userId="59e95d7ed8e5c4f4" providerId="LiveId" clId="{5AEEDE8A-D034-4418-AC49-85DDBDC3BBF6}" dt="2025-03-08T08:24:49.859" v="606"/>
          <ac:spMkLst>
            <pc:docMk/>
            <pc:sldMk cId="1765461854" sldId="646"/>
            <ac:spMk id="8" creationId="{E10BD540-7033-4465-B040-3E8CDC362F5B}"/>
          </ac:spMkLst>
        </pc:spChg>
        <pc:picChg chg="del">
          <ac:chgData name="Changhyung Kim" userId="59e95d7ed8e5c4f4" providerId="LiveId" clId="{5AEEDE8A-D034-4418-AC49-85DDBDC3BBF6}" dt="2025-03-08T07:31:15.095" v="566" actId="478"/>
          <ac:picMkLst>
            <pc:docMk/>
            <pc:sldMk cId="1765461854" sldId="646"/>
            <ac:picMk id="4" creationId="{70B068D4-FCE4-CAB0-444C-F0A35952751E}"/>
          </ac:picMkLst>
        </pc:picChg>
        <pc:picChg chg="add mod">
          <ac:chgData name="Changhyung Kim" userId="59e95d7ed8e5c4f4" providerId="LiveId" clId="{5AEEDE8A-D034-4418-AC49-85DDBDC3BBF6}" dt="2025-03-08T08:25:13.632" v="610" actId="14100"/>
          <ac:picMkLst>
            <pc:docMk/>
            <pc:sldMk cId="1765461854" sldId="646"/>
            <ac:picMk id="7" creationId="{D85B9499-3E14-F1AE-1D9E-E5B5DDDA29B7}"/>
          </ac:picMkLst>
        </pc:picChg>
        <pc:picChg chg="add mod">
          <ac:chgData name="Changhyung Kim" userId="59e95d7ed8e5c4f4" providerId="LiveId" clId="{5AEEDE8A-D034-4418-AC49-85DDBDC3BBF6}" dt="2025-03-08T08:38:49.114" v="1071" actId="1076"/>
          <ac:picMkLst>
            <pc:docMk/>
            <pc:sldMk cId="1765461854" sldId="646"/>
            <ac:picMk id="10" creationId="{05DF13A7-5158-4BC2-3491-C950F6EDD7B2}"/>
          </ac:picMkLst>
        </pc:picChg>
      </pc:sldChg>
      <pc:sldChg chg="modSp del mod">
        <pc:chgData name="Changhyung Kim" userId="59e95d7ed8e5c4f4" providerId="LiveId" clId="{5AEEDE8A-D034-4418-AC49-85DDBDC3BBF6}" dt="2025-03-08T08:29:22.403" v="632" actId="47"/>
        <pc:sldMkLst>
          <pc:docMk/>
          <pc:sldMk cId="785576967" sldId="648"/>
        </pc:sldMkLst>
        <pc:spChg chg="mod">
          <ac:chgData name="Changhyung Kim" userId="59e95d7ed8e5c4f4" providerId="LiveId" clId="{5AEEDE8A-D034-4418-AC49-85DDBDC3BBF6}" dt="2025-03-08T08:23:19.950" v="591" actId="1076"/>
          <ac:spMkLst>
            <pc:docMk/>
            <pc:sldMk cId="785576967" sldId="648"/>
            <ac:spMk id="3" creationId="{F2C1B946-CE57-353E-15B7-D98EFF6AFEC0}"/>
          </ac:spMkLst>
        </pc:spChg>
      </pc:sldChg>
      <pc:sldChg chg="modSp mod modNotesTx">
        <pc:chgData name="Changhyung Kim" userId="59e95d7ed8e5c4f4" providerId="LiveId" clId="{5AEEDE8A-D034-4418-AC49-85DDBDC3BBF6}" dt="2025-03-08T13:41:07.292" v="2590"/>
        <pc:sldMkLst>
          <pc:docMk/>
          <pc:sldMk cId="384467428" sldId="652"/>
        </pc:sldMkLst>
        <pc:graphicFrameChg chg="modGraphic">
          <ac:chgData name="Changhyung Kim" userId="59e95d7ed8e5c4f4" providerId="LiveId" clId="{5AEEDE8A-D034-4418-AC49-85DDBDC3BBF6}" dt="2025-03-08T13:17:50.487" v="2589" actId="20577"/>
          <ac:graphicFrameMkLst>
            <pc:docMk/>
            <pc:sldMk cId="384467428" sldId="652"/>
            <ac:graphicFrameMk id="4" creationId="{C5439FDF-EE93-AE1B-97DE-5CFDC9987FBD}"/>
          </ac:graphicFrameMkLst>
        </pc:graphicFrameChg>
      </pc:sldChg>
      <pc:sldChg chg="addSp modSp mod modNotesTx">
        <pc:chgData name="Changhyung Kim" userId="59e95d7ed8e5c4f4" providerId="LiveId" clId="{5AEEDE8A-D034-4418-AC49-85DDBDC3BBF6}" dt="2025-03-08T11:16:18.754" v="2529" actId="20577"/>
        <pc:sldMkLst>
          <pc:docMk/>
          <pc:sldMk cId="3282338899" sldId="653"/>
        </pc:sldMkLst>
        <pc:spChg chg="add mod">
          <ac:chgData name="Changhyung Kim" userId="59e95d7ed8e5c4f4" providerId="LiveId" clId="{5AEEDE8A-D034-4418-AC49-85DDBDC3BBF6}" dt="2025-03-08T09:56:11.913" v="1782" actId="20577"/>
          <ac:spMkLst>
            <pc:docMk/>
            <pc:sldMk cId="3282338899" sldId="653"/>
            <ac:spMk id="3" creationId="{59B1A0C1-463E-16FC-BF82-7C296C00193A}"/>
          </ac:spMkLst>
        </pc:spChg>
      </pc:sldChg>
      <pc:sldChg chg="modNotesTx">
        <pc:chgData name="Changhyung Kim" userId="59e95d7ed8e5c4f4" providerId="LiveId" clId="{5AEEDE8A-D034-4418-AC49-85DDBDC3BBF6}" dt="2025-03-08T10:03:25.832" v="1886" actId="20577"/>
        <pc:sldMkLst>
          <pc:docMk/>
          <pc:sldMk cId="2503296776" sldId="654"/>
        </pc:sldMkLst>
      </pc:sldChg>
      <pc:sldChg chg="del">
        <pc:chgData name="Changhyung Kim" userId="59e95d7ed8e5c4f4" providerId="LiveId" clId="{5AEEDE8A-D034-4418-AC49-85DDBDC3BBF6}" dt="2025-03-08T17:56:21.638" v="3601" actId="47"/>
        <pc:sldMkLst>
          <pc:docMk/>
          <pc:sldMk cId="2064272907" sldId="656"/>
        </pc:sldMkLst>
      </pc:sldChg>
      <pc:sldChg chg="modNotesTx">
        <pc:chgData name="Changhyung Kim" userId="59e95d7ed8e5c4f4" providerId="LiveId" clId="{5AEEDE8A-D034-4418-AC49-85DDBDC3BBF6}" dt="2025-03-08T12:25:09.084" v="2573" actId="20577"/>
        <pc:sldMkLst>
          <pc:docMk/>
          <pc:sldMk cId="3741205201" sldId="661"/>
        </pc:sldMkLst>
      </pc:sldChg>
      <pc:sldChg chg="addSp delSp modSp mod modNotesTx">
        <pc:chgData name="Changhyung Kim" userId="59e95d7ed8e5c4f4" providerId="LiveId" clId="{5AEEDE8A-D034-4418-AC49-85DDBDC3BBF6}" dt="2025-03-08T10:01:57.879" v="1856" actId="1076"/>
        <pc:sldMkLst>
          <pc:docMk/>
          <pc:sldMk cId="4130009322" sldId="684"/>
        </pc:sldMkLst>
        <pc:spChg chg="add mod">
          <ac:chgData name="Changhyung Kim" userId="59e95d7ed8e5c4f4" providerId="LiveId" clId="{5AEEDE8A-D034-4418-AC49-85DDBDC3BBF6}" dt="2025-03-08T10:01:08.950" v="1840" actId="1076"/>
          <ac:spMkLst>
            <pc:docMk/>
            <pc:sldMk cId="4130009322" sldId="684"/>
            <ac:spMk id="3" creationId="{7C10CC01-2ACC-5A10-D373-BECB17934E9C}"/>
          </ac:spMkLst>
        </pc:spChg>
        <pc:spChg chg="add mod">
          <ac:chgData name="Changhyung Kim" userId="59e95d7ed8e5c4f4" providerId="LiveId" clId="{5AEEDE8A-D034-4418-AC49-85DDBDC3BBF6}" dt="2025-03-08T10:01:13.832" v="1842" actId="1076"/>
          <ac:spMkLst>
            <pc:docMk/>
            <pc:sldMk cId="4130009322" sldId="684"/>
            <ac:spMk id="5" creationId="{EB29D357-5858-8545-539F-F078366D9ED2}"/>
          </ac:spMkLst>
        </pc:spChg>
        <pc:spChg chg="add mod">
          <ac:chgData name="Changhyung Kim" userId="59e95d7ed8e5c4f4" providerId="LiveId" clId="{5AEEDE8A-D034-4418-AC49-85DDBDC3BBF6}" dt="2025-03-08T10:01:17.776" v="1843" actId="1076"/>
          <ac:spMkLst>
            <pc:docMk/>
            <pc:sldMk cId="4130009322" sldId="684"/>
            <ac:spMk id="6" creationId="{F6142791-2828-44B6-D14C-4EB4EC28A866}"/>
          </ac:spMkLst>
        </pc:spChg>
        <pc:spChg chg="add mod">
          <ac:chgData name="Changhyung Kim" userId="59e95d7ed8e5c4f4" providerId="LiveId" clId="{5AEEDE8A-D034-4418-AC49-85DDBDC3BBF6}" dt="2025-03-08T10:01:57.879" v="1856" actId="1076"/>
          <ac:spMkLst>
            <pc:docMk/>
            <pc:sldMk cId="4130009322" sldId="684"/>
            <ac:spMk id="7" creationId="{A791A146-AF9D-AB0F-2876-770F32C169AD}"/>
          </ac:spMkLst>
        </pc:spChg>
        <pc:spChg chg="add del mod">
          <ac:chgData name="Changhyung Kim" userId="59e95d7ed8e5c4f4" providerId="LiveId" clId="{5AEEDE8A-D034-4418-AC49-85DDBDC3BBF6}" dt="2025-03-08T10:01:54.552" v="1855" actId="478"/>
          <ac:spMkLst>
            <pc:docMk/>
            <pc:sldMk cId="4130009322" sldId="684"/>
            <ac:spMk id="8" creationId="{5E849EAE-0C0D-6038-BD24-1391D05319DD}"/>
          </ac:spMkLst>
        </pc:spChg>
      </pc:sldChg>
      <pc:sldChg chg="addSp modSp mod modNotesTx">
        <pc:chgData name="Changhyung Kim" userId="59e95d7ed8e5c4f4" providerId="LiveId" clId="{5AEEDE8A-D034-4418-AC49-85DDBDC3BBF6}" dt="2025-03-08T09:59:45.525" v="1837" actId="20577"/>
        <pc:sldMkLst>
          <pc:docMk/>
          <pc:sldMk cId="3058057341" sldId="686"/>
        </pc:sldMkLst>
        <pc:spChg chg="add mod">
          <ac:chgData name="Changhyung Kim" userId="59e95d7ed8e5c4f4" providerId="LiveId" clId="{5AEEDE8A-D034-4418-AC49-85DDBDC3BBF6}" dt="2025-03-08T09:59:13.208" v="1826" actId="1076"/>
          <ac:spMkLst>
            <pc:docMk/>
            <pc:sldMk cId="3058057341" sldId="686"/>
            <ac:spMk id="3" creationId="{E3591ADE-40A5-435A-9B76-C0288FCE69D9}"/>
          </ac:spMkLst>
        </pc:spChg>
        <pc:spChg chg="add mod">
          <ac:chgData name="Changhyung Kim" userId="59e95d7ed8e5c4f4" providerId="LiveId" clId="{5AEEDE8A-D034-4418-AC49-85DDBDC3BBF6}" dt="2025-03-08T09:59:15.757" v="1827" actId="1076"/>
          <ac:spMkLst>
            <pc:docMk/>
            <pc:sldMk cId="3058057341" sldId="686"/>
            <ac:spMk id="4" creationId="{371D4CAF-43D8-CAC7-E0A4-AADBCB723DAF}"/>
          </ac:spMkLst>
        </pc:spChg>
        <pc:spChg chg="add mod">
          <ac:chgData name="Changhyung Kim" userId="59e95d7ed8e5c4f4" providerId="LiveId" clId="{5AEEDE8A-D034-4418-AC49-85DDBDC3BBF6}" dt="2025-03-08T09:59:22.501" v="1830" actId="20577"/>
          <ac:spMkLst>
            <pc:docMk/>
            <pc:sldMk cId="3058057341" sldId="686"/>
            <ac:spMk id="9" creationId="{0643B57A-A39E-E5EC-046E-5AE71E6F0A97}"/>
          </ac:spMkLst>
        </pc:spChg>
        <pc:spChg chg="add mod">
          <ac:chgData name="Changhyung Kim" userId="59e95d7ed8e5c4f4" providerId="LiveId" clId="{5AEEDE8A-D034-4418-AC49-85DDBDC3BBF6}" dt="2025-03-08T09:59:29.109" v="1833" actId="20577"/>
          <ac:spMkLst>
            <pc:docMk/>
            <pc:sldMk cId="3058057341" sldId="686"/>
            <ac:spMk id="10" creationId="{1F961B83-38A7-1107-CA48-25E4DB135AD8}"/>
          </ac:spMkLst>
        </pc:spChg>
        <pc:spChg chg="add mod">
          <ac:chgData name="Changhyung Kim" userId="59e95d7ed8e5c4f4" providerId="LiveId" clId="{5AEEDE8A-D034-4418-AC49-85DDBDC3BBF6}" dt="2025-03-08T09:59:35.121" v="1836" actId="20577"/>
          <ac:spMkLst>
            <pc:docMk/>
            <pc:sldMk cId="3058057341" sldId="686"/>
            <ac:spMk id="11" creationId="{CAAC9DE9-DEC0-F958-F970-0A67D7E40D50}"/>
          </ac:spMkLst>
        </pc:spChg>
        <pc:picChg chg="mod">
          <ac:chgData name="Changhyung Kim" userId="59e95d7ed8e5c4f4" providerId="LiveId" clId="{5AEEDE8A-D034-4418-AC49-85DDBDC3BBF6}" dt="2025-03-08T09:58:36.155" v="1819" actId="1076"/>
          <ac:picMkLst>
            <pc:docMk/>
            <pc:sldMk cId="3058057341" sldId="686"/>
            <ac:picMk id="6" creationId="{60CF5F06-DD1B-4DAA-1D2F-B57BAC06F1D0}"/>
          </ac:picMkLst>
        </pc:picChg>
        <pc:picChg chg="add mod ord">
          <ac:chgData name="Changhyung Kim" userId="59e95d7ed8e5c4f4" providerId="LiveId" clId="{5AEEDE8A-D034-4418-AC49-85DDBDC3BBF6}" dt="2025-03-08T09:59:09.272" v="1825" actId="167"/>
          <ac:picMkLst>
            <pc:docMk/>
            <pc:sldMk cId="3058057341" sldId="686"/>
            <ac:picMk id="8" creationId="{9D29846D-F269-D094-CEF4-1ECB1654AF2D}"/>
          </ac:picMkLst>
        </pc:picChg>
      </pc:sldChg>
      <pc:sldChg chg="addSp delSp modSp mod modNotesTx">
        <pc:chgData name="Changhyung Kim" userId="59e95d7ed8e5c4f4" providerId="LiveId" clId="{5AEEDE8A-D034-4418-AC49-85DDBDC3BBF6}" dt="2025-03-08T14:15:25.882" v="2891" actId="1076"/>
        <pc:sldMkLst>
          <pc:docMk/>
          <pc:sldMk cId="1547275198" sldId="687"/>
        </pc:sldMkLst>
        <pc:spChg chg="add del mod">
          <ac:chgData name="Changhyung Kim" userId="59e95d7ed8e5c4f4" providerId="LiveId" clId="{5AEEDE8A-D034-4418-AC49-85DDBDC3BBF6}" dt="2025-03-08T14:14:19.655" v="2881" actId="22"/>
          <ac:spMkLst>
            <pc:docMk/>
            <pc:sldMk cId="1547275198" sldId="687"/>
            <ac:spMk id="4" creationId="{6EFA8C85-81BD-5BF4-209F-B47BA6E132D3}"/>
          </ac:spMkLst>
        </pc:spChg>
        <pc:spChg chg="mod">
          <ac:chgData name="Changhyung Kim" userId="59e95d7ed8e5c4f4" providerId="LiveId" clId="{5AEEDE8A-D034-4418-AC49-85DDBDC3BBF6}" dt="2025-03-08T14:15:12.404" v="2886" actId="14100"/>
          <ac:spMkLst>
            <pc:docMk/>
            <pc:sldMk cId="1547275198" sldId="687"/>
            <ac:spMk id="7" creationId="{8BBD8E51-D28E-8A43-48DB-C9A202557931}"/>
          </ac:spMkLst>
        </pc:spChg>
        <pc:picChg chg="del">
          <ac:chgData name="Changhyung Kim" userId="59e95d7ed8e5c4f4" providerId="LiveId" clId="{5AEEDE8A-D034-4418-AC49-85DDBDC3BBF6}" dt="2025-03-08T14:12:09.173" v="2798" actId="478"/>
          <ac:picMkLst>
            <pc:docMk/>
            <pc:sldMk cId="1547275198" sldId="687"/>
            <ac:picMk id="5" creationId="{299DF3F7-5FB6-251D-7524-3A5234ED1BAA}"/>
          </ac:picMkLst>
        </pc:picChg>
        <pc:picChg chg="add mod ord">
          <ac:chgData name="Changhyung Kim" userId="59e95d7ed8e5c4f4" providerId="LiveId" clId="{5AEEDE8A-D034-4418-AC49-85DDBDC3BBF6}" dt="2025-03-08T14:14:22.834" v="2882" actId="1076"/>
          <ac:picMkLst>
            <pc:docMk/>
            <pc:sldMk cId="1547275198" sldId="687"/>
            <ac:picMk id="8" creationId="{7EFE52FC-24FE-7E5F-D2F3-2BB5CC44385D}"/>
          </ac:picMkLst>
        </pc:picChg>
        <pc:picChg chg="add mod">
          <ac:chgData name="Changhyung Kim" userId="59e95d7ed8e5c4f4" providerId="LiveId" clId="{5AEEDE8A-D034-4418-AC49-85DDBDC3BBF6}" dt="2025-03-08T14:15:25.882" v="2891" actId="1076"/>
          <ac:picMkLst>
            <pc:docMk/>
            <pc:sldMk cId="1547275198" sldId="687"/>
            <ac:picMk id="10" creationId="{EB235B96-6851-ECBC-37F3-23785995C3D2}"/>
          </ac:picMkLst>
        </pc:picChg>
      </pc:sldChg>
      <pc:sldChg chg="modSp mod modNotesTx">
        <pc:chgData name="Changhyung Kim" userId="59e95d7ed8e5c4f4" providerId="LiveId" clId="{5AEEDE8A-D034-4418-AC49-85DDBDC3BBF6}" dt="2025-03-08T14:57:27.536" v="3184"/>
        <pc:sldMkLst>
          <pc:docMk/>
          <pc:sldMk cId="1573028796" sldId="691"/>
        </pc:sldMkLst>
        <pc:spChg chg="mod">
          <ac:chgData name="Changhyung Kim" userId="59e95d7ed8e5c4f4" providerId="LiveId" clId="{5AEEDE8A-D034-4418-AC49-85DDBDC3BBF6}" dt="2025-03-08T14:57:27.536" v="3184"/>
          <ac:spMkLst>
            <pc:docMk/>
            <pc:sldMk cId="1573028796" sldId="691"/>
            <ac:spMk id="7" creationId="{471B1A2D-C027-46EF-AB1B-18A1F3EBA861}"/>
          </ac:spMkLst>
        </pc:spChg>
      </pc:sldChg>
      <pc:sldChg chg="addSp delSp modSp mod modNotesTx">
        <pc:chgData name="Changhyung Kim" userId="59e95d7ed8e5c4f4" providerId="LiveId" clId="{5AEEDE8A-D034-4418-AC49-85DDBDC3BBF6}" dt="2025-03-08T09:39:31.461" v="1443"/>
        <pc:sldMkLst>
          <pc:docMk/>
          <pc:sldMk cId="1896939259" sldId="698"/>
        </pc:sldMkLst>
        <pc:spChg chg="add del mod">
          <ac:chgData name="Changhyung Kim" userId="59e95d7ed8e5c4f4" providerId="LiveId" clId="{5AEEDE8A-D034-4418-AC49-85DDBDC3BBF6}" dt="2025-03-08T09:15:45.459" v="1368" actId="22"/>
          <ac:spMkLst>
            <pc:docMk/>
            <pc:sldMk cId="1896939259" sldId="698"/>
            <ac:spMk id="4" creationId="{2D28EE56-EBB0-D9C9-B38B-440931E16B9B}"/>
          </ac:spMkLst>
        </pc:spChg>
        <pc:spChg chg="add mod">
          <ac:chgData name="Changhyung Kim" userId="59e95d7ed8e5c4f4" providerId="LiveId" clId="{5AEEDE8A-D034-4418-AC49-85DDBDC3BBF6}" dt="2025-03-08T09:16:06.802" v="1374" actId="1076"/>
          <ac:spMkLst>
            <pc:docMk/>
            <pc:sldMk cId="1896939259" sldId="698"/>
            <ac:spMk id="12" creationId="{3E75C745-5559-AFA0-F66C-7A5E97FB3994}"/>
          </ac:spMkLst>
        </pc:spChg>
        <pc:spChg chg="add mod">
          <ac:chgData name="Changhyung Kim" userId="59e95d7ed8e5c4f4" providerId="LiveId" clId="{5AEEDE8A-D034-4418-AC49-85DDBDC3BBF6}" dt="2025-03-08T09:16:12.593" v="1375" actId="1076"/>
          <ac:spMkLst>
            <pc:docMk/>
            <pc:sldMk cId="1896939259" sldId="698"/>
            <ac:spMk id="13" creationId="{2BD87654-B0E6-5912-5BBD-9916C5369864}"/>
          </ac:spMkLst>
        </pc:spChg>
        <pc:spChg chg="add mod">
          <ac:chgData name="Changhyung Kim" userId="59e95d7ed8e5c4f4" providerId="LiveId" clId="{5AEEDE8A-D034-4418-AC49-85DDBDC3BBF6}" dt="2025-03-08T09:38:52.457" v="1434" actId="1076"/>
          <ac:spMkLst>
            <pc:docMk/>
            <pc:sldMk cId="1896939259" sldId="698"/>
            <ac:spMk id="14" creationId="{62E02F90-DC32-8AF2-FB34-D1DF1078738D}"/>
          </ac:spMkLst>
        </pc:spChg>
        <pc:spChg chg="add del mod">
          <ac:chgData name="Changhyung Kim" userId="59e95d7ed8e5c4f4" providerId="LiveId" clId="{5AEEDE8A-D034-4418-AC49-85DDBDC3BBF6}" dt="2025-03-08T09:38:54.739" v="1435" actId="478"/>
          <ac:spMkLst>
            <pc:docMk/>
            <pc:sldMk cId="1896939259" sldId="698"/>
            <ac:spMk id="15" creationId="{072DEEA3-CE77-AAAF-0F9D-543E7CB0753C}"/>
          </ac:spMkLst>
        </pc:spChg>
        <pc:spChg chg="add mod">
          <ac:chgData name="Changhyung Kim" userId="59e95d7ed8e5c4f4" providerId="LiveId" clId="{5AEEDE8A-D034-4418-AC49-85DDBDC3BBF6}" dt="2025-03-08T09:39:23.900" v="1442" actId="1076"/>
          <ac:spMkLst>
            <pc:docMk/>
            <pc:sldMk cId="1896939259" sldId="698"/>
            <ac:spMk id="16" creationId="{D1664D5E-9143-E36A-1183-A261F2393303}"/>
          </ac:spMkLst>
        </pc:spChg>
        <pc:graphicFrameChg chg="add mod modGraphic">
          <ac:chgData name="Changhyung Kim" userId="59e95d7ed8e5c4f4" providerId="LiveId" clId="{5AEEDE8A-D034-4418-AC49-85DDBDC3BBF6}" dt="2025-03-08T09:37:32.321" v="1413" actId="1076"/>
          <ac:graphicFrameMkLst>
            <pc:docMk/>
            <pc:sldMk cId="1896939259" sldId="698"/>
            <ac:graphicFrameMk id="18" creationId="{97B9A9DA-1A5F-F33D-94A1-27814C797023}"/>
          </ac:graphicFrameMkLst>
        </pc:graphicFrameChg>
        <pc:picChg chg="add del mod ord">
          <ac:chgData name="Changhyung Kim" userId="59e95d7ed8e5c4f4" providerId="LiveId" clId="{5AEEDE8A-D034-4418-AC49-85DDBDC3BBF6}" dt="2025-03-08T09:15:20.692" v="1367" actId="22"/>
          <ac:picMkLst>
            <pc:docMk/>
            <pc:sldMk cId="1896939259" sldId="698"/>
            <ac:picMk id="6" creationId="{40E40D4E-EBC1-C51C-7A2E-433A24209035}"/>
          </ac:picMkLst>
        </pc:picChg>
        <pc:picChg chg="del">
          <ac:chgData name="Changhyung Kim" userId="59e95d7ed8e5c4f4" providerId="LiveId" clId="{5AEEDE8A-D034-4418-AC49-85DDBDC3BBF6}" dt="2025-03-08T08:23:32.232" v="593" actId="478"/>
          <ac:picMkLst>
            <pc:docMk/>
            <pc:sldMk cId="1896939259" sldId="698"/>
            <ac:picMk id="7" creationId="{B6308791-C159-93DA-DC87-F5588C817690}"/>
          </ac:picMkLst>
        </pc:picChg>
        <pc:picChg chg="add mod ord">
          <ac:chgData name="Changhyung Kim" userId="59e95d7ed8e5c4f4" providerId="LiveId" clId="{5AEEDE8A-D034-4418-AC49-85DDBDC3BBF6}" dt="2025-03-08T09:16:03.520" v="1373" actId="1076"/>
          <ac:picMkLst>
            <pc:docMk/>
            <pc:sldMk cId="1896939259" sldId="698"/>
            <ac:picMk id="9" creationId="{F7CF894E-BA15-D526-C91B-04C1269BF96C}"/>
          </ac:picMkLst>
        </pc:picChg>
        <pc:picChg chg="del">
          <ac:chgData name="Changhyung Kim" userId="59e95d7ed8e5c4f4" providerId="LiveId" clId="{5AEEDE8A-D034-4418-AC49-85DDBDC3BBF6}" dt="2025-03-08T08:23:30.355" v="592" actId="478"/>
          <ac:picMkLst>
            <pc:docMk/>
            <pc:sldMk cId="1896939259" sldId="698"/>
            <ac:picMk id="11" creationId="{DE6F3A36-F794-DC84-A0BF-7C0AE6C12BA3}"/>
          </ac:picMkLst>
        </pc:picChg>
        <pc:picChg chg="add mod ord">
          <ac:chgData name="Changhyung Kim" userId="59e95d7ed8e5c4f4" providerId="LiveId" clId="{5AEEDE8A-D034-4418-AC49-85DDBDC3BBF6}" dt="2025-03-08T09:16:41.701" v="1380" actId="167"/>
          <ac:picMkLst>
            <pc:docMk/>
            <pc:sldMk cId="1896939259" sldId="698"/>
            <ac:picMk id="17" creationId="{6C1557F8-44A4-0F66-6AF8-F0CA1FF8918C}"/>
          </ac:picMkLst>
        </pc:picChg>
      </pc:sldChg>
      <pc:sldChg chg="addSp delSp modSp del mod modNotesTx">
        <pc:chgData name="Changhyung Kim" userId="59e95d7ed8e5c4f4" providerId="LiveId" clId="{5AEEDE8A-D034-4418-AC49-85DDBDC3BBF6}" dt="2025-03-08T09:46:22.366" v="1639" actId="47"/>
        <pc:sldMkLst>
          <pc:docMk/>
          <pc:sldMk cId="3172355900" sldId="699"/>
        </pc:sldMkLst>
        <pc:spChg chg="add mod">
          <ac:chgData name="Changhyung Kim" userId="59e95d7ed8e5c4f4" providerId="LiveId" clId="{5AEEDE8A-D034-4418-AC49-85DDBDC3BBF6}" dt="2025-03-08T08:23:42.588" v="596" actId="478"/>
          <ac:spMkLst>
            <pc:docMk/>
            <pc:sldMk cId="3172355900" sldId="699"/>
            <ac:spMk id="4" creationId="{1E2DDA3E-CF0F-7A5E-FEE7-86506E24C9B1}"/>
          </ac:spMkLst>
        </pc:spChg>
        <pc:spChg chg="add mod">
          <ac:chgData name="Changhyung Kim" userId="59e95d7ed8e5c4f4" providerId="LiveId" clId="{5AEEDE8A-D034-4418-AC49-85DDBDC3BBF6}" dt="2025-03-08T04:44:48.429" v="108" actId="1076"/>
          <ac:spMkLst>
            <pc:docMk/>
            <pc:sldMk cId="3172355900" sldId="699"/>
            <ac:spMk id="9" creationId="{B7EB0C32-2674-4E9B-F1CD-2E571972CB8B}"/>
          </ac:spMkLst>
        </pc:spChg>
        <pc:spChg chg="add mod">
          <ac:chgData name="Changhyung Kim" userId="59e95d7ed8e5c4f4" providerId="LiveId" clId="{5AEEDE8A-D034-4418-AC49-85DDBDC3BBF6}" dt="2025-03-08T04:44:51.501" v="109" actId="1076"/>
          <ac:spMkLst>
            <pc:docMk/>
            <pc:sldMk cId="3172355900" sldId="699"/>
            <ac:spMk id="10" creationId="{FF68050C-FEFE-0E50-3DB3-394A0800C08A}"/>
          </ac:spMkLst>
        </pc:spChg>
        <pc:spChg chg="add mod">
          <ac:chgData name="Changhyung Kim" userId="59e95d7ed8e5c4f4" providerId="LiveId" clId="{5AEEDE8A-D034-4418-AC49-85DDBDC3BBF6}" dt="2025-03-08T04:45:15.390" v="112" actId="1076"/>
          <ac:spMkLst>
            <pc:docMk/>
            <pc:sldMk cId="3172355900" sldId="699"/>
            <ac:spMk id="11" creationId="{90A4CF19-1681-E1F6-62D1-E296DD9FB200}"/>
          </ac:spMkLst>
        </pc:spChg>
        <pc:spChg chg="add mod">
          <ac:chgData name="Changhyung Kim" userId="59e95d7ed8e5c4f4" providerId="LiveId" clId="{5AEEDE8A-D034-4418-AC49-85DDBDC3BBF6}" dt="2025-03-08T04:45:32.438" v="115" actId="1076"/>
          <ac:spMkLst>
            <pc:docMk/>
            <pc:sldMk cId="3172355900" sldId="699"/>
            <ac:spMk id="12" creationId="{C5F860F6-89E6-F4C3-58E8-927672DFCC8D}"/>
          </ac:spMkLst>
        </pc:spChg>
        <pc:spChg chg="add mod">
          <ac:chgData name="Changhyung Kim" userId="59e95d7ed8e5c4f4" providerId="LiveId" clId="{5AEEDE8A-D034-4418-AC49-85DDBDC3BBF6}" dt="2025-03-08T04:45:48.720" v="119" actId="20577"/>
          <ac:spMkLst>
            <pc:docMk/>
            <pc:sldMk cId="3172355900" sldId="699"/>
            <ac:spMk id="13" creationId="{9E701FC2-81FF-AA91-3C0D-2C003EB61C53}"/>
          </ac:spMkLst>
        </pc:spChg>
        <pc:spChg chg="add mod">
          <ac:chgData name="Changhyung Kim" userId="59e95d7ed8e5c4f4" providerId="LiveId" clId="{5AEEDE8A-D034-4418-AC49-85DDBDC3BBF6}" dt="2025-03-08T04:46:30.271" v="124" actId="1076"/>
          <ac:spMkLst>
            <pc:docMk/>
            <pc:sldMk cId="3172355900" sldId="699"/>
            <ac:spMk id="14" creationId="{693F49E9-226C-E9F8-8074-3246615DE40D}"/>
          </ac:spMkLst>
        </pc:spChg>
        <pc:picChg chg="del">
          <ac:chgData name="Changhyung Kim" userId="59e95d7ed8e5c4f4" providerId="LiveId" clId="{5AEEDE8A-D034-4418-AC49-85DDBDC3BBF6}" dt="2025-03-08T08:23:42.588" v="596" actId="478"/>
          <ac:picMkLst>
            <pc:docMk/>
            <pc:sldMk cId="3172355900" sldId="699"/>
            <ac:picMk id="5" creationId="{46AD8C73-7EE0-4651-A148-94ED71973692}"/>
          </ac:picMkLst>
        </pc:picChg>
        <pc:picChg chg="del">
          <ac:chgData name="Changhyung Kim" userId="59e95d7ed8e5c4f4" providerId="LiveId" clId="{5AEEDE8A-D034-4418-AC49-85DDBDC3BBF6}" dt="2025-03-08T08:23:44.559" v="597" actId="478"/>
          <ac:picMkLst>
            <pc:docMk/>
            <pc:sldMk cId="3172355900" sldId="699"/>
            <ac:picMk id="8" creationId="{A0D9F3CF-EEE2-405C-3C09-186CB3BFBF07}"/>
          </ac:picMkLst>
        </pc:picChg>
      </pc:sldChg>
      <pc:sldChg chg="addSp delSp modSp mod modNotesTx">
        <pc:chgData name="Changhyung Kim" userId="59e95d7ed8e5c4f4" providerId="LiveId" clId="{5AEEDE8A-D034-4418-AC49-85DDBDC3BBF6}" dt="2025-03-08T16:07:16.016" v="3600" actId="1076"/>
        <pc:sldMkLst>
          <pc:docMk/>
          <pc:sldMk cId="2928046519" sldId="700"/>
        </pc:sldMkLst>
        <pc:spChg chg="add del mod">
          <ac:chgData name="Changhyung Kim" userId="59e95d7ed8e5c4f4" providerId="LiveId" clId="{5AEEDE8A-D034-4418-AC49-85DDBDC3BBF6}" dt="2025-03-08T04:47:08.101" v="128" actId="478"/>
          <ac:spMkLst>
            <pc:docMk/>
            <pc:sldMk cId="2928046519" sldId="700"/>
            <ac:spMk id="6" creationId="{CA3738A8-3207-BE99-3818-9BD3656C3DFB}"/>
          </ac:spMkLst>
        </pc:spChg>
        <pc:spChg chg="add mod">
          <ac:chgData name="Changhyung Kim" userId="59e95d7ed8e5c4f4" providerId="LiveId" clId="{5AEEDE8A-D034-4418-AC49-85DDBDC3BBF6}" dt="2025-03-08T16:07:16.016" v="3600" actId="1076"/>
          <ac:spMkLst>
            <pc:docMk/>
            <pc:sldMk cId="2928046519" sldId="700"/>
            <ac:spMk id="7" creationId="{7CA5A976-C2E4-7707-A2EE-B96845584085}"/>
          </ac:spMkLst>
        </pc:spChg>
        <pc:spChg chg="add mod">
          <ac:chgData name="Changhyung Kim" userId="59e95d7ed8e5c4f4" providerId="LiveId" clId="{5AEEDE8A-D034-4418-AC49-85DDBDC3BBF6}" dt="2025-03-08T09:48:08.274" v="1649" actId="164"/>
          <ac:spMkLst>
            <pc:docMk/>
            <pc:sldMk cId="2928046519" sldId="700"/>
            <ac:spMk id="13" creationId="{CFDF3B0E-B056-5881-C2B3-F6AFBEE623EE}"/>
          </ac:spMkLst>
        </pc:spChg>
        <pc:spChg chg="add mod">
          <ac:chgData name="Changhyung Kim" userId="59e95d7ed8e5c4f4" providerId="LiveId" clId="{5AEEDE8A-D034-4418-AC49-85DDBDC3BBF6}" dt="2025-03-08T09:48:08.274" v="1649" actId="164"/>
          <ac:spMkLst>
            <pc:docMk/>
            <pc:sldMk cId="2928046519" sldId="700"/>
            <ac:spMk id="14" creationId="{FCED080C-7DFC-6564-4ACD-4D3E59563869}"/>
          </ac:spMkLst>
        </pc:spChg>
        <pc:grpChg chg="add mod">
          <ac:chgData name="Changhyung Kim" userId="59e95d7ed8e5c4f4" providerId="LiveId" clId="{5AEEDE8A-D034-4418-AC49-85DDBDC3BBF6}" dt="2025-03-08T09:48:19.623" v="1652" actId="14100"/>
          <ac:grpSpMkLst>
            <pc:docMk/>
            <pc:sldMk cId="2928046519" sldId="700"/>
            <ac:grpSpMk id="16" creationId="{8B92D439-B83B-DD3B-C51B-44B7036957E6}"/>
          </ac:grpSpMkLst>
        </pc:grpChg>
        <pc:graphicFrameChg chg="add del mod modGraphic">
          <ac:chgData name="Changhyung Kim" userId="59e95d7ed8e5c4f4" providerId="LiveId" clId="{5AEEDE8A-D034-4418-AC49-85DDBDC3BBF6}" dt="2025-03-08T08:23:50.454" v="599" actId="478"/>
          <ac:graphicFrameMkLst>
            <pc:docMk/>
            <pc:sldMk cId="2928046519" sldId="700"/>
            <ac:graphicFrameMk id="5" creationId="{4C39ADC6-8F21-98F1-8768-D1D9F32093FA}"/>
          </ac:graphicFrameMkLst>
        </pc:graphicFrameChg>
        <pc:graphicFrameChg chg="add mod modGraphic">
          <ac:chgData name="Changhyung Kim" userId="59e95d7ed8e5c4f4" providerId="LiveId" clId="{5AEEDE8A-D034-4418-AC49-85DDBDC3BBF6}" dt="2025-03-08T09:48:45.181" v="1657" actId="14734"/>
          <ac:graphicFrameMkLst>
            <pc:docMk/>
            <pc:sldMk cId="2928046519" sldId="700"/>
            <ac:graphicFrameMk id="15" creationId="{3DA07C2F-03D9-0112-BB65-A80E6A6E6DB5}"/>
          </ac:graphicFrameMkLst>
        </pc:graphicFrameChg>
        <pc:picChg chg="del mod">
          <ac:chgData name="Changhyung Kim" userId="59e95d7ed8e5c4f4" providerId="LiveId" clId="{5AEEDE8A-D034-4418-AC49-85DDBDC3BBF6}" dt="2025-03-08T08:23:48.525" v="598" actId="478"/>
          <ac:picMkLst>
            <pc:docMk/>
            <pc:sldMk cId="2928046519" sldId="700"/>
            <ac:picMk id="4" creationId="{B5C16B65-982F-5AB8-F018-72B460F1EF5C}"/>
          </ac:picMkLst>
        </pc:picChg>
        <pc:picChg chg="add mod">
          <ac:chgData name="Changhyung Kim" userId="59e95d7ed8e5c4f4" providerId="LiveId" clId="{5AEEDE8A-D034-4418-AC49-85DDBDC3BBF6}" dt="2025-03-08T09:48:08.274" v="1649" actId="164"/>
          <ac:picMkLst>
            <pc:docMk/>
            <pc:sldMk cId="2928046519" sldId="700"/>
            <ac:picMk id="6" creationId="{C7DFC2C7-29BB-FF0D-AAF5-4978DC5C6C28}"/>
          </ac:picMkLst>
        </pc:picChg>
        <pc:picChg chg="add del mod">
          <ac:chgData name="Changhyung Kim" userId="59e95d7ed8e5c4f4" providerId="LiveId" clId="{5AEEDE8A-D034-4418-AC49-85DDBDC3BBF6}" dt="2025-03-08T09:03:03.080" v="1292" actId="478"/>
          <ac:picMkLst>
            <pc:docMk/>
            <pc:sldMk cId="2928046519" sldId="700"/>
            <ac:picMk id="8" creationId="{899D652D-3089-6CC4-BAC8-8BD7D0A05A92}"/>
          </ac:picMkLst>
        </pc:picChg>
        <pc:picChg chg="add mod">
          <ac:chgData name="Changhyung Kim" userId="59e95d7ed8e5c4f4" providerId="LiveId" clId="{5AEEDE8A-D034-4418-AC49-85DDBDC3BBF6}" dt="2025-03-08T09:48:08.274" v="1649" actId="164"/>
          <ac:picMkLst>
            <pc:docMk/>
            <pc:sldMk cId="2928046519" sldId="700"/>
            <ac:picMk id="10" creationId="{1C3D4900-6359-562E-075D-AB0E277467A9}"/>
          </ac:picMkLst>
        </pc:picChg>
        <pc:cxnChg chg="add mod">
          <ac:chgData name="Changhyung Kim" userId="59e95d7ed8e5c4f4" providerId="LiveId" clId="{5AEEDE8A-D034-4418-AC49-85DDBDC3BBF6}" dt="2025-03-08T16:05:38.992" v="3485" actId="14100"/>
          <ac:cxnSpMkLst>
            <pc:docMk/>
            <pc:sldMk cId="2928046519" sldId="700"/>
            <ac:cxnSpMk id="3" creationId="{215E1166-F07B-C22D-CC43-968950C7215E}"/>
          </ac:cxnSpMkLst>
        </pc:cxnChg>
        <pc:cxnChg chg="add mod">
          <ac:chgData name="Changhyung Kim" userId="59e95d7ed8e5c4f4" providerId="LiveId" clId="{5AEEDE8A-D034-4418-AC49-85DDBDC3BBF6}" dt="2025-03-08T09:48:08.274" v="1649" actId="164"/>
          <ac:cxnSpMkLst>
            <pc:docMk/>
            <pc:sldMk cId="2928046519" sldId="700"/>
            <ac:cxnSpMk id="12" creationId="{B8A7A525-AD4D-8C78-67AF-3861C007D493}"/>
          </ac:cxnSpMkLst>
        </pc:cxnChg>
      </pc:sldChg>
      <pc:sldChg chg="modNotesTx">
        <pc:chgData name="Changhyung Kim" userId="59e95d7ed8e5c4f4" providerId="LiveId" clId="{5AEEDE8A-D034-4418-AC49-85DDBDC3BBF6}" dt="2025-03-08T11:55:19.958" v="2556" actId="20577"/>
        <pc:sldMkLst>
          <pc:docMk/>
          <pc:sldMk cId="1014339235" sldId="702"/>
        </pc:sldMkLst>
      </pc:sldChg>
      <pc:sldChg chg="modNotesTx">
        <pc:chgData name="Changhyung Kim" userId="59e95d7ed8e5c4f4" providerId="LiveId" clId="{5AEEDE8A-D034-4418-AC49-85DDBDC3BBF6}" dt="2025-03-08T10:12:37.835" v="2295" actId="20577"/>
        <pc:sldMkLst>
          <pc:docMk/>
          <pc:sldMk cId="866464711" sldId="703"/>
        </pc:sldMkLst>
      </pc:sldChg>
      <pc:sldChg chg="del">
        <pc:chgData name="Changhyung Kim" userId="59e95d7ed8e5c4f4" providerId="LiveId" clId="{5AEEDE8A-D034-4418-AC49-85DDBDC3BBF6}" dt="2025-03-08T17:56:21.638" v="3601" actId="47"/>
        <pc:sldMkLst>
          <pc:docMk/>
          <pc:sldMk cId="1970621722" sldId="707"/>
        </pc:sldMkLst>
      </pc:sldChg>
      <pc:sldChg chg="del">
        <pc:chgData name="Changhyung Kim" userId="59e95d7ed8e5c4f4" providerId="LiveId" clId="{5AEEDE8A-D034-4418-AC49-85DDBDC3BBF6}" dt="2025-03-08T17:56:21.638" v="3601" actId="47"/>
        <pc:sldMkLst>
          <pc:docMk/>
          <pc:sldMk cId="4206577814" sldId="708"/>
        </pc:sldMkLst>
      </pc:sldChg>
      <pc:sldChg chg="del">
        <pc:chgData name="Changhyung Kim" userId="59e95d7ed8e5c4f4" providerId="LiveId" clId="{5AEEDE8A-D034-4418-AC49-85DDBDC3BBF6}" dt="2025-03-08T17:56:21.638" v="3601" actId="47"/>
        <pc:sldMkLst>
          <pc:docMk/>
          <pc:sldMk cId="2036324901" sldId="709"/>
        </pc:sldMkLst>
      </pc:sldChg>
      <pc:sldChg chg="del">
        <pc:chgData name="Changhyung Kim" userId="59e95d7ed8e5c4f4" providerId="LiveId" clId="{5AEEDE8A-D034-4418-AC49-85DDBDC3BBF6}" dt="2025-03-08T17:56:21.638" v="3601" actId="47"/>
        <pc:sldMkLst>
          <pc:docMk/>
          <pc:sldMk cId="7125095" sldId="710"/>
        </pc:sldMkLst>
      </pc:sldChg>
      <pc:sldChg chg="del">
        <pc:chgData name="Changhyung Kim" userId="59e95d7ed8e5c4f4" providerId="LiveId" clId="{5AEEDE8A-D034-4418-AC49-85DDBDC3BBF6}" dt="2025-03-08T17:56:21.638" v="3601" actId="47"/>
        <pc:sldMkLst>
          <pc:docMk/>
          <pc:sldMk cId="1356359468" sldId="711"/>
        </pc:sldMkLst>
      </pc:sldChg>
      <pc:sldChg chg="addSp delSp modSp mod modNotesTx">
        <pc:chgData name="Changhyung Kim" userId="59e95d7ed8e5c4f4" providerId="LiveId" clId="{5AEEDE8A-D034-4418-AC49-85DDBDC3BBF6}" dt="2025-03-08T15:26:13.046" v="3192" actId="20577"/>
        <pc:sldMkLst>
          <pc:docMk/>
          <pc:sldMk cId="1518583287" sldId="712"/>
        </pc:sldMkLst>
        <pc:spChg chg="add del mod">
          <ac:chgData name="Changhyung Kim" userId="59e95d7ed8e5c4f4" providerId="LiveId" clId="{5AEEDE8A-D034-4418-AC49-85DDBDC3BBF6}" dt="2025-03-08T14:35:26.890" v="3112" actId="21"/>
          <ac:spMkLst>
            <pc:docMk/>
            <pc:sldMk cId="1518583287" sldId="712"/>
            <ac:spMk id="5" creationId="{1ACD827D-42F7-00DE-BBCA-FF95E8FBA37E}"/>
          </ac:spMkLst>
        </pc:spChg>
        <pc:spChg chg="add del mod">
          <ac:chgData name="Changhyung Kim" userId="59e95d7ed8e5c4f4" providerId="LiveId" clId="{5AEEDE8A-D034-4418-AC49-85DDBDC3BBF6}" dt="2025-03-08T14:35:26.890" v="3112" actId="21"/>
          <ac:spMkLst>
            <pc:docMk/>
            <pc:sldMk cId="1518583287" sldId="712"/>
            <ac:spMk id="6" creationId="{6B49E7E0-617C-1BDD-59D5-3CDCFF6B922F}"/>
          </ac:spMkLst>
        </pc:spChg>
        <pc:spChg chg="add del mod">
          <ac:chgData name="Changhyung Kim" userId="59e95d7ed8e5c4f4" providerId="LiveId" clId="{5AEEDE8A-D034-4418-AC49-85DDBDC3BBF6}" dt="2025-03-08T14:35:26.890" v="3112" actId="21"/>
          <ac:spMkLst>
            <pc:docMk/>
            <pc:sldMk cId="1518583287" sldId="712"/>
            <ac:spMk id="7" creationId="{0936E037-1E27-9E3E-2016-8AB5304494E3}"/>
          </ac:spMkLst>
        </pc:spChg>
        <pc:graphicFrameChg chg="add del mod modGraphic">
          <ac:chgData name="Changhyung Kim" userId="59e95d7ed8e5c4f4" providerId="LiveId" clId="{5AEEDE8A-D034-4418-AC49-85DDBDC3BBF6}" dt="2025-03-08T14:32:34.662" v="2989" actId="21"/>
          <ac:graphicFrameMkLst>
            <pc:docMk/>
            <pc:sldMk cId="1518583287" sldId="712"/>
            <ac:graphicFrameMk id="3" creationId="{2779A901-E198-5B3F-7E2D-B7DA001DA0E3}"/>
          </ac:graphicFrameMkLst>
        </pc:graphicFrameChg>
        <pc:picChg chg="mod">
          <ac:chgData name="Changhyung Kim" userId="59e95d7ed8e5c4f4" providerId="LiveId" clId="{5AEEDE8A-D034-4418-AC49-85DDBDC3BBF6}" dt="2025-03-08T14:38:08.596" v="3140" actId="1076"/>
          <ac:picMkLst>
            <pc:docMk/>
            <pc:sldMk cId="1518583287" sldId="712"/>
            <ac:picMk id="14340" creationId="{86D645CF-D418-1789-73CF-607F785C43CE}"/>
          </ac:picMkLst>
        </pc:picChg>
      </pc:sldChg>
      <pc:sldChg chg="modNotesTx">
        <pc:chgData name="Changhyung Kim" userId="59e95d7ed8e5c4f4" providerId="LiveId" clId="{5AEEDE8A-D034-4418-AC49-85DDBDC3BBF6}" dt="2025-03-08T15:31:02.726" v="3197" actId="20577"/>
        <pc:sldMkLst>
          <pc:docMk/>
          <pc:sldMk cId="734169947" sldId="715"/>
        </pc:sldMkLst>
      </pc:sldChg>
      <pc:sldChg chg="modNotesTx">
        <pc:chgData name="Changhyung Kim" userId="59e95d7ed8e5c4f4" providerId="LiveId" clId="{5AEEDE8A-D034-4418-AC49-85DDBDC3BBF6}" dt="2025-03-08T14:46:13.872" v="3182" actId="20577"/>
        <pc:sldMkLst>
          <pc:docMk/>
          <pc:sldMk cId="2676468187" sldId="716"/>
        </pc:sldMkLst>
      </pc:sldChg>
      <pc:sldChg chg="addSp delSp modSp mod modNotesTx">
        <pc:chgData name="Changhyung Kim" userId="59e95d7ed8e5c4f4" providerId="LiveId" clId="{5AEEDE8A-D034-4418-AC49-85DDBDC3BBF6}" dt="2025-03-08T09:47:11.607" v="1641" actId="21"/>
        <pc:sldMkLst>
          <pc:docMk/>
          <pc:sldMk cId="253945594" sldId="717"/>
        </pc:sldMkLst>
        <pc:spChg chg="mod">
          <ac:chgData name="Changhyung Kim" userId="59e95d7ed8e5c4f4" providerId="LiveId" clId="{5AEEDE8A-D034-4418-AC49-85DDBDC3BBF6}" dt="2025-03-08T09:44:20.631" v="1492"/>
          <ac:spMkLst>
            <pc:docMk/>
            <pc:sldMk cId="253945594" sldId="717"/>
            <ac:spMk id="2" creationId="{CEEE0163-72B9-B94B-6402-E02C7C75FFA0}"/>
          </ac:spMkLst>
        </pc:spChg>
        <pc:spChg chg="add del mod">
          <ac:chgData name="Changhyung Kim" userId="59e95d7ed8e5c4f4" providerId="LiveId" clId="{5AEEDE8A-D034-4418-AC49-85DDBDC3BBF6}" dt="2025-03-08T09:40:53.057" v="1444" actId="22"/>
          <ac:spMkLst>
            <pc:docMk/>
            <pc:sldMk cId="253945594" sldId="717"/>
            <ac:spMk id="4" creationId="{F9D24E71-0187-E0A6-6197-268C3152AD20}"/>
          </ac:spMkLst>
        </pc:spChg>
        <pc:spChg chg="add del mod">
          <ac:chgData name="Changhyung Kim" userId="59e95d7ed8e5c4f4" providerId="LiveId" clId="{5AEEDE8A-D034-4418-AC49-85DDBDC3BBF6}" dt="2025-03-08T04:39:53.079" v="49" actId="478"/>
          <ac:spMkLst>
            <pc:docMk/>
            <pc:sldMk cId="253945594" sldId="717"/>
            <ac:spMk id="9" creationId="{86596B77-35B9-0E9D-00C2-6D64D53CE72A}"/>
          </ac:spMkLst>
        </pc:spChg>
        <pc:spChg chg="add mod">
          <ac:chgData name="Changhyung Kim" userId="59e95d7ed8e5c4f4" providerId="LiveId" clId="{5AEEDE8A-D034-4418-AC49-85DDBDC3BBF6}" dt="2025-03-08T09:42:13.150" v="1458" actId="1076"/>
          <ac:spMkLst>
            <pc:docMk/>
            <pc:sldMk cId="253945594" sldId="717"/>
            <ac:spMk id="11" creationId="{B5A9D791-9E1E-1866-0995-F5475B878C01}"/>
          </ac:spMkLst>
        </pc:spChg>
        <pc:spChg chg="add mod">
          <ac:chgData name="Changhyung Kim" userId="59e95d7ed8e5c4f4" providerId="LiveId" clId="{5AEEDE8A-D034-4418-AC49-85DDBDC3BBF6}" dt="2025-03-08T09:42:28.204" v="1462" actId="1076"/>
          <ac:spMkLst>
            <pc:docMk/>
            <pc:sldMk cId="253945594" sldId="717"/>
            <ac:spMk id="12" creationId="{9E6D466D-F455-BA1D-C341-B94800B2D027}"/>
          </ac:spMkLst>
        </pc:spChg>
        <pc:spChg chg="add mod">
          <ac:chgData name="Changhyung Kim" userId="59e95d7ed8e5c4f4" providerId="LiveId" clId="{5AEEDE8A-D034-4418-AC49-85DDBDC3BBF6}" dt="2025-03-08T09:42:51.259" v="1468" actId="20577"/>
          <ac:spMkLst>
            <pc:docMk/>
            <pc:sldMk cId="253945594" sldId="717"/>
            <ac:spMk id="13" creationId="{581A8603-D7E3-6114-6556-65C7748D7D29}"/>
          </ac:spMkLst>
        </pc:spChg>
        <pc:spChg chg="add mod">
          <ac:chgData name="Changhyung Kim" userId="59e95d7ed8e5c4f4" providerId="LiveId" clId="{5AEEDE8A-D034-4418-AC49-85DDBDC3BBF6}" dt="2025-03-08T09:44:24.763" v="1493" actId="1076"/>
          <ac:spMkLst>
            <pc:docMk/>
            <pc:sldMk cId="253945594" sldId="717"/>
            <ac:spMk id="14" creationId="{D090C9EC-CF48-BC76-98C3-E7FADEBEC1A8}"/>
          </ac:spMkLst>
        </pc:spChg>
        <pc:graphicFrameChg chg="add del mod modGraphic">
          <ac:chgData name="Changhyung Kim" userId="59e95d7ed8e5c4f4" providerId="LiveId" clId="{5AEEDE8A-D034-4418-AC49-85DDBDC3BBF6}" dt="2025-03-08T08:23:39.372" v="595" actId="478"/>
          <ac:graphicFrameMkLst>
            <pc:docMk/>
            <pc:sldMk cId="253945594" sldId="717"/>
            <ac:graphicFrameMk id="8" creationId="{286E7078-808A-1C61-AF02-C8382BBE57E5}"/>
          </ac:graphicFrameMkLst>
        </pc:graphicFrameChg>
        <pc:graphicFrameChg chg="add del mod modGraphic">
          <ac:chgData name="Changhyung Kim" userId="59e95d7ed8e5c4f4" providerId="LiveId" clId="{5AEEDE8A-D034-4418-AC49-85DDBDC3BBF6}" dt="2025-03-08T09:47:11.607" v="1641" actId="21"/>
          <ac:graphicFrameMkLst>
            <pc:docMk/>
            <pc:sldMk cId="253945594" sldId="717"/>
            <ac:graphicFrameMk id="15" creationId="{862BC396-5AE2-1770-179F-2AB8EB492455}"/>
          </ac:graphicFrameMkLst>
        </pc:graphicFrameChg>
        <pc:picChg chg="del mod">
          <ac:chgData name="Changhyung Kim" userId="59e95d7ed8e5c4f4" providerId="LiveId" clId="{5AEEDE8A-D034-4418-AC49-85DDBDC3BBF6}" dt="2025-03-08T08:23:35.810" v="594" actId="478"/>
          <ac:picMkLst>
            <pc:docMk/>
            <pc:sldMk cId="253945594" sldId="717"/>
            <ac:picMk id="6" creationId="{C6CCD736-ADF5-C1E5-1CA2-FE89CD335075}"/>
          </ac:picMkLst>
        </pc:picChg>
        <pc:picChg chg="add mod ord">
          <ac:chgData name="Changhyung Kim" userId="59e95d7ed8e5c4f4" providerId="LiveId" clId="{5AEEDE8A-D034-4418-AC49-85DDBDC3BBF6}" dt="2025-03-08T09:41:19.501" v="1450" actId="1076"/>
          <ac:picMkLst>
            <pc:docMk/>
            <pc:sldMk cId="253945594" sldId="717"/>
            <ac:picMk id="7" creationId="{36EBD58D-8355-F800-7590-C06C74461E9F}"/>
          </ac:picMkLst>
        </pc:picChg>
        <pc:picChg chg="add mod">
          <ac:chgData name="Changhyung Kim" userId="59e95d7ed8e5c4f4" providerId="LiveId" clId="{5AEEDE8A-D034-4418-AC49-85DDBDC3BBF6}" dt="2025-03-08T09:41:17.340" v="1449" actId="1076"/>
          <ac:picMkLst>
            <pc:docMk/>
            <pc:sldMk cId="253945594" sldId="717"/>
            <ac:picMk id="10" creationId="{BD135F0A-41CF-3773-0375-179D108034D0}"/>
          </ac:picMkLst>
        </pc:picChg>
      </pc:sldChg>
      <pc:sldChg chg="add del">
        <pc:chgData name="Changhyung Kim" userId="59e95d7ed8e5c4f4" providerId="LiveId" clId="{5AEEDE8A-D034-4418-AC49-85DDBDC3BBF6}" dt="2025-03-08T09:58:28.916" v="1818" actId="47"/>
        <pc:sldMkLst>
          <pc:docMk/>
          <pc:sldMk cId="1174000130" sldId="718"/>
        </pc:sldMkLst>
      </pc:sldChg>
      <pc:sldChg chg="addSp delSp modSp new del mod">
        <pc:chgData name="Changhyung Kim" userId="59e95d7ed8e5c4f4" providerId="LiveId" clId="{5AEEDE8A-D034-4418-AC49-85DDBDC3BBF6}" dt="2025-03-08T08:23:54.090" v="600" actId="47"/>
        <pc:sldMkLst>
          <pc:docMk/>
          <pc:sldMk cId="2114729701" sldId="718"/>
        </pc:sldMkLst>
        <pc:spChg chg="del">
          <ac:chgData name="Changhyung Kim" userId="59e95d7ed8e5c4f4" providerId="LiveId" clId="{5AEEDE8A-D034-4418-AC49-85DDBDC3BBF6}" dt="2025-03-08T07:08:40.267" v="495" actId="22"/>
          <ac:spMkLst>
            <pc:docMk/>
            <pc:sldMk cId="2114729701" sldId="718"/>
            <ac:spMk id="3" creationId="{024212B2-1CDE-E333-28E6-EA6A76C61A40}"/>
          </ac:spMkLst>
        </pc:spChg>
        <pc:spChg chg="add mod">
          <ac:chgData name="Changhyung Kim" userId="59e95d7ed8e5c4f4" providerId="LiveId" clId="{5AEEDE8A-D034-4418-AC49-85DDBDC3BBF6}" dt="2025-03-08T07:10:12.948" v="499" actId="478"/>
          <ac:spMkLst>
            <pc:docMk/>
            <pc:sldMk cId="2114729701" sldId="718"/>
            <ac:spMk id="9" creationId="{B086437A-85DA-8446-29F7-8A1DE4716693}"/>
          </ac:spMkLst>
        </pc:spChg>
        <pc:picChg chg="add del mod ord">
          <ac:chgData name="Changhyung Kim" userId="59e95d7ed8e5c4f4" providerId="LiveId" clId="{5AEEDE8A-D034-4418-AC49-85DDBDC3BBF6}" dt="2025-03-08T07:10:12.948" v="499" actId="478"/>
          <ac:picMkLst>
            <pc:docMk/>
            <pc:sldMk cId="2114729701" sldId="718"/>
            <ac:picMk id="5" creationId="{76669DA9-8498-C868-55B5-D6926BAFED0B}"/>
          </ac:picMkLst>
        </pc:picChg>
        <pc:picChg chg="add mod">
          <ac:chgData name="Changhyung Kim" userId="59e95d7ed8e5c4f4" providerId="LiveId" clId="{5AEEDE8A-D034-4418-AC49-85DDBDC3BBF6}" dt="2025-03-08T07:09:53.090" v="498" actId="1076"/>
          <ac:picMkLst>
            <pc:docMk/>
            <pc:sldMk cId="2114729701" sldId="718"/>
            <ac:picMk id="7" creationId="{8A7D3F45-3C1D-D1EB-2EB2-A8EFB697EDC4}"/>
          </ac:picMkLst>
        </pc:picChg>
      </pc:sldChg>
      <pc:sldChg chg="addSp modSp new del mod">
        <pc:chgData name="Changhyung Kim" userId="59e95d7ed8e5c4f4" providerId="LiveId" clId="{5AEEDE8A-D034-4418-AC49-85DDBDC3BBF6}" dt="2025-03-08T08:23:57.209" v="601" actId="47"/>
        <pc:sldMkLst>
          <pc:docMk/>
          <pc:sldMk cId="1631648869" sldId="719"/>
        </pc:sldMkLst>
        <pc:spChg chg="add mod">
          <ac:chgData name="Changhyung Kim" userId="59e95d7ed8e5c4f4" providerId="LiveId" clId="{5AEEDE8A-D034-4418-AC49-85DDBDC3BBF6}" dt="2025-03-08T07:18:28.067" v="507" actId="1076"/>
          <ac:spMkLst>
            <pc:docMk/>
            <pc:sldMk cId="1631648869" sldId="719"/>
            <ac:spMk id="2" creationId="{D9D98E92-A890-F895-1784-BBF8EE453997}"/>
          </ac:spMkLst>
        </pc:spChg>
        <pc:spChg chg="add mod">
          <ac:chgData name="Changhyung Kim" userId="59e95d7ed8e5c4f4" providerId="LiveId" clId="{5AEEDE8A-D034-4418-AC49-85DDBDC3BBF6}" dt="2025-03-08T07:19:31.630" v="542" actId="20577"/>
          <ac:spMkLst>
            <pc:docMk/>
            <pc:sldMk cId="1631648869" sldId="719"/>
            <ac:spMk id="3" creationId="{68F6F916-E6F3-BFA4-6223-CBF258918349}"/>
          </ac:spMkLst>
        </pc:spChg>
        <pc:spChg chg="add mod">
          <ac:chgData name="Changhyung Kim" userId="59e95d7ed8e5c4f4" providerId="LiveId" clId="{5AEEDE8A-D034-4418-AC49-85DDBDC3BBF6}" dt="2025-03-08T07:19:35.025" v="543" actId="20577"/>
          <ac:spMkLst>
            <pc:docMk/>
            <pc:sldMk cId="1631648869" sldId="719"/>
            <ac:spMk id="4" creationId="{D5B3709C-34C2-4A78-36B2-74DDEE757083}"/>
          </ac:spMkLst>
        </pc:spChg>
        <pc:spChg chg="add mod">
          <ac:chgData name="Changhyung Kim" userId="59e95d7ed8e5c4f4" providerId="LiveId" clId="{5AEEDE8A-D034-4418-AC49-85DDBDC3BBF6}" dt="2025-03-08T07:19:47.426" v="547" actId="14100"/>
          <ac:spMkLst>
            <pc:docMk/>
            <pc:sldMk cId="1631648869" sldId="719"/>
            <ac:spMk id="5" creationId="{9D3AA406-F6FC-1735-D8C1-9AB3941652E4}"/>
          </ac:spMkLst>
        </pc:spChg>
        <pc:spChg chg="add mod">
          <ac:chgData name="Changhyung Kim" userId="59e95d7ed8e5c4f4" providerId="LiveId" clId="{5AEEDE8A-D034-4418-AC49-85DDBDC3BBF6}" dt="2025-03-08T07:19:44.988" v="546" actId="14100"/>
          <ac:spMkLst>
            <pc:docMk/>
            <pc:sldMk cId="1631648869" sldId="719"/>
            <ac:spMk id="6" creationId="{86A73955-C1F8-086E-C991-95819FE63C27}"/>
          </ac:spMkLst>
        </pc:spChg>
        <pc:cxnChg chg="add">
          <ac:chgData name="Changhyung Kim" userId="59e95d7ed8e5c4f4" providerId="LiveId" clId="{5AEEDE8A-D034-4418-AC49-85DDBDC3BBF6}" dt="2025-03-08T07:19:58.614" v="548" actId="11529"/>
          <ac:cxnSpMkLst>
            <pc:docMk/>
            <pc:sldMk cId="1631648869" sldId="719"/>
            <ac:cxnSpMk id="8" creationId="{BB692F36-5EF8-9E16-926D-C80C35B1AFFA}"/>
          </ac:cxnSpMkLst>
        </pc:cxnChg>
        <pc:cxnChg chg="add mod">
          <ac:chgData name="Changhyung Kim" userId="59e95d7ed8e5c4f4" providerId="LiveId" clId="{5AEEDE8A-D034-4418-AC49-85DDBDC3BBF6}" dt="2025-03-08T07:20:11.299" v="553" actId="14100"/>
          <ac:cxnSpMkLst>
            <pc:docMk/>
            <pc:sldMk cId="1631648869" sldId="719"/>
            <ac:cxnSpMk id="9" creationId="{798A86A7-7438-75C0-A3D5-F5A40C27BED1}"/>
          </ac:cxnSpMkLst>
        </pc:cxnChg>
        <pc:cxnChg chg="add mod">
          <ac:chgData name="Changhyung Kim" userId="59e95d7ed8e5c4f4" providerId="LiveId" clId="{5AEEDE8A-D034-4418-AC49-85DDBDC3BBF6}" dt="2025-03-08T07:20:21.109" v="556" actId="14100"/>
          <ac:cxnSpMkLst>
            <pc:docMk/>
            <pc:sldMk cId="1631648869" sldId="719"/>
            <ac:cxnSpMk id="14" creationId="{33381E06-905F-01C0-916D-57655B6AC84C}"/>
          </ac:cxnSpMkLst>
        </pc:cxnChg>
        <pc:cxnChg chg="add mod">
          <ac:chgData name="Changhyung Kim" userId="59e95d7ed8e5c4f4" providerId="LiveId" clId="{5AEEDE8A-D034-4418-AC49-85DDBDC3BBF6}" dt="2025-03-08T07:20:27.601" v="559" actId="14100"/>
          <ac:cxnSpMkLst>
            <pc:docMk/>
            <pc:sldMk cId="1631648869" sldId="719"/>
            <ac:cxnSpMk id="17" creationId="{E191DB5A-1ABD-A4E0-EB0F-CB1CB6C407B4}"/>
          </ac:cxnSpMkLst>
        </pc:cxnChg>
        <pc:cxnChg chg="add mod">
          <ac:chgData name="Changhyung Kim" userId="59e95d7ed8e5c4f4" providerId="LiveId" clId="{5AEEDE8A-D034-4418-AC49-85DDBDC3BBF6}" dt="2025-03-08T07:20:37.370" v="562" actId="14100"/>
          <ac:cxnSpMkLst>
            <pc:docMk/>
            <pc:sldMk cId="1631648869" sldId="719"/>
            <ac:cxnSpMk id="20" creationId="{77316B85-2722-5582-62EE-2D9D0CE03CAC}"/>
          </ac:cxnSpMkLst>
        </pc:cxnChg>
        <pc:cxnChg chg="add mod">
          <ac:chgData name="Changhyung Kim" userId="59e95d7ed8e5c4f4" providerId="LiveId" clId="{5AEEDE8A-D034-4418-AC49-85DDBDC3BBF6}" dt="2025-03-08T07:20:45.105" v="565" actId="14100"/>
          <ac:cxnSpMkLst>
            <pc:docMk/>
            <pc:sldMk cId="1631648869" sldId="719"/>
            <ac:cxnSpMk id="23" creationId="{215ABA6D-FC86-3459-2116-8CB5C37B679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00F5F0-0EAF-4EA5-9DBD-6ACE04184CA0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C5316-03D6-4A48-ADC0-9E5838A4A63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294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ineon.com/dgdl/Infineon-Component_PWM_V2.20-Software%20Module%20Datasheets-v03_03-EN.pdf?fileId=8ac78c8c7d0d8da4017d0e801c7611bd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ineon.com/dgdl/Infineon-Component_PWM_V2.20-Software%20Module%20Datasheets-v03_03-EN.pdf?fileId=8ac78c8c7d0d8da4017d0e801c7611bd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 </a:t>
            </a:r>
            <a:endParaRPr lang="en-CA" altLang="ko-KR" dirty="0"/>
          </a:p>
          <a:p>
            <a:r>
              <a:rPr lang="ko-KR" altLang="en-US" dirty="0"/>
              <a:t>본수업에서는 </a:t>
            </a:r>
            <a:r>
              <a:rPr lang="en-US" altLang="ko-KR" sz="1200" dirty="0"/>
              <a:t>SoC</a:t>
            </a:r>
            <a:r>
              <a:rPr lang="ko-KR" altLang="en-US" sz="1200" dirty="0"/>
              <a:t>를 이해하기 위해 알아야 할 순차 논리 기본 구성 블록에 대해 공부 해 보겠습니다</a:t>
            </a:r>
            <a:r>
              <a:rPr lang="en-CA" altLang="ko-KR" sz="1200" dirty="0"/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0996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fkGroteskNeue"/>
              </a:rPr>
              <a:t>1/10 </a:t>
            </a:r>
            <a:r>
              <a:rPr lang="ko-KR" altLang="en-US" b="0" i="0" dirty="0">
                <a:effectLst/>
                <a:latin typeface="fkGroteskNeue"/>
              </a:rPr>
              <a:t>주파수</a:t>
            </a:r>
            <a:r>
              <a:rPr lang="en-CA" altLang="ko-KR" b="0" i="0" dirty="0">
                <a:effectLst/>
                <a:latin typeface="fkGroteskNeue"/>
              </a:rPr>
              <a:t>, duty</a:t>
            </a:r>
            <a:r>
              <a:rPr lang="ko-KR" altLang="en-US" b="0" i="0" dirty="0">
                <a:effectLst/>
                <a:latin typeface="fkGroteskNeue"/>
              </a:rPr>
              <a:t>비 </a:t>
            </a:r>
            <a:r>
              <a:rPr lang="en-CA" altLang="ko-KR" b="0" i="0" dirty="0">
                <a:effectLst/>
                <a:latin typeface="fkGroteskNeue"/>
              </a:rPr>
              <a:t>50%</a:t>
            </a:r>
            <a:r>
              <a:rPr lang="ko-KR" altLang="en-US" b="0" i="0" dirty="0">
                <a:effectLst/>
                <a:latin typeface="fkGroteskNeue"/>
              </a:rPr>
              <a:t> 분주기는 입력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주파수를 </a:t>
            </a:r>
            <a:r>
              <a:rPr lang="en-US" altLang="ko-KR" b="0" i="0" dirty="0">
                <a:effectLst/>
                <a:latin typeface="fkGroteskNeue"/>
              </a:rPr>
              <a:t>10</a:t>
            </a:r>
            <a:r>
              <a:rPr lang="ko-KR" altLang="en-US" b="0" i="0" dirty="0">
                <a:effectLst/>
                <a:latin typeface="fkGroteskNeue"/>
              </a:rPr>
              <a:t>으로 나누어 출력하는 회로입니다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r>
              <a:rPr lang="ko-KR" altLang="en-US" b="0" i="0" dirty="0">
                <a:effectLst/>
                <a:latin typeface="fkGroteskNeue"/>
              </a:rPr>
              <a:t>이는 동기식 계수기를 사용하여 구현할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r>
              <a:rPr lang="ko-KR" altLang="en-US" b="0" i="0" dirty="0">
                <a:effectLst/>
                <a:latin typeface="fkGroteskNeue"/>
              </a:rPr>
              <a:t>다음은 </a:t>
            </a:r>
            <a:r>
              <a:rPr lang="ko-KR" altLang="en-US" b="0" i="0" dirty="0" err="1">
                <a:effectLst/>
                <a:latin typeface="fkGroteskNeue"/>
              </a:rPr>
              <a:t>베릴로그로</a:t>
            </a:r>
            <a:r>
              <a:rPr lang="ko-KR" altLang="en-US" b="0" i="0" dirty="0">
                <a:effectLst/>
                <a:latin typeface="fkGroteskNeue"/>
              </a:rPr>
              <a:t> 작성된 </a:t>
            </a:r>
            <a:r>
              <a:rPr lang="en-US" altLang="ko-KR" b="0" i="0" dirty="0">
                <a:effectLst/>
                <a:latin typeface="fkGroteskNeue"/>
              </a:rPr>
              <a:t>1/10 </a:t>
            </a:r>
            <a:r>
              <a:rPr lang="ko-KR" altLang="en-US" b="0" i="0" dirty="0">
                <a:effectLst/>
                <a:latin typeface="fkGroteskNeue"/>
              </a:rPr>
              <a:t>주파수 분주기의 예제입니다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ko-KR" altLang="en-US" b="0" i="0" dirty="0">
                <a:effectLst/>
                <a:latin typeface="fkGroteskNeue"/>
              </a:rPr>
              <a:t>또한 </a:t>
            </a:r>
            <a:r>
              <a:rPr lang="ko-KR" altLang="en-US" b="0" i="0" dirty="0" err="1">
                <a:effectLst/>
                <a:latin typeface="fkGroteskNeue"/>
              </a:rPr>
              <a:t>출력클럭의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50% duty </a:t>
            </a:r>
            <a:r>
              <a:rPr lang="ko-KR" altLang="en-US" b="0" i="0" dirty="0">
                <a:effectLst/>
                <a:latin typeface="fkGroteskNeue"/>
              </a:rPr>
              <a:t>비를 얻으려면 카운터가 절반에 도달했을 때 출력을 </a:t>
            </a:r>
            <a:r>
              <a:rPr lang="ko-KR" altLang="en-US" b="0" i="0" dirty="0" err="1">
                <a:effectLst/>
                <a:latin typeface="fkGroteskNeue"/>
              </a:rPr>
              <a:t>토글해야</a:t>
            </a:r>
            <a:r>
              <a:rPr lang="ko-KR" altLang="en-US" b="0" i="0" dirty="0">
                <a:effectLst/>
                <a:latin typeface="fkGroteskNeue"/>
              </a:rPr>
              <a:t>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US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그림</a:t>
            </a:r>
            <a:r>
              <a:rPr lang="en-CA" altLang="ko-KR" b="0" i="0" dirty="0">
                <a:effectLst/>
                <a:latin typeface="var(--font-fk-grotesk)"/>
              </a:rPr>
              <a:t>1</a:t>
            </a:r>
            <a:r>
              <a:rPr lang="ko-KR" altLang="en-US" b="0" i="0" dirty="0">
                <a:effectLst/>
                <a:latin typeface="var(--font-fk-grotesk)"/>
              </a:rPr>
              <a:t>의 주요 구성 요소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Duty Cycle (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사이클은 하나의 주기</a:t>
            </a:r>
            <a:r>
              <a:rPr lang="en-US" altLang="ko-KR" b="0" i="0" dirty="0">
                <a:effectLst/>
                <a:latin typeface="fkGroteskNeue"/>
              </a:rPr>
              <a:t>(Period) </a:t>
            </a:r>
            <a:r>
              <a:rPr lang="ko-KR" altLang="en-US" b="0" i="0" dirty="0">
                <a:effectLst/>
                <a:latin typeface="fkGroteskNeue"/>
              </a:rPr>
              <a:t>동안 신호가 </a:t>
            </a:r>
            <a:r>
              <a:rPr lang="en-US" altLang="ko-KR" b="0" i="0" dirty="0">
                <a:effectLst/>
                <a:latin typeface="fkGroteskNeue"/>
              </a:rPr>
              <a:t>"</a:t>
            </a:r>
            <a:r>
              <a:rPr lang="ko-KR" altLang="en-US" b="0" i="0" dirty="0">
                <a:effectLst/>
                <a:latin typeface="fkGroteskNeue"/>
              </a:rPr>
              <a:t>높은 상태</a:t>
            </a:r>
            <a:r>
              <a:rPr lang="en-US" altLang="ko-KR" b="0" i="0" dirty="0">
                <a:effectLst/>
                <a:latin typeface="fkGroteskNeue"/>
              </a:rPr>
              <a:t>(High)"</a:t>
            </a:r>
            <a:r>
              <a:rPr lang="ko-KR" altLang="en-US" b="0" i="0" dirty="0">
                <a:effectLst/>
                <a:latin typeface="fkGroteskNeue"/>
              </a:rPr>
              <a:t>에 있는 시간의 비율을 백분율</a:t>
            </a:r>
            <a:r>
              <a:rPr lang="en-US" altLang="ko-KR" b="0" i="0" dirty="0">
                <a:effectLst/>
                <a:latin typeface="fkGroteskNeue"/>
              </a:rPr>
              <a:t>(%)</a:t>
            </a:r>
            <a:r>
              <a:rPr lang="ko-KR" altLang="en-US" b="0" i="0" dirty="0">
                <a:effectLst/>
                <a:latin typeface="fkGroteskNeue"/>
              </a:rPr>
              <a:t>로 나타냅니다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계산식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en-US" altLang="ko-KR" b="0" i="0" dirty="0">
                <a:effectLst/>
                <a:latin typeface="KaTeX_Main"/>
              </a:rPr>
              <a:t>Duty Cycle (%)=(High </a:t>
            </a:r>
            <a:r>
              <a:rPr lang="ko-KR" altLang="en-US" b="0" i="0" dirty="0">
                <a:effectLst/>
                <a:latin typeface="KaTeX_Main"/>
              </a:rPr>
              <a:t>상태 시간전체 주기 </a:t>
            </a:r>
            <a:r>
              <a:rPr lang="en-US" altLang="ko-KR" b="0" i="0" dirty="0">
                <a:effectLst/>
                <a:latin typeface="KaTeX_Main"/>
              </a:rPr>
              <a:t>(T))×100Duty Cycle (%)=</a:t>
            </a:r>
            <a:r>
              <a:rPr lang="en-US" altLang="ko-KR" b="0" i="0" dirty="0">
                <a:effectLst/>
                <a:latin typeface="KaTeX_Size3"/>
              </a:rPr>
              <a:t>(</a:t>
            </a:r>
            <a:r>
              <a:rPr lang="ko-KR" altLang="en-US" b="0" i="0" dirty="0">
                <a:effectLst/>
                <a:latin typeface="KaTeX_Main"/>
              </a:rPr>
              <a:t>전체 주기 </a:t>
            </a:r>
            <a:r>
              <a:rPr lang="en-US" altLang="ko-KR" b="0" i="0" dirty="0">
                <a:effectLst/>
                <a:latin typeface="KaTeX_Main"/>
              </a:rPr>
              <a:t>(T)High </a:t>
            </a:r>
            <a:r>
              <a:rPr lang="ko-KR" altLang="en-US" b="0" i="0" dirty="0">
                <a:effectLst/>
                <a:latin typeface="KaTeX_Main"/>
              </a:rPr>
              <a:t>상태 시간</a:t>
            </a:r>
            <a:r>
              <a:rPr lang="en-US" altLang="ko-KR" b="0" i="0" dirty="0">
                <a:effectLst/>
                <a:latin typeface="KaTeX_Size3"/>
              </a:rPr>
              <a:t>)</a:t>
            </a:r>
            <a:r>
              <a:rPr lang="en-US" altLang="ko-KR" b="0" i="0" dirty="0">
                <a:effectLst/>
                <a:latin typeface="KaTeX_Main"/>
              </a:rPr>
              <a:t>×100</a:t>
            </a:r>
            <a:endParaRPr lang="ko-KR" altLang="en-US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듀티</a:t>
            </a:r>
            <a:r>
              <a:rPr lang="ko-KR" altLang="en-US" b="0" i="0" dirty="0">
                <a:effectLst/>
                <a:latin typeface="fkGroteskNeue"/>
              </a:rPr>
              <a:t> 사이클이 </a:t>
            </a:r>
            <a:r>
              <a:rPr lang="en-US" altLang="ko-KR" b="0" i="0" dirty="0">
                <a:effectLst/>
                <a:latin typeface="fkGroteskNeue"/>
              </a:rPr>
              <a:t>50%</a:t>
            </a:r>
            <a:r>
              <a:rPr lang="ko-KR" altLang="en-US" b="0" i="0" dirty="0">
                <a:effectLst/>
                <a:latin typeface="fkGroteskNeue"/>
              </a:rPr>
              <a:t>라면 </a:t>
            </a:r>
            <a:r>
              <a:rPr lang="en-US" altLang="ko-KR" b="0" i="0" dirty="0">
                <a:effectLst/>
                <a:latin typeface="fkGroteskNeue"/>
              </a:rPr>
              <a:t>High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Low </a:t>
            </a:r>
            <a:r>
              <a:rPr lang="ko-KR" altLang="en-US" b="0" i="0" dirty="0">
                <a:effectLst/>
                <a:latin typeface="fkGroteskNeue"/>
              </a:rPr>
              <a:t>상태가 동일한 시간을 차지합니다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Period (T, </a:t>
            </a:r>
            <a:r>
              <a:rPr lang="ko-KR" altLang="en-US" b="0" i="0" dirty="0">
                <a:effectLst/>
                <a:latin typeface="fkGroteskNeue"/>
              </a:rPr>
              <a:t>주기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신호가 반복되는 한 주기의 길이를 나타냅니다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주파수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>
                <a:effectLst/>
                <a:latin typeface="KaTeX_Main"/>
              </a:rPr>
              <a:t>f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와 주기는 역수 관계입니다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KaTeX_Main"/>
              </a:rPr>
              <a:t>T=1/f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Amplitude (</a:t>
            </a:r>
            <a:r>
              <a:rPr lang="ko-KR" altLang="en-US" b="0" i="0" dirty="0">
                <a:effectLst/>
                <a:latin typeface="fkGroteskNeue"/>
              </a:rPr>
              <a:t>진폭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신호의 최대 크기를 나타냅니다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디지털 </a:t>
            </a:r>
            <a:r>
              <a:rPr lang="en-US" altLang="ko-KR" b="0" i="0" dirty="0">
                <a:effectLst/>
                <a:latin typeface="fkGroteskNeue"/>
              </a:rPr>
              <a:t>PWM</a:t>
            </a:r>
            <a:r>
              <a:rPr lang="ko-KR" altLang="en-US" b="0" i="0" dirty="0">
                <a:effectLst/>
                <a:latin typeface="fkGroteskNeue"/>
              </a:rPr>
              <a:t>에서는 일반적으로 논리 </a:t>
            </a:r>
            <a:r>
              <a:rPr lang="en-US" altLang="ko-KR" b="0" i="0" dirty="0">
                <a:effectLst/>
                <a:latin typeface="fkGroteskNeue"/>
              </a:rPr>
              <a:t>High </a:t>
            </a:r>
            <a:r>
              <a:rPr lang="ko-KR" altLang="en-US" b="0" i="0" dirty="0">
                <a:effectLst/>
                <a:latin typeface="fkGroteskNeue"/>
              </a:rPr>
              <a:t>상태의 전압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5V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3.3V)</a:t>
            </a:r>
            <a:r>
              <a:rPr lang="ko-KR" altLang="en-US" b="0" i="0" dirty="0">
                <a:effectLst/>
                <a:latin typeface="fkGroteskNeue"/>
              </a:rPr>
              <a:t>을 의미합니다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그림 </a:t>
            </a:r>
            <a:r>
              <a:rPr lang="en-CA" altLang="ko-KR" b="0" i="0" dirty="0">
                <a:effectLst/>
                <a:latin typeface="var(--font-fk-grotesk)"/>
              </a:rPr>
              <a:t>2</a:t>
            </a:r>
            <a:r>
              <a:rPr lang="ko-KR" altLang="en-US" b="0" i="0" dirty="0">
                <a:effectLst/>
                <a:latin typeface="var(--font-fk-grotesk)"/>
              </a:rPr>
              <a:t>에 대해 설명 </a:t>
            </a:r>
            <a:endParaRPr lang="en-CA" altLang="ko-KR" b="0" i="0" dirty="0">
              <a:effectLst/>
              <a:latin typeface="var(--font-fk-grotesk)"/>
            </a:endParaRP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해당 그림은 주파수 분주기의 출력 신호입니다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  <a:endParaRPr lang="ko-KR" altLang="en-US" b="0" i="0" dirty="0">
              <a:effectLst/>
              <a:latin typeface="var(--font-fk-grotesk)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 (</a:t>
            </a:r>
            <a:r>
              <a:rPr lang="ko-KR" altLang="en-US" b="0" i="0" dirty="0">
                <a:effectLst/>
                <a:latin typeface="fkGroteskNeue"/>
              </a:rPr>
              <a:t>원본 클럭 신호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가장 빠른 주파수를 가지는 기본 입력 클럭입니다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clk_2 (2</a:t>
            </a:r>
            <a:r>
              <a:rPr lang="ko-KR" altLang="en-US" b="0" i="0" dirty="0">
                <a:effectLst/>
                <a:latin typeface="fkGroteskNeue"/>
              </a:rPr>
              <a:t>분주 출력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원본 클럭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의 주기를 </a:t>
            </a:r>
            <a:r>
              <a:rPr lang="en-US" altLang="ko-KR" b="0" i="0" dirty="0">
                <a:effectLst/>
                <a:latin typeface="fkGroteskNeue"/>
              </a:rPr>
              <a:t>2</a:t>
            </a:r>
            <a:r>
              <a:rPr lang="ko-KR" altLang="en-US" b="0" i="0" dirty="0">
                <a:effectLst/>
                <a:latin typeface="fkGroteskNeue"/>
              </a:rPr>
              <a:t>배로 늘린 신호입니다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즉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ko-KR" altLang="en-US" b="0" i="0" dirty="0">
                <a:effectLst/>
                <a:latin typeface="fkGroteskNeue"/>
              </a:rPr>
              <a:t>의 두 번째 펄스마다 </a:t>
            </a:r>
            <a:r>
              <a:rPr lang="en-US" altLang="ko-KR" b="0" i="0" dirty="0">
                <a:effectLst/>
                <a:latin typeface="fkGroteskNeue"/>
              </a:rPr>
              <a:t>High </a:t>
            </a:r>
            <a:r>
              <a:rPr lang="ko-KR" altLang="en-US" b="0" i="0" dirty="0">
                <a:effectLst/>
                <a:latin typeface="fkGroteskNeue"/>
              </a:rPr>
              <a:t>상태가 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clk_4 (4</a:t>
            </a:r>
            <a:r>
              <a:rPr lang="ko-KR" altLang="en-US" b="0" i="0" dirty="0">
                <a:effectLst/>
                <a:latin typeface="fkGroteskNeue"/>
              </a:rPr>
              <a:t>분주 출력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원본 클럭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의 주기를 </a:t>
            </a:r>
            <a:r>
              <a:rPr lang="en-US" altLang="ko-KR" b="0" i="0" dirty="0">
                <a:effectLst/>
                <a:latin typeface="fkGroteskNeue"/>
              </a:rPr>
              <a:t>4</a:t>
            </a:r>
            <a:r>
              <a:rPr lang="ko-KR" altLang="en-US" b="0" i="0" dirty="0">
                <a:effectLst/>
                <a:latin typeface="fkGroteskNeue"/>
              </a:rPr>
              <a:t>배로 늘린 신호입니다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ko-KR" altLang="en-US" b="0" i="0" dirty="0">
                <a:effectLst/>
                <a:latin typeface="fkGroteskNeue"/>
              </a:rPr>
              <a:t>의 네 번째 펄스마다 </a:t>
            </a:r>
            <a:r>
              <a:rPr lang="en-US" altLang="ko-KR" b="0" i="0" dirty="0">
                <a:effectLst/>
                <a:latin typeface="fkGroteskNeue"/>
              </a:rPr>
              <a:t>High </a:t>
            </a:r>
            <a:r>
              <a:rPr lang="ko-KR" altLang="en-US" b="0" i="0" dirty="0">
                <a:effectLst/>
                <a:latin typeface="fkGroteskNeue"/>
              </a:rPr>
              <a:t>상태가 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clk_10 (10</a:t>
            </a:r>
            <a:r>
              <a:rPr lang="ko-KR" altLang="en-US" b="0" i="0" dirty="0">
                <a:effectLst/>
                <a:latin typeface="fkGroteskNeue"/>
              </a:rPr>
              <a:t>분주 출력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원본 클럭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의 주기를 </a:t>
            </a:r>
            <a:r>
              <a:rPr lang="en-US" altLang="ko-KR" b="0" i="0" dirty="0">
                <a:effectLst/>
                <a:latin typeface="fkGroteskNeue"/>
              </a:rPr>
              <a:t>10</a:t>
            </a:r>
            <a:r>
              <a:rPr lang="ko-KR" altLang="en-US" b="0" i="0" dirty="0">
                <a:effectLst/>
                <a:latin typeface="fkGroteskNeue"/>
              </a:rPr>
              <a:t>배로 늘린 신호입니다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ko-KR" altLang="en-US" b="0" i="0" dirty="0">
                <a:effectLst/>
                <a:latin typeface="fkGroteskNeue"/>
              </a:rPr>
              <a:t>의 열 번째 펄스마다 </a:t>
            </a:r>
            <a:r>
              <a:rPr lang="en-US" altLang="ko-KR" b="0" i="0" dirty="0">
                <a:effectLst/>
                <a:latin typeface="fkGroteskNeue"/>
              </a:rPr>
              <a:t>High </a:t>
            </a:r>
            <a:r>
              <a:rPr lang="ko-KR" altLang="en-US" b="0" i="0" dirty="0">
                <a:effectLst/>
                <a:latin typeface="fkGroteskNeue"/>
              </a:rPr>
              <a:t>상태가 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분주기는 카운터를 사용하여 입력 클럭 펄스를 세고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설정된 분주비에 따라 출력 신호를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clk_10</a:t>
            </a:r>
            <a:r>
              <a:rPr lang="ko-KR" altLang="en-US" b="0" i="0" dirty="0">
                <a:effectLst/>
                <a:latin typeface="fkGroteskNeue"/>
              </a:rPr>
              <a:t>는 입력 클럭의 </a:t>
            </a:r>
            <a:r>
              <a:rPr lang="en-CA" altLang="ko-KR" b="0" i="0" dirty="0">
                <a:effectLst/>
                <a:latin typeface="fkGroteskNeue"/>
              </a:rPr>
              <a:t>10</a:t>
            </a:r>
            <a:r>
              <a:rPr lang="ko-KR" altLang="en-US" b="0" i="0" dirty="0">
                <a:effectLst/>
                <a:latin typeface="fkGroteskNeue"/>
              </a:rPr>
              <a:t> 번째 펄스마다 </a:t>
            </a:r>
            <a:r>
              <a:rPr lang="en-US" altLang="ko-KR" b="0" i="0" dirty="0">
                <a:effectLst/>
                <a:latin typeface="fkGroteskNeue"/>
              </a:rPr>
              <a:t>High </a:t>
            </a:r>
            <a:r>
              <a:rPr lang="ko-KR" altLang="en-US" b="0" i="0" dirty="0">
                <a:effectLst/>
                <a:latin typeface="fkGroteskNeue"/>
              </a:rPr>
              <a:t>상태가 되므로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주파수를 </a:t>
            </a:r>
            <a:r>
              <a:rPr lang="en-US" altLang="ko-KR" b="0" i="0" dirty="0">
                <a:effectLst/>
                <a:latin typeface="fkGroteskNeue"/>
              </a:rPr>
              <a:t>10</a:t>
            </a:r>
            <a:r>
              <a:rPr lang="ko-KR" altLang="en-US" b="0" i="0" dirty="0">
                <a:effectLst/>
                <a:latin typeface="fkGroteskNeue"/>
              </a:rPr>
              <a:t>로 나눈 출력 주파수를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US" b="0" i="0" dirty="0">
              <a:effectLst/>
              <a:latin typeface="fkGroteskNeue"/>
            </a:endParaRPr>
          </a:p>
          <a:p>
            <a:endParaRPr lang="en-US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코드 설명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모듈 파라미터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parameter DIVISOR = 10: </a:t>
            </a:r>
            <a:r>
              <a:rPr lang="ko-KR" altLang="en-US" b="0" i="0" dirty="0">
                <a:effectLst/>
                <a:latin typeface="fkGroteskNeue"/>
              </a:rPr>
              <a:t>분주 비율을 설정합니다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기본값은 </a:t>
            </a:r>
            <a:r>
              <a:rPr lang="en-US" altLang="ko-KR" b="0" i="0" dirty="0">
                <a:effectLst/>
                <a:latin typeface="fkGroteskNeue"/>
              </a:rPr>
              <a:t>10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포트 정의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clk_in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입력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endParaRPr lang="ko-KR" altLang="en-US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reset: </a:t>
            </a:r>
            <a:r>
              <a:rPr lang="ko-KR" altLang="en-US" b="0" i="0" dirty="0">
                <a:effectLst/>
                <a:latin typeface="fkGroteskNeue"/>
              </a:rPr>
              <a:t>리셋 신호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clk_out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분주된</a:t>
            </a:r>
            <a:r>
              <a:rPr lang="ko-KR" altLang="en-US" b="0" i="0" dirty="0">
                <a:effectLst/>
                <a:latin typeface="fkGroteskNeue"/>
              </a:rPr>
              <a:t> 출력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내부 신호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localparam</a:t>
            </a:r>
            <a:r>
              <a:rPr lang="en-US" altLang="ko-KR" b="0" i="0" dirty="0">
                <a:effectLst/>
                <a:latin typeface="fkGroteskNeue"/>
              </a:rPr>
              <a:t> WIDTH = $clog2(DIVISOR): </a:t>
            </a:r>
            <a:r>
              <a:rPr lang="ko-KR" altLang="en-US" b="0" i="0" dirty="0">
                <a:effectLst/>
                <a:latin typeface="fkGroteskNeue"/>
              </a:rPr>
              <a:t>카운터의 비트 폭을 자동으로 계산합니다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reg [WIDTH-1:0] count: </a:t>
            </a:r>
            <a:r>
              <a:rPr lang="ko-KR" altLang="en-US" b="0" i="0" dirty="0">
                <a:effectLst/>
                <a:latin typeface="fkGroteskNeue"/>
              </a:rPr>
              <a:t>카운터 레지스터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화살표 </a:t>
            </a:r>
            <a:r>
              <a:rPr lang="en-CA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번을 봐주십시오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$clog2()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Verilog</a:t>
            </a:r>
            <a:r>
              <a:rPr lang="ko-KR" altLang="en-US" b="0" i="0" dirty="0">
                <a:effectLst/>
                <a:latin typeface="fkGroteskNeue"/>
              </a:rPr>
              <a:t>의 내장 함수로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입력값의</a:t>
            </a:r>
            <a:r>
              <a:rPr lang="ko-KR" altLang="en-US" b="0" i="0" dirty="0">
                <a:effectLst/>
                <a:latin typeface="fkGroteskNeue"/>
              </a:rPr>
              <a:t> 이진 로그를 계산합니다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즉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주어진 값이 몇 비트로 표현 가능한지를 반환합니다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solidFill>
                  <a:srgbClr val="166E7D"/>
                </a:solidFill>
                <a:effectLst/>
                <a:latin typeface="Pretendard-Vrew"/>
              </a:rPr>
              <a:t>clog2(8)=3 (8</a:t>
            </a:r>
            <a:r>
              <a:rPr lang="ko-KR" altLang="en-US" b="0" i="0" dirty="0">
                <a:solidFill>
                  <a:srgbClr val="166E7D"/>
                </a:solidFill>
                <a:effectLst/>
                <a:latin typeface="Pretendard-Vrew"/>
              </a:rPr>
              <a:t>은 </a:t>
            </a:r>
            <a:r>
              <a:rPr lang="en-US" altLang="ko-KR" b="0" i="0" dirty="0">
                <a:solidFill>
                  <a:srgbClr val="166E7D"/>
                </a:solidFill>
                <a:effectLst/>
                <a:latin typeface="Pretendard-Vrew"/>
              </a:rPr>
              <a:t>2</a:t>
            </a:r>
            <a:r>
              <a:rPr lang="ko-KR" altLang="en-US" b="0" i="0" dirty="0">
                <a:solidFill>
                  <a:srgbClr val="166E7D"/>
                </a:solidFill>
                <a:effectLst/>
                <a:latin typeface="Pretendard-Vrew"/>
              </a:rPr>
              <a:t>의 </a:t>
            </a:r>
            <a:r>
              <a:rPr lang="en-US" altLang="ko-KR" b="0" i="0" dirty="0">
                <a:solidFill>
                  <a:srgbClr val="166E7D"/>
                </a:solidFill>
                <a:effectLst/>
                <a:latin typeface="Pretendard-Vrew"/>
              </a:rPr>
              <a:t>3</a:t>
            </a:r>
            <a:r>
              <a:rPr lang="ko-KR" altLang="en-US" b="0" i="0" dirty="0">
                <a:solidFill>
                  <a:srgbClr val="166E7D"/>
                </a:solidFill>
                <a:effectLst/>
                <a:latin typeface="Pretendard-Vrew"/>
              </a:rPr>
              <a:t>승</a:t>
            </a:r>
            <a:r>
              <a:rPr lang="en-US" altLang="ko-KR" b="0" i="0" dirty="0">
                <a:solidFill>
                  <a:srgbClr val="166E7D"/>
                </a:solidFill>
                <a:effectLst/>
                <a:latin typeface="Pretendard-Vrew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KaTeX_Main"/>
              </a:rPr>
              <a:t>clog2(10)=4</a:t>
            </a:r>
            <a:r>
              <a:rPr lang="en-US" altLang="ko-KR" b="0" i="0" dirty="0">
                <a:effectLst/>
                <a:latin typeface="fkGroteskNeue"/>
              </a:rPr>
              <a:t>(10</a:t>
            </a:r>
            <a:r>
              <a:rPr lang="ko-KR" altLang="en-US" b="0" i="0" dirty="0">
                <a:effectLst/>
                <a:latin typeface="fkGroteskNeue"/>
              </a:rPr>
              <a:t>은 </a:t>
            </a:r>
            <a:r>
              <a:rPr lang="en-US" altLang="ko-KR" b="0" i="0" dirty="0">
                <a:effectLst/>
                <a:latin typeface="KaTeX_Main"/>
              </a:rPr>
              <a:t>2</a:t>
            </a:r>
            <a:r>
              <a:rPr lang="ko-KR" altLang="en-US" b="0" i="0" dirty="0">
                <a:effectLst/>
                <a:latin typeface="KaTeX_Main"/>
              </a:rPr>
              <a:t>의</a:t>
            </a:r>
            <a:r>
              <a:rPr lang="en-CA" altLang="ko-KR" b="0" i="0" dirty="0">
                <a:effectLst/>
                <a:latin typeface="KaTeX_Main"/>
              </a:rPr>
              <a:t>4</a:t>
            </a:r>
            <a:r>
              <a:rPr lang="ko-KR" altLang="en-US" b="0" i="0" dirty="0">
                <a:effectLst/>
                <a:latin typeface="KaTeX_Main"/>
              </a:rPr>
              <a:t>승</a:t>
            </a:r>
            <a:r>
              <a:rPr lang="en-US" altLang="ko-KR" b="0" i="0" dirty="0">
                <a:effectLst/>
                <a:latin typeface="KaTeX_Main"/>
              </a:rPr>
              <a:t> </a:t>
            </a:r>
            <a:r>
              <a:rPr lang="ko-KR" altLang="en-US" b="0" i="0" dirty="0">
                <a:effectLst/>
                <a:latin typeface="KaTeX_Main"/>
              </a:rPr>
              <a:t>값</a:t>
            </a:r>
            <a:r>
              <a:rPr lang="ko-KR" altLang="en-US" b="0" i="0" dirty="0">
                <a:effectLst/>
                <a:latin typeface="fkGroteskNeue"/>
              </a:rPr>
              <a:t> 이상이 필요할 것입니다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$clog2() </a:t>
            </a:r>
            <a:r>
              <a:rPr lang="ko-KR" altLang="en-US" b="0" i="0" dirty="0">
                <a:effectLst/>
                <a:latin typeface="fkGroteskNeue"/>
              </a:rPr>
              <a:t>함수는 </a:t>
            </a:r>
            <a:r>
              <a:rPr lang="ko-KR" altLang="en-US" b="0" i="0" dirty="0" err="1">
                <a:effectLst/>
                <a:latin typeface="fkGroteskNeue"/>
              </a:rPr>
              <a:t>입력값의</a:t>
            </a:r>
            <a:r>
              <a:rPr lang="ko-KR" altLang="en-US" b="0" i="0" dirty="0">
                <a:effectLst/>
                <a:latin typeface="fkGroteskNeue"/>
              </a:rPr>
              <a:t> 이진 로그를 계산하여</a:t>
            </a:r>
            <a:r>
              <a:rPr lang="en-CA" altLang="ko-KR" b="0" i="0" dirty="0">
                <a:effectLst/>
                <a:latin typeface="fkGroteskNeue"/>
              </a:rPr>
              <a:t>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 레지스터나 카운터의 크기를 최적화합니다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이를 통해 효율적인 자원 사용과 정확한 동작을 보장할 수 있습니다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화살표</a:t>
            </a:r>
            <a:r>
              <a:rPr lang="en-CA" altLang="ko-KR" b="0" i="0" dirty="0">
                <a:effectLst/>
                <a:latin typeface="var(--font-fk-grotesk)"/>
              </a:rPr>
              <a:t>2</a:t>
            </a:r>
            <a:r>
              <a:rPr lang="en-US" altLang="ko-KR" b="0" i="0" dirty="0">
                <a:effectLst/>
                <a:latin typeface="var(--font-fk-grotesk)"/>
              </a:rPr>
              <a:t>. DIVISOR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설계자가 정의한 값으로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일반적으로 </a:t>
            </a:r>
            <a:r>
              <a:rPr lang="ko-KR" altLang="en-US" b="0" i="0" dirty="0" err="1">
                <a:effectLst/>
                <a:latin typeface="fkGroteskNeue"/>
              </a:rPr>
              <a:t>분주비</a:t>
            </a:r>
            <a:r>
              <a:rPr lang="en-US" altLang="ko-KR" b="0" i="0" dirty="0">
                <a:effectLst/>
                <a:latin typeface="fkGroteskNeue"/>
              </a:rPr>
              <a:t>(divisor)</a:t>
            </a:r>
            <a:r>
              <a:rPr lang="ko-KR" altLang="en-US" b="0" i="0" dirty="0">
                <a:effectLst/>
                <a:latin typeface="fkGroteskNeue"/>
              </a:rPr>
              <a:t>나 카운터의 최대값을 나타냅니다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DIVISOR</a:t>
            </a:r>
            <a:r>
              <a:rPr lang="ko-KR" altLang="en-US" b="0" i="0" dirty="0">
                <a:effectLst/>
                <a:latin typeface="fkGroteskNeue"/>
              </a:rPr>
              <a:t>가 </a:t>
            </a:r>
            <a:r>
              <a:rPr lang="en-US" altLang="ko-KR" b="0" i="0" dirty="0">
                <a:effectLst/>
                <a:latin typeface="fkGroteskNeue"/>
              </a:rPr>
              <a:t>16</a:t>
            </a:r>
            <a:r>
              <a:rPr lang="ko-KR" altLang="en-US" b="0" i="0" dirty="0">
                <a:effectLst/>
                <a:latin typeface="fkGroteskNeue"/>
              </a:rPr>
              <a:t>이라면</a:t>
            </a:r>
            <a:r>
              <a:rPr lang="en-US" altLang="ko-KR" b="0" i="0" dirty="0">
                <a:effectLst/>
                <a:latin typeface="fkGroteskNeue"/>
              </a:rPr>
              <a:t>, $clog2(16)$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4</a:t>
            </a:r>
            <a:r>
              <a:rPr lang="ko-KR" altLang="en-US" b="0" i="0" dirty="0">
                <a:effectLst/>
                <a:latin typeface="fkGroteskNeue"/>
              </a:rPr>
              <a:t>가 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이는 해당 카운터를 구현하기 위해 최소 </a:t>
            </a:r>
            <a:r>
              <a:rPr lang="en-US" altLang="ko-KR" b="0" i="0" dirty="0">
                <a:effectLst/>
                <a:latin typeface="fkGroteskNeue"/>
              </a:rPr>
              <a:t>4</a:t>
            </a:r>
            <a:r>
              <a:rPr lang="ko-KR" altLang="en-US" b="0" i="0" dirty="0">
                <a:effectLst/>
                <a:latin typeface="fkGroteskNeue"/>
              </a:rPr>
              <a:t>비트가 필요하다는 것을 의미합니다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주파수 분주 로직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카운터가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부터 </a:t>
            </a:r>
            <a:r>
              <a:rPr lang="en-US" altLang="ko-KR" b="0" i="0" dirty="0">
                <a:effectLst/>
                <a:latin typeface="fkGroteskNeue"/>
              </a:rPr>
              <a:t>DIVISOR - 1</a:t>
            </a:r>
            <a:r>
              <a:rPr lang="ko-KR" altLang="en-US" b="0" i="0" dirty="0">
                <a:effectLst/>
                <a:latin typeface="fkGroteskNeue"/>
              </a:rPr>
              <a:t>까지 증가합니다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카운터가 </a:t>
            </a:r>
            <a:r>
              <a:rPr lang="en-US" altLang="ko-KR" b="0" i="0" dirty="0">
                <a:effectLst/>
                <a:latin typeface="fkGroteskNeue"/>
              </a:rPr>
              <a:t>DIVISOR - 1</a:t>
            </a:r>
            <a:r>
              <a:rPr lang="ko-KR" altLang="en-US" b="0" i="0" dirty="0">
                <a:effectLst/>
                <a:latin typeface="fkGroteskNeue"/>
              </a:rPr>
              <a:t>에 도달하면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</a:t>
            </a:r>
            <a:r>
              <a:rPr lang="ko-KR" altLang="en-US" b="0" i="0" dirty="0" err="1">
                <a:effectLst/>
                <a:latin typeface="fkGroteskNeue"/>
              </a:rPr>
              <a:t>리셋됩니다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이 과정이 반복되면서 입력 </a:t>
            </a:r>
            <a:r>
              <a:rPr lang="ko-KR" altLang="en-US" b="0" i="0" dirty="0" err="1">
                <a:effectLst/>
                <a:latin typeface="fkGroteskNeue"/>
              </a:rPr>
              <a:t>클록의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1/10 </a:t>
            </a:r>
            <a:r>
              <a:rPr lang="ko-KR" altLang="en-US" b="0" i="0" dirty="0">
                <a:effectLst/>
                <a:latin typeface="fkGroteskNeue"/>
              </a:rPr>
              <a:t>주파수가 생성됩니다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50% duty </a:t>
            </a:r>
            <a:r>
              <a:rPr lang="ko-KR" altLang="en-US" b="0" i="0" dirty="0">
                <a:effectLst/>
                <a:latin typeface="fkGroteskNeue"/>
              </a:rPr>
              <a:t>비 생성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카운터가 </a:t>
            </a:r>
            <a:r>
              <a:rPr lang="en-US" altLang="ko-KR" b="0" i="0" dirty="0">
                <a:effectLst/>
                <a:latin typeface="fkGroteskNeue"/>
              </a:rPr>
              <a:t>(DIVISOR / 2) - 1</a:t>
            </a:r>
            <a:r>
              <a:rPr lang="ko-KR" altLang="en-US" b="0" i="0" dirty="0">
                <a:effectLst/>
                <a:latin typeface="fkGroteskNeue"/>
              </a:rPr>
              <a:t>에 도달하면 </a:t>
            </a:r>
            <a:r>
              <a:rPr lang="en-US" altLang="ko-KR" b="0" i="0" dirty="0" err="1">
                <a:effectLst/>
                <a:latin typeface="fkGroteskNeue"/>
              </a:rPr>
              <a:t>clk_out</a:t>
            </a:r>
            <a:r>
              <a:rPr lang="ko-KR" altLang="en-US" b="0" i="0" dirty="0">
                <a:effectLst/>
                <a:latin typeface="fkGroteskNeue"/>
              </a:rPr>
              <a:t>을 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로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카운터가 </a:t>
            </a:r>
            <a:r>
              <a:rPr lang="en-US" altLang="ko-KR" b="0" i="0" dirty="0">
                <a:effectLst/>
                <a:latin typeface="fkGroteskNeue"/>
              </a:rPr>
              <a:t>DIVISOR - 1</a:t>
            </a:r>
            <a:r>
              <a:rPr lang="ko-KR" altLang="en-US" b="0" i="0" dirty="0">
                <a:effectLst/>
                <a:latin typeface="fkGroteskNeue"/>
              </a:rPr>
              <a:t>에 도달하면 </a:t>
            </a:r>
            <a:r>
              <a:rPr lang="en-US" altLang="ko-KR" b="0" i="0" dirty="0" err="1">
                <a:effectLst/>
                <a:latin typeface="fkGroteskNeue"/>
              </a:rPr>
              <a:t>clk_out</a:t>
            </a:r>
            <a:r>
              <a:rPr lang="ko-KR" altLang="en-US" b="0" i="0" dirty="0">
                <a:effectLst/>
                <a:latin typeface="fkGroteskNeue"/>
              </a:rPr>
              <a:t>을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이렇게 하면 출력 </a:t>
            </a:r>
            <a:r>
              <a:rPr lang="ko-KR" altLang="en-US" b="0" i="0" dirty="0" err="1">
                <a:effectLst/>
                <a:latin typeface="fkGroteskNeue"/>
              </a:rPr>
              <a:t>클록이</a:t>
            </a:r>
            <a:r>
              <a:rPr lang="ko-KR" altLang="en-US" b="0" i="0" dirty="0">
                <a:effectLst/>
                <a:latin typeface="fkGroteskNeue"/>
              </a:rPr>
              <a:t> 입력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10</a:t>
            </a:r>
            <a:r>
              <a:rPr lang="ko-KR" altLang="en-US" b="0" i="0" dirty="0">
                <a:effectLst/>
                <a:latin typeface="fkGroteskNeue"/>
              </a:rPr>
              <a:t>주기 동안 </a:t>
            </a:r>
            <a:r>
              <a:rPr lang="en-US" altLang="ko-KR" b="0" i="0" dirty="0">
                <a:effectLst/>
                <a:latin typeface="fkGroteskNeue"/>
              </a:rPr>
              <a:t>5</a:t>
            </a:r>
            <a:r>
              <a:rPr lang="ko-KR" altLang="en-US" b="0" i="0" dirty="0">
                <a:effectLst/>
                <a:latin typeface="fkGroteskNeue"/>
              </a:rPr>
              <a:t>주기는 </a:t>
            </a:r>
            <a:r>
              <a:rPr lang="en-US" altLang="ko-KR" b="0" i="0" dirty="0">
                <a:effectLst/>
                <a:latin typeface="fkGroteskNeue"/>
              </a:rPr>
              <a:t>high, 5</a:t>
            </a:r>
            <a:r>
              <a:rPr lang="ko-KR" altLang="en-US" b="0" i="0" dirty="0">
                <a:effectLst/>
                <a:latin typeface="fkGroteskNeue"/>
              </a:rPr>
              <a:t>주기는 </a:t>
            </a:r>
            <a:r>
              <a:rPr lang="en-US" altLang="ko-KR" b="0" i="0" dirty="0">
                <a:effectLst/>
                <a:latin typeface="fkGroteskNeue"/>
              </a:rPr>
              <a:t>low </a:t>
            </a:r>
            <a:r>
              <a:rPr lang="ko-KR" altLang="en-US" b="0" i="0" dirty="0">
                <a:effectLst/>
                <a:latin typeface="fkGroteskNeue"/>
              </a:rPr>
              <a:t>상태를 유지합니다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리셋 로직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리셋 신호가 활성화되면 카운터와 출력 </a:t>
            </a:r>
            <a:r>
              <a:rPr lang="ko-KR" altLang="en-US" b="0" i="0" dirty="0" err="1">
                <a:effectLst/>
                <a:latin typeface="fkGroteskNeue"/>
              </a:rPr>
              <a:t>클록을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초기화합니다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주파수 </a:t>
            </a:r>
            <a:r>
              <a:rPr lang="en-US" altLang="ko-KR" b="0" i="0" dirty="0">
                <a:effectLst/>
                <a:latin typeface="fkGroteskNeue"/>
              </a:rPr>
              <a:t>1/10 </a:t>
            </a:r>
            <a:r>
              <a:rPr lang="ko-KR" altLang="en-US" b="0" i="0" dirty="0">
                <a:effectLst/>
                <a:latin typeface="fkGroteskNeue"/>
              </a:rPr>
              <a:t>분주 원리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</a:t>
            </a:r>
            <a:r>
              <a:rPr lang="ko-KR" altLang="en-US" b="0" i="0" dirty="0" err="1">
                <a:effectLst/>
                <a:latin typeface="fkGroteskNeue"/>
              </a:rPr>
              <a:t>클록의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10</a:t>
            </a:r>
            <a:r>
              <a:rPr lang="ko-KR" altLang="en-US" b="0" i="0" dirty="0">
                <a:effectLst/>
                <a:latin typeface="fkGroteskNeue"/>
              </a:rPr>
              <a:t>주기마다 출력 </a:t>
            </a:r>
            <a:r>
              <a:rPr lang="ko-KR" altLang="en-US" b="0" i="0" dirty="0" err="1">
                <a:effectLst/>
                <a:latin typeface="fkGroteskNeue"/>
              </a:rPr>
              <a:t>클록이</a:t>
            </a:r>
            <a:r>
              <a:rPr lang="ko-KR" altLang="en-US" b="0" i="0" dirty="0">
                <a:effectLst/>
                <a:latin typeface="fkGroteskNeue"/>
              </a:rPr>
              <a:t> 한 번 완전한 사이클을 완료합니다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카운터가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에서 </a:t>
            </a:r>
            <a:r>
              <a:rPr lang="en-US" altLang="ko-KR" b="0" i="0" dirty="0">
                <a:effectLst/>
                <a:latin typeface="fkGroteskNeue"/>
              </a:rPr>
              <a:t>9</a:t>
            </a:r>
            <a:r>
              <a:rPr lang="ko-KR" altLang="en-US" b="0" i="0" dirty="0">
                <a:effectLst/>
                <a:latin typeface="fkGroteskNeue"/>
              </a:rPr>
              <a:t>까지 세는 동안 출력 </a:t>
            </a:r>
            <a:r>
              <a:rPr lang="ko-KR" altLang="en-US" b="0" i="0" dirty="0" err="1">
                <a:effectLst/>
                <a:latin typeface="fkGroteskNeue"/>
              </a:rPr>
              <a:t>클록은</a:t>
            </a:r>
            <a:r>
              <a:rPr lang="ko-KR" altLang="en-US" b="0" i="0" dirty="0">
                <a:effectLst/>
                <a:latin typeface="fkGroteskNeue"/>
              </a:rPr>
              <a:t> 한 번 </a:t>
            </a:r>
            <a:r>
              <a:rPr lang="ko-KR" altLang="en-US" b="0" i="0" dirty="0" err="1">
                <a:effectLst/>
                <a:latin typeface="fkGroteskNeue"/>
              </a:rPr>
              <a:t>토글됩니다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결과적으로 출력 </a:t>
            </a:r>
            <a:r>
              <a:rPr lang="ko-KR" altLang="en-US" b="0" i="0" dirty="0" err="1">
                <a:effectLst/>
                <a:latin typeface="fkGroteskNeue"/>
              </a:rPr>
              <a:t>클록의</a:t>
            </a:r>
            <a:r>
              <a:rPr lang="ko-KR" altLang="en-US" b="0" i="0" dirty="0">
                <a:effectLst/>
                <a:latin typeface="fkGroteskNeue"/>
              </a:rPr>
              <a:t> 주파수는 입력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주파수의 </a:t>
            </a:r>
            <a:r>
              <a:rPr lang="en-US" altLang="ko-KR" b="0" i="0" dirty="0">
                <a:effectLst/>
                <a:latin typeface="fkGroteskNeue"/>
              </a:rPr>
              <a:t>1/10</a:t>
            </a:r>
            <a:r>
              <a:rPr lang="ko-KR" altLang="en-US" b="0" i="0" dirty="0">
                <a:effectLst/>
                <a:latin typeface="fkGroteskNeue"/>
              </a:rPr>
              <a:t>이 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설계는 입력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주파수를 정확히 </a:t>
            </a:r>
            <a:r>
              <a:rPr lang="en-US" altLang="ko-KR" b="0" i="0" dirty="0">
                <a:effectLst/>
                <a:latin typeface="fkGroteskNeue"/>
              </a:rPr>
              <a:t>10</a:t>
            </a:r>
            <a:r>
              <a:rPr lang="ko-KR" altLang="en-US" b="0" i="0" dirty="0">
                <a:effectLst/>
                <a:latin typeface="fkGroteskNeue"/>
              </a:rPr>
              <a:t>으로 나누면서 </a:t>
            </a:r>
            <a:r>
              <a:rPr lang="en-US" altLang="ko-KR" b="0" i="0" dirty="0">
                <a:effectLst/>
                <a:latin typeface="fkGroteskNeue"/>
              </a:rPr>
              <a:t>50% duty </a:t>
            </a:r>
            <a:r>
              <a:rPr lang="ko-KR" altLang="en-US" b="0" i="0" dirty="0">
                <a:effectLst/>
                <a:latin typeface="fkGroteskNeue"/>
              </a:rPr>
              <a:t>비를 유지하는 출력 </a:t>
            </a:r>
            <a:r>
              <a:rPr lang="ko-KR" altLang="en-US" b="0" i="0" dirty="0" err="1">
                <a:effectLst/>
                <a:latin typeface="fkGroteskNeue"/>
              </a:rPr>
              <a:t>클록을</a:t>
            </a:r>
            <a:r>
              <a:rPr lang="ko-KR" altLang="en-US" b="0" i="0" dirty="0">
                <a:effectLst/>
                <a:latin typeface="fkGroteskNeue"/>
              </a:rPr>
              <a:t>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7437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B8981-910A-8C4B-E92D-BBC985B43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9D0FD2-50D0-15A3-99B8-20596975C8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8268BC-FBC3-A3D4-49D7-BA755B9AD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AE3F0C-824F-3B3A-6710-825AEA4FE8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5712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7CE21-F8E2-2DB2-C094-193E740C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FA076B-3DE8-3571-8A18-6A670BEC14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E756C0-6F87-083B-09F2-9116B5CB4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아래 코드를 주석을 참조하여 각각의 경우에 맞는 벡터를 생성해 </a:t>
            </a:r>
            <a:r>
              <a:rPr lang="ko-KR" altLang="en-US" sz="1200" dirty="0" err="1">
                <a:latin typeface="+mn-ea"/>
              </a:rPr>
              <a:t>보시오</a:t>
            </a:r>
            <a:r>
              <a:rPr lang="en-CA" altLang="ko-KR" sz="1200" dirty="0"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주어진 </a:t>
            </a:r>
            <a:r>
              <a:rPr lang="en-CA" altLang="ko-KR" b="0" i="0" dirty="0">
                <a:effectLst/>
                <a:latin typeface="fkGroteskNeue"/>
              </a:rPr>
              <a:t>test bench</a:t>
            </a:r>
            <a:r>
              <a:rPr lang="ko-KR" altLang="en-US" b="0" i="0" dirty="0">
                <a:effectLst/>
                <a:latin typeface="fkGroteskNeue"/>
              </a:rPr>
              <a:t>코드는 </a:t>
            </a:r>
            <a:r>
              <a:rPr lang="en-US" altLang="ko-KR" b="0" i="0" dirty="0">
                <a:effectLst/>
                <a:latin typeface="fkGroteskNeue"/>
              </a:rPr>
              <a:t>10</a:t>
            </a:r>
            <a:r>
              <a:rPr lang="ko-KR" altLang="en-US" b="0" i="0" dirty="0">
                <a:effectLst/>
                <a:latin typeface="fkGroteskNeue"/>
              </a:rPr>
              <a:t>분주</a:t>
            </a:r>
            <a:r>
              <a:rPr lang="en-US" altLang="ko-KR" b="0" i="0" dirty="0">
                <a:effectLst/>
                <a:latin typeface="fkGroteskNeue"/>
              </a:rPr>
              <a:t>(Frequency Divider by 10)</a:t>
            </a:r>
            <a:r>
              <a:rPr lang="ko-KR" altLang="en-US" b="0" i="0" dirty="0">
                <a:effectLst/>
                <a:latin typeface="fkGroteskNeue"/>
              </a:rPr>
              <a:t>를 테스트하기 위한 </a:t>
            </a:r>
            <a:r>
              <a:rPr lang="en-US" altLang="ko-KR" b="0" i="0" dirty="0">
                <a:effectLst/>
                <a:latin typeface="fkGroteskNeue"/>
              </a:rPr>
              <a:t>Testbench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en-US" altLang="ko-KR" b="0" i="0" dirty="0">
                <a:effectLst/>
                <a:latin typeface="fkGroteskNeue"/>
              </a:rPr>
              <a:t>Testbench</a:t>
            </a:r>
            <a:r>
              <a:rPr lang="ko-KR" altLang="en-US" b="0" i="0" dirty="0">
                <a:effectLst/>
                <a:latin typeface="fkGroteskNeue"/>
              </a:rPr>
              <a:t>는 클럭 신호를 입력 받아 주파수를 </a:t>
            </a:r>
            <a:r>
              <a:rPr lang="en-US" altLang="ko-KR" b="0" i="0" dirty="0">
                <a:effectLst/>
                <a:latin typeface="fkGroteskNeue"/>
              </a:rPr>
              <a:t>10</a:t>
            </a:r>
            <a:r>
              <a:rPr lang="ko-KR" altLang="en-US" b="0" i="0" dirty="0">
                <a:effectLst/>
                <a:latin typeface="fkGroteskNeue"/>
              </a:rPr>
              <a:t>배 낮춘 출력 클럭을 생성하는 모듈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dirty="0"/>
              <a:t>freq_divider_by_10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검증합니다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CA" altLang="ko-KR" b="0" i="0" dirty="0">
                <a:effectLst/>
                <a:latin typeface="fkGroteskNeue"/>
              </a:rPr>
              <a:t>1.</a:t>
            </a:r>
            <a:r>
              <a:rPr lang="ko-KR" altLang="en-US" b="0" i="0" dirty="0">
                <a:effectLst/>
                <a:latin typeface="var(--font-fk-grotesk)"/>
              </a:rPr>
              <a:t> 입출력 신호 정의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clk_in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입력 클럭 신호로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주파수를 분주할 대상입니다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reset: </a:t>
            </a:r>
            <a:r>
              <a:rPr lang="ko-KR" altLang="en-US" b="0" i="0" dirty="0">
                <a:effectLst/>
                <a:latin typeface="fkGroteskNeue"/>
              </a:rPr>
              <a:t>리셋 신호로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활성화 시 내부 상태를 초기화합니다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clk_out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출력 클럭 신호로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 클럭의 주파수를 </a:t>
            </a:r>
            <a:r>
              <a:rPr lang="en-US" altLang="ko-KR" b="0" i="0" dirty="0">
                <a:effectLst/>
                <a:latin typeface="fkGroteskNeue"/>
              </a:rPr>
              <a:t>10</a:t>
            </a:r>
            <a:r>
              <a:rPr lang="ko-KR" altLang="en-US" b="0" i="0" dirty="0">
                <a:effectLst/>
                <a:latin typeface="fkGroteskNeue"/>
              </a:rPr>
              <a:t>분의 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로 줄인 결과입니다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2. DUT(Design Under Test) </a:t>
            </a:r>
            <a:r>
              <a:rPr lang="ko-KR" altLang="en-US" b="0" i="0" dirty="0">
                <a:effectLst/>
                <a:latin typeface="var(--font-fk-grotesk)"/>
              </a:rPr>
              <a:t>인스턴스화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설계된 모듈 </a:t>
            </a:r>
            <a:r>
              <a:rPr lang="en-US" altLang="ko-KR" b="0" i="0" dirty="0">
                <a:effectLst/>
                <a:latin typeface="fkGroteskNeue"/>
              </a:rPr>
              <a:t>freq_divider_by_10</a:t>
            </a:r>
            <a:r>
              <a:rPr lang="ko-KR" altLang="en-US" b="0" i="0" dirty="0">
                <a:effectLst/>
                <a:latin typeface="fkGroteskNeue"/>
              </a:rPr>
              <a:t>을 </a:t>
            </a:r>
            <a:r>
              <a:rPr lang="en-US" altLang="ko-KR" b="0" i="0" dirty="0">
                <a:effectLst/>
                <a:latin typeface="fkGroteskNeue"/>
              </a:rPr>
              <a:t>Testbench</a:t>
            </a:r>
            <a:r>
              <a:rPr lang="ko-KR" altLang="en-US" b="0" i="0" dirty="0">
                <a:effectLst/>
                <a:latin typeface="fkGroteskNeue"/>
              </a:rPr>
              <a:t>에 연결합니다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파라미터 </a:t>
            </a:r>
            <a:r>
              <a:rPr lang="en-US" altLang="ko-KR" b="0" i="0" dirty="0">
                <a:effectLst/>
                <a:latin typeface="fkGroteskNeue"/>
              </a:rPr>
              <a:t>.DIVISOR(10)</a:t>
            </a:r>
            <a:r>
              <a:rPr lang="ko-KR" altLang="en-US" b="0" i="0" dirty="0">
                <a:effectLst/>
                <a:latin typeface="fkGroteskNeue"/>
              </a:rPr>
              <a:t>을 통해 분주 비율을 설정합니다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입력 클럭을 </a:t>
            </a:r>
            <a:r>
              <a:rPr lang="en-US" altLang="ko-KR" b="0" i="0" dirty="0">
                <a:effectLst/>
                <a:latin typeface="fkGroteskNeue"/>
              </a:rPr>
              <a:t>10</a:t>
            </a:r>
            <a:r>
              <a:rPr lang="ko-KR" altLang="en-US" b="0" i="0" dirty="0">
                <a:effectLst/>
                <a:latin typeface="fkGroteskNeue"/>
              </a:rPr>
              <a:t>분의 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로 줄임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clk_in</a:t>
            </a:r>
            <a:r>
              <a:rPr lang="en-US" altLang="ko-KR" b="0" i="0" dirty="0">
                <a:effectLst/>
                <a:latin typeface="fkGroteskNeue"/>
              </a:rPr>
              <a:t>, reset)</a:t>
            </a:r>
            <a:r>
              <a:rPr lang="ko-KR" altLang="en-US" b="0" i="0" dirty="0">
                <a:effectLst/>
                <a:latin typeface="fkGroteskNeue"/>
              </a:rPr>
              <a:t>과 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clk_out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</a:t>
            </a:r>
            <a:r>
              <a:rPr lang="en-US" altLang="ko-KR" b="0" i="0" dirty="0">
                <a:effectLst/>
                <a:latin typeface="fkGroteskNeue"/>
              </a:rPr>
              <a:t>Testbench</a:t>
            </a:r>
            <a:r>
              <a:rPr lang="ko-KR" altLang="en-US" b="0" i="0" dirty="0">
                <a:effectLst/>
                <a:latin typeface="fkGroteskNeue"/>
              </a:rPr>
              <a:t>에서 생성한 신호에 연결합니다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3. </a:t>
            </a:r>
            <a:r>
              <a:rPr lang="ko-KR" altLang="en-US" b="0" i="0" dirty="0">
                <a:effectLst/>
                <a:latin typeface="var(--font-fk-grotesk)"/>
              </a:rPr>
              <a:t>클럭 생성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입력 클럭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clk_in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은 주기가 </a:t>
            </a:r>
            <a:r>
              <a:rPr lang="en-US" altLang="ko-KR" b="0" i="0" dirty="0">
                <a:effectLst/>
                <a:latin typeface="fkGroteskNeue"/>
              </a:rPr>
              <a:t>10ns</a:t>
            </a:r>
            <a:r>
              <a:rPr lang="ko-KR" altLang="en-US" b="0" i="0" dirty="0">
                <a:effectLst/>
                <a:latin typeface="fkGroteskNeue"/>
              </a:rPr>
              <a:t>인 신호로 생성됩니다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즉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상승 </a:t>
            </a:r>
            <a:r>
              <a:rPr lang="ko-KR" altLang="en-US" b="0" i="0" dirty="0" err="1">
                <a:effectLst/>
                <a:latin typeface="fkGroteskNeue"/>
              </a:rPr>
              <a:t>에지와</a:t>
            </a:r>
            <a:r>
              <a:rPr lang="ko-KR" altLang="en-US" b="0" i="0" dirty="0">
                <a:effectLst/>
                <a:latin typeface="fkGroteskNeue"/>
              </a:rPr>
              <a:t> 하강 에지가 각각 </a:t>
            </a:r>
            <a:r>
              <a:rPr lang="en-US" altLang="ko-KR" b="0" i="0" dirty="0">
                <a:effectLst/>
                <a:latin typeface="fkGroteskNeue"/>
              </a:rPr>
              <a:t>5ns </a:t>
            </a:r>
            <a:r>
              <a:rPr lang="ko-KR" altLang="en-US" b="0" i="0" dirty="0">
                <a:effectLst/>
                <a:latin typeface="fkGroteskNeue"/>
              </a:rPr>
              <a:t>간격으로 발생하며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주파수는 </a:t>
            </a:r>
            <a:r>
              <a:rPr lang="en-US" altLang="ko-KR" b="0" i="0" dirty="0">
                <a:effectLst/>
                <a:latin typeface="fkGroteskNeue"/>
              </a:rPr>
              <a:t>100MHz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0" i="0" dirty="0">
                <a:effectLst/>
                <a:latin typeface="var(--font-fk-grotesk)"/>
              </a:rPr>
              <a:t>4. </a:t>
            </a:r>
            <a:r>
              <a:rPr lang="ko-KR" altLang="en-US" b="0" i="0" dirty="0">
                <a:effectLst/>
                <a:latin typeface="var(--font-fk-grotesk)"/>
              </a:rPr>
              <a:t>테스트 시나리오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 동작 설명</a:t>
            </a:r>
            <a:r>
              <a:rPr lang="en-US" altLang="ko-KR" b="0" i="0" dirty="0">
                <a:effectLst/>
                <a:latin typeface="var(--font-fk-grotesk)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초기 상태에서 </a:t>
            </a:r>
            <a:r>
              <a:rPr lang="en-US" altLang="ko-KR" b="0" i="0" dirty="0">
                <a:effectLst/>
                <a:latin typeface="fkGroteskNeue"/>
              </a:rPr>
              <a:t>reset</a:t>
            </a:r>
            <a:r>
              <a:rPr lang="ko-KR" altLang="en-US" b="0" i="0" dirty="0">
                <a:effectLst/>
                <a:latin typeface="fkGroteskNeue"/>
              </a:rPr>
              <a:t>을 활성화하여 모듈을 초기화합니다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#20 </a:t>
            </a:r>
            <a:r>
              <a:rPr lang="ko-KR" altLang="en-US" b="0" i="0" dirty="0">
                <a:effectLst/>
                <a:latin typeface="fkGroteskNeue"/>
              </a:rPr>
              <a:t>이후 리셋을 비활성화하여 모듈이 정상적으로 작동하도록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입력 클럭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clk_in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의 상승 </a:t>
            </a:r>
            <a:r>
              <a:rPr lang="ko-KR" altLang="en-US" b="0" i="0" dirty="0" err="1">
                <a:effectLst/>
                <a:latin typeface="fkGroteskNeue"/>
              </a:rPr>
              <a:t>에지에서</a:t>
            </a:r>
            <a:r>
              <a:rPr lang="ko-KR" altLang="en-US" b="0" i="0" dirty="0">
                <a:effectLst/>
                <a:latin typeface="fkGroteskNeue"/>
              </a:rPr>
              <a:t> 동작을 관찰하며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총 </a:t>
            </a:r>
            <a:r>
              <a:rPr lang="en-US" altLang="ko-KR" b="0" i="0" dirty="0">
                <a:effectLst/>
                <a:latin typeface="fkGroteskNeue"/>
              </a:rPr>
              <a:t>200 </a:t>
            </a:r>
            <a:r>
              <a:rPr lang="ko-KR" altLang="en-US" b="0" i="0" dirty="0">
                <a:effectLst/>
                <a:latin typeface="fkGroteskNeue"/>
              </a:rPr>
              <a:t>사이클 동안 시뮬레이션을 실행합니다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이후 </a:t>
            </a:r>
            <a:r>
              <a:rPr lang="en-US" altLang="ko-KR" b="0" i="0" dirty="0">
                <a:effectLst/>
                <a:latin typeface="fkGroteskNeue"/>
              </a:rPr>
              <a:t>$finish</a:t>
            </a:r>
            <a:r>
              <a:rPr lang="ko-KR" altLang="en-US" b="0" i="0" dirty="0">
                <a:effectLst/>
                <a:latin typeface="fkGroteskNeue"/>
              </a:rPr>
              <a:t>를 호출하여 시뮬레이션을 종료합니다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모두 완료 하셨으면 다음장에서 결과를 확인해 보겠습니다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E552C4-D633-85B9-7C8F-D37F6D0982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7379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시뮬레이션 결과를 보시면 </a:t>
            </a:r>
            <a:r>
              <a:rPr lang="en-US" altLang="ko-KR" b="0" i="0" dirty="0" err="1">
                <a:effectLst/>
                <a:latin typeface="fkGroteskNeue"/>
              </a:rPr>
              <a:t>data_bus_driver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모듈은 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altLang="ko-KR" b="0" i="0" dirty="0">
                <a:effectLst/>
                <a:latin typeface="fkGroteskNeue"/>
              </a:rPr>
              <a:t> 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결과 분석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입력 및 출력 관계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클럭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clk_in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은 주기가 </a:t>
            </a:r>
            <a:r>
              <a:rPr lang="en-US" altLang="ko-KR" b="0" i="0" dirty="0">
                <a:effectLst/>
                <a:latin typeface="fkGroteskNeue"/>
              </a:rPr>
              <a:t>10ns</a:t>
            </a:r>
            <a:r>
              <a:rPr lang="ko-KR" altLang="en-US" b="0" i="0" dirty="0">
                <a:effectLst/>
                <a:latin typeface="fkGroteskNeue"/>
              </a:rPr>
              <a:t>인 신호이며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주파수는 </a:t>
            </a:r>
            <a:r>
              <a:rPr lang="en-US" altLang="ko-KR" b="0" i="0" dirty="0">
                <a:effectLst/>
                <a:latin typeface="fkGroteskNeue"/>
              </a:rPr>
              <a:t>100MHz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 클럭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clk_out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은 주기가 </a:t>
            </a:r>
            <a:r>
              <a:rPr lang="en-US" altLang="ko-KR" b="0" i="0" dirty="0">
                <a:effectLst/>
                <a:latin typeface="fkGroteskNeue"/>
              </a:rPr>
              <a:t>100ns</a:t>
            </a:r>
            <a:r>
              <a:rPr lang="ko-KR" altLang="en-US" b="0" i="0" dirty="0">
                <a:effectLst/>
                <a:latin typeface="fkGroteskNeue"/>
              </a:rPr>
              <a:t>인 신호이며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주파수는 </a:t>
            </a:r>
            <a:r>
              <a:rPr lang="en-US" altLang="ko-KR" b="0" i="0" dirty="0">
                <a:effectLst/>
                <a:latin typeface="fkGroteskNeue"/>
              </a:rPr>
              <a:t>10MHz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이는 입력 클럭이 정확히 </a:t>
            </a:r>
            <a:r>
              <a:rPr lang="en-US" altLang="ko-KR" b="0" i="0" dirty="0">
                <a:effectLst/>
                <a:latin typeface="fkGroteskNeue"/>
              </a:rPr>
              <a:t>10</a:t>
            </a:r>
            <a:r>
              <a:rPr lang="ko-KR" altLang="en-US" b="0" i="0" dirty="0" err="1">
                <a:effectLst/>
                <a:latin typeface="fkGroteskNeue"/>
              </a:rPr>
              <a:t>분주된</a:t>
            </a:r>
            <a:r>
              <a:rPr lang="ko-KR" altLang="en-US" b="0" i="0" dirty="0">
                <a:effectLst/>
                <a:latin typeface="fkGroteskNeue"/>
              </a:rPr>
              <a:t> 결과입니다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리셋 동작 확인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리셋이 활성화된 동안에는 출력 클럭이 초기화 상태를 유지하며 변화하지 않습니다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리셋이 비활성화되면 정상적으로 동작하며 출력 클럭이 생성됩니다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시뮬레이션 종료 조건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총 </a:t>
            </a:r>
            <a:r>
              <a:rPr lang="en-US" altLang="ko-KR" b="0" i="0" dirty="0">
                <a:effectLst/>
                <a:latin typeface="fkGroteskNeue"/>
              </a:rPr>
              <a:t>200 </a:t>
            </a:r>
            <a:r>
              <a:rPr lang="ko-KR" altLang="en-US" b="0" i="0" dirty="0">
                <a:effectLst/>
                <a:latin typeface="fkGroteskNeue"/>
              </a:rPr>
              <a:t>사이클 동안 입력 클럭 상승 </a:t>
            </a:r>
            <a:r>
              <a:rPr lang="ko-KR" altLang="en-US" b="0" i="0" dirty="0" err="1">
                <a:effectLst/>
                <a:latin typeface="fkGroteskNeue"/>
              </a:rPr>
              <a:t>에지를</a:t>
            </a:r>
            <a:r>
              <a:rPr lang="ko-KR" altLang="en-US" b="0" i="0" dirty="0">
                <a:effectLst/>
                <a:latin typeface="fkGroteskNeue"/>
              </a:rPr>
              <a:t> 관찰한 후 시뮬레이션이 종료됩니다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주요 관찰점 입니다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  <a:endParaRPr lang="ko-KR" altLang="en-US" b="0" i="0" dirty="0">
              <a:effectLst/>
              <a:latin typeface="var(--font-fk-grotesk)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출력 주파수 확인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출력 클럭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clk_out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은 정확히 입력 클럭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clk_in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의 주파수를 </a:t>
            </a:r>
            <a:r>
              <a:rPr lang="en-US" altLang="ko-KR" b="0" i="0" dirty="0">
                <a:effectLst/>
                <a:latin typeface="fkGroteskNeue"/>
              </a:rPr>
              <a:t>10</a:t>
            </a:r>
            <a:r>
              <a:rPr lang="ko-KR" altLang="en-US" b="0" i="0" dirty="0">
                <a:effectLst/>
                <a:latin typeface="fkGroteskNeue"/>
              </a:rPr>
              <a:t>분의 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로 줄여야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리셋 동작 확인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리셋 활성화 동안에는 출력이 초기 상태를 유지해야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리셋 비활성화 이후 정상적으로 </a:t>
            </a:r>
            <a:r>
              <a:rPr lang="ko-KR" altLang="en-US" b="0" i="0" dirty="0" err="1">
                <a:effectLst/>
                <a:latin typeface="fkGroteskNeue"/>
              </a:rPr>
              <a:t>분주된</a:t>
            </a:r>
            <a:r>
              <a:rPr lang="ko-KR" altLang="en-US" b="0" i="0" dirty="0">
                <a:effectLst/>
                <a:latin typeface="fkGroteskNeue"/>
              </a:rPr>
              <a:t> 출력이 생성되어야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정확한 타이밍 검증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파형 데이터를 통해 각 상승 </a:t>
            </a:r>
            <a:r>
              <a:rPr lang="ko-KR" altLang="en-US" b="0" i="0" dirty="0" err="1">
                <a:effectLst/>
                <a:latin typeface="fkGroteskNeue"/>
              </a:rPr>
              <a:t>에지에서</a:t>
            </a:r>
            <a:r>
              <a:rPr lang="ko-KR" altLang="en-US" b="0" i="0" dirty="0">
                <a:effectLst/>
                <a:latin typeface="fkGroteskNeue"/>
              </a:rPr>
              <a:t> 출력 변화가 예상대로 발생하는지 확인할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ko-KR" altLang="en-US" dirty="0"/>
              <a:t>그러면 다음장으로 넘어 가도록 하겠습니다</a:t>
            </a:r>
            <a:r>
              <a:rPr lang="en-CA" altLang="ko-KR" dirty="0"/>
              <a:t>.</a:t>
            </a:r>
          </a:p>
          <a:p>
            <a:r>
              <a:rPr lang="en-CA" altLang="ko-KR" dirty="0"/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52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시프트 레지스터는 순차회로의 중요한 구성 요소로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</a:p>
          <a:p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신호에 따라 저장된 데이터를 왼쪽 또는 오른쪽으로 이동시키는 기능을 수행합니다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r>
              <a:rPr lang="ko-KR" altLang="en-US" b="0" i="0" dirty="0">
                <a:effectLst/>
                <a:latin typeface="fkGroteskNeue"/>
              </a:rPr>
              <a:t>이는 여러 개의 </a:t>
            </a:r>
            <a:r>
              <a:rPr lang="ko-KR" altLang="en-US" b="0" i="0" dirty="0" err="1">
                <a:effectLst/>
                <a:latin typeface="fkGroteskNeue"/>
              </a:rPr>
              <a:t>플립플롭이</a:t>
            </a:r>
            <a:r>
              <a:rPr lang="ko-KR" altLang="en-US" b="0" i="0" dirty="0">
                <a:effectLst/>
                <a:latin typeface="fkGroteskNeue"/>
              </a:rPr>
              <a:t> 직렬로 연결된 구조를 가집니다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시프트 레지스터는 입력과 출력 방식에 따라 네 가지 주요 형태로 구분됩니다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직렬입력</a:t>
            </a:r>
            <a:r>
              <a:rPr lang="en-US" altLang="ko-KR" b="0" i="0" dirty="0">
                <a:effectLst/>
                <a:latin typeface="fkGroteskNeue"/>
              </a:rPr>
              <a:t>-</a:t>
            </a:r>
            <a:r>
              <a:rPr lang="ko-KR" altLang="en-US" b="0" i="0" dirty="0">
                <a:effectLst/>
                <a:latin typeface="fkGroteskNeue"/>
              </a:rPr>
              <a:t>직렬출력 </a:t>
            </a:r>
            <a:r>
              <a:rPr lang="en-US" altLang="ko-KR" b="0" i="0" dirty="0">
                <a:effectLst/>
                <a:latin typeface="fkGroteskNeue"/>
              </a:rPr>
              <a:t>(Serial In, Serial Out)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직렬입력</a:t>
            </a:r>
            <a:r>
              <a:rPr lang="en-US" altLang="ko-KR" b="0" i="0" dirty="0">
                <a:effectLst/>
                <a:latin typeface="fkGroteskNeue"/>
              </a:rPr>
              <a:t>-</a:t>
            </a:r>
            <a:r>
              <a:rPr lang="ko-KR" altLang="en-US" b="0" i="0" dirty="0">
                <a:effectLst/>
                <a:latin typeface="fkGroteskNeue"/>
              </a:rPr>
              <a:t>병렬출력 </a:t>
            </a:r>
            <a:r>
              <a:rPr lang="en-US" altLang="ko-KR" b="0" i="0" dirty="0">
                <a:effectLst/>
                <a:latin typeface="fkGroteskNeue"/>
              </a:rPr>
              <a:t>(Serial In, Parallel Out)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병렬입력</a:t>
            </a:r>
            <a:r>
              <a:rPr lang="en-US" altLang="ko-KR" b="0" i="0" dirty="0">
                <a:effectLst/>
                <a:latin typeface="fkGroteskNeue"/>
              </a:rPr>
              <a:t>-</a:t>
            </a:r>
            <a:r>
              <a:rPr lang="ko-KR" altLang="en-US" b="0" i="0" dirty="0">
                <a:effectLst/>
                <a:latin typeface="fkGroteskNeue"/>
              </a:rPr>
              <a:t>직렬출력 </a:t>
            </a:r>
            <a:r>
              <a:rPr lang="en-US" altLang="ko-KR" b="0" i="0" dirty="0">
                <a:effectLst/>
                <a:latin typeface="fkGroteskNeue"/>
              </a:rPr>
              <a:t>(Parallel In, Serial Out)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병렬입력</a:t>
            </a:r>
            <a:r>
              <a:rPr lang="en-US" altLang="ko-KR" b="0" i="0" dirty="0">
                <a:effectLst/>
                <a:latin typeface="fkGroteskNeue"/>
              </a:rPr>
              <a:t>-</a:t>
            </a:r>
            <a:r>
              <a:rPr lang="ko-KR" altLang="en-US" b="0" i="0" dirty="0">
                <a:effectLst/>
                <a:latin typeface="fkGroteskNeue"/>
              </a:rPr>
              <a:t>병렬출력 </a:t>
            </a:r>
            <a:r>
              <a:rPr lang="en-US" altLang="ko-KR" b="0" i="0" dirty="0">
                <a:effectLst/>
                <a:latin typeface="fkGroteskNeue"/>
              </a:rPr>
              <a:t>(Parallel In, Parallel Out)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시프트 레지스터는 데이터의 직렬</a:t>
            </a:r>
            <a:r>
              <a:rPr lang="en-US" altLang="ko-KR" b="0" i="0" dirty="0">
                <a:effectLst/>
                <a:latin typeface="fkGroteskNeue"/>
              </a:rPr>
              <a:t>-</a:t>
            </a:r>
            <a:r>
              <a:rPr lang="ko-KR" altLang="en-US" b="0" i="0" dirty="0">
                <a:effectLst/>
                <a:latin typeface="fkGroteskNeue"/>
              </a:rPr>
              <a:t>병렬 변환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데이터 지연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패턴 생성 등 다양한 디지털 시스템에서 중요한 역할을 수행합니다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특히 통신 시스템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데이터 처리 회로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컴퓨터 메모리 등에서 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널리 사용되어 디지털 회로 설계의 핵심 요소로 자리잡고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53747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effectLst/>
                <a:latin typeface="fkGroteskNeue"/>
              </a:rPr>
              <a:t>Shift Register(</a:t>
            </a:r>
            <a:r>
              <a:rPr lang="ko-KR" altLang="en-US" b="0" i="0" dirty="0">
                <a:effectLst/>
                <a:latin typeface="fkGroteskNeue"/>
              </a:rPr>
              <a:t>시프트 레지스터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의 주요 기능은 다음과 같습니다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데이터 저장 및 이동</a:t>
            </a:r>
            <a:br>
              <a:rPr lang="ko-KR" altLang="en-US" b="0" i="0" dirty="0">
                <a:effectLst/>
                <a:latin typeface="fkGroteskNeue"/>
              </a:rPr>
            </a:br>
            <a:r>
              <a:rPr lang="en-US" altLang="ko-KR" b="0" i="0" dirty="0">
                <a:effectLst/>
                <a:latin typeface="fkGroteskNeue"/>
              </a:rPr>
              <a:t>Shift Register</a:t>
            </a:r>
            <a:r>
              <a:rPr lang="ko-KR" altLang="en-US" b="0" i="0" dirty="0">
                <a:effectLst/>
                <a:latin typeface="fkGroteskNeue"/>
              </a:rPr>
              <a:t>는 이진 데이터를 저장하고 클럭 신호에 따라 데이터를 한 비트씩 이동 </a:t>
            </a:r>
            <a:r>
              <a:rPr lang="en-US" altLang="ko-KR" b="0" i="0" dirty="0">
                <a:effectLst/>
                <a:latin typeface="fkGroteskNeue"/>
              </a:rPr>
              <a:t>(shift)</a:t>
            </a:r>
            <a:r>
              <a:rPr lang="ko-KR" altLang="en-US" b="0" i="0" dirty="0">
                <a:effectLst/>
                <a:latin typeface="fkGroteskNeue"/>
              </a:rPr>
              <a:t>시키는 순차 논리 회로입니다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직렬</a:t>
            </a:r>
            <a:r>
              <a:rPr lang="en-US" altLang="ko-KR" b="0" i="0" dirty="0">
                <a:effectLst/>
                <a:latin typeface="fkGroteskNeue"/>
              </a:rPr>
              <a:t>-</a:t>
            </a:r>
            <a:r>
              <a:rPr lang="ko-KR" altLang="en-US" b="0" i="0" dirty="0">
                <a:effectLst/>
                <a:latin typeface="fkGroteskNeue"/>
              </a:rPr>
              <a:t>병렬 데이터 변환 </a:t>
            </a:r>
            <a:r>
              <a:rPr lang="en-US" altLang="ko-KR" b="0" i="0" dirty="0">
                <a:effectLst/>
                <a:latin typeface="fkGroteskNeue"/>
              </a:rPr>
              <a:t>(Serial Parallel Conversion)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Serial In Parallel Out (SIPO): </a:t>
            </a:r>
            <a:r>
              <a:rPr lang="ko-KR" altLang="en-US" b="0" i="0" dirty="0">
                <a:effectLst/>
                <a:latin typeface="fkGroteskNeue"/>
              </a:rPr>
              <a:t>직렬로 입력된 데이터를 병렬 형태로 변환하여 프로세서나 주변장치가 병렬로 데이터를 처리할 수 있게 합니다</a:t>
            </a:r>
            <a:endParaRPr lang="en-US" altLang="ko-KR" b="0" i="0" dirty="0">
              <a:effectLst/>
              <a:latin typeface="fkGroteskNeu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Parallel In Serial Out (PISO): </a:t>
            </a:r>
            <a:r>
              <a:rPr lang="ko-KR" altLang="en-US" b="0" i="0" dirty="0">
                <a:effectLst/>
                <a:latin typeface="fkGroteskNeue"/>
              </a:rPr>
              <a:t>병렬 데이터를 직렬 형태로 변환하여 통신 라인을 통해 데이터를 전송하거나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인터페이스 핀 수를 절약할 때 사용됩니다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일시적 데이터 저장 </a:t>
            </a:r>
            <a:r>
              <a:rPr lang="en-US" altLang="ko-KR" b="0" i="0" dirty="0">
                <a:effectLst/>
                <a:latin typeface="fkGroteskNeue"/>
              </a:rPr>
              <a:t>(Temporary Storage)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시프트 레지스터는 임시적인 데이터 저장소로 사용될 수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데이터가 처리되거나 전송될 때까지 일시적으로 데이터를 유지합니다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지연 회로 </a:t>
            </a:r>
            <a:r>
              <a:rPr lang="en-US" altLang="ko-KR" b="0" i="0" dirty="0">
                <a:effectLst/>
                <a:latin typeface="fkGroteskNeue"/>
              </a:rPr>
              <a:t>(Delay Circuit)</a:t>
            </a:r>
            <a:br>
              <a:rPr lang="en-US" altLang="ko-KR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직렬 입력</a:t>
            </a:r>
            <a:r>
              <a:rPr lang="en-US" altLang="ko-KR" b="0" i="0" dirty="0">
                <a:effectLst/>
                <a:latin typeface="fkGroteskNeue"/>
              </a:rPr>
              <a:t>-</a:t>
            </a:r>
            <a:r>
              <a:rPr lang="ko-KR" altLang="en-US" b="0" i="0" dirty="0">
                <a:effectLst/>
                <a:latin typeface="fkGroteskNeue"/>
              </a:rPr>
              <a:t>직렬 출력</a:t>
            </a:r>
            <a:r>
              <a:rPr lang="en-US" altLang="ko-KR" b="0" i="0" dirty="0">
                <a:effectLst/>
                <a:latin typeface="fkGroteskNeue"/>
              </a:rPr>
              <a:t>(SISO) </a:t>
            </a:r>
            <a:r>
              <a:rPr lang="ko-KR" altLang="en-US" b="0" i="0" dirty="0">
                <a:effectLst/>
                <a:latin typeface="fkGroteskNeue"/>
              </a:rPr>
              <a:t>시프트 레지스터는 클럭 주기와 레지스터의 길이에 따라 데이터 신호를 일정 시간 지연시키는 용도로 사용됩니다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카운터 및 시퀀스 </a:t>
            </a:r>
            <a:r>
              <a:rPr lang="ko-KR" altLang="en-US" b="0" i="0" dirty="0" err="1">
                <a:effectLst/>
                <a:latin typeface="fkGroteskNeue"/>
              </a:rPr>
              <a:t>생성기</a:t>
            </a:r>
            <a:br>
              <a:rPr lang="ko-KR" altLang="en-US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시프트 레지스터에 피드백을 추가하면 링 카운터</a:t>
            </a:r>
            <a:r>
              <a:rPr lang="en-US" altLang="ko-KR" b="0" i="0" dirty="0">
                <a:effectLst/>
                <a:latin typeface="fkGroteskNeue"/>
              </a:rPr>
              <a:t>(Ring Counter), </a:t>
            </a:r>
            <a:r>
              <a:rPr lang="ko-KR" altLang="en-US" b="0" i="0" dirty="0">
                <a:effectLst/>
                <a:latin typeface="fkGroteskNeue"/>
              </a:rPr>
              <a:t>존슨 카운터</a:t>
            </a:r>
            <a:r>
              <a:rPr lang="en-US" altLang="ko-KR" b="0" i="0" dirty="0">
                <a:effectLst/>
                <a:latin typeface="fkGroteskNeue"/>
              </a:rPr>
              <a:t>(Johnson Counter) </a:t>
            </a:r>
            <a:r>
              <a:rPr lang="ko-KR" altLang="en-US" b="0" i="0" dirty="0">
                <a:effectLst/>
                <a:latin typeface="fkGroteskNeue"/>
              </a:rPr>
              <a:t>등 다양한 형태의 카운터를 구현할 수 있습니다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확장</a:t>
            </a:r>
            <a:br>
              <a:rPr lang="ko-KR" altLang="en-US" b="0" i="0" dirty="0">
                <a:effectLst/>
                <a:latin typeface="fkGroteskNeue"/>
              </a:rPr>
            </a:br>
            <a:r>
              <a:rPr lang="en-US" altLang="ko-KR" b="0" i="0" dirty="0">
                <a:effectLst/>
                <a:latin typeface="fkGroteskNeue"/>
              </a:rPr>
              <a:t>SoC</a:t>
            </a:r>
            <a:r>
              <a:rPr lang="ko-KR" altLang="en-US" b="0" i="0" dirty="0">
                <a:effectLst/>
                <a:latin typeface="fkGroteskNeue"/>
              </a:rPr>
              <a:t>설계에서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핀 개수가 제한적일 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시프트 레지스터를 통해 직렬 인터페이스로 연결하여 핀 개수를 효과적으로 확장할 수 있습니다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데이터 처리 및 연산</a:t>
            </a:r>
            <a:br>
              <a:rPr lang="ko-KR" altLang="en-US" b="0" i="0" dirty="0">
                <a:effectLst/>
                <a:latin typeface="fkGroteskNeue"/>
              </a:rPr>
            </a:br>
            <a:r>
              <a:rPr lang="ko-KR" altLang="en-US" b="0" i="0" dirty="0">
                <a:effectLst/>
                <a:latin typeface="fkGroteskNeue"/>
              </a:rPr>
              <a:t>시프트 레지스터는 곱셈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나눗셈 등 디지털 시스템 연산 과정에서 임시적인 데이터 저장 및 이동을 위해 사용됩니다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정리하면</a:t>
            </a:r>
            <a:r>
              <a:rPr lang="en-US" altLang="ko-KR" b="0" i="0" dirty="0">
                <a:effectLst/>
                <a:latin typeface="fkGroteskNeue"/>
              </a:rPr>
              <a:t>, Shift Register</a:t>
            </a:r>
            <a:r>
              <a:rPr lang="ko-KR" altLang="en-US" b="0" i="0" dirty="0">
                <a:effectLst/>
                <a:latin typeface="fkGroteskNeue"/>
              </a:rPr>
              <a:t>는 데이터의 저장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직렬</a:t>
            </a:r>
            <a:r>
              <a:rPr lang="en-US" altLang="ko-KR" b="0" i="0" dirty="0">
                <a:effectLst/>
                <a:latin typeface="fkGroteskNeue"/>
              </a:rPr>
              <a:t>-</a:t>
            </a:r>
            <a:r>
              <a:rPr lang="ko-KR" altLang="en-US" b="0" i="0" dirty="0">
                <a:effectLst/>
                <a:latin typeface="fkGroteskNeue"/>
              </a:rPr>
              <a:t>병렬 변환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데이터 이동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지연 구현</a:t>
            </a:r>
            <a:r>
              <a:rPr lang="en-US" altLang="ko-KR" b="0" i="0" dirty="0">
                <a:effectLst/>
                <a:latin typeface="fkGroteskNeue"/>
              </a:rPr>
              <a:t>, GPIO </a:t>
            </a:r>
            <a:r>
              <a:rPr lang="ko-KR" altLang="en-US" b="0" i="0" dirty="0">
                <a:effectLst/>
                <a:latin typeface="fkGroteskNeue"/>
              </a:rPr>
              <a:t>확장 등 다양한 용도로 활용되는 디지털 회로의 필수 구성요소입니다</a:t>
            </a:r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SoC</a:t>
            </a:r>
            <a:r>
              <a:rPr lang="ko-KR" altLang="en-US" b="0" i="0" dirty="0">
                <a:effectLst/>
                <a:latin typeface="fkGroteskNeue"/>
              </a:rPr>
              <a:t>에서의 활용 예시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설계 환경에서 위와 같은 시프트 레지스터는 다음과 같은 용도로 활용됩니다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SPI I2C </a:t>
            </a:r>
            <a:r>
              <a:rPr lang="ko-KR" altLang="en-US" b="0" i="0" dirty="0">
                <a:effectLst/>
                <a:latin typeface="fkGroteskNeue"/>
              </a:rPr>
              <a:t>인터페이스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SPI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I2C </a:t>
            </a:r>
            <a:r>
              <a:rPr lang="ko-KR" altLang="en-US" b="0" i="0" dirty="0">
                <a:effectLst/>
                <a:latin typeface="fkGroteskNeue"/>
              </a:rPr>
              <a:t>등 직렬 인터페이스에서 데이터를 받아 병렬로 변환하여 프로세서가 처리할 수 있도록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센서 데이터 수집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센서로부터 직렬로 들어오는 데이터를 </a:t>
            </a:r>
            <a:r>
              <a:rPr lang="ko-KR" altLang="en-US" b="0" i="0" dirty="0" err="1">
                <a:effectLst/>
                <a:latin typeface="fkGroteskNeue"/>
              </a:rPr>
              <a:t>병렬화하여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내부에서 빠르게 처리합니다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그림은 </a:t>
            </a: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비트 직렬 입력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직렬 또는 병렬 출력</a:t>
            </a:r>
            <a:r>
              <a:rPr lang="en-US" altLang="ko-KR" b="0" i="0" dirty="0">
                <a:effectLst/>
                <a:latin typeface="fkGroteskNeue"/>
              </a:rPr>
              <a:t>(Serial In Parallel Out, SIPO) </a:t>
            </a:r>
            <a:r>
              <a:rPr lang="ko-KR" altLang="en-US" b="0" i="0" dirty="0">
                <a:effectLst/>
                <a:latin typeface="fkGroteskNeue"/>
              </a:rPr>
              <a:t>시프트 레지스터의 동작을 나타낸 타이밍 다이어그램입니다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각각의 신호와 동작을 설명하면 다음과 같습니다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신호 설명</a:t>
            </a:r>
          </a:p>
          <a:p>
            <a:pPr algn="l"/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 (</a:t>
            </a:r>
            <a:r>
              <a:rPr lang="ko-KR" altLang="en-US" b="0" i="0" dirty="0">
                <a:effectLst/>
                <a:latin typeface="fkGroteskNeue"/>
              </a:rPr>
              <a:t>클럭</a:t>
            </a:r>
            <a:r>
              <a:rPr lang="en-US" altLang="ko-KR" b="0" i="0" dirty="0">
                <a:effectLst/>
                <a:latin typeface="fkGroteskNeue"/>
              </a:rPr>
              <a:t>):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클럭 신호로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모든 데이터 이동 </a:t>
            </a:r>
            <a:r>
              <a:rPr lang="en-US" altLang="ko-KR" b="0" i="0" dirty="0">
                <a:effectLst/>
                <a:latin typeface="fkGroteskNeue"/>
              </a:rPr>
              <a:t>(Shift)</a:t>
            </a:r>
            <a:r>
              <a:rPr lang="ko-KR" altLang="en-US" b="0" i="0" dirty="0">
                <a:effectLst/>
                <a:latin typeface="fkGroteskNeue"/>
              </a:rPr>
              <a:t>이 클럭 상승 </a:t>
            </a:r>
            <a:r>
              <a:rPr lang="ko-KR" altLang="en-US" b="0" i="0" dirty="0" err="1">
                <a:effectLst/>
                <a:latin typeface="fkGroteskNeue"/>
              </a:rPr>
              <a:t>에지에서</a:t>
            </a:r>
            <a:r>
              <a:rPr lang="ko-KR" altLang="en-US" b="0" i="0" dirty="0">
                <a:effectLst/>
                <a:latin typeface="fkGroteskNeue"/>
              </a:rPr>
              <a:t> 발생합니다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각 클럭 주기마다 데이터가 한 비트씩 오른쪽에서 왼쪽으로 이동합니다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q0 ~ q7 (</a:t>
            </a:r>
            <a:r>
              <a:rPr lang="ko-KR" altLang="en-US" b="0" i="0" dirty="0">
                <a:effectLst/>
                <a:latin typeface="fkGroteskNeue"/>
              </a:rPr>
              <a:t>레지스터 비트</a:t>
            </a:r>
            <a:r>
              <a:rPr lang="en-US" altLang="ko-KR" b="0" i="0" dirty="0">
                <a:effectLst/>
                <a:latin typeface="fkGroteskNeue"/>
              </a:rPr>
              <a:t>):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비트 시프트 레지스터의 각 비트를 나타냅니다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q0</a:t>
            </a:r>
            <a:r>
              <a:rPr lang="ko-KR" altLang="en-US" b="0" i="0" dirty="0">
                <a:effectLst/>
                <a:latin typeface="fkGroteskNeue"/>
              </a:rPr>
              <a:t>은 가장 오른쪽 비트 </a:t>
            </a:r>
            <a:r>
              <a:rPr lang="en-US" altLang="ko-KR" b="0" i="0" dirty="0">
                <a:effectLst/>
                <a:latin typeface="fkGroteskNeue"/>
              </a:rPr>
              <a:t>(LSB), q7</a:t>
            </a:r>
            <a:r>
              <a:rPr lang="ko-KR" altLang="en-US" b="0" i="0" dirty="0">
                <a:effectLst/>
                <a:latin typeface="fkGroteskNeue"/>
              </a:rPr>
              <a:t>은 가장 왼쪽 비트 </a:t>
            </a:r>
            <a:r>
              <a:rPr lang="en-US" altLang="ko-KR" b="0" i="0" dirty="0">
                <a:effectLst/>
                <a:latin typeface="fkGroteskNeue"/>
              </a:rPr>
              <a:t>(MSB)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동작 설명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초기 상태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시간 </a:t>
            </a:r>
            <a:r>
              <a:rPr lang="en-US" altLang="ko-KR" b="0" i="0" dirty="0">
                <a:effectLst/>
                <a:latin typeface="fkGroteskNeue"/>
              </a:rPr>
              <a:t>0):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모든 레지스터</a:t>
            </a:r>
            <a:r>
              <a:rPr lang="en-US" altLang="ko-KR" b="0" i="0" dirty="0">
                <a:effectLst/>
                <a:latin typeface="fkGroteskNeue"/>
              </a:rPr>
              <a:t>(q0 ~ q7)</a:t>
            </a:r>
            <a:r>
              <a:rPr lang="ko-KR" altLang="en-US" b="0" i="0" dirty="0">
                <a:effectLst/>
                <a:latin typeface="fkGroteskNeue"/>
              </a:rPr>
              <a:t>는 초기화되어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설정되어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첫 번째 클럭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시간 </a:t>
            </a:r>
            <a:r>
              <a:rPr lang="en-US" altLang="ko-KR" b="0" i="0" dirty="0">
                <a:effectLst/>
                <a:latin typeface="fkGroteskNeue"/>
              </a:rPr>
              <a:t>1):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입력 데이터가 </a:t>
            </a:r>
            <a:r>
              <a:rPr lang="en-US" altLang="ko-KR" b="0" i="0" dirty="0">
                <a:effectLst/>
                <a:latin typeface="fkGroteskNeue"/>
              </a:rPr>
              <a:t>q0</a:t>
            </a:r>
            <a:r>
              <a:rPr lang="ko-KR" altLang="en-US" b="0" i="0" dirty="0">
                <a:effectLst/>
                <a:latin typeface="fkGroteskNeue"/>
              </a:rPr>
              <a:t>에 </a:t>
            </a:r>
            <a:r>
              <a:rPr lang="ko-KR" altLang="en-US" b="0" i="0" dirty="0" err="1">
                <a:effectLst/>
                <a:latin typeface="fkGroteskNeue"/>
              </a:rPr>
              <a:t>로드됩니다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노란색으로 표시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이후 데이터는 매 클럭마다 한 비트씩 왼쪽으로 이동합니다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데이터 이동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각 클럭 상승 </a:t>
            </a:r>
            <a:r>
              <a:rPr lang="ko-KR" altLang="en-US" b="0" i="0" dirty="0" err="1">
                <a:effectLst/>
                <a:latin typeface="fkGroteskNeue"/>
              </a:rPr>
              <a:t>에지마다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q0</a:t>
            </a:r>
            <a:r>
              <a:rPr lang="ko-KR" altLang="en-US" b="0" i="0" dirty="0">
                <a:effectLst/>
                <a:latin typeface="fkGroteskNeue"/>
              </a:rPr>
              <a:t>에 새로운 입력 데이터가 들어오고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기존 데이터는 왼쪽으로 한 비트씩 이동합니다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시간 </a:t>
            </a:r>
            <a:r>
              <a:rPr lang="en-US" altLang="ko-KR" b="0" i="0" dirty="0">
                <a:effectLst/>
                <a:latin typeface="fkGroteskNeue"/>
              </a:rPr>
              <a:t>1: q0</a:t>
            </a:r>
            <a:r>
              <a:rPr lang="ko-KR" altLang="en-US" b="0" i="0" dirty="0">
                <a:effectLst/>
                <a:latin typeface="fkGroteskNeue"/>
              </a:rPr>
              <a:t>에 입력된 데이터가 시간 </a:t>
            </a:r>
            <a:r>
              <a:rPr lang="en-US" altLang="ko-KR" b="0" i="0" dirty="0">
                <a:effectLst/>
                <a:latin typeface="fkGroteskNeue"/>
              </a:rPr>
              <a:t>2</a:t>
            </a:r>
            <a:r>
              <a:rPr lang="ko-KR" altLang="en-US" b="0" i="0" dirty="0">
                <a:effectLst/>
                <a:latin typeface="fkGroteskNeue"/>
              </a:rPr>
              <a:t>에 </a:t>
            </a:r>
            <a:r>
              <a:rPr lang="en-US" altLang="ko-KR" b="0" i="0" dirty="0">
                <a:effectLst/>
                <a:latin typeface="fkGroteskNeue"/>
              </a:rPr>
              <a:t>q1</a:t>
            </a:r>
            <a:r>
              <a:rPr lang="ko-KR" altLang="en-US" b="0" i="0" dirty="0">
                <a:effectLst/>
                <a:latin typeface="fkGroteskNeue"/>
              </a:rPr>
              <a:t>로 이동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시간 </a:t>
            </a:r>
            <a:r>
              <a:rPr lang="en-US" altLang="ko-KR" b="0" i="0" dirty="0">
                <a:effectLst/>
                <a:latin typeface="fkGroteskNeue"/>
              </a:rPr>
              <a:t>2: q1</a:t>
            </a:r>
            <a:r>
              <a:rPr lang="ko-KR" altLang="en-US" b="0" i="0" dirty="0">
                <a:effectLst/>
                <a:latin typeface="fkGroteskNeue"/>
              </a:rPr>
              <a:t>의 데이터는 시간 </a:t>
            </a:r>
            <a:r>
              <a:rPr lang="en-US" altLang="ko-KR" b="0" i="0" dirty="0">
                <a:effectLst/>
                <a:latin typeface="fkGroteskNeue"/>
              </a:rPr>
              <a:t>3</a:t>
            </a:r>
            <a:r>
              <a:rPr lang="ko-KR" altLang="en-US" b="0" i="0" dirty="0">
                <a:effectLst/>
                <a:latin typeface="fkGroteskNeue"/>
              </a:rPr>
              <a:t>에 </a:t>
            </a:r>
            <a:r>
              <a:rPr lang="en-US" altLang="ko-KR" b="0" i="0" dirty="0">
                <a:effectLst/>
                <a:latin typeface="fkGroteskNeue"/>
              </a:rPr>
              <a:t>q2</a:t>
            </a:r>
            <a:r>
              <a:rPr lang="ko-KR" altLang="en-US" b="0" i="0" dirty="0">
                <a:effectLst/>
                <a:latin typeface="fkGroteskNeue"/>
              </a:rPr>
              <a:t>로 이동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병렬 출력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시간이 지남에 따라 모든 레지스터</a:t>
            </a:r>
            <a:r>
              <a:rPr lang="en-US" altLang="ko-KR" b="0" i="0" dirty="0">
                <a:effectLst/>
                <a:latin typeface="fkGroteskNeue"/>
              </a:rPr>
              <a:t>(q0 ~ q7)</a:t>
            </a:r>
            <a:r>
              <a:rPr lang="ko-KR" altLang="en-US" b="0" i="0" dirty="0">
                <a:effectLst/>
                <a:latin typeface="fkGroteskNeue"/>
              </a:rPr>
              <a:t>가 채워집니다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시간 </a:t>
            </a:r>
            <a:r>
              <a:rPr lang="en-US" altLang="ko-KR" b="0" i="0" dirty="0">
                <a:effectLst/>
                <a:latin typeface="fkGroteskNeue"/>
              </a:rPr>
              <a:t>8 </a:t>
            </a:r>
            <a:r>
              <a:rPr lang="ko-KR" altLang="en-US" b="0" i="0" dirty="0">
                <a:effectLst/>
                <a:latin typeface="fkGroteskNeue"/>
              </a:rPr>
              <a:t>이후에는 레지스터 전체가 병렬 데이터로 사용할 준비가 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결과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다이어그램은 </a:t>
            </a:r>
            <a:r>
              <a:rPr lang="en-US" altLang="ko-KR" b="0" i="0" dirty="0">
                <a:effectLst/>
                <a:latin typeface="fkGroteskNeue"/>
              </a:rPr>
              <a:t>SIPO </a:t>
            </a:r>
            <a:r>
              <a:rPr lang="ko-KR" altLang="en-US" b="0" i="0" dirty="0">
                <a:effectLst/>
                <a:latin typeface="fkGroteskNeue"/>
              </a:rPr>
              <a:t>시프트 레지스터의 기본 동작을 보여줍니다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직렬 입력 데이터를 받아들임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클럭 신호에 따라 데이터를 한 비트씩 이동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최종적으로 병렬 데이터를 출력</a:t>
            </a:r>
            <a:r>
              <a:rPr lang="en-US" altLang="ko-KR" b="0" i="0" dirty="0">
                <a:effectLst/>
                <a:latin typeface="fkGroteskNeue"/>
              </a:rPr>
              <a:t>(q0 ~ q7)</a:t>
            </a:r>
            <a:r>
              <a:rPr lang="ko-KR" altLang="en-US" b="0" i="0" dirty="0">
                <a:effectLst/>
                <a:latin typeface="fkGroteskNeue"/>
              </a:rPr>
              <a:t>으로 사용할 수 있음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ko-KR" altLang="en-US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3600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SIPO: </a:t>
            </a:r>
            <a:r>
              <a:rPr lang="ko-KR" altLang="en-US" b="0" i="0" dirty="0">
                <a:effectLst/>
                <a:latin typeface="fkGroteskNeue"/>
              </a:rPr>
              <a:t>외부에서 직렬로 입력된 데이터를 병렬로 변환하여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출력으로 사용합니다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PISO: </a:t>
            </a:r>
            <a:r>
              <a:rPr lang="ko-KR" altLang="en-US" b="0" i="0" dirty="0">
                <a:effectLst/>
                <a:latin typeface="fkGroteskNeue"/>
              </a:rPr>
              <a:t>내부의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입력 데이터를 병렬 형태로 받아 직렬 형태로 외부에 전송합니다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기능설명</a:t>
            </a:r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활용 예시</a:t>
            </a:r>
            <a:r>
              <a:rPr lang="en-CA" altLang="ko-KR" b="0" i="0" dirty="0">
                <a:effectLst/>
                <a:latin typeface="fkGroteskNeue"/>
              </a:rPr>
              <a:t>: </a:t>
            </a:r>
            <a:r>
              <a:rPr lang="en-US" altLang="ko-KR" b="0" i="0" dirty="0">
                <a:effectLst/>
                <a:latin typeface="fkGroteskNeue"/>
              </a:rPr>
              <a:t>SIPO</a:t>
            </a:r>
            <a:r>
              <a:rPr lang="ko-KR" altLang="en-US" b="0" i="0" dirty="0">
                <a:effectLst/>
                <a:latin typeface="fkGroteskNeue"/>
              </a:rPr>
              <a:t>외부에서 직렬로 들어오는 데이터를 병렬로 변환하여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출력으로 제공</a:t>
            </a:r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SPI/I²C </a:t>
            </a:r>
            <a:r>
              <a:rPr lang="ko-KR" altLang="en-US" b="0" i="0" dirty="0">
                <a:effectLst/>
                <a:latin typeface="fkGroteskNeue"/>
              </a:rPr>
              <a:t>등 직렬 인터페이스를 통해 데이터를 받아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포트 확장</a:t>
            </a:r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PISO</a:t>
            </a:r>
            <a:r>
              <a:rPr lang="ko-KR" altLang="en-US" b="0" i="0" dirty="0">
                <a:effectLst/>
                <a:latin typeface="fkGroteskNeue"/>
              </a:rPr>
              <a:t>내부의 병렬 데이터를 직렬 형태로 변환하여 외부에 전송</a:t>
            </a:r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여러 개의 스위치나 센서 등으로부터 읽은 </a:t>
            </a:r>
            <a:r>
              <a:rPr lang="en-US" altLang="ko-KR" b="0" i="0" dirty="0">
                <a:effectLst/>
                <a:latin typeface="fkGroteskNeue"/>
              </a:rPr>
              <a:t>GPIO </a:t>
            </a:r>
            <a:r>
              <a:rPr lang="ko-KR" altLang="en-US" b="0" i="0" dirty="0">
                <a:effectLst/>
                <a:latin typeface="fkGroteskNeue"/>
              </a:rPr>
              <a:t>상태를 직렬 인터페이스를 통해 프로세서나 다른 장치로 전송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이러한 방식의 설계는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환경에서 제한된 핀 수를 효율적으로 활용하고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다양한 주변장치와의 인터페이스를 간결하게 구현할 때 매우 유용합니다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1241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다음은 </a:t>
            </a:r>
            <a:r>
              <a:rPr lang="en-US" altLang="ko-KR" b="0" i="0" dirty="0">
                <a:effectLst/>
                <a:latin typeface="fkGroteskNeue"/>
              </a:rPr>
              <a:t>SoC(System-on-Chip) </a:t>
            </a:r>
            <a:r>
              <a:rPr lang="ko-KR" altLang="en-US" b="0" i="0" dirty="0">
                <a:effectLst/>
                <a:latin typeface="fkGroteskNeue"/>
              </a:rPr>
              <a:t>설계 시 자주 사용되는 </a:t>
            </a: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비트 직렬 입력</a:t>
            </a:r>
            <a:r>
              <a:rPr lang="en-US" altLang="ko-KR" b="0" i="0" dirty="0">
                <a:effectLst/>
                <a:latin typeface="fkGroteskNeue"/>
              </a:rPr>
              <a:t>-</a:t>
            </a:r>
            <a:r>
              <a:rPr lang="ko-KR" altLang="en-US" b="0" i="0" dirty="0">
                <a:effectLst/>
                <a:latin typeface="fkGroteskNeue"/>
              </a:rPr>
              <a:t>병렬 출력 </a:t>
            </a:r>
            <a:r>
              <a:rPr lang="en-US" altLang="ko-KR" b="0" i="0" dirty="0">
                <a:effectLst/>
                <a:latin typeface="fkGroteskNeue"/>
              </a:rPr>
              <a:t>(Serial-In Parallel-Out, SIPO) </a:t>
            </a:r>
            <a:r>
              <a:rPr lang="ko-KR" altLang="en-US" b="0" i="0" dirty="0">
                <a:effectLst/>
                <a:latin typeface="fkGroteskNeue"/>
              </a:rPr>
              <a:t>시프트 레지스터의 </a:t>
            </a:r>
            <a:r>
              <a:rPr lang="en-US" altLang="ko-KR" b="0" i="0" dirty="0">
                <a:effectLst/>
                <a:latin typeface="fkGroteskNeue"/>
              </a:rPr>
              <a:t>Verilog </a:t>
            </a:r>
            <a:r>
              <a:rPr lang="ko-KR" altLang="en-US" b="0" i="0" dirty="0">
                <a:effectLst/>
                <a:latin typeface="fkGroteskNeue"/>
              </a:rPr>
              <a:t>예제입니다</a:t>
            </a:r>
            <a:r>
              <a:rPr lang="en-US" altLang="ko-KR" b="0" i="0" dirty="0">
                <a:effectLst/>
                <a:latin typeface="fkGroteskNeue"/>
              </a:rPr>
              <a:t>. SoC(System-on-Chip) </a:t>
            </a:r>
            <a:r>
              <a:rPr lang="ko-KR" altLang="en-US" b="0" i="0" dirty="0">
                <a:effectLst/>
                <a:latin typeface="fkGroteskNeue"/>
              </a:rPr>
              <a:t>설계에서는 데이터 직렬 전송 후 병렬로 처리하는 경우가 많으므로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 예제가 실무에서 유용하게 활용됩니다</a:t>
            </a:r>
            <a:endParaRPr lang="en-CA" altLang="ko-KR" b="0" i="0" dirty="0">
              <a:effectLst/>
              <a:latin typeface="fkGroteskNeue"/>
            </a:endParaRPr>
          </a:p>
          <a:p>
            <a:endParaRPr lang="en-CA" altLang="ko-KR" b="0" i="0" dirty="0">
              <a:effectLst/>
              <a:latin typeface="fkGroteskNeue"/>
            </a:endParaRPr>
          </a:p>
          <a:p>
            <a:r>
              <a:rPr lang="ko-KR" altLang="en-US" b="0" i="0" dirty="0">
                <a:effectLst/>
                <a:latin typeface="fkGroteskNeue"/>
              </a:rPr>
              <a:t>이 코드는 </a:t>
            </a:r>
            <a:r>
              <a:rPr lang="en-US" altLang="ko-KR" b="0" i="0" dirty="0">
                <a:effectLst/>
                <a:latin typeface="fkGroteskNeue"/>
              </a:rPr>
              <a:t>Serial-In, Parallel-Out (SIPO) </a:t>
            </a:r>
            <a:r>
              <a:rPr lang="ko-KR" altLang="en-US" b="0" i="0" dirty="0">
                <a:effectLst/>
                <a:latin typeface="fkGroteskNeue"/>
              </a:rPr>
              <a:t>시프트 레지스터를 구현하며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r>
              <a:rPr lang="ko-KR" altLang="en-US" b="0" i="0" dirty="0">
                <a:effectLst/>
                <a:latin typeface="fkGroteskNeue"/>
              </a:rPr>
              <a:t>입력 데이터를 직렬로 받아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신호에 따라 병렬 출력으로 변환합니다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ko-KR" altLang="en-US" b="0" i="0" dirty="0">
                <a:effectLst/>
                <a:latin typeface="fkGroteskNeue"/>
              </a:rPr>
              <a:t>코드의 주요 부분을 설명하겠습니다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var(--font-fk-grotesk)"/>
              </a:rPr>
              <a:t>모듈 정의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모듈 이름</a:t>
            </a:r>
            <a:r>
              <a:rPr lang="en-US" altLang="ko-KR" b="0" i="0" dirty="0">
                <a:effectLst/>
                <a:latin typeface="fkGroteskNeue"/>
              </a:rPr>
              <a:t>: </a:t>
            </a:r>
            <a:r>
              <a:rPr lang="en-US" altLang="ko-KR" b="0" i="0" dirty="0" err="1">
                <a:effectLst/>
                <a:latin typeface="fkGroteskNeue"/>
              </a:rPr>
              <a:t>shift_register_sipo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파라미터</a:t>
            </a:r>
            <a:r>
              <a:rPr lang="en-US" altLang="ko-KR" b="0" i="0" dirty="0">
                <a:effectLst/>
                <a:latin typeface="fkGroteskNeue"/>
              </a:rPr>
              <a:t>: WIDTH</a:t>
            </a:r>
            <a:r>
              <a:rPr lang="ko-KR" altLang="en-US" b="0" i="0" dirty="0">
                <a:effectLst/>
                <a:latin typeface="fkGroteskNeue"/>
              </a:rPr>
              <a:t>는 시프트 레지스터의 비트 폭을 정의하며 기본값은 </a:t>
            </a: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및 출력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클럭 신호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reset: </a:t>
            </a:r>
            <a:r>
              <a:rPr lang="ko-KR" altLang="en-US" b="0" i="0" dirty="0">
                <a:effectLst/>
                <a:latin typeface="fkGroteskNeue"/>
              </a:rPr>
              <a:t>초기화 신호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serial_in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직렬 입력 데이터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병렬 출력 데이터</a:t>
            </a:r>
            <a:r>
              <a:rPr lang="en-US" altLang="ko-KR" b="0" i="0" dirty="0">
                <a:effectLst/>
                <a:latin typeface="fkGroteskNeue"/>
              </a:rPr>
              <a:t>(8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동작 정의 </a:t>
            </a:r>
            <a:r>
              <a:rPr lang="en-US" altLang="ko-KR" b="0" i="0" dirty="0">
                <a:effectLst/>
                <a:latin typeface="var(--font-fk-grotesk)"/>
              </a:rPr>
              <a:t>(always </a:t>
            </a:r>
            <a:r>
              <a:rPr lang="ko-KR" altLang="en-US" b="0" i="0" dirty="0">
                <a:effectLst/>
                <a:latin typeface="var(--font-fk-grotesk)"/>
              </a:rPr>
              <a:t>블록</a:t>
            </a:r>
            <a:r>
              <a:rPr lang="en-US" altLang="ko-KR" b="0" i="0" dirty="0">
                <a:effectLst/>
                <a:latin typeface="var(--font-fk-grotesk)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감지 조건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클럭 신호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의 상승 에지 또는 초기화 신호</a:t>
            </a:r>
            <a:r>
              <a:rPr lang="en-US" altLang="ko-KR" b="0" i="0" dirty="0">
                <a:effectLst/>
                <a:latin typeface="fkGroteskNeue"/>
              </a:rPr>
              <a:t>(reset)</a:t>
            </a:r>
            <a:r>
              <a:rPr lang="ko-KR" altLang="en-US" b="0" i="0" dirty="0">
                <a:effectLst/>
                <a:latin typeface="fkGroteskNeue"/>
              </a:rPr>
              <a:t>의 상승 </a:t>
            </a:r>
            <a:r>
              <a:rPr lang="ko-KR" altLang="en-US" b="0" i="0" dirty="0" err="1">
                <a:effectLst/>
                <a:latin typeface="fkGroteskNeue"/>
              </a:rPr>
              <a:t>에지에서</a:t>
            </a:r>
            <a:r>
              <a:rPr lang="ko-KR" altLang="en-US" b="0" i="0" dirty="0">
                <a:effectLst/>
                <a:latin typeface="fkGroteskNeue"/>
              </a:rPr>
              <a:t> 동작합니다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b="0" i="0" dirty="0">
                <a:effectLst/>
                <a:latin typeface="fkGroteskNeue"/>
              </a:rPr>
              <a:t>Reset</a:t>
            </a:r>
            <a:r>
              <a:rPr lang="ko-KR" altLang="en-US" b="0" i="0" dirty="0">
                <a:effectLst/>
                <a:latin typeface="fkGroteskNeue"/>
              </a:rPr>
              <a:t> 초기화 신호가 활성화되면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병렬 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 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기존의 병렬 출력 데이터를 왼쪽으로 한 비트씩 </a:t>
            </a:r>
            <a:r>
              <a:rPr lang="ko-KR" altLang="en-US" b="0" i="0" dirty="0" err="1">
                <a:effectLst/>
                <a:latin typeface="fkGroteskNeue"/>
              </a:rPr>
              <a:t>시프트합니다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가장 오른쪽 비트에 새로운 직렬 입력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serial_in</a:t>
            </a:r>
            <a:r>
              <a:rPr lang="en-US" altLang="ko-KR" b="0" i="0" dirty="0">
                <a:effectLst/>
                <a:latin typeface="fkGroteskNeue"/>
              </a:rPr>
              <a:t>) </a:t>
            </a:r>
            <a:r>
              <a:rPr lang="ko-KR" altLang="en-US" b="0" i="0" dirty="0">
                <a:effectLst/>
                <a:latin typeface="fkGroteskNeue"/>
              </a:rPr>
              <a:t>값을 삽입합니다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현재 </a:t>
            </a: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 = 8'b10101010</a:t>
            </a:r>
            <a:r>
              <a:rPr lang="ko-KR" altLang="en-US" b="0" i="0" dirty="0">
                <a:effectLst/>
                <a:latin typeface="fkGroteskNeue"/>
              </a:rPr>
              <a:t>이고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serial_in</a:t>
            </a:r>
            <a:r>
              <a:rPr lang="en-US" altLang="ko-KR" b="0" i="0" dirty="0">
                <a:effectLst/>
                <a:latin typeface="fkGroteskNeue"/>
              </a:rPr>
              <a:t> = 1</a:t>
            </a:r>
            <a:r>
              <a:rPr lang="ko-KR" altLang="en-US" b="0" i="0" dirty="0">
                <a:effectLst/>
                <a:latin typeface="fkGroteskNeue"/>
              </a:rPr>
              <a:t>이면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r>
              <a:rPr lang="ko-KR" altLang="en-US" b="0" i="0" dirty="0">
                <a:effectLst/>
                <a:latin typeface="fkGroteskNeue"/>
              </a:rPr>
              <a:t> 다음 상태는 </a:t>
            </a: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 = 8'b01010101.</a:t>
            </a:r>
          </a:p>
          <a:p>
            <a:endParaRPr lang="en-US" altLang="ko-KR" b="0" i="0" dirty="0">
              <a:effectLst/>
              <a:latin typeface="fkGrotesk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아래 코드를 작성하여 시뮬레이션 해 </a:t>
            </a:r>
            <a:r>
              <a:rPr lang="ko-KR" altLang="en-US" sz="1200" dirty="0" err="1">
                <a:latin typeface="+mn-ea"/>
              </a:rPr>
              <a:t>보시오</a:t>
            </a:r>
            <a:r>
              <a:rPr lang="en-CA" altLang="ko-KR" sz="1200" dirty="0"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시뮬레이션 벡터는 다음장을 참조해주십시오</a:t>
            </a:r>
            <a:r>
              <a:rPr lang="en-CA" altLang="ko-KR" sz="1200" dirty="0">
                <a:latin typeface="+mn-ea"/>
              </a:rPr>
              <a:t>.</a:t>
            </a:r>
          </a:p>
          <a:p>
            <a:endParaRPr lang="en-US" altLang="ko-KR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1616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6698D-C4CB-78DE-16E0-3CFFEE817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4FC2E6-394E-4AD5-C7B7-320D40063D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00C123-E130-CB4D-F01E-3AF2C9B06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아래 코드를 시뮬레이션 해 </a:t>
            </a:r>
            <a:r>
              <a:rPr lang="ko-KR" altLang="en-US" sz="1200" dirty="0" err="1">
                <a:latin typeface="+mn-ea"/>
              </a:rPr>
              <a:t>보시오</a:t>
            </a:r>
            <a:r>
              <a:rPr lang="en-CA" altLang="ko-KR" sz="1200" dirty="0"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시뮬레이션 코드 설명입니다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b="0" i="0" dirty="0">
                <a:effectLst/>
                <a:latin typeface="var(--font-fk-grotesk)"/>
              </a:rPr>
              <a:t>Testbench </a:t>
            </a:r>
            <a:r>
              <a:rPr lang="ko-KR" altLang="en-US" b="0" i="0" dirty="0">
                <a:effectLst/>
                <a:latin typeface="var(--font-fk-grotesk)"/>
              </a:rPr>
              <a:t>모듈 정의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모듈 이름</a:t>
            </a:r>
            <a:r>
              <a:rPr lang="en-US" altLang="ko-KR" b="0" i="0" dirty="0">
                <a:effectLst/>
                <a:latin typeface="fkGroteskNeue"/>
              </a:rPr>
              <a:t>: </a:t>
            </a:r>
            <a:r>
              <a:rPr lang="en-US" altLang="ko-KR" b="0" i="0" dirty="0" err="1">
                <a:effectLst/>
                <a:latin typeface="fkGroteskNeue"/>
              </a:rPr>
              <a:t>tb_shift_register_sipo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localparam</a:t>
            </a:r>
            <a:r>
              <a:rPr lang="en-US" altLang="ko-KR" b="0" i="0" dirty="0">
                <a:effectLst/>
                <a:latin typeface="fkGroteskNeue"/>
              </a:rPr>
              <a:t> WIDTH: </a:t>
            </a:r>
            <a:r>
              <a:rPr lang="ko-KR" altLang="en-US" b="0" i="0" dirty="0">
                <a:effectLst/>
                <a:latin typeface="fkGroteskNeue"/>
              </a:rPr>
              <a:t>테스트할 시프트 레지스터의 비트 폭을 정의하며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여기서는 </a:t>
            </a: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비트로 설정되었습니다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클럭 신호 </a:t>
            </a:r>
            <a:r>
              <a:rPr lang="en-US" altLang="ko-KR" b="0" i="0" dirty="0">
                <a:effectLst/>
                <a:latin typeface="fkGroteskNeue"/>
              </a:rPr>
              <a:t>(reg </a:t>
            </a:r>
            <a:r>
              <a:rPr lang="ko-KR" altLang="en-US" b="0" i="0" dirty="0">
                <a:effectLst/>
                <a:latin typeface="fkGroteskNeue"/>
              </a:rPr>
              <a:t>타입으로 선언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reset: </a:t>
            </a:r>
            <a:r>
              <a:rPr lang="ko-KR" altLang="en-US" b="0" i="0" dirty="0">
                <a:effectLst/>
                <a:latin typeface="fkGroteskNeue"/>
              </a:rPr>
              <a:t>초기화 신호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serial_in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직렬 입력 데이터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: DUT(Device Under Test, </a:t>
            </a:r>
            <a:r>
              <a:rPr lang="ko-KR" altLang="en-US" b="0" i="0" dirty="0">
                <a:effectLst/>
                <a:latin typeface="fkGroteskNeue"/>
              </a:rPr>
              <a:t>테스트 대상 모듈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의 병렬 출력 데이터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shift_register_sipo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모듈을 인스턴스화하여 </a:t>
            </a:r>
            <a:r>
              <a:rPr lang="en-US" altLang="ko-KR" b="0" i="0" dirty="0" err="1">
                <a:effectLst/>
                <a:latin typeface="fkGroteskNeue"/>
              </a:rPr>
              <a:t>uut</a:t>
            </a:r>
            <a:r>
              <a:rPr lang="en-US" altLang="ko-KR" b="0" i="0" dirty="0">
                <a:effectLst/>
                <a:latin typeface="fkGroteskNeue"/>
              </a:rPr>
              <a:t>(Unit Under Test)</a:t>
            </a:r>
            <a:r>
              <a:rPr lang="ko-KR" altLang="en-US" b="0" i="0" dirty="0">
                <a:effectLst/>
                <a:latin typeface="fkGroteskNeue"/>
              </a:rPr>
              <a:t>라는 이름으로 연결합니다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, reset, </a:t>
            </a:r>
            <a:r>
              <a:rPr lang="en-US" altLang="ko-KR" b="0" i="0" dirty="0" err="1">
                <a:effectLst/>
                <a:latin typeface="fkGroteskNeue"/>
              </a:rPr>
              <a:t>serial_in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과 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) </a:t>
            </a:r>
            <a:r>
              <a:rPr lang="ko-KR" altLang="en-US" b="0" i="0" dirty="0">
                <a:effectLst/>
                <a:latin typeface="fkGroteskNeue"/>
              </a:rPr>
              <a:t>신호를 매핑합니다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클럭 생성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클럭 신호를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클럭 주기는 </a:t>
            </a:r>
            <a:r>
              <a:rPr lang="en-US" altLang="ko-KR" b="0" i="0" dirty="0">
                <a:effectLst/>
                <a:latin typeface="fkGroteskNeue"/>
              </a:rPr>
              <a:t>10ns(100MHz)</a:t>
            </a:r>
            <a:r>
              <a:rPr lang="ko-KR" altLang="en-US" b="0" i="0" dirty="0">
                <a:effectLst/>
                <a:latin typeface="fkGroteskNeue"/>
              </a:rPr>
              <a:t>로 설정되었으며</a:t>
            </a:r>
            <a:r>
              <a:rPr lang="en-US" altLang="ko-KR" b="0" i="0" dirty="0">
                <a:effectLst/>
                <a:latin typeface="fkGroteskNeue"/>
              </a:rPr>
              <a:t>, #5</a:t>
            </a:r>
            <a:r>
              <a:rPr lang="ko-KR" altLang="en-US" b="0" i="0" dirty="0">
                <a:effectLst/>
                <a:latin typeface="fkGroteskNeue"/>
              </a:rPr>
              <a:t>마다 클럭 신호가 반전됩니다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초기화 단계</a:t>
            </a:r>
            <a:r>
              <a:rPr lang="en-US" altLang="ko-KR" b="0" i="0" dirty="0">
                <a:effectLst/>
                <a:latin typeface="var(--font-fk-grotesk)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리셋 활성화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처음에 </a:t>
            </a:r>
            <a:r>
              <a:rPr lang="en-US" altLang="ko-KR" b="0" i="0" dirty="0">
                <a:effectLst/>
                <a:latin typeface="fkGroteskNeue"/>
              </a:rPr>
              <a:t>reset</a:t>
            </a:r>
            <a:r>
              <a:rPr lang="ko-KR" altLang="en-US" b="0" i="0" dirty="0">
                <a:effectLst/>
                <a:latin typeface="fkGroteskNeue"/>
              </a:rPr>
              <a:t>을 </a:t>
            </a:r>
            <a:r>
              <a:rPr lang="en-US" altLang="ko-KR" b="0" i="0" dirty="0">
                <a:effectLst/>
                <a:latin typeface="fkGroteskNeue"/>
              </a:rPr>
              <a:t>1'b1</a:t>
            </a:r>
            <a:r>
              <a:rPr lang="ko-KR" altLang="en-US" b="0" i="0" dirty="0">
                <a:effectLst/>
                <a:latin typeface="fkGroteskNeue"/>
              </a:rPr>
              <a:t>로 설정하여 </a:t>
            </a: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를 초기화합니다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#15 </a:t>
            </a:r>
            <a:r>
              <a:rPr lang="ko-KR" altLang="en-US" b="0" i="0" dirty="0">
                <a:effectLst/>
                <a:latin typeface="fkGroteskNeue"/>
              </a:rPr>
              <a:t>이후에 </a:t>
            </a:r>
            <a:r>
              <a:rPr lang="en-US" altLang="ko-KR" b="0" i="0" dirty="0">
                <a:effectLst/>
                <a:latin typeface="fkGroteskNeue"/>
              </a:rPr>
              <a:t>reset = 1'b0</a:t>
            </a:r>
            <a:r>
              <a:rPr lang="ko-KR" altLang="en-US" b="0" i="0" dirty="0">
                <a:effectLst/>
                <a:latin typeface="fkGroteskNeue"/>
              </a:rPr>
              <a:t>으로 설정하여 정상 동작을 시작합니다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랜덤 데이터 생성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에 </a:t>
            </a:r>
            <a:r>
              <a:rPr lang="ko-KR" altLang="en-US" b="0" i="0" dirty="0" err="1">
                <a:effectLst/>
                <a:latin typeface="fkGroteskNeue"/>
              </a:rPr>
              <a:t>랜덤한</a:t>
            </a:r>
            <a:r>
              <a:rPr lang="ko-KR" altLang="en-US" b="0" i="0" dirty="0">
                <a:effectLst/>
                <a:latin typeface="fkGroteskNeue"/>
              </a:rPr>
              <a:t> 직렬 입력 데이터를 제공하기 위해 </a:t>
            </a:r>
            <a:r>
              <a:rPr lang="en-US" altLang="ko-KR" b="0" i="0" dirty="0">
                <a:effectLst/>
                <a:latin typeface="fkGroteskNeue"/>
              </a:rPr>
              <a:t>$random % 2</a:t>
            </a:r>
            <a:r>
              <a:rPr lang="ko-KR" altLang="en-US" b="0" i="0" dirty="0">
                <a:effectLst/>
                <a:latin typeface="fkGroteskNeue"/>
              </a:rPr>
              <a:t>를 사용합니다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비트 폭</a:t>
            </a:r>
            <a:r>
              <a:rPr lang="en-US" altLang="ko-KR" b="0" i="0" dirty="0">
                <a:effectLst/>
                <a:latin typeface="fkGroteskNeue"/>
              </a:rPr>
              <a:t>(WIDTH)</a:t>
            </a:r>
            <a:r>
              <a:rPr lang="ko-KR" altLang="en-US" b="0" i="0" dirty="0">
                <a:effectLst/>
                <a:latin typeface="fkGroteskNeue"/>
              </a:rPr>
              <a:t>만큼 반복하며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매번 클럭의 하강 </a:t>
            </a:r>
            <a:r>
              <a:rPr lang="ko-KR" altLang="en-US" b="0" i="0" dirty="0" err="1">
                <a:effectLst/>
                <a:latin typeface="fkGroteskNeue"/>
              </a:rPr>
              <a:t>에지에서</a:t>
            </a:r>
            <a:r>
              <a:rPr lang="ko-KR" altLang="en-US" b="0" i="0" dirty="0">
                <a:effectLst/>
                <a:latin typeface="fkGroteskNeue"/>
              </a:rPr>
              <a:t> 새로운 데이터를 입력합니다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시뮬레이션 종료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추가로 몇 개의 클럭 사이클을 진행한 후</a:t>
            </a:r>
            <a:r>
              <a:rPr lang="en-US" altLang="ko-KR" b="0" i="0" dirty="0">
                <a:effectLst/>
                <a:latin typeface="fkGroteskNeue"/>
              </a:rPr>
              <a:t>, $finish</a:t>
            </a:r>
            <a:r>
              <a:rPr lang="ko-KR" altLang="en-US" b="0" i="0" dirty="0">
                <a:effectLst/>
                <a:latin typeface="fkGroteskNeue"/>
              </a:rPr>
              <a:t>로 시뮬레이션을 종료합니다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모두 완료 하셨으면 다음장에서 결과를 확인해 보겠습니다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8424E5-C697-6F7B-D1FE-7AEECC4A19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146103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EA496-472C-488B-DCD6-B1CDF199C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AA12BD-D8C5-BC30-AF41-E8173AD6BC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C9FFDE-FDA0-5740-B014-635D6B5C4E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주어진 </a:t>
            </a:r>
            <a:r>
              <a:rPr lang="ko-KR" altLang="en-US" b="0" i="0" dirty="0" err="1">
                <a:effectLst/>
                <a:latin typeface="fkGroteskNeue"/>
              </a:rPr>
              <a:t>테스트벤치</a:t>
            </a:r>
            <a:r>
              <a:rPr lang="ko-KR" altLang="en-US" b="0" i="0" dirty="0">
                <a:effectLst/>
                <a:latin typeface="fkGroteskNeue"/>
              </a:rPr>
              <a:t> 결과는 </a:t>
            </a:r>
            <a:r>
              <a:rPr lang="en-US" altLang="ko-KR" b="0" i="0" dirty="0">
                <a:effectLst/>
                <a:latin typeface="fkGroteskNeue"/>
              </a:rPr>
              <a:t>SIPO(Serial-In Parallel-Out) </a:t>
            </a:r>
            <a:r>
              <a:rPr lang="ko-KR" altLang="en-US" b="0" i="0" dirty="0">
                <a:effectLst/>
                <a:latin typeface="fkGroteskNeue"/>
              </a:rPr>
              <a:t>시프트 레지스터의 동작을 검증한 시뮬레이션 파형입니다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아래에서 주요 신호와 동작을 설명하겠습니다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주요 신호 설명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 (</a:t>
            </a:r>
            <a:r>
              <a:rPr lang="ko-KR" altLang="en-US" b="0" i="0" dirty="0">
                <a:effectLst/>
                <a:latin typeface="fkGroteskNeue"/>
              </a:rPr>
              <a:t>클럭</a:t>
            </a:r>
            <a:r>
              <a:rPr lang="en-US" altLang="ko-KR" b="0" i="0" dirty="0">
                <a:effectLst/>
                <a:latin typeface="fkGroteskNeue"/>
              </a:rPr>
              <a:t>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상단에 표시된 신호로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일정한 주기</a:t>
            </a:r>
            <a:r>
              <a:rPr lang="en-US" altLang="ko-KR" b="0" i="0" dirty="0">
                <a:effectLst/>
                <a:latin typeface="fkGroteskNeue"/>
              </a:rPr>
              <a:t>(10ns)</a:t>
            </a:r>
            <a:r>
              <a:rPr lang="ko-KR" altLang="en-US" b="0" i="0" dirty="0">
                <a:effectLst/>
                <a:latin typeface="fkGroteskNeue"/>
              </a:rPr>
              <a:t>로 상승 및 하강 에지가 반복됩니다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DUT(</a:t>
            </a:r>
            <a:r>
              <a:rPr lang="ko-KR" altLang="en-US" b="0" i="0" dirty="0">
                <a:effectLst/>
                <a:latin typeface="fkGroteskNeue"/>
              </a:rPr>
              <a:t>테스트 대상 모듈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는 클럭의 상승 </a:t>
            </a:r>
            <a:r>
              <a:rPr lang="ko-KR" altLang="en-US" b="0" i="0" dirty="0" err="1">
                <a:effectLst/>
                <a:latin typeface="fkGroteskNeue"/>
              </a:rPr>
              <a:t>에지에서</a:t>
            </a:r>
            <a:r>
              <a:rPr lang="ko-KR" altLang="en-US" b="0" i="0" dirty="0">
                <a:effectLst/>
                <a:latin typeface="fkGroteskNeue"/>
              </a:rPr>
              <a:t> 데이터를 처리합니다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reset (</a:t>
            </a:r>
            <a:r>
              <a:rPr lang="ko-KR" altLang="en-US" b="0" i="0" dirty="0">
                <a:effectLst/>
                <a:latin typeface="fkGroteskNeue"/>
              </a:rPr>
              <a:t>리셋</a:t>
            </a:r>
            <a:r>
              <a:rPr lang="en-US" altLang="ko-KR" b="0" i="0" dirty="0">
                <a:effectLst/>
                <a:latin typeface="fkGroteskNeue"/>
              </a:rPr>
              <a:t>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초기화 신호로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활성화</a:t>
            </a:r>
            <a:r>
              <a:rPr lang="en-US" altLang="ko-KR" b="0" i="0" dirty="0">
                <a:effectLst/>
                <a:latin typeface="fkGroteskNeue"/>
              </a:rPr>
              <a:t>(1)</a:t>
            </a:r>
            <a:r>
              <a:rPr lang="ko-KR" altLang="en-US" b="0" i="0" dirty="0">
                <a:effectLst/>
                <a:latin typeface="fkGroteskNeue"/>
              </a:rPr>
              <a:t>되면 병렬 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이 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초기화됩니다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파형에서 리셋은 초기에 </a:t>
            </a:r>
            <a:r>
              <a:rPr lang="en-US" altLang="ko-KR" b="0" i="0" dirty="0">
                <a:effectLst/>
                <a:latin typeface="fkGroteskNeue"/>
              </a:rPr>
              <a:t>1 </a:t>
            </a:r>
            <a:r>
              <a:rPr lang="ko-KR" altLang="en-US" b="0" i="0" dirty="0">
                <a:effectLst/>
                <a:latin typeface="fkGroteskNeue"/>
              </a:rPr>
              <a:t>상태였다가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약 </a:t>
            </a:r>
            <a:r>
              <a:rPr lang="en-US" altLang="ko-KR" b="0" i="0" dirty="0">
                <a:effectLst/>
                <a:latin typeface="fkGroteskNeue"/>
              </a:rPr>
              <a:t>15ns </a:t>
            </a:r>
            <a:r>
              <a:rPr lang="ko-KR" altLang="en-US" b="0" i="0" dirty="0">
                <a:effectLst/>
                <a:latin typeface="fkGroteskNeue"/>
              </a:rPr>
              <a:t>이후 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비활성화되어 정상 동작을 시작합니다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serial_in</a:t>
            </a:r>
            <a:r>
              <a:rPr lang="en-US" altLang="ko-KR" b="0" i="0" dirty="0">
                <a:effectLst/>
                <a:latin typeface="fkGroteskNeue"/>
              </a:rPr>
              <a:t> (</a:t>
            </a:r>
            <a:r>
              <a:rPr lang="ko-KR" altLang="en-US" b="0" i="0" dirty="0">
                <a:effectLst/>
                <a:latin typeface="fkGroteskNeue"/>
              </a:rPr>
              <a:t>직렬 입력</a:t>
            </a:r>
            <a:r>
              <a:rPr lang="en-US" altLang="ko-KR" b="0" i="0" dirty="0">
                <a:effectLst/>
                <a:latin typeface="fkGroteskNeue"/>
              </a:rPr>
              <a:t>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에 입력되는 직렬 데이터입니다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파형에서 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과 </a:t>
            </a:r>
            <a:r>
              <a:rPr lang="en-US" altLang="ko-KR" b="0" i="0" dirty="0">
                <a:effectLst/>
                <a:latin typeface="fkGroteskNeue"/>
              </a:rPr>
              <a:t>0 </a:t>
            </a:r>
            <a:r>
              <a:rPr lang="ko-KR" altLang="en-US" b="0" i="0" dirty="0">
                <a:effectLst/>
                <a:latin typeface="fkGroteskNeue"/>
              </a:rPr>
              <a:t>값이 랜덤하게 입력되고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 클럭 사이클마다 새로운 값이 들어옵니다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[7:0] (</a:t>
            </a:r>
            <a:r>
              <a:rPr lang="ko-KR" altLang="en-US" b="0" i="0" dirty="0">
                <a:effectLst/>
                <a:latin typeface="fkGroteskNeue"/>
              </a:rPr>
              <a:t>병렬 출력</a:t>
            </a:r>
            <a:r>
              <a:rPr lang="en-US" altLang="ko-KR" b="0" i="0" dirty="0">
                <a:effectLst/>
                <a:latin typeface="fkGroteskNeue"/>
              </a:rPr>
              <a:t>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의 출력으로</a:t>
            </a:r>
            <a:r>
              <a:rPr lang="en-US" altLang="ko-KR" b="0" i="0" dirty="0">
                <a:effectLst/>
                <a:latin typeface="fkGroteskNeue"/>
              </a:rPr>
              <a:t>, 8</a:t>
            </a:r>
            <a:r>
              <a:rPr lang="ko-KR" altLang="en-US" b="0" i="0" dirty="0">
                <a:effectLst/>
                <a:latin typeface="fkGroteskNeue"/>
              </a:rPr>
              <a:t>비트 병렬 데이터입니다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직렬 입력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serial_in</a:t>
            </a:r>
            <a:r>
              <a:rPr lang="en-US" altLang="ko-KR" b="0" i="0" dirty="0">
                <a:effectLst/>
                <a:latin typeface="fkGroteskNeue"/>
              </a:rPr>
              <a:t>) </a:t>
            </a:r>
            <a:r>
              <a:rPr lang="ko-KR" altLang="en-US" b="0" i="0" dirty="0">
                <a:effectLst/>
                <a:latin typeface="fkGroteskNeue"/>
              </a:rPr>
              <a:t>값이 매 클럭마다 오른쪽으로 </a:t>
            </a:r>
            <a:r>
              <a:rPr lang="ko-KR" altLang="en-US" b="0" i="0" dirty="0" err="1">
                <a:effectLst/>
                <a:latin typeface="fkGroteskNeue"/>
              </a:rPr>
              <a:t>시프트되며</a:t>
            </a:r>
            <a:r>
              <a:rPr lang="ko-KR" altLang="en-US" b="0" i="0" dirty="0">
                <a:effectLst/>
                <a:latin typeface="fkGroteskNeue"/>
              </a:rPr>
              <a:t> 병렬 데이터로 변환됩니다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각 비트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, ..., </a:t>
            </a: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의 변화가 개별적으로 표시됩니다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동작 분석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. </a:t>
            </a:r>
            <a:r>
              <a:rPr lang="ko-KR" altLang="en-US" b="0" i="0" dirty="0">
                <a:effectLst/>
                <a:latin typeface="var(--font-fk-grotesk)"/>
              </a:rPr>
              <a:t>초기화 단계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시간</a:t>
            </a:r>
            <a:r>
              <a:rPr lang="en-US" altLang="ko-KR" b="0" i="0" dirty="0">
                <a:effectLst/>
                <a:latin typeface="fkGroteskNeue"/>
              </a:rPr>
              <a:t>: 0~15ns: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reset = 1 </a:t>
            </a:r>
            <a:r>
              <a:rPr lang="ko-KR" altLang="en-US" b="0" i="0" dirty="0">
                <a:effectLst/>
                <a:latin typeface="fkGroteskNeue"/>
              </a:rPr>
              <a:t>상태에서 </a:t>
            </a: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가 초기화됩니다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 구간 동안 </a:t>
            </a: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값은 모두 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유지됩니다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2. </a:t>
            </a:r>
            <a:r>
              <a:rPr lang="ko-KR" altLang="en-US" b="0" i="0" dirty="0">
                <a:effectLst/>
                <a:latin typeface="var(--font-fk-grotesk)"/>
              </a:rPr>
              <a:t>정상 동작 단계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시간</a:t>
            </a:r>
            <a:r>
              <a:rPr lang="en-US" altLang="ko-KR" b="0" i="0" dirty="0">
                <a:effectLst/>
                <a:latin typeface="fkGroteskNeue"/>
              </a:rPr>
              <a:t>: 15ns </a:t>
            </a:r>
            <a:r>
              <a:rPr lang="ko-KR" altLang="en-US" b="0" i="0" dirty="0">
                <a:effectLst/>
                <a:latin typeface="fkGroteskNeue"/>
              </a:rPr>
              <a:t>이후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리셋이 비활성화</a:t>
            </a:r>
            <a:r>
              <a:rPr lang="en-US" altLang="ko-KR" b="0" i="0" dirty="0">
                <a:effectLst/>
                <a:latin typeface="fkGroteskNeue"/>
              </a:rPr>
              <a:t>(reset = 0)</a:t>
            </a:r>
            <a:r>
              <a:rPr lang="ko-KR" altLang="en-US" b="0" i="0" dirty="0">
                <a:effectLst/>
                <a:latin typeface="fkGroteskNeue"/>
              </a:rPr>
              <a:t>되면서 </a:t>
            </a: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가 정상적으로 동작하기 시작합니다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매 클럭 상승 </a:t>
            </a:r>
            <a:r>
              <a:rPr lang="ko-KR" altLang="en-US" b="0" i="0" dirty="0" err="1">
                <a:effectLst/>
                <a:latin typeface="fkGroteskNeue"/>
              </a:rPr>
              <a:t>에지마다</a:t>
            </a:r>
            <a:r>
              <a:rPr lang="ko-KR" altLang="en-US" b="0" i="0" dirty="0">
                <a:effectLst/>
                <a:latin typeface="fkGroteskNeue"/>
              </a:rPr>
              <a:t> 직렬 입력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serial_in</a:t>
            </a:r>
            <a:r>
              <a:rPr lang="en-US" altLang="ko-KR" b="0" i="0" dirty="0">
                <a:effectLst/>
                <a:latin typeface="fkGroteskNeue"/>
              </a:rPr>
              <a:t>) </a:t>
            </a:r>
            <a:r>
              <a:rPr lang="ko-KR" altLang="en-US" b="0" i="0" dirty="0">
                <a:effectLst/>
                <a:latin typeface="fkGroteskNeue"/>
              </a:rPr>
              <a:t>값이 병렬 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반영됩니다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예시</a:t>
            </a:r>
            <a:r>
              <a:rPr lang="en-US" altLang="ko-KR" b="0" i="0" dirty="0">
                <a:effectLst/>
                <a:latin typeface="var(--font-fk-grotesk)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시간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약 </a:t>
            </a:r>
            <a:r>
              <a:rPr lang="en-US" altLang="ko-KR" b="0" i="0" dirty="0">
                <a:effectLst/>
                <a:latin typeface="fkGroteskNeue"/>
              </a:rPr>
              <a:t>20ns: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serial_in</a:t>
            </a:r>
            <a:r>
              <a:rPr lang="en-US" altLang="ko-KR" b="0" i="0" dirty="0">
                <a:effectLst/>
                <a:latin typeface="fkGroteskNeue"/>
              </a:rPr>
              <a:t> = 1, </a:t>
            </a:r>
            <a:r>
              <a:rPr lang="ko-KR" altLang="en-US" b="0" i="0" dirty="0">
                <a:effectLst/>
                <a:latin typeface="fkGroteskNeue"/>
              </a:rPr>
              <a:t>따라서 </a:t>
            </a: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 = 00000001.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시간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약 </a:t>
            </a:r>
            <a:r>
              <a:rPr lang="en-US" altLang="ko-KR" b="0" i="0" dirty="0">
                <a:effectLst/>
                <a:latin typeface="fkGroteskNeue"/>
              </a:rPr>
              <a:t>30ns: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새로운 </a:t>
            </a:r>
            <a:r>
              <a:rPr lang="en-US" altLang="ko-KR" b="0" i="0" dirty="0" err="1">
                <a:effectLst/>
                <a:latin typeface="fkGroteskNeue"/>
              </a:rPr>
              <a:t>serial_in</a:t>
            </a:r>
            <a:r>
              <a:rPr lang="en-US" altLang="ko-KR" b="0" i="0" dirty="0">
                <a:effectLst/>
                <a:latin typeface="fkGroteskNeue"/>
              </a:rPr>
              <a:t> = 1, </a:t>
            </a:r>
            <a:r>
              <a:rPr lang="ko-KR" altLang="en-US" b="0" i="0" dirty="0">
                <a:effectLst/>
                <a:latin typeface="fkGroteskNeue"/>
              </a:rPr>
              <a:t>따라서 </a:t>
            </a: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 = 00000011.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시간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약 </a:t>
            </a:r>
            <a:r>
              <a:rPr lang="en-US" altLang="ko-KR" b="0" i="0" dirty="0">
                <a:effectLst/>
                <a:latin typeface="fkGroteskNeue"/>
              </a:rPr>
              <a:t>40ns: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새로운 </a:t>
            </a:r>
            <a:r>
              <a:rPr lang="en-US" altLang="ko-KR" b="0" i="0" dirty="0" err="1">
                <a:effectLst/>
                <a:latin typeface="fkGroteskNeue"/>
              </a:rPr>
              <a:t>serial_in</a:t>
            </a:r>
            <a:r>
              <a:rPr lang="en-US" altLang="ko-KR" b="0" i="0" dirty="0">
                <a:effectLst/>
                <a:latin typeface="fkGroteskNeue"/>
              </a:rPr>
              <a:t> = 1, </a:t>
            </a:r>
            <a:r>
              <a:rPr lang="ko-KR" altLang="en-US" b="0" i="0" dirty="0">
                <a:effectLst/>
                <a:latin typeface="fkGroteskNeue"/>
              </a:rPr>
              <a:t>따라서 </a:t>
            </a: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 = 00000111.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과정이 반복되며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직렬 데이터를 왼쪽으로 </a:t>
            </a:r>
            <a:r>
              <a:rPr lang="ko-KR" altLang="en-US" b="0" i="0" dirty="0" err="1">
                <a:effectLst/>
                <a:latin typeface="fkGroteskNeue"/>
              </a:rPr>
              <a:t>시프트하면서</a:t>
            </a:r>
            <a:r>
              <a:rPr lang="ko-KR" altLang="en-US" b="0" i="0" dirty="0">
                <a:effectLst/>
                <a:latin typeface="fkGroteskNeue"/>
              </a:rPr>
              <a:t> 병렬 데이터로 변환합니다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병렬 출력 </a:t>
            </a:r>
            <a:r>
              <a:rPr lang="en-US" altLang="ko-KR" b="0" i="0" dirty="0">
                <a:effectLst/>
                <a:latin typeface="var(--font-fk-grotesk)"/>
              </a:rPr>
              <a:t>(</a:t>
            </a:r>
            <a:r>
              <a:rPr lang="en-US" altLang="ko-KR" b="0" i="0" dirty="0" err="1">
                <a:effectLst/>
                <a:latin typeface="var(--font-fk-grotesk)"/>
              </a:rPr>
              <a:t>parallel_out</a:t>
            </a:r>
            <a:r>
              <a:rPr lang="en-US" altLang="ko-KR" b="0" i="0" dirty="0">
                <a:effectLst/>
                <a:latin typeface="var(--font-fk-grotesk)"/>
              </a:rPr>
              <a:t>) </a:t>
            </a:r>
            <a:r>
              <a:rPr lang="ko-KR" altLang="en-US" b="0" i="0" dirty="0">
                <a:effectLst/>
                <a:latin typeface="var(--font-fk-grotesk)"/>
              </a:rPr>
              <a:t>변화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상단에 병렬 출력 값이 </a:t>
            </a:r>
            <a:r>
              <a:rPr lang="ko-KR" altLang="en-US" b="0" i="0" dirty="0" err="1">
                <a:effectLst/>
                <a:latin typeface="fkGroteskNeue"/>
              </a:rPr>
              <a:t>헥사</a:t>
            </a:r>
            <a:r>
              <a:rPr lang="en-US" altLang="ko-KR" b="0" i="0" dirty="0">
                <a:effectLst/>
                <a:latin typeface="fkGroteskNeue"/>
              </a:rPr>
              <a:t>(16</a:t>
            </a:r>
            <a:r>
              <a:rPr lang="ko-KR" altLang="en-US" b="0" i="0" dirty="0">
                <a:effectLst/>
                <a:latin typeface="fkGroteskNeue"/>
              </a:rPr>
              <a:t>진수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로 표시되어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시간 약 </a:t>
            </a:r>
            <a:r>
              <a:rPr lang="en-US" altLang="ko-KR" b="0" i="0" dirty="0">
                <a:effectLst/>
                <a:latin typeface="fkGroteskNeue"/>
              </a:rPr>
              <a:t>100ns</a:t>
            </a:r>
            <a:r>
              <a:rPr lang="ko-KR" altLang="en-US" b="0" i="0" dirty="0">
                <a:effectLst/>
                <a:latin typeface="fkGroteskNeue"/>
              </a:rPr>
              <a:t>에서 </a:t>
            </a: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 = FD (11111101)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이는 직렬 입력 값들이 순차적으로 </a:t>
            </a:r>
            <a:r>
              <a:rPr lang="ko-KR" altLang="en-US" b="0" i="0" dirty="0" err="1">
                <a:effectLst/>
                <a:latin typeface="fkGroteskNeue"/>
              </a:rPr>
              <a:t>시프트된</a:t>
            </a:r>
            <a:r>
              <a:rPr lang="ko-KR" altLang="en-US" b="0" i="0" dirty="0">
                <a:effectLst/>
                <a:latin typeface="fkGroteskNeue"/>
              </a:rPr>
              <a:t> 결과입니다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결과 요약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리셋 동작 확인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리셋 신호가 활성화된 동안 출력이 초기화되는 것을 확인했습니다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SIPO </a:t>
            </a:r>
            <a:r>
              <a:rPr lang="ko-KR" altLang="en-US" b="0" i="0" dirty="0">
                <a:effectLst/>
                <a:latin typeface="fkGroteskNeue"/>
              </a:rPr>
              <a:t>기능 검증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직렬 입력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serial_in</a:t>
            </a:r>
            <a:r>
              <a:rPr lang="en-US" altLang="ko-KR" b="0" i="0" dirty="0">
                <a:effectLst/>
                <a:latin typeface="fkGroteskNeue"/>
              </a:rPr>
              <a:t>) </a:t>
            </a:r>
            <a:r>
              <a:rPr lang="ko-KR" altLang="en-US" b="0" i="0" dirty="0">
                <a:effectLst/>
                <a:latin typeface="fkGroteskNeue"/>
              </a:rPr>
              <a:t>데이터를 클럭 신호에 따라 순차적으로 병렬 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parallel_out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으로 변환하는 기능이 정상적으로 작동하고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랜덤 입력 테스트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랜덤한</a:t>
            </a:r>
            <a:r>
              <a:rPr lang="ko-KR" altLang="en-US" b="0" i="0" dirty="0">
                <a:effectLst/>
                <a:latin typeface="fkGroteskNeue"/>
              </a:rPr>
              <a:t> 직렬 입력 데이터를 사용하여 다양한 상황에서 </a:t>
            </a:r>
            <a:r>
              <a:rPr lang="en-US" altLang="ko-KR" b="0" i="0" dirty="0">
                <a:effectLst/>
                <a:latin typeface="fkGroteskNeue"/>
              </a:rPr>
              <a:t>DUT</a:t>
            </a:r>
            <a:r>
              <a:rPr lang="ko-KR" altLang="en-US" b="0" i="0" dirty="0">
                <a:effectLst/>
                <a:latin typeface="fkGroteskNeue"/>
              </a:rPr>
              <a:t>의 안정성을 확인했습니다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결과적으로</a:t>
            </a:r>
            <a:r>
              <a:rPr lang="en-US" altLang="ko-KR" b="0" i="0" dirty="0">
                <a:effectLst/>
                <a:latin typeface="fkGroteskNeue"/>
              </a:rPr>
              <a:t>, SIPO </a:t>
            </a:r>
            <a:r>
              <a:rPr lang="ko-KR" altLang="en-US" b="0" i="0" dirty="0">
                <a:effectLst/>
                <a:latin typeface="fkGroteskNeue"/>
              </a:rPr>
              <a:t>시프트 레지스터가 설계 의도대로 작동함을 확인할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endParaRPr lang="ko-KR" altLang="en-US" b="0" i="0" dirty="0">
              <a:effectLst/>
              <a:latin typeface="fkGroteskNeue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88212E-930C-B1E8-BA9D-50FB41F4DB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67044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var(--font-fk-grotesk)"/>
              </a:rPr>
              <a:t>오늘 학습할 내용입니다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오늘 수업 내용은 기본 논리 구성 블록에 대한 순차논리 구성 이해부터 시작하여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FSM (Finite State Machine) </a:t>
            </a:r>
            <a:r>
              <a:rPr lang="ko-KR" altLang="en-US" b="0" i="0" dirty="0">
                <a:effectLst/>
                <a:latin typeface="fkGroteskNeue"/>
              </a:rPr>
              <a:t>이해 및 설계 연습을 통해 실제 시뮬레이션 실습까지 포함합니다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순차 논리 구성 블록은 </a:t>
            </a:r>
            <a:r>
              <a:rPr lang="ko-KR" altLang="en-US" b="0" i="0" dirty="0">
                <a:effectLst/>
                <a:latin typeface="fkGroteskNeue"/>
              </a:rPr>
              <a:t>시간의 흐름에 따라 상태가 변하는 순차 논리 블록을 학습합니다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effectLst/>
                <a:latin typeface="fkGroteskNeue"/>
              </a:rPr>
              <a:t>가장 대표적인 플립플롭 </a:t>
            </a:r>
            <a:r>
              <a:rPr lang="en-US" altLang="ko-KR" b="0" i="0" dirty="0">
                <a:effectLst/>
                <a:latin typeface="fkGroteskNeue"/>
              </a:rPr>
              <a:t>(Flip-Flop)</a:t>
            </a:r>
            <a:r>
              <a:rPr lang="ko-KR" altLang="en-US" b="0" i="0" dirty="0">
                <a:effectLst/>
                <a:latin typeface="fkGroteskNeue"/>
              </a:rPr>
              <a:t>은</a:t>
            </a:r>
            <a:r>
              <a:rPr lang="en-US" altLang="ko-KR" b="0" i="0" dirty="0">
                <a:effectLst/>
                <a:latin typeface="fkGroteskNeue"/>
              </a:rPr>
              <a:t> 1</a:t>
            </a:r>
            <a:r>
              <a:rPr lang="ko-KR" altLang="en-US" b="0" i="0" dirty="0">
                <a:effectLst/>
                <a:latin typeface="fkGroteskNeue"/>
              </a:rPr>
              <a:t>비트 정보를 저장하는 기본 기억 소자입니다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effectLst/>
                <a:latin typeface="fkGroteskNeue"/>
              </a:rPr>
              <a:t>카운터 </a:t>
            </a:r>
            <a:r>
              <a:rPr lang="en-US" altLang="ko-KR" b="0" i="0" dirty="0">
                <a:effectLst/>
                <a:latin typeface="fkGroteskNeue"/>
              </a:rPr>
              <a:t>(Counter) </a:t>
            </a:r>
            <a:r>
              <a:rPr lang="ko-KR" altLang="en-US" b="0" i="0" dirty="0">
                <a:effectLst/>
                <a:latin typeface="fkGroteskNeue"/>
              </a:rPr>
              <a:t>카운터는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신호에 따라 상태를 증가</a:t>
            </a:r>
            <a:r>
              <a:rPr lang="en-US" altLang="ko-KR" b="0" i="0" dirty="0">
                <a:effectLst/>
                <a:latin typeface="fkGroteskNeue"/>
              </a:rPr>
              <a:t>/</a:t>
            </a:r>
            <a:r>
              <a:rPr lang="ko-KR" altLang="en-US" b="0" i="0" dirty="0">
                <a:effectLst/>
                <a:latin typeface="fkGroteskNeue"/>
              </a:rPr>
              <a:t>감소시키는 회로이며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시프트 레지스터는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신호에 따라 비트들을 이동시키는 회로입니다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effectLst/>
                <a:latin typeface="fkGroteskNeue"/>
              </a:rPr>
              <a:t>레지스터 </a:t>
            </a:r>
            <a:r>
              <a:rPr lang="ko-KR" altLang="en-US" b="0" i="0" dirty="0" err="1">
                <a:effectLst/>
                <a:latin typeface="fkGroteskNeue"/>
              </a:rPr>
              <a:t>맵은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내의 다양한 주변 장치들을 제어하고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r>
              <a:rPr lang="ko-KR" altLang="en-US" b="0" i="0" dirty="0">
                <a:effectLst/>
                <a:latin typeface="fkGroteskNeue"/>
              </a:rPr>
              <a:t> 상태를 모니터링하기 위한 주소 공간이며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메모리는 데이터를 저장하는 공간입니다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FSM (Finite State Machine)</a:t>
            </a:r>
            <a:r>
              <a:rPr lang="ko-KR" altLang="en-US" b="0" i="0" dirty="0">
                <a:effectLst/>
                <a:latin typeface="var(--font-fk-grotesk)"/>
              </a:rPr>
              <a:t>은</a:t>
            </a:r>
            <a:r>
              <a:rPr lang="en-US" altLang="ko-KR" b="0" i="0" dirty="0">
                <a:effectLst/>
                <a:latin typeface="var(--font-fk-grotesk)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상태를 기반으로 동작하는 디지털 시스템을 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을 기반으로 한 </a:t>
            </a:r>
            <a:r>
              <a:rPr lang="ko-KR" altLang="en-US" b="0" i="0" dirty="0" err="1">
                <a:effectLst/>
                <a:latin typeface="fkGroteskNeue"/>
              </a:rPr>
              <a:t>시퀀서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프로토콜 컨트롤러 등을 설계할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마지막으로 기본 블록을 </a:t>
            </a:r>
            <a:r>
              <a:rPr lang="ko-KR" altLang="en-US" b="0" i="0" dirty="0">
                <a:effectLst/>
                <a:latin typeface="fkGroteskNeue"/>
              </a:rPr>
              <a:t>테스트 벤치를 작성하여 다양한 입력 조건에서 회로의 동작을 시뮬레이션 해 동작을 확인합니다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학습 과정은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설계의 기본 원리를 이해하고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실제 프로젝트에 적용할 수 있는 능력을 키울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각 단계를 꼼꼼히 학습하고 실습을 통해 경험을 쌓는 것이 중요합니다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2514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레지스터 </a:t>
            </a:r>
            <a:r>
              <a:rPr lang="ko-KR" altLang="en-US" b="0" i="0" dirty="0" err="1">
                <a:effectLst/>
                <a:latin typeface="fkGroteskNeue"/>
              </a:rPr>
              <a:t>맵은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SoC</a:t>
            </a:r>
            <a:r>
              <a:rPr lang="ko-KR" altLang="en-US" b="0" i="0" dirty="0">
                <a:effectLst/>
                <a:latin typeface="fkGroteskNeue"/>
              </a:rPr>
              <a:t>의 하드웨어 </a:t>
            </a:r>
            <a:r>
              <a:rPr lang="en-US" altLang="ko-KR" b="0" i="0" dirty="0">
                <a:effectLst/>
                <a:latin typeface="fkGroteskNeue"/>
              </a:rPr>
              <a:t>IP</a:t>
            </a:r>
            <a:r>
              <a:rPr lang="ko-KR" altLang="en-US" b="0" i="0" dirty="0">
                <a:effectLst/>
                <a:latin typeface="fkGroteskNeue"/>
              </a:rPr>
              <a:t>를 제어하기 위한 레지스터들의 집합을 정의합니다</a:t>
            </a:r>
            <a:r>
              <a:rPr lang="en-US" altLang="ko-KR" b="0" i="0" u="none" strike="noStrike" dirty="0">
                <a:effectLst/>
                <a:latin typeface="var(--font-berkeley-mono)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레지스터 맵</a:t>
            </a:r>
            <a:r>
              <a:rPr lang="en-US" altLang="ko-KR" b="0" i="0" dirty="0">
                <a:effectLst/>
                <a:latin typeface="var(--font-fk-grotesk)"/>
              </a:rPr>
              <a:t>(Register Map)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**레지스터 맵**은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내에서 특정 하드웨어 모듈의 제어 및 상태 정보를 저장하는 레지스터들의 주소와 기능을 정의한 것입니다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각 레지스터는 고유한 주소를 가지며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이를 통해 소프트웨어가 하드웨어를 제어하거나 데이터를 읽을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특징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주소 지정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레지스터는 특정 주소에 </a:t>
            </a:r>
            <a:r>
              <a:rPr lang="ko-KR" altLang="en-US" b="0" i="0" dirty="0" err="1">
                <a:effectLst/>
                <a:latin typeface="fkGroteskNeue"/>
              </a:rPr>
              <a:t>매핑됩니다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읽기</a:t>
            </a:r>
            <a:r>
              <a:rPr lang="en-US" altLang="ko-KR" b="0" i="0" dirty="0">
                <a:effectLst/>
                <a:latin typeface="fkGroteskNeue"/>
              </a:rPr>
              <a:t>/</a:t>
            </a:r>
            <a:r>
              <a:rPr lang="ko-KR" altLang="en-US" b="0" i="0" dirty="0">
                <a:effectLst/>
                <a:latin typeface="fkGroteskNeue"/>
              </a:rPr>
              <a:t>쓰기 권한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레지스터는 읽기</a:t>
            </a:r>
            <a:r>
              <a:rPr lang="en-US" altLang="ko-KR" b="0" i="0" dirty="0">
                <a:effectLst/>
                <a:latin typeface="fkGroteskNeue"/>
              </a:rPr>
              <a:t>(Read), </a:t>
            </a:r>
            <a:r>
              <a:rPr lang="ko-KR" altLang="en-US" b="0" i="0" dirty="0">
                <a:effectLst/>
                <a:latin typeface="fkGroteskNeue"/>
              </a:rPr>
              <a:t>쓰기</a:t>
            </a:r>
            <a:r>
              <a:rPr lang="en-US" altLang="ko-KR" b="0" i="0" dirty="0">
                <a:effectLst/>
                <a:latin typeface="fkGroteskNeue"/>
              </a:rPr>
              <a:t>(Write), </a:t>
            </a:r>
            <a:r>
              <a:rPr lang="ko-KR" altLang="en-US" b="0" i="0" dirty="0">
                <a:effectLst/>
                <a:latin typeface="fkGroteskNeue"/>
              </a:rPr>
              <a:t>또는 읽기</a:t>
            </a:r>
            <a:r>
              <a:rPr lang="en-US" altLang="ko-KR" b="0" i="0" dirty="0">
                <a:effectLst/>
                <a:latin typeface="fkGroteskNeue"/>
              </a:rPr>
              <a:t>-</a:t>
            </a:r>
            <a:r>
              <a:rPr lang="ko-KR" altLang="en-US" b="0" i="0" dirty="0">
                <a:effectLst/>
                <a:latin typeface="fkGroteskNeue"/>
              </a:rPr>
              <a:t>쓰기</a:t>
            </a:r>
            <a:r>
              <a:rPr lang="en-US" altLang="ko-KR" b="0" i="0" dirty="0">
                <a:effectLst/>
                <a:latin typeface="fkGroteskNeue"/>
              </a:rPr>
              <a:t>(Read-Write)</a:t>
            </a:r>
            <a:r>
              <a:rPr lang="ko-KR" altLang="en-US" b="0" i="0" dirty="0">
                <a:effectLst/>
                <a:latin typeface="fkGroteskNeue"/>
              </a:rPr>
              <a:t>로 설정됩니다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제어 및 상태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제어 레지스터는 하드웨어 동작을 설정하며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상태 레지스터는 하드웨어의 현재 상태를 나타냅니다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그림은 프로세서와 사용자 정의 </a:t>
            </a:r>
            <a:r>
              <a:rPr lang="en-US" altLang="ko-KR" b="0" i="0" dirty="0">
                <a:effectLst/>
                <a:latin typeface="fkGroteskNeue"/>
              </a:rPr>
              <a:t>IP </a:t>
            </a:r>
            <a:r>
              <a:rPr lang="ko-KR" altLang="en-US" b="0" i="0" dirty="0">
                <a:effectLst/>
                <a:latin typeface="fkGroteskNeue"/>
              </a:rPr>
              <a:t>블록 간의 데이터 통신 구조를 보여줍니다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주요 구성 요소와 데이터 흐름을 다음과 같이 설명할 수 있습니다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구성 요소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Processor (</a:t>
            </a:r>
            <a:r>
              <a:rPr lang="ko-KR" altLang="en-US" b="0" i="0" dirty="0">
                <a:effectLst/>
                <a:latin typeface="fkGroteskNeue"/>
              </a:rPr>
              <a:t>프로세서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데이터를 처리하는 중앙 처리 장치입니다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절대 주소</a:t>
            </a:r>
            <a:r>
              <a:rPr lang="en-US" altLang="ko-KR" b="0" i="0" dirty="0">
                <a:effectLst/>
                <a:latin typeface="fkGroteskNeue"/>
              </a:rPr>
              <a:t>(absolute address)</a:t>
            </a:r>
            <a:r>
              <a:rPr lang="ko-KR" altLang="en-US" b="0" i="0" dirty="0">
                <a:effectLst/>
                <a:latin typeface="fkGroteskNeue"/>
              </a:rPr>
              <a:t>를 사용하여 버스 </a:t>
            </a:r>
            <a:r>
              <a:rPr lang="ko-KR" altLang="en-US" b="0" i="0" dirty="0" err="1">
                <a:effectLst/>
                <a:latin typeface="fkGroteskNeue"/>
              </a:rPr>
              <a:t>인터커넥트를</a:t>
            </a:r>
            <a:r>
              <a:rPr lang="ko-KR" altLang="en-US" b="0" i="0" dirty="0">
                <a:effectLst/>
                <a:latin typeface="fkGroteskNeue"/>
              </a:rPr>
              <a:t> 통해 사용자 정의 </a:t>
            </a:r>
            <a:r>
              <a:rPr lang="en-US" altLang="ko-KR" b="0" i="0" dirty="0">
                <a:effectLst/>
                <a:latin typeface="fkGroteskNeue"/>
              </a:rPr>
              <a:t>IP </a:t>
            </a:r>
            <a:r>
              <a:rPr lang="ko-KR" altLang="en-US" b="0" i="0" dirty="0">
                <a:effectLst/>
                <a:latin typeface="fkGroteskNeue"/>
              </a:rPr>
              <a:t>블록에 접근합니다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Bus Interconnect (</a:t>
            </a:r>
            <a:r>
              <a:rPr lang="ko-KR" altLang="en-US" b="0" i="0" dirty="0">
                <a:effectLst/>
                <a:latin typeface="fkGroteskNeue"/>
              </a:rPr>
              <a:t>버스 </a:t>
            </a:r>
            <a:r>
              <a:rPr lang="ko-KR" altLang="en-US" b="0" i="0" dirty="0" err="1">
                <a:effectLst/>
                <a:latin typeface="fkGroteskNeue"/>
              </a:rPr>
              <a:t>인터커넥트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프로세서와 주변기기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블록 간의 데이터 전송을 중계하는 역할을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절대 주소를 받아서 이를 주변기기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블록의 오프셋 주소</a:t>
            </a:r>
            <a:r>
              <a:rPr lang="en-US" altLang="ko-KR" b="0" i="0" dirty="0">
                <a:effectLst/>
                <a:latin typeface="fkGroteskNeue"/>
              </a:rPr>
              <a:t>(offset address)</a:t>
            </a:r>
            <a:r>
              <a:rPr lang="ko-KR" altLang="en-US" b="0" i="0" dirty="0">
                <a:effectLst/>
                <a:latin typeface="fkGroteskNeue"/>
              </a:rPr>
              <a:t>로 변환합니다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주변기기</a:t>
            </a:r>
            <a:endParaRPr lang="en-US" altLang="ko-KR" b="0" i="0" dirty="0">
              <a:effectLst/>
              <a:latin typeface="fkGroteskNeue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특정 기능을 수행하는 하드웨어 블록입니다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레지스터 공간</a:t>
            </a:r>
            <a:r>
              <a:rPr lang="en-US" altLang="ko-KR" b="0" i="0" dirty="0">
                <a:effectLst/>
                <a:latin typeface="fkGroteskNeue"/>
              </a:rPr>
              <a:t>(register space)</a:t>
            </a:r>
            <a:r>
              <a:rPr lang="ko-KR" altLang="en-US" b="0" i="0" dirty="0">
                <a:effectLst/>
                <a:latin typeface="fkGroteskNeue"/>
              </a:rPr>
              <a:t>을 포함하며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오프셋 주소를 통해 데이터에 접근합니다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데이터 흐름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프로세서는 **절대 주소</a:t>
            </a:r>
            <a:r>
              <a:rPr lang="en-US" altLang="ko-KR" b="0" i="0" dirty="0">
                <a:effectLst/>
                <a:latin typeface="fkGroteskNeue"/>
              </a:rPr>
              <a:t>(0x1</a:t>
            </a:r>
            <a:r>
              <a:rPr lang="en-CA" altLang="ko-KR" b="0" i="0" dirty="0">
                <a:effectLst/>
                <a:latin typeface="fkGroteskNeue"/>
              </a:rPr>
              <a:t>E</a:t>
            </a:r>
            <a:r>
              <a:rPr lang="en-US" altLang="ko-KR" b="0" i="0" dirty="0">
                <a:effectLst/>
                <a:latin typeface="fkGroteskNeue"/>
              </a:rPr>
              <a:t>00_0101)**</a:t>
            </a:r>
            <a:r>
              <a:rPr lang="ko-KR" altLang="en-US" b="0" i="0" dirty="0">
                <a:effectLst/>
                <a:latin typeface="fkGroteskNeue"/>
              </a:rPr>
              <a:t>를 사용하여 데이터를 버스로 보냅니다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버스 </a:t>
            </a:r>
            <a:r>
              <a:rPr lang="ko-KR" altLang="en-US" b="0" i="0" dirty="0" err="1">
                <a:effectLst/>
                <a:latin typeface="fkGroteskNeue"/>
              </a:rPr>
              <a:t>인터커넥트는</a:t>
            </a:r>
            <a:r>
              <a:rPr lang="ko-KR" altLang="en-US" b="0" i="0" dirty="0">
                <a:effectLst/>
                <a:latin typeface="fkGroteskNeue"/>
              </a:rPr>
              <a:t> 절대 주소를 **오프셋 주소</a:t>
            </a:r>
            <a:r>
              <a:rPr lang="en-US" altLang="ko-KR" b="0" i="0" dirty="0">
                <a:effectLst/>
                <a:latin typeface="fkGroteskNeue"/>
              </a:rPr>
              <a:t>(0x0000_0101)**</a:t>
            </a:r>
            <a:r>
              <a:rPr lang="ko-KR" altLang="en-US" b="0" i="0" dirty="0">
                <a:effectLst/>
                <a:latin typeface="fkGroteskNeue"/>
              </a:rPr>
              <a:t>로 변환하여 주변기기의 블록에 전달합니다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주변기기 블록은 전달받은 데이터를 처리하거나 레지스터 공간에 저장합니다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주소 체계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절대 주소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시스템 전체에서 특정 위치를 나타내는 고유한 주소입니다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여기서는 </a:t>
            </a:r>
            <a:r>
              <a:rPr lang="en-US" altLang="ko-KR" b="0" i="0" dirty="0">
                <a:effectLst/>
                <a:latin typeface="fkGroteskNeue"/>
              </a:rPr>
              <a:t>0x1</a:t>
            </a:r>
            <a:r>
              <a:rPr lang="en-CA" altLang="ko-KR" b="0" i="0" dirty="0">
                <a:effectLst/>
                <a:latin typeface="fkGroteskNeue"/>
              </a:rPr>
              <a:t>E</a:t>
            </a:r>
            <a:r>
              <a:rPr lang="en-US" altLang="ko-KR" b="0" i="0" dirty="0">
                <a:effectLst/>
                <a:latin typeface="fkGroteskNeue"/>
              </a:rPr>
              <a:t>00_0101</a:t>
            </a:r>
            <a:r>
              <a:rPr lang="ko-KR" altLang="en-US" b="0" i="0" dirty="0">
                <a:effectLst/>
                <a:latin typeface="fkGroteskNeue"/>
              </a:rPr>
              <a:t>가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오프셋 주소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특정 하드웨어 블록 내부에서 상대적으로 접근 가능한 주소입니다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여기서는 </a:t>
            </a:r>
            <a:r>
              <a:rPr lang="en-US" altLang="ko-KR" b="0" i="0" dirty="0">
                <a:effectLst/>
                <a:latin typeface="fkGroteskNeue"/>
              </a:rPr>
              <a:t>0x0000_0101</a:t>
            </a:r>
            <a:r>
              <a:rPr lang="ko-KR" altLang="en-US" b="0" i="0" dirty="0">
                <a:effectLst/>
                <a:latin typeface="fkGroteskNeue"/>
              </a:rPr>
              <a:t>가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구조는 프로세서가 다양한 하드웨어 주변기기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블록과 효율적으로 통신할 수 있도록 설계된 방식입니다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CONTROL (0x00):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하드웨어를 제어하는 레지스터입니다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읽기 및 쓰기가 가능</a:t>
            </a:r>
            <a:r>
              <a:rPr lang="en-US" altLang="ko-KR" b="0" i="0" dirty="0">
                <a:effectLst/>
                <a:latin typeface="fkGroteskNeue"/>
              </a:rPr>
              <a:t>(RW).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특정 기능 활성화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모드 변경 등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STATUS (0x04):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하드웨어의 현재 상태를 나타내는 레지스터입니다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읽기 전용</a:t>
            </a:r>
            <a:r>
              <a:rPr lang="en-US" altLang="ko-KR" b="0" i="0" dirty="0">
                <a:effectLst/>
                <a:latin typeface="fkGroteskNeue"/>
              </a:rPr>
              <a:t>(R).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장치가 작동 중인지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에러가 발생했는지 확인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DATA_IN (0x08):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입력 데이터를 저장하는 레지스터입니다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쓰기 전용</a:t>
            </a:r>
            <a:r>
              <a:rPr lang="en-US" altLang="ko-KR" b="0" i="0" dirty="0">
                <a:effectLst/>
                <a:latin typeface="fkGroteskNeue"/>
              </a:rPr>
              <a:t>(W).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외부에서 들어오는 데이터를 하드웨어로 전달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DATA_OUT (0x0C):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출력 데이터를 저장하는 레지스터입니다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읽기 전용</a:t>
            </a:r>
            <a:r>
              <a:rPr lang="en-US" altLang="ko-KR" b="0" i="0" dirty="0">
                <a:effectLst/>
                <a:latin typeface="fkGroteskNeue"/>
              </a:rPr>
              <a:t>(R).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하드웨어에서 처리된 결과를 읽어오는 용도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레지스터 맵 활용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소프트웨어는 이 레지스터 </a:t>
            </a:r>
            <a:r>
              <a:rPr lang="ko-KR" altLang="en-US" b="0" i="0" dirty="0" err="1">
                <a:effectLst/>
                <a:latin typeface="fkGroteskNeue"/>
              </a:rPr>
              <a:t>맵을</a:t>
            </a:r>
            <a:r>
              <a:rPr lang="ko-KR" altLang="en-US" b="0" i="0" dirty="0">
                <a:effectLst/>
                <a:latin typeface="fkGroteskNeue"/>
              </a:rPr>
              <a:t> 사용하여 하드웨어와 상호작용합니다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CONTROL </a:t>
            </a:r>
            <a:r>
              <a:rPr lang="ko-KR" altLang="en-US" b="0" i="0" dirty="0">
                <a:effectLst/>
                <a:latin typeface="fkGroteskNeue"/>
              </a:rPr>
              <a:t>레지스터에 값을 써서 하드웨어를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STATUS </a:t>
            </a:r>
            <a:r>
              <a:rPr lang="ko-KR" altLang="en-US" b="0" i="0" dirty="0">
                <a:effectLst/>
                <a:latin typeface="fkGroteskNeue"/>
              </a:rPr>
              <a:t>레지스터를 읽어 현재 상태를 확인합니다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DATA_IN</a:t>
            </a:r>
            <a:r>
              <a:rPr lang="ko-KR" altLang="en-US" b="0" i="0" dirty="0">
                <a:effectLst/>
                <a:latin typeface="fkGroteskNeue"/>
              </a:rPr>
              <a:t>에 데이터를 써서 하드웨어로 전달합니다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DATA_OUT</a:t>
            </a:r>
            <a:r>
              <a:rPr lang="ko-KR" altLang="en-US" b="0" i="0" dirty="0">
                <a:effectLst/>
                <a:latin typeface="fkGroteskNeue"/>
              </a:rPr>
              <a:t>에서 데이터를 읽어 처리 결과를 가져옵니다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이러한 레지스터 </a:t>
            </a:r>
            <a:r>
              <a:rPr lang="ko-KR" altLang="en-US" b="0" i="0" dirty="0" err="1">
                <a:effectLst/>
                <a:latin typeface="fkGroteskNeue"/>
              </a:rPr>
              <a:t>맵은</a:t>
            </a:r>
            <a:r>
              <a:rPr lang="ko-KR" altLang="en-US" b="0" i="0" dirty="0">
                <a:effectLst/>
                <a:latin typeface="fkGroteskNeue"/>
              </a:rPr>
              <a:t> 하드웨어와 소프트웨어 간의 인터페이스를 명확히 정의하여 효율적인 통신을 가능하게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3228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2400" dirty="0">
                <a:latin typeface="+mn-ea"/>
              </a:rPr>
              <a:t>메모리 맵</a:t>
            </a:r>
            <a:r>
              <a:rPr lang="en-US" altLang="ko-KR" sz="2400" dirty="0">
                <a:latin typeface="+mn-ea"/>
              </a:rPr>
              <a:t>(</a:t>
            </a:r>
            <a:r>
              <a:rPr lang="en-CA" sz="2400" dirty="0">
                <a:latin typeface="+mn-ea"/>
              </a:rPr>
              <a:t>Memory Map)</a:t>
            </a:r>
          </a:p>
          <a:p>
            <a:r>
              <a:rPr lang="ko-KR" altLang="en-US" sz="2400" dirty="0">
                <a:latin typeface="+mn-ea"/>
              </a:rPr>
              <a:t>**메모리 맵**은 </a:t>
            </a:r>
            <a:r>
              <a:rPr lang="en-US" altLang="ko-KR" sz="2400" dirty="0">
                <a:latin typeface="+mn-ea"/>
              </a:rPr>
              <a:t>SoC</a:t>
            </a:r>
            <a:r>
              <a:rPr lang="ko-KR" altLang="en-US" sz="2400" dirty="0">
                <a:latin typeface="+mn-ea"/>
              </a:rPr>
              <a:t>에서 사용 가능한 메모리 공간을 정의한 것입니다</a:t>
            </a:r>
            <a:r>
              <a:rPr lang="en-US" altLang="ko-KR" sz="2400" dirty="0">
                <a:latin typeface="+mn-ea"/>
              </a:rPr>
              <a:t>. </a:t>
            </a:r>
          </a:p>
          <a:p>
            <a:pPr lvl="1"/>
            <a:r>
              <a:rPr lang="en-US" altLang="ko-KR" sz="1800" dirty="0">
                <a:latin typeface="+mn-ea"/>
              </a:rPr>
              <a:t>CPU</a:t>
            </a:r>
            <a:r>
              <a:rPr lang="ko-KR" altLang="en-US" sz="1800" dirty="0">
                <a:latin typeface="+mn-ea"/>
              </a:rPr>
              <a:t>가 접근할 수 있는 모든 메모리 영역을 포함하며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각 영역은 특정 용도로 나뉩니다</a:t>
            </a:r>
            <a:r>
              <a:rPr lang="en-US" altLang="ko-KR" sz="1800" dirty="0">
                <a:latin typeface="+mn-ea"/>
              </a:rPr>
              <a:t>.</a:t>
            </a:r>
            <a:endParaRPr lang="en-US" altLang="ko-KR" sz="105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특징</a:t>
            </a:r>
          </a:p>
          <a:p>
            <a:pPr lvl="1"/>
            <a:r>
              <a:rPr lang="ko-KR" altLang="en-US" sz="1800" dirty="0">
                <a:latin typeface="+mn-ea"/>
              </a:rPr>
              <a:t>주소 공간 분할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메모리는 코드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데이터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스택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외부 장치 등으로 분할됩니다</a:t>
            </a:r>
            <a:r>
              <a:rPr lang="en-US" altLang="ko-KR" sz="1800" dirty="0">
                <a:latin typeface="+mn-ea"/>
              </a:rPr>
              <a:t>.</a:t>
            </a:r>
            <a:endParaRPr lang="en-US" altLang="ko-KR" sz="105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장치 매핑</a:t>
            </a:r>
            <a:r>
              <a:rPr lang="en-US" altLang="ko-KR" sz="2400" dirty="0">
                <a:latin typeface="+mn-ea"/>
              </a:rPr>
              <a:t>: </a:t>
            </a:r>
          </a:p>
          <a:p>
            <a:pPr lvl="1"/>
            <a:r>
              <a:rPr lang="ko-KR" altLang="en-US" sz="1800" dirty="0">
                <a:latin typeface="+mn-ea"/>
              </a:rPr>
              <a:t>외부 장치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예</a:t>
            </a:r>
            <a:r>
              <a:rPr lang="en-US" altLang="ko-KR" sz="1800" dirty="0">
                <a:latin typeface="+mn-ea"/>
              </a:rPr>
              <a:t>: UART, SPI </a:t>
            </a:r>
            <a:r>
              <a:rPr lang="ko-KR" altLang="en-US" sz="1800" dirty="0">
                <a:latin typeface="+mn-ea"/>
              </a:rPr>
              <a:t>등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는 메모리 주소에 </a:t>
            </a:r>
            <a:r>
              <a:rPr lang="ko-KR" altLang="en-US" sz="1800" dirty="0" err="1">
                <a:latin typeface="+mn-ea"/>
              </a:rPr>
              <a:t>매핑되어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CPU</a:t>
            </a:r>
            <a:r>
              <a:rPr lang="ko-KR" altLang="en-US" sz="1800" dirty="0">
                <a:latin typeface="+mn-ea"/>
              </a:rPr>
              <a:t>가 이를 제어할 수 있습니다</a:t>
            </a:r>
            <a:r>
              <a:rPr lang="en-US" altLang="ko-KR" sz="1800" dirty="0">
                <a:latin typeface="+mn-ea"/>
              </a:rPr>
              <a:t>.</a:t>
            </a:r>
            <a:endParaRPr lang="en-US" altLang="ko-KR" sz="105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효율적 설계</a:t>
            </a:r>
            <a:r>
              <a:rPr lang="en-US" altLang="ko-KR" sz="2400" dirty="0">
                <a:latin typeface="+mn-ea"/>
              </a:rPr>
              <a:t>: </a:t>
            </a:r>
          </a:p>
          <a:p>
            <a:pPr lvl="1"/>
            <a:r>
              <a:rPr lang="ko-KR" altLang="en-US" sz="1800" dirty="0">
                <a:latin typeface="+mn-ea"/>
              </a:rPr>
              <a:t>메모리 </a:t>
            </a:r>
            <a:r>
              <a:rPr lang="ko-KR" altLang="en-US" sz="1800" dirty="0" err="1">
                <a:latin typeface="+mn-ea"/>
              </a:rPr>
              <a:t>맵을</a:t>
            </a:r>
            <a:r>
              <a:rPr lang="ko-KR" altLang="en-US" sz="1800" dirty="0">
                <a:latin typeface="+mn-ea"/>
              </a:rPr>
              <a:t> 통해 데이터와 장치 간의 효율적인 접근이 가능합니다</a:t>
            </a:r>
            <a:r>
              <a:rPr lang="en-US" altLang="ko-KR" sz="1800" dirty="0">
                <a:latin typeface="+mn-ea"/>
              </a:rPr>
              <a:t>.</a:t>
            </a:r>
            <a:endParaRPr lang="en-CA" sz="1800" dirty="0">
              <a:latin typeface="+mn-ea"/>
            </a:endParaRPr>
          </a:p>
          <a:p>
            <a:r>
              <a:rPr lang="ko-KR" altLang="en-US" dirty="0"/>
              <a:t>예시는 실제 </a:t>
            </a:r>
            <a:r>
              <a:rPr lang="en-CA" altLang="ko-KR" dirty="0"/>
              <a:t>Soc MCU</a:t>
            </a:r>
            <a:r>
              <a:rPr lang="ko-KR" altLang="en-US" dirty="0"/>
              <a:t>의 </a:t>
            </a:r>
            <a:r>
              <a:rPr lang="en-CA" altLang="ko-KR" dirty="0"/>
              <a:t>address </a:t>
            </a:r>
            <a:r>
              <a:rPr lang="ko-KR" altLang="en-US" dirty="0"/>
              <a:t>메모리 </a:t>
            </a:r>
            <a:r>
              <a:rPr lang="ko-KR" altLang="en-US" dirty="0" err="1"/>
              <a:t>맵을</a:t>
            </a:r>
            <a:r>
              <a:rPr lang="en-CA" altLang="ko-KR" dirty="0"/>
              <a:t> </a:t>
            </a:r>
            <a:r>
              <a:rPr lang="ko-KR" altLang="en-US" dirty="0"/>
              <a:t>예를 들어 설명하였습니다</a:t>
            </a:r>
            <a:r>
              <a:rPr lang="en-CA" altLang="ko-KR" dirty="0"/>
              <a:t>.</a:t>
            </a:r>
          </a:p>
          <a:p>
            <a:r>
              <a:rPr lang="en-CA" dirty="0"/>
              <a:t>Rom </a:t>
            </a:r>
            <a:r>
              <a:rPr lang="ko-KR" altLang="en-US" dirty="0"/>
              <a:t>영역에 부트코드 저장용 </a:t>
            </a:r>
            <a:r>
              <a:rPr lang="en-CA" altLang="ko-KR" dirty="0"/>
              <a:t>64K byte</a:t>
            </a:r>
            <a:r>
              <a:rPr lang="ko-KR" altLang="en-US" dirty="0"/>
              <a:t>와 프로그램 구동에 사용될 </a:t>
            </a:r>
            <a:r>
              <a:rPr lang="en-CA" altLang="ko-KR" dirty="0"/>
              <a:t>Ram 64Kbyte,</a:t>
            </a:r>
          </a:p>
          <a:p>
            <a:r>
              <a:rPr lang="en-CA" dirty="0"/>
              <a:t>Peripheral UART, GPIO</a:t>
            </a:r>
            <a:r>
              <a:rPr lang="ko-KR" altLang="en-US" dirty="0"/>
              <a:t>용 </a:t>
            </a:r>
            <a:r>
              <a:rPr lang="en-CA" altLang="ko-KR" dirty="0"/>
              <a:t>4kbyte</a:t>
            </a:r>
            <a:r>
              <a:rPr lang="ko-KR" altLang="en-US" dirty="0"/>
              <a:t>씩 </a:t>
            </a:r>
            <a:r>
              <a:rPr lang="en-CA" altLang="ko-KR" dirty="0"/>
              <a:t>Address</a:t>
            </a:r>
            <a:r>
              <a:rPr lang="ko-KR" altLang="en-US" dirty="0"/>
              <a:t>공간을 표시한 예입니다</a:t>
            </a:r>
            <a:r>
              <a:rPr lang="en-CA" altLang="ko-KR" dirty="0"/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75573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var(--font-fk-grotesk)"/>
              </a:rPr>
              <a:t>레지스터 </a:t>
            </a:r>
            <a:r>
              <a:rPr lang="ko-KR" altLang="en-US" b="0" i="0" dirty="0" err="1">
                <a:effectLst/>
                <a:latin typeface="var(--font-fk-grotesk)"/>
              </a:rPr>
              <a:t>맵을</a:t>
            </a:r>
            <a:r>
              <a:rPr lang="ko-KR" altLang="en-US" b="0" i="0" dirty="0">
                <a:effectLst/>
                <a:latin typeface="var(--font-fk-grotesk)"/>
              </a:rPr>
              <a:t> 통한 메모리 관리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**레지스터 맵</a:t>
            </a:r>
            <a:r>
              <a:rPr lang="en-US" altLang="ko-KR" b="0" i="0" dirty="0">
                <a:effectLst/>
                <a:latin typeface="fkGroteskNeue"/>
              </a:rPr>
              <a:t>(Register Map)**</a:t>
            </a:r>
            <a:r>
              <a:rPr lang="ko-KR" altLang="en-US" b="0" i="0" dirty="0">
                <a:effectLst/>
                <a:latin typeface="fkGroteskNeue"/>
              </a:rPr>
              <a:t>은 하드웨어 모듈의 제어 및 상태 정보를 특정 메모리 주소에 매핑하여 소프트웨어가 이를 효율적으로 관리할 수 있도록 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이를 통해 하드웨어와 소프트웨어 간의 상호작용이 체계적으로 이루어지며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메모리 관리가 간소화됩니다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레지스터 </a:t>
            </a:r>
            <a:r>
              <a:rPr lang="ko-KR" altLang="en-US" b="0" i="0" dirty="0" err="1">
                <a:effectLst/>
                <a:latin typeface="var(--font-fk-grotesk)"/>
              </a:rPr>
              <a:t>맵을</a:t>
            </a:r>
            <a:r>
              <a:rPr lang="ko-KR" altLang="en-US" b="0" i="0" dirty="0">
                <a:effectLst/>
                <a:latin typeface="var(--font-fk-grotesk)"/>
              </a:rPr>
              <a:t> 통한 메모리 관리의 주요 원칙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주소 공간 분할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레지스터 </a:t>
            </a:r>
            <a:r>
              <a:rPr lang="ko-KR" altLang="en-US" b="0" i="0" dirty="0" err="1">
                <a:effectLst/>
                <a:latin typeface="fkGroteskNeue"/>
              </a:rPr>
              <a:t>맵은</a:t>
            </a:r>
            <a:r>
              <a:rPr lang="ko-KR" altLang="en-US" b="0" i="0" dirty="0">
                <a:effectLst/>
                <a:latin typeface="fkGroteskNeue"/>
              </a:rPr>
              <a:t> 각 하드웨어 모듈이나 기능별로 고유한 메모리 주소를 할당합니다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이를 통해 </a:t>
            </a:r>
            <a:r>
              <a:rPr lang="en-US" altLang="ko-KR" b="0" i="0" dirty="0">
                <a:effectLst/>
                <a:latin typeface="fkGroteskNeue"/>
              </a:rPr>
              <a:t>CPU</a:t>
            </a:r>
            <a:r>
              <a:rPr lang="ko-KR" altLang="en-US" b="0" i="0" dirty="0">
                <a:effectLst/>
                <a:latin typeface="fkGroteskNeue"/>
              </a:rPr>
              <a:t>는 특정 주소를 참조하여 해당 하드웨어 모듈과 통신합니다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효율적인 접근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소프트웨어에서 레지스터 </a:t>
            </a:r>
            <a:r>
              <a:rPr lang="ko-KR" altLang="en-US" b="0" i="0" dirty="0" err="1">
                <a:effectLst/>
                <a:latin typeface="fkGroteskNeue"/>
              </a:rPr>
              <a:t>맵을</a:t>
            </a:r>
            <a:r>
              <a:rPr lang="ko-KR" altLang="en-US" b="0" i="0" dirty="0">
                <a:effectLst/>
                <a:latin typeface="fkGroteskNeue"/>
              </a:rPr>
              <a:t> 통해 하드웨어를 제어하거나 상태를 읽을 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특정 주소에 값을 쓰거나 읽는 방식으로 간단히 처리할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불필요한 메모리 접근을 줄이고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필요한 데이터만 정확히 다룰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메모리 보호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읽기 전용</a:t>
            </a:r>
            <a:r>
              <a:rPr lang="en-US" altLang="ko-KR" b="0" i="0" dirty="0">
                <a:effectLst/>
                <a:latin typeface="fkGroteskNeue"/>
              </a:rPr>
              <a:t>(Read-Only), </a:t>
            </a:r>
            <a:r>
              <a:rPr lang="ko-KR" altLang="en-US" b="0" i="0" dirty="0">
                <a:effectLst/>
                <a:latin typeface="fkGroteskNeue"/>
              </a:rPr>
              <a:t>쓰기 전용</a:t>
            </a:r>
            <a:r>
              <a:rPr lang="en-US" altLang="ko-KR" b="0" i="0" dirty="0">
                <a:effectLst/>
                <a:latin typeface="fkGroteskNeue"/>
              </a:rPr>
              <a:t>(Write-Only), </a:t>
            </a:r>
            <a:r>
              <a:rPr lang="ko-KR" altLang="en-US" b="0" i="0" dirty="0">
                <a:effectLst/>
                <a:latin typeface="fkGroteskNeue"/>
              </a:rPr>
              <a:t>읽기</a:t>
            </a:r>
            <a:r>
              <a:rPr lang="en-US" altLang="ko-KR" b="0" i="0" dirty="0">
                <a:effectLst/>
                <a:latin typeface="fkGroteskNeue"/>
              </a:rPr>
              <a:t>-</a:t>
            </a:r>
            <a:r>
              <a:rPr lang="ko-KR" altLang="en-US" b="0" i="0" dirty="0">
                <a:effectLst/>
                <a:latin typeface="fkGroteskNeue"/>
              </a:rPr>
              <a:t>쓰기</a:t>
            </a:r>
            <a:r>
              <a:rPr lang="en-US" altLang="ko-KR" b="0" i="0" dirty="0">
                <a:effectLst/>
                <a:latin typeface="fkGroteskNeue"/>
              </a:rPr>
              <a:t>(Read-Write) </a:t>
            </a:r>
            <a:r>
              <a:rPr lang="ko-KR" altLang="en-US" b="0" i="0" dirty="0">
                <a:effectLst/>
                <a:latin typeface="fkGroteskNeue"/>
              </a:rPr>
              <a:t>권한을 설정하여 잘못된 접근으로 인한 오류를 방지합니다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확장성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레지스터 </a:t>
            </a:r>
            <a:r>
              <a:rPr lang="ko-KR" altLang="en-US" b="0" i="0" dirty="0" err="1">
                <a:effectLst/>
                <a:latin typeface="fkGroteskNeue"/>
              </a:rPr>
              <a:t>맵은</a:t>
            </a:r>
            <a:r>
              <a:rPr lang="ko-KR" altLang="en-US" b="0" i="0" dirty="0">
                <a:effectLst/>
                <a:latin typeface="fkGroteskNeue"/>
              </a:rPr>
              <a:t> 새로운 하드웨어 모듈이 추가될 때 쉽게 확장할 수 있도록 설계됩니다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기존 주소 공간 뒤에 새로운 모듈의 주소 공간을 추가하면 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56163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var(--font-fk-grotesk)"/>
              </a:rPr>
              <a:t>요약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레지스터 </a:t>
            </a:r>
            <a:r>
              <a:rPr lang="ko-KR" altLang="en-US" b="0" i="0" dirty="0" err="1">
                <a:effectLst/>
                <a:latin typeface="fkGroteskNeue"/>
              </a:rPr>
              <a:t>맵을</a:t>
            </a:r>
            <a:r>
              <a:rPr lang="ko-KR" altLang="en-US" b="0" i="0" dirty="0">
                <a:effectLst/>
                <a:latin typeface="fkGroteskNeue"/>
              </a:rPr>
              <a:t> 통한 메모리 관리는 다음과 같은 이점을 제공합니다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효율적인 자원 분배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각 하드웨어 모듈에 고유한 메모리 영역을 할당하여 충돌 방지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소프트웨어와 하드웨어 통합</a:t>
            </a:r>
            <a:r>
              <a:rPr lang="en-US" altLang="ko-KR" b="0" i="0" dirty="0">
                <a:effectLst/>
                <a:latin typeface="fkGroteskNeue"/>
              </a:rPr>
              <a:t>: CPU</a:t>
            </a:r>
            <a:r>
              <a:rPr lang="ko-KR" altLang="en-US" b="0" i="0" dirty="0">
                <a:effectLst/>
                <a:latin typeface="fkGroteskNeue"/>
              </a:rPr>
              <a:t>가 특정 주소를 통해 하드웨어와 통신 가능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확장성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새로운 하드웨어 모듈이 추가될 때 기존 구조에 쉽게 통합 가능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디버깅 및 유지보수 용이성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명확한 인터페이스 정의로 문제 해결이 간단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위 예제와 같이 레지스터 </a:t>
            </a:r>
            <a:r>
              <a:rPr lang="ko-KR" altLang="en-US" b="0" i="0" dirty="0" err="1">
                <a:effectLst/>
                <a:latin typeface="fkGroteskNeue"/>
              </a:rPr>
              <a:t>맵은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설계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디바이스 드라이버 개발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임베디드 시스템 구현 등 다양한 분야에서 활용됩니다</a:t>
            </a:r>
            <a:r>
              <a:rPr lang="en-US" altLang="ko-KR" b="0" i="0" dirty="0">
                <a:effectLst/>
                <a:latin typeface="fkGroteskNeue"/>
              </a:rPr>
              <a:t>. 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68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E3EBF-F610-8AE5-E5B7-8DE93805F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51F262-041F-264D-63D2-9007AAD2A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79B860-FF58-C6BB-D2CE-15254759B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Verilog </a:t>
            </a:r>
            <a:r>
              <a:rPr lang="ko-KR" altLang="en-US" dirty="0"/>
              <a:t>레지스터 읽기</a:t>
            </a:r>
            <a:r>
              <a:rPr lang="en-US" altLang="ko-KR" dirty="0"/>
              <a:t>/</a:t>
            </a:r>
            <a:r>
              <a:rPr lang="ko-KR" altLang="en-US" dirty="0"/>
              <a:t>쓰기 예제입니다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 코드는 단일 </a:t>
            </a:r>
            <a:r>
              <a:rPr lang="en-US" altLang="ko-KR" dirty="0"/>
              <a:t>8</a:t>
            </a:r>
            <a:r>
              <a:rPr lang="ko-KR" altLang="en-US" dirty="0"/>
              <a:t>비트 레지스터를 사용하여 데이터를 저장하고 읽는 기본적인 동작을 보여줍니다</a:t>
            </a:r>
            <a:r>
              <a:rPr lang="en-US" altLang="ko-KR" dirty="0"/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주요 기능 설명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레지스터 초기화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reset </a:t>
            </a:r>
            <a:r>
              <a:rPr lang="ko-KR" altLang="en-US" b="0" i="0" dirty="0">
                <a:effectLst/>
                <a:latin typeface="fkGroteskNeue"/>
              </a:rPr>
              <a:t>신호가 활성화되면 레지스터 값이 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초기화됩니다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쓰기 동작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write_enable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신호가 활성화된 경우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클럭 상승 </a:t>
            </a:r>
            <a:r>
              <a:rPr lang="ko-KR" altLang="en-US" b="0" i="0" dirty="0" err="1">
                <a:effectLst/>
                <a:latin typeface="fkGroteskNeue"/>
              </a:rPr>
              <a:t>에지에서</a:t>
            </a:r>
            <a:r>
              <a:rPr lang="ko-KR" altLang="en-US" b="0" i="0" dirty="0">
                <a:effectLst/>
                <a:latin typeface="fkGroteskNeue"/>
              </a:rPr>
              <a:t> </a:t>
            </a:r>
            <a:r>
              <a:rPr lang="en-US" altLang="ko-KR" b="0" i="0" dirty="0" err="1">
                <a:effectLst/>
                <a:latin typeface="fkGroteskNeue"/>
              </a:rPr>
              <a:t>write_data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값을 레지스터에 저장합니다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읽기 동작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read_data</a:t>
            </a:r>
            <a:r>
              <a:rPr lang="ko-KR" altLang="en-US" b="0" i="0" dirty="0">
                <a:effectLst/>
                <a:latin typeface="fkGroteskNeue"/>
              </a:rPr>
              <a:t>는 항상 현재 레지스터 값을 출력합니다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US" altLang="ko-KR" b="0" i="0" dirty="0">
              <a:effectLst/>
              <a:latin typeface="fkGrotesk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아래 코드를 작성하여 시뮬레이션 해 </a:t>
            </a:r>
            <a:r>
              <a:rPr lang="ko-KR" altLang="en-US" sz="1200" dirty="0" err="1">
                <a:latin typeface="+mn-ea"/>
              </a:rPr>
              <a:t>보시오</a:t>
            </a:r>
            <a:r>
              <a:rPr lang="en-CA" altLang="ko-KR" sz="1200" dirty="0"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시뮬레이션 벡터는 다음장을 참조해주십시오</a:t>
            </a:r>
            <a:r>
              <a:rPr lang="en-CA" altLang="ko-KR" sz="1200" dirty="0">
                <a:latin typeface="+mn-ea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1F2D2A-5C18-7A88-3097-CBB1E4F1BE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99504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CDD94-2EA6-151F-2DCD-8C4B4CE5D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F43A76-4009-1123-2A46-0181023F2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BC228A-2818-68BC-C6A3-2A46B2988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>
                <a:latin typeface="+mn-ea"/>
              </a:rPr>
              <a:t>아래 코드를 참조하여 시뮬레이션 해보시기 바랍니다</a:t>
            </a:r>
            <a:r>
              <a:rPr lang="en-CA" altLang="ko-KR" sz="1200" dirty="0">
                <a:latin typeface="+mn-ea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실행 결과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리셋 후 레지스터가 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초기화됩니다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쓰기 활성화 시 값 </a:t>
            </a:r>
            <a:r>
              <a:rPr lang="en-US" altLang="ko-KR" b="0" i="0" dirty="0">
                <a:effectLst/>
                <a:latin typeface="fkGroteskNeue"/>
              </a:rPr>
              <a:t>42</a:t>
            </a:r>
            <a:r>
              <a:rPr lang="ko-KR" altLang="en-US" b="0" i="0" dirty="0">
                <a:effectLst/>
                <a:latin typeface="fkGroteskNeue"/>
              </a:rPr>
              <a:t>가 레지스터에 저장됩니다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읽기 출력에서 값 </a:t>
            </a:r>
            <a:r>
              <a:rPr lang="en-US" altLang="ko-KR" b="0" i="0" dirty="0">
                <a:effectLst/>
                <a:latin typeface="fkGroteskNeue"/>
              </a:rPr>
              <a:t>42</a:t>
            </a:r>
            <a:r>
              <a:rPr lang="ko-KR" altLang="en-US" b="0" i="0" dirty="0">
                <a:effectLst/>
                <a:latin typeface="fkGroteskNeue"/>
              </a:rPr>
              <a:t>를 확인할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코드는 간단한 단일 레지스터의 동작을 보여주는 가장 기본적인 예제입니다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모두 완료 하셨으면 다음장에서 결과를 확인해 보겠습니다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6DA3D6-667B-830B-24DA-43AAA10C9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21180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C6468-E007-3EC2-C0D3-32B3B497C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9D820F4-202B-969A-B370-D1CF128012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C2E8D0-DD55-EE4D-34C4-B13ED71B2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.</a:t>
            </a:r>
          </a:p>
          <a:p>
            <a:r>
              <a:rPr lang="ko-KR" altLang="en-US" dirty="0"/>
              <a:t>완성된 </a:t>
            </a:r>
            <a:r>
              <a:rPr lang="en-CA" altLang="ko-KR" dirty="0"/>
              <a:t>test bench </a:t>
            </a:r>
            <a:r>
              <a:rPr lang="ko-KR" altLang="en-US" dirty="0"/>
              <a:t>코드 결과를 확인 하십시오</a:t>
            </a:r>
            <a:r>
              <a:rPr lang="en-CA" altLang="ko-KR" dirty="0"/>
              <a:t>.</a:t>
            </a:r>
          </a:p>
          <a:p>
            <a:r>
              <a:rPr lang="en-CA" dirty="0"/>
              <a:t>.</a:t>
            </a:r>
          </a:p>
          <a:p>
            <a:r>
              <a:rPr lang="ko-KR" altLang="en-US" dirty="0"/>
              <a:t>시뮬레이션 결과를 확인하도록 하겠습니다</a:t>
            </a:r>
            <a:r>
              <a:rPr lang="en-CA" altLang="ko-KR" dirty="0"/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신호 설명</a:t>
            </a:r>
          </a:p>
          <a:p>
            <a:pPr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 (</a:t>
            </a:r>
            <a:r>
              <a:rPr lang="ko-KR" altLang="en-US" b="0" i="0" dirty="0">
                <a:effectLst/>
                <a:latin typeface="fkGroteskNeue"/>
              </a:rPr>
              <a:t>클럭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시스템의 동작을 제어하는 클럭 신호입니다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주기적으로 상승</a:t>
            </a:r>
            <a:r>
              <a:rPr lang="en-US" altLang="ko-KR" b="0" i="0" dirty="0">
                <a:effectLst/>
                <a:latin typeface="fkGroteskNeue"/>
              </a:rPr>
              <a:t>(High)</a:t>
            </a:r>
            <a:r>
              <a:rPr lang="ko-KR" altLang="en-US" b="0" i="0" dirty="0">
                <a:effectLst/>
                <a:latin typeface="fkGroteskNeue"/>
              </a:rPr>
              <a:t>과 하강</a:t>
            </a:r>
            <a:r>
              <a:rPr lang="en-US" altLang="ko-KR" b="0" i="0" dirty="0">
                <a:effectLst/>
                <a:latin typeface="fkGroteskNeue"/>
              </a:rPr>
              <a:t>(Low)</a:t>
            </a:r>
            <a:r>
              <a:rPr lang="ko-KR" altLang="en-US" b="0" i="0" dirty="0">
                <a:effectLst/>
                <a:latin typeface="fkGroteskNeue"/>
              </a:rPr>
              <a:t>을 반복합니다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100Mhz</a:t>
            </a:r>
            <a:r>
              <a:rPr lang="ko-KR" altLang="en-US" b="0" i="0" dirty="0">
                <a:effectLst/>
                <a:latin typeface="fkGroteskNeue"/>
              </a:rPr>
              <a:t>클럭을 사용하였습니다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read_data</a:t>
            </a:r>
            <a:r>
              <a:rPr lang="en-US" altLang="ko-KR" b="0" i="0" dirty="0">
                <a:effectLst/>
                <a:latin typeface="fkGroteskNeue"/>
              </a:rPr>
              <a:t> 8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endParaRPr lang="en-US" altLang="ko-KR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 err="1">
                <a:effectLst/>
                <a:latin typeface="fkGroteskNeue"/>
              </a:rPr>
              <a:t>읽어들인</a:t>
            </a:r>
            <a:r>
              <a:rPr lang="ko-KR" altLang="en-US" b="0" i="0" dirty="0">
                <a:effectLst/>
                <a:latin typeface="fkGroteskNeue"/>
              </a:rPr>
              <a:t> 데이터 값을 나타내는 </a:t>
            </a: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비트 신호입니다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여기서는 값이 </a:t>
            </a:r>
            <a:r>
              <a:rPr lang="en-US" altLang="ko-KR" b="0" i="0" dirty="0">
                <a:effectLst/>
                <a:latin typeface="fkGroteskNeue"/>
              </a:rPr>
              <a:t>2A</a:t>
            </a:r>
            <a:r>
              <a:rPr lang="ko-KR" altLang="en-US" b="0" i="0" dirty="0">
                <a:effectLst/>
                <a:latin typeface="fkGroteskNeue"/>
              </a:rPr>
              <a:t>로 표시됩니다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reset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시스템을 초기화하는 신호입니다</a:t>
            </a:r>
            <a:r>
              <a:rPr lang="en-US" altLang="ko-KR" b="0" i="0" dirty="0">
                <a:effectLst/>
                <a:latin typeface="fkGroteskNeue"/>
              </a:rPr>
              <a:t>. Low </a:t>
            </a:r>
            <a:r>
              <a:rPr lang="ko-KR" altLang="en-US" b="0" i="0" dirty="0">
                <a:effectLst/>
                <a:latin typeface="fkGroteskNeue"/>
              </a:rPr>
              <a:t>상태</a:t>
            </a:r>
            <a:r>
              <a:rPr lang="en-US" altLang="ko-KR" b="0" i="0" dirty="0">
                <a:effectLst/>
                <a:latin typeface="fkGroteskNeue"/>
              </a:rPr>
              <a:t>(0)</a:t>
            </a:r>
            <a:r>
              <a:rPr lang="ko-KR" altLang="en-US" b="0" i="0" dirty="0">
                <a:effectLst/>
                <a:latin typeface="fkGroteskNeue"/>
              </a:rPr>
              <a:t>로 유지되고 있어 초기화가 활성화되지 않은 상태임을 나타냅니다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write_data</a:t>
            </a:r>
            <a:r>
              <a:rPr lang="en-US" altLang="ko-KR" b="0" i="0" dirty="0">
                <a:effectLst/>
                <a:latin typeface="fkGroteskNeue"/>
              </a:rPr>
              <a:t> 8</a:t>
            </a:r>
            <a:r>
              <a:rPr lang="ko-KR" altLang="en-US" b="0" i="0" dirty="0">
                <a:effectLst/>
                <a:latin typeface="fkGroteskNeue"/>
              </a:rPr>
              <a:t>비트</a:t>
            </a:r>
            <a:endParaRPr lang="en-US" altLang="ko-KR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쓰기 데이터 값을 나타내는 </a:t>
            </a: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비트 신호입니다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값도 </a:t>
            </a:r>
            <a:r>
              <a:rPr lang="en-US" altLang="ko-KR" b="0" i="0" dirty="0">
                <a:effectLst/>
                <a:latin typeface="fkGroteskNeue"/>
              </a:rPr>
              <a:t>2A</a:t>
            </a:r>
            <a:r>
              <a:rPr lang="ko-KR" altLang="en-US" b="0" i="0" dirty="0">
                <a:effectLst/>
                <a:latin typeface="fkGroteskNeue"/>
              </a:rPr>
              <a:t>로 설정되어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write_enable</a:t>
            </a:r>
            <a:endParaRPr lang="en-US" altLang="ko-KR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데이터를 쓰는 동작을 활성화하는 신호입니다</a:t>
            </a:r>
            <a:r>
              <a:rPr lang="en-US" altLang="ko-KR" b="0" i="0" dirty="0">
                <a:effectLst/>
                <a:latin typeface="fkGroteskNeue"/>
              </a:rPr>
              <a:t>. High </a:t>
            </a:r>
            <a:r>
              <a:rPr lang="ko-KR" altLang="en-US" b="0" i="0" dirty="0">
                <a:effectLst/>
                <a:latin typeface="fkGroteskNeue"/>
              </a:rPr>
              <a:t>상태</a:t>
            </a:r>
            <a:r>
              <a:rPr lang="en-US" altLang="ko-KR" b="0" i="0" dirty="0">
                <a:effectLst/>
                <a:latin typeface="fkGroteskNeue"/>
              </a:rPr>
              <a:t>(1)</a:t>
            </a:r>
            <a:r>
              <a:rPr lang="ko-KR" altLang="en-US" b="0" i="0" dirty="0">
                <a:effectLst/>
                <a:latin typeface="fkGroteskNeue"/>
              </a:rPr>
              <a:t>로 설정되어 있어 쓰기 동작이 활성화된 상태임을 나타냅니다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타이밍 분석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25</a:t>
            </a:r>
            <a:r>
              <a:rPr lang="ko-KR" altLang="en-US" b="0" i="0" dirty="0" err="1">
                <a:effectLst/>
                <a:latin typeface="fkGroteskNeue"/>
              </a:rPr>
              <a:t>나노초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커서 </a:t>
            </a:r>
            <a:r>
              <a:rPr lang="en-CA" altLang="ko-KR" b="0" i="0" dirty="0">
                <a:effectLst/>
                <a:latin typeface="fkGroteskNeue"/>
              </a:rPr>
              <a:t>A</a:t>
            </a:r>
            <a:r>
              <a:rPr lang="ko-KR" altLang="en-US" b="0" i="0" dirty="0">
                <a:effectLst/>
                <a:latin typeface="fkGroteskNeue"/>
              </a:rPr>
              <a:t>가 위치한 시점을 기준으로 동작을 확인할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 시점에서 </a:t>
            </a:r>
            <a:r>
              <a:rPr lang="en-US" altLang="ko-KR" b="0" i="0" dirty="0" err="1">
                <a:effectLst/>
                <a:latin typeface="fkGroteskNeue"/>
              </a:rPr>
              <a:t>write_enable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신호가 </a:t>
            </a:r>
            <a:r>
              <a:rPr lang="en-US" altLang="ko-KR" b="0" i="0" dirty="0">
                <a:effectLst/>
                <a:latin typeface="fkGroteskNeue"/>
              </a:rPr>
              <a:t>High</a:t>
            </a:r>
            <a:r>
              <a:rPr lang="ko-KR" altLang="en-US" b="0" i="0" dirty="0">
                <a:effectLst/>
                <a:latin typeface="fkGroteskNeue"/>
              </a:rPr>
              <a:t>로 설정되어 있고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write_data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값</a:t>
            </a:r>
            <a:r>
              <a:rPr lang="en-US" altLang="ko-KR" b="0" i="0" dirty="0">
                <a:effectLst/>
                <a:latin typeface="fkGroteskNeue"/>
              </a:rPr>
              <a:t>(2A)</a:t>
            </a:r>
            <a:r>
              <a:rPr lang="ko-KR" altLang="en-US" b="0" i="0" dirty="0">
                <a:effectLst/>
                <a:latin typeface="fkGroteskNeue"/>
              </a:rPr>
              <a:t>이 기록되고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동시에 </a:t>
            </a:r>
            <a:r>
              <a:rPr lang="en-US" altLang="ko-KR" b="0" i="0" dirty="0" err="1">
                <a:effectLst/>
                <a:latin typeface="fkGroteskNeue"/>
              </a:rPr>
              <a:t>read_data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값도 동일한 </a:t>
            </a:r>
            <a:r>
              <a:rPr lang="en-US" altLang="ko-KR" b="0" i="0" dirty="0">
                <a:effectLst/>
                <a:latin typeface="fkGroteskNeue"/>
              </a:rPr>
              <a:t>2A</a:t>
            </a:r>
            <a:r>
              <a:rPr lang="ko-KR" altLang="en-US" b="0" i="0" dirty="0">
                <a:effectLst/>
                <a:latin typeface="fkGroteskNeue"/>
              </a:rPr>
              <a:t>를 보여주고 있어 데이터가 정확히 읽혀진 상태임을 확인할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결론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타이밍 다이어그램은 클럭 신호에 맞춰 데이터 쓰기 및 읽기 동작이 수행되는 것을 보여줍니다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중요한 시점 </a:t>
            </a:r>
            <a:r>
              <a:rPr lang="en-US" altLang="ko-KR" b="0" i="0" dirty="0">
                <a:effectLst/>
                <a:latin typeface="fkGroteskNeue"/>
              </a:rPr>
              <a:t>25</a:t>
            </a:r>
            <a:r>
              <a:rPr lang="ko-KR" altLang="en-US" b="0" i="0" dirty="0">
                <a:effectLst/>
                <a:latin typeface="fkGroteskNeue"/>
              </a:rPr>
              <a:t>나노 초에서 </a:t>
            </a:r>
            <a:r>
              <a:rPr lang="en-US" altLang="ko-KR" b="0" i="0" dirty="0" err="1">
                <a:effectLst/>
                <a:latin typeface="fkGroteskNeue"/>
              </a:rPr>
              <a:t>write_enable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신호가 활성화되어 데이터</a:t>
            </a:r>
            <a:r>
              <a:rPr lang="en-US" altLang="ko-KR" b="0" i="0" dirty="0">
                <a:effectLst/>
                <a:latin typeface="fkGroteskNeue"/>
              </a:rPr>
              <a:t>(2A)</a:t>
            </a:r>
            <a:r>
              <a:rPr lang="ko-KR" altLang="en-US" b="0" i="0" dirty="0">
                <a:effectLst/>
                <a:latin typeface="fkGroteskNeue"/>
              </a:rPr>
              <a:t>가 성공적으로 기록되고 읽혀지는 과정이 확인됩니다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ko-KR" altLang="en-US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F63297-B47B-89B2-0424-5362DEF90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53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유한상태 머신</a:t>
            </a:r>
            <a:r>
              <a:rPr lang="en-US" altLang="ko-KR" b="0" i="0" dirty="0">
                <a:effectLst/>
                <a:latin typeface="fkGroteskNeue"/>
              </a:rPr>
              <a:t>(Finite State Machine)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은 </a:t>
            </a:r>
            <a:r>
              <a:rPr lang="ko-KR" altLang="en-US" sz="1200" dirty="0">
                <a:latin typeface="+mn-ea"/>
              </a:rPr>
              <a:t>정해진 수의 상태를 가지고 상태들 간의 천이에 의해 출력을 생성하는 회로입니다</a:t>
            </a:r>
            <a:r>
              <a:rPr lang="en-CA" altLang="ko-KR" sz="1200" dirty="0">
                <a:latin typeface="+mn-ea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altLang="ko-KR" sz="1200" dirty="0">
                <a:latin typeface="+mn-ea"/>
              </a:rPr>
              <a:t>FSM</a:t>
            </a:r>
            <a:r>
              <a:rPr lang="ko-KR" altLang="en-US" sz="1200" dirty="0">
                <a:latin typeface="+mn-ea"/>
              </a:rPr>
              <a:t>은 상태도와 입력</a:t>
            </a:r>
            <a:r>
              <a:rPr lang="en-CA" altLang="ko-KR" sz="1200" dirty="0">
                <a:latin typeface="+mn-ea"/>
              </a:rPr>
              <a:t>,</a:t>
            </a:r>
            <a:r>
              <a:rPr lang="ko-KR" altLang="en-US" sz="1200" dirty="0">
                <a:latin typeface="+mn-ea"/>
              </a:rPr>
              <a:t>출력 상태 전환으로 이루어져 있습니다</a:t>
            </a:r>
            <a:r>
              <a:rPr lang="en-CA" altLang="ko-KR" sz="1200" dirty="0">
                <a:latin typeface="+mn-ea"/>
              </a:rPr>
              <a:t>.</a:t>
            </a:r>
            <a:endParaRPr lang="ko-KR" altLang="en-US" sz="1200" dirty="0">
              <a:latin typeface="+mn-ea"/>
            </a:endParaRPr>
          </a:p>
          <a:p>
            <a:pPr algn="l"/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그림</a:t>
            </a:r>
            <a:r>
              <a:rPr lang="en-CA" altLang="ko-KR" b="0" i="0" dirty="0">
                <a:effectLst/>
                <a:latin typeface="fkGroteskNeue"/>
              </a:rPr>
              <a:t>11-27</a:t>
            </a:r>
            <a:r>
              <a:rPr lang="ko-KR" altLang="en-US" b="0" i="0" dirty="0">
                <a:effectLst/>
                <a:latin typeface="fkGroteskNeue"/>
              </a:rPr>
              <a:t>은</a:t>
            </a:r>
            <a:r>
              <a:rPr lang="en-CA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ko-KR" altLang="en-US" b="0" i="0" dirty="0" err="1">
                <a:effectLst/>
                <a:latin typeface="fkGroteskNeue"/>
              </a:rPr>
              <a:t>베릴로그에서</a:t>
            </a:r>
            <a:r>
              <a:rPr lang="ko-KR" altLang="en-US" b="0" i="0" dirty="0">
                <a:effectLst/>
                <a:latin typeface="fkGroteskNeue"/>
              </a:rPr>
              <a:t> 유한상태 머신</a:t>
            </a:r>
            <a:r>
              <a:rPr lang="en-US" altLang="ko-KR" b="0" i="0" dirty="0">
                <a:effectLst/>
                <a:latin typeface="fkGroteskNeue"/>
              </a:rPr>
              <a:t>(Finite State Machine, FSM)</a:t>
            </a:r>
            <a:r>
              <a:rPr lang="ko-KR" altLang="en-US" b="0" i="0" dirty="0">
                <a:effectLst/>
                <a:latin typeface="fkGroteskNeue"/>
              </a:rPr>
              <a:t>은 디지털 회로의 상태 전환과 제어를 모델링하는 데 사용됩니다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의 주요 구성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상태 </a:t>
            </a:r>
            <a:r>
              <a:rPr lang="en-US" altLang="ko-KR" b="0" i="0" dirty="0">
                <a:effectLst/>
                <a:latin typeface="fkGroteskNeue"/>
              </a:rPr>
              <a:t>(State): </a:t>
            </a:r>
            <a:r>
              <a:rPr lang="ko-KR" altLang="en-US" b="0" i="0" dirty="0">
                <a:effectLst/>
                <a:latin typeface="fkGroteskNeue"/>
              </a:rPr>
              <a:t>시스템이 특정 시점에 처한 상태를 나타냅니다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입력 </a:t>
            </a:r>
            <a:r>
              <a:rPr lang="en-US" altLang="ko-KR" b="0" i="0" dirty="0">
                <a:effectLst/>
                <a:latin typeface="fkGroteskNeue"/>
              </a:rPr>
              <a:t>(Input): </a:t>
            </a:r>
            <a:r>
              <a:rPr lang="ko-KR" altLang="en-US" b="0" i="0" dirty="0">
                <a:effectLst/>
                <a:latin typeface="fkGroteskNeue"/>
              </a:rPr>
              <a:t>상태 전환을 유발하는 외부 신호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출력 </a:t>
            </a:r>
            <a:r>
              <a:rPr lang="en-US" altLang="ko-KR" b="0" i="0" dirty="0">
                <a:effectLst/>
                <a:latin typeface="fkGroteskNeue"/>
              </a:rPr>
              <a:t>(Output): </a:t>
            </a:r>
            <a:r>
              <a:rPr lang="ko-KR" altLang="en-US" b="0" i="0" dirty="0">
                <a:effectLst/>
                <a:latin typeface="fkGroteskNeue"/>
              </a:rPr>
              <a:t>현재 상태 또는 상태와 입력에 따라 생성되는 신호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상태 전환 </a:t>
            </a:r>
            <a:r>
              <a:rPr lang="en-US" altLang="ko-KR" b="0" i="0" dirty="0">
                <a:effectLst/>
                <a:latin typeface="fkGroteskNeue"/>
              </a:rPr>
              <a:t>(Transition): </a:t>
            </a:r>
            <a:r>
              <a:rPr lang="ko-KR" altLang="en-US" b="0" i="0" dirty="0">
                <a:effectLst/>
                <a:latin typeface="fkGroteskNeue"/>
              </a:rPr>
              <a:t>특정 조건에 따라 한 상태에서 다른 상태로 이동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은 다음과 같은 로직들로 구성 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상태</a:t>
            </a:r>
            <a:r>
              <a:rPr lang="en-US" altLang="ko-KR" b="0" i="0" dirty="0">
                <a:effectLst/>
                <a:latin typeface="fkGroteskNeue"/>
              </a:rPr>
              <a:t>(State) </a:t>
            </a:r>
            <a:r>
              <a:rPr lang="ko-KR" altLang="en-US" b="0" i="0" dirty="0">
                <a:effectLst/>
                <a:latin typeface="fkGroteskNeue"/>
              </a:rPr>
              <a:t>로직</a:t>
            </a:r>
            <a:br>
              <a:rPr lang="ko-KR" altLang="en-US" dirty="0"/>
            </a:br>
            <a:r>
              <a:rPr lang="ko-KR" altLang="en-US" b="0" i="0" dirty="0">
                <a:effectLst/>
                <a:latin typeface="fkGroteskNeue"/>
              </a:rPr>
              <a:t>상태</a:t>
            </a:r>
            <a:r>
              <a:rPr lang="en-US" altLang="ko-KR" b="0" i="0" dirty="0">
                <a:effectLst/>
                <a:latin typeface="fkGroteskNeue"/>
              </a:rPr>
              <a:t>(state)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이 가질 수 있는 유한한 조건이나 모드입니다</a:t>
            </a:r>
            <a:r>
              <a:rPr lang="en-US" altLang="ko-KR" b="0" i="0" dirty="0">
                <a:effectLst/>
                <a:latin typeface="fkGroteskNeue"/>
              </a:rPr>
              <a:t>. FSM</a:t>
            </a:r>
            <a:r>
              <a:rPr lang="ko-KR" altLang="en-US" b="0" i="0" dirty="0">
                <a:effectLst/>
                <a:latin typeface="fkGroteskNeue"/>
              </a:rPr>
              <a:t>은 항상 하나의 상태에만 존재하며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입력이나 조건에 따라 상태 간 전환이 이루어집니다</a:t>
            </a:r>
            <a:r>
              <a:rPr lang="en-US" altLang="ko-KR" b="0" i="0" u="none" strike="noStrike" dirty="0">
                <a:effectLst/>
                <a:latin typeface="var(--font-berkeley-mono)"/>
              </a:rPr>
              <a:t>.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신호등은 빨강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노랑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초록이라는 세 가지 상태를 가집니다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상태 저장 </a:t>
            </a:r>
            <a:r>
              <a:rPr lang="en-US" altLang="ko-KR" b="0" i="0" dirty="0">
                <a:effectLst/>
                <a:latin typeface="fkGroteskNeue"/>
              </a:rPr>
              <a:t>Sequential Logic</a:t>
            </a:r>
            <a:br>
              <a:rPr lang="ko-KR" altLang="en-US" dirty="0"/>
            </a:br>
            <a:r>
              <a:rPr lang="ko-KR" altLang="en-US" dirty="0"/>
              <a:t>상태 저장 </a:t>
            </a:r>
            <a:r>
              <a:rPr lang="ko-KR" altLang="en-US" b="0" i="0" dirty="0">
                <a:effectLst/>
                <a:latin typeface="fkGroteskNeue"/>
              </a:rPr>
              <a:t>순차 논리는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의 현재 상태를 저장하는 데 사용됩니다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일반적으로 클럭의 상승 </a:t>
            </a:r>
            <a:r>
              <a:rPr lang="ko-KR" altLang="en-US" b="0" i="0" dirty="0" err="1">
                <a:effectLst/>
                <a:latin typeface="fkGroteskNeue"/>
              </a:rPr>
              <a:t>에지에서</a:t>
            </a:r>
            <a:r>
              <a:rPr lang="ko-KR" altLang="en-US" b="0" i="0" dirty="0">
                <a:effectLst/>
                <a:latin typeface="fkGroteskNeue"/>
              </a:rPr>
              <a:t> 현재 상태가 업데이트됩니다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CA" altLang="ko-KR" b="0" i="0" dirty="0">
                <a:effectLst/>
                <a:latin typeface="fkGroteskNeue"/>
              </a:rPr>
              <a:t>Next </a:t>
            </a:r>
            <a:r>
              <a:rPr lang="ko-KR" altLang="en-US" b="0" i="0" dirty="0">
                <a:effectLst/>
                <a:latin typeface="fkGroteskNeue"/>
              </a:rPr>
              <a:t>조합 논리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다음 상태 결정 로직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br>
              <a:rPr lang="ko-KR" altLang="en-US" dirty="0"/>
            </a:br>
            <a:r>
              <a:rPr lang="en-CA" altLang="ko-KR" dirty="0"/>
              <a:t>Next </a:t>
            </a:r>
            <a:r>
              <a:rPr lang="ko-KR" altLang="en-US" b="0" i="0" dirty="0">
                <a:effectLst/>
                <a:latin typeface="fkGroteskNeue"/>
              </a:rPr>
              <a:t>조합 논리</a:t>
            </a:r>
            <a:r>
              <a:rPr lang="en-US" altLang="ko-KR" b="0" i="0" dirty="0">
                <a:effectLst/>
                <a:latin typeface="fkGroteskNeue"/>
              </a:rPr>
              <a:t>(combinational logic)</a:t>
            </a:r>
            <a:r>
              <a:rPr lang="ko-KR" altLang="en-US" b="0" i="0" dirty="0">
                <a:effectLst/>
                <a:latin typeface="fkGroteskNeue"/>
              </a:rPr>
              <a:t>는 입력과 현재 상태를 기반으로 다음 상태</a:t>
            </a:r>
            <a:r>
              <a:rPr lang="en-US" altLang="ko-KR" b="0" i="0" dirty="0">
                <a:effectLst/>
                <a:latin typeface="fkGroteskNeue"/>
              </a:rPr>
              <a:t>(next state)</a:t>
            </a:r>
            <a:r>
              <a:rPr lang="ko-KR" altLang="en-US" b="0" i="0" dirty="0">
                <a:effectLst/>
                <a:latin typeface="fkGroteskNeue"/>
              </a:rPr>
              <a:t>를 결정합니다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 로직</a:t>
            </a:r>
            <a:r>
              <a:rPr lang="en-US" altLang="ko-KR" b="0" i="0" dirty="0">
                <a:effectLst/>
                <a:latin typeface="fkGroteskNeue"/>
              </a:rPr>
              <a:t>(output logic):</a:t>
            </a:r>
            <a:br>
              <a:rPr lang="ko-KR" altLang="en-US" dirty="0"/>
            </a:br>
            <a:r>
              <a:rPr lang="ko-KR" altLang="en-US" b="0" i="0" dirty="0">
                <a:effectLst/>
                <a:latin typeface="fkGroteskNeue"/>
              </a:rPr>
              <a:t>출력 로직은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의 출력 신호를 결정합니다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출력 로직은 두 가지 방식으로 나뉩니다</a:t>
            </a:r>
            <a:endParaRPr lang="en-CA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Moore FSM: </a:t>
            </a:r>
            <a:r>
              <a:rPr lang="ko-KR" altLang="en-US" b="0" i="0" dirty="0">
                <a:effectLst/>
                <a:latin typeface="fkGroteskNeue"/>
              </a:rPr>
              <a:t>출력이 오직 현재 상태에만 의존합니다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Mealy FSM: </a:t>
            </a:r>
            <a:r>
              <a:rPr lang="ko-KR" altLang="en-US" b="0" i="0" dirty="0">
                <a:effectLst/>
                <a:latin typeface="fkGroteskNeue"/>
              </a:rPr>
              <a:t>출력이 현재 상태와 입력 모두에 따라 결정됩니다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즉</a:t>
            </a:r>
            <a:r>
              <a:rPr lang="en-US" altLang="ko-KR" b="0" i="0" dirty="0">
                <a:effectLst/>
                <a:latin typeface="fkGroteskNeue"/>
              </a:rPr>
              <a:t>, FSM </a:t>
            </a:r>
            <a:r>
              <a:rPr lang="ko-KR" altLang="en-US" b="0" i="0" dirty="0">
                <a:effectLst/>
                <a:latin typeface="fkGroteskNeue"/>
              </a:rPr>
              <a:t>설계 시 </a:t>
            </a:r>
            <a:r>
              <a:rPr lang="en-US" altLang="ko-KR" b="0" i="0" dirty="0">
                <a:effectLst/>
                <a:latin typeface="fkGroteskNeue"/>
              </a:rPr>
              <a:t>sequential logic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"</a:t>
            </a:r>
            <a:r>
              <a:rPr lang="ko-KR" altLang="en-US" b="0" i="0" dirty="0">
                <a:effectLst/>
                <a:latin typeface="fkGroteskNeue"/>
              </a:rPr>
              <a:t>상태 저장</a:t>
            </a:r>
            <a:r>
              <a:rPr lang="en-US" altLang="ko-KR" b="0" i="0" dirty="0">
                <a:effectLst/>
                <a:latin typeface="fkGroteskNeue"/>
              </a:rPr>
              <a:t>", combinational logic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"</a:t>
            </a:r>
            <a:r>
              <a:rPr lang="ko-KR" altLang="en-US" b="0" i="0" dirty="0">
                <a:effectLst/>
                <a:latin typeface="fkGroteskNeue"/>
              </a:rPr>
              <a:t>상태 전환 및 출력 결정</a:t>
            </a:r>
            <a:r>
              <a:rPr lang="en-US" altLang="ko-KR" b="0" i="0" dirty="0">
                <a:effectLst/>
                <a:latin typeface="fkGroteskNeue"/>
              </a:rPr>
              <a:t>" </a:t>
            </a:r>
            <a:r>
              <a:rPr lang="ko-KR" altLang="en-US" b="0" i="0" dirty="0">
                <a:effectLst/>
                <a:latin typeface="fkGroteskNeue"/>
              </a:rPr>
              <a:t>역할을 수행합니다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CA" altLang="ko-KR" b="0" i="0" dirty="0">
              <a:effectLst/>
              <a:latin typeface="fkGrotesk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effectLst/>
              <a:latin typeface="fkGrotesk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0" i="0" dirty="0">
              <a:effectLst/>
              <a:latin typeface="fkGrotesk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fkGroteskNeue"/>
              </a:rPr>
              <a:t>Mealy </a:t>
            </a:r>
            <a:r>
              <a:rPr lang="ko-KR" altLang="en-US" b="0" i="0" dirty="0" err="1">
                <a:effectLst/>
                <a:latin typeface="fkGroteskNeue"/>
              </a:rPr>
              <a:t>머신과</a:t>
            </a:r>
            <a:r>
              <a:rPr lang="ko-KR" altLang="en-US" b="0" i="0" dirty="0">
                <a:effectLst/>
                <a:latin typeface="fkGroteskNeue"/>
              </a:rPr>
              <a:t> </a:t>
            </a:r>
            <a:r>
              <a:rPr lang="en-US" altLang="ko-KR" b="0" i="0" dirty="0">
                <a:effectLst/>
                <a:latin typeface="fkGroteskNeue"/>
              </a:rPr>
              <a:t>Moore </a:t>
            </a:r>
            <a:r>
              <a:rPr lang="ko-KR" altLang="en-US" b="0" i="0" dirty="0">
                <a:effectLst/>
                <a:latin typeface="fkGroteskNeue"/>
              </a:rPr>
              <a:t>머신 두 가지로 나뉘며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베릴로그를</a:t>
            </a:r>
            <a:r>
              <a:rPr lang="ko-KR" altLang="en-US" b="0" i="0" dirty="0">
                <a:effectLst/>
                <a:latin typeface="fkGroteskNeue"/>
              </a:rPr>
              <a:t> 통해 구현할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Mealy </a:t>
            </a:r>
            <a:r>
              <a:rPr lang="ko-KR" altLang="en-US" b="0" i="0" dirty="0" err="1">
                <a:effectLst/>
                <a:latin typeface="fkGroteskNeue"/>
              </a:rPr>
              <a:t>머신은</a:t>
            </a:r>
            <a:r>
              <a:rPr lang="ko-KR" altLang="en-US" b="0" i="0" dirty="0">
                <a:effectLst/>
                <a:latin typeface="fkGroteskNeue"/>
              </a:rPr>
              <a:t> 빠른 반응 속도가 필요한 시스템에서 유용하며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복잡한 논리를 처리할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Moore </a:t>
            </a:r>
            <a:r>
              <a:rPr lang="ko-KR" altLang="en-US" b="0" i="0" dirty="0" err="1">
                <a:effectLst/>
                <a:latin typeface="fkGroteskNeue"/>
              </a:rPr>
              <a:t>머신은</a:t>
            </a:r>
            <a:r>
              <a:rPr lang="ko-KR" altLang="en-US" b="0" i="0" dirty="0">
                <a:effectLst/>
                <a:latin typeface="fkGroteskNeue"/>
              </a:rPr>
              <a:t> 안정적이고 예측 가능한 출력을 제공하며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제어 시스템에서 자주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US" altLang="ko-KR" b="0" i="0" dirty="0">
              <a:effectLst/>
              <a:latin typeface="fkGroteskNeue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2957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effectLst/>
                <a:latin typeface="var(--font-fk-grotesk)"/>
              </a:rPr>
              <a:t>Mealy </a:t>
            </a:r>
            <a:r>
              <a:rPr lang="ko-KR" altLang="en-US" b="0" i="0" dirty="0" err="1">
                <a:effectLst/>
                <a:latin typeface="var(--font-fk-grotesk)"/>
              </a:rPr>
              <a:t>머신과</a:t>
            </a:r>
            <a:r>
              <a:rPr lang="en-CA" altLang="ko-KR" b="0" i="0" dirty="0">
                <a:effectLst/>
                <a:latin typeface="var(--font-fk-grotesk)"/>
              </a:rPr>
              <a:t> </a:t>
            </a:r>
            <a:r>
              <a:rPr lang="ko-KR" altLang="en-US" b="0" i="0" dirty="0" err="1">
                <a:effectLst/>
                <a:latin typeface="var(--font-fk-grotesk)"/>
              </a:rPr>
              <a:t>무어머신의</a:t>
            </a:r>
            <a:r>
              <a:rPr lang="ko-KR" altLang="en-US" b="0" i="0" dirty="0">
                <a:effectLst/>
                <a:latin typeface="var(--font-fk-grotesk)"/>
              </a:rPr>
              <a:t> 차이는 다음과 같습니다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Mealy </a:t>
            </a:r>
            <a:r>
              <a:rPr lang="ko-KR" altLang="en-US" b="0" i="0" dirty="0">
                <a:effectLst/>
                <a:latin typeface="var(--font-fk-grotesk)"/>
              </a:rPr>
              <a:t>머신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출력 결정 방식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출력은 현재 상태와 입력 변수에 의해 결정됩니다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입력 신호가 변하면 출력이 즉각적으로 반응할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구조적 특징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출력 로직이 다음 상태 로직과 함께 연결되어 있어 입력 신호가 출력에 직접 영향을 미칩니다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출력 생성이 상태 레지스터 업데이트 이전에도 가능하므로 반응 속도가 빠릅니다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장점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입력 변화에 즉각적으로 반응하므로 더 빠른 출력 응답이 가능합니다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상태 수가 </a:t>
            </a:r>
            <a:r>
              <a:rPr lang="en-US" altLang="ko-KR" b="0" i="0" dirty="0">
                <a:effectLst/>
                <a:latin typeface="fkGroteskNeue"/>
              </a:rPr>
              <a:t>Moore </a:t>
            </a:r>
            <a:r>
              <a:rPr lang="ko-KR" altLang="en-US" b="0" i="0" dirty="0" err="1">
                <a:effectLst/>
                <a:latin typeface="fkGroteskNeue"/>
              </a:rPr>
              <a:t>머신보다</a:t>
            </a:r>
            <a:r>
              <a:rPr lang="ko-KR" altLang="en-US" b="0" i="0" dirty="0">
                <a:effectLst/>
                <a:latin typeface="fkGroteskNeue"/>
              </a:rPr>
              <a:t> 적을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단점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설계가 복잡할 수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디버깅이 어려울 가능성이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Moore </a:t>
            </a:r>
            <a:r>
              <a:rPr lang="ko-KR" altLang="en-US" b="0" i="0" dirty="0">
                <a:effectLst/>
                <a:latin typeface="var(--font-fk-grotesk)"/>
              </a:rPr>
              <a:t>머신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출력 결정 방식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출력은 현재 상태에 의해서만 결정됩니다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입력 신호는 출력 생성에 직접적으로 영향을 주지 않습니다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구조적 특징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출력 로직이 상태 레지스터 뒤에 위치하여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상태 레지스터의 값만으로 출력을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출력은 상태 레지스터가 클럭 신호에 의해 업데이트된 후에만 변경됩니다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장점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설계가 단순하고 안정적이며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디버깅이 용이합니다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출력이 현재 상태에만 의존하므로 예측 가능성이 높습니다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단점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입력 변화에 즉각적으로 반응하지 못하며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클럭 주기에 따라 출력이 갱신됩니다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상태 수가 </a:t>
            </a:r>
            <a:r>
              <a:rPr lang="en-US" altLang="ko-KR" b="0" i="0" dirty="0">
                <a:effectLst/>
                <a:latin typeface="fkGroteskNeue"/>
              </a:rPr>
              <a:t>Mealy </a:t>
            </a:r>
            <a:r>
              <a:rPr lang="ko-KR" altLang="en-US" b="0" i="0" dirty="0" err="1">
                <a:effectLst/>
                <a:latin typeface="fkGroteskNeue"/>
              </a:rPr>
              <a:t>머신보다</a:t>
            </a:r>
            <a:r>
              <a:rPr lang="ko-KR" altLang="en-US" b="0" i="0" dirty="0">
                <a:effectLst/>
                <a:latin typeface="fkGroteskNeue"/>
              </a:rPr>
              <a:t> 많아질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유한상태 </a:t>
            </a:r>
            <a:r>
              <a:rPr lang="ko-KR" altLang="en-US" b="0" i="0" dirty="0" err="1">
                <a:effectLst/>
                <a:latin typeface="fkGroteskNeue"/>
              </a:rPr>
              <a:t>머신은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SoC</a:t>
            </a:r>
            <a:r>
              <a:rPr lang="ko-KR" altLang="en-US" b="0" i="0" dirty="0">
                <a:effectLst/>
                <a:latin typeface="fkGroteskNeue"/>
              </a:rPr>
              <a:t>설계에서 매우 중요한 역할을 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다양한 디지털 시스템에서 제어 및 데이터 흐름을 관리하는 데 사용됩니다</a:t>
            </a:r>
            <a:r>
              <a:rPr lang="en-US" altLang="ko-KR" b="0" i="0" dirty="0">
                <a:effectLst/>
                <a:latin typeface="fkGroteskNeue"/>
              </a:rPr>
              <a:t>. SoC</a:t>
            </a:r>
            <a:r>
              <a:rPr lang="ko-KR" altLang="en-US" b="0" i="0" dirty="0">
                <a:effectLst/>
                <a:latin typeface="fkGroteskNeue"/>
              </a:rPr>
              <a:t>에서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이 사용되는 대표적인 예는 다음과 같습니다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통신 프로토콜 제어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내에서 통신 프로토콜의 상태를 관리합니다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TCP/IP, I2C, SPI</a:t>
            </a:r>
            <a:r>
              <a:rPr lang="ko-KR" altLang="en-US" b="0" i="0" dirty="0">
                <a:effectLst/>
                <a:latin typeface="fkGroteskNeue"/>
              </a:rPr>
              <a:t>와 같은 프로토콜의 상태 전환을 처리합니다</a:t>
            </a:r>
            <a:r>
              <a:rPr lang="en-US" altLang="ko-KR" b="0" i="0" dirty="0">
                <a:effectLst/>
                <a:latin typeface="fkGroteskNeue"/>
              </a:rPr>
              <a:t>. 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연결 요청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데이터 전송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연결 </a:t>
            </a:r>
            <a:r>
              <a:rPr lang="ko-KR" altLang="en-US" b="0" i="0" dirty="0" err="1">
                <a:effectLst/>
                <a:latin typeface="fkGroteskNeue"/>
              </a:rPr>
              <a:t>종료등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적용 예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I2C </a:t>
            </a:r>
            <a:r>
              <a:rPr lang="ko-KR" altLang="en-US" b="0" i="0" dirty="0">
                <a:effectLst/>
                <a:latin typeface="fkGroteskNeue"/>
              </a:rPr>
              <a:t>컨트롤러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상태</a:t>
            </a:r>
            <a:r>
              <a:rPr lang="en-US" altLang="ko-KR" b="0" i="0" dirty="0">
                <a:effectLst/>
                <a:latin typeface="fkGroteskNeue"/>
              </a:rPr>
              <a:t>(Start, Address, Read/Write, Stop)</a:t>
            </a:r>
            <a:r>
              <a:rPr lang="ko-KR" altLang="en-US" b="0" i="0" dirty="0">
                <a:effectLst/>
                <a:latin typeface="fkGroteskNeue"/>
              </a:rPr>
              <a:t>를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으로 제어 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UART </a:t>
            </a:r>
            <a:r>
              <a:rPr lang="ko-KR" altLang="en-US" b="0" i="0" dirty="0">
                <a:effectLst/>
                <a:latin typeface="fkGroteskNeue"/>
              </a:rPr>
              <a:t>데이터 송수신 과정에서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을 통해 송신 수신 상태를 관리합니다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전력 관리</a:t>
            </a:r>
            <a:r>
              <a:rPr lang="en-US" altLang="ko-KR" b="0" i="0" dirty="0">
                <a:effectLst/>
                <a:latin typeface="fkGroteskNeue"/>
              </a:rPr>
              <a:t>(Power Management)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SoC</a:t>
            </a:r>
            <a:r>
              <a:rPr lang="ko-KR" altLang="en-US" b="0" i="0" dirty="0">
                <a:effectLst/>
                <a:latin typeface="fkGroteskNeue"/>
              </a:rPr>
              <a:t>의 전력 소비를 최적화하기 위해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은 전력 관리 상태를 제어합니다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적용 예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프로세서가 유휴 상태일 때 클럭 </a:t>
            </a:r>
            <a:r>
              <a:rPr lang="ko-KR" altLang="en-US" b="0" i="0" dirty="0" err="1">
                <a:effectLst/>
                <a:latin typeface="fkGroteskNeue"/>
              </a:rPr>
              <a:t>게이팅</a:t>
            </a:r>
            <a:r>
              <a:rPr lang="en-US" altLang="ko-KR" b="0" i="0" dirty="0">
                <a:effectLst/>
                <a:latin typeface="fkGroteskNeue"/>
              </a:rPr>
              <a:t>(clock gating)</a:t>
            </a:r>
            <a:r>
              <a:rPr lang="ko-KR" altLang="en-US" b="0" i="0" dirty="0">
                <a:effectLst/>
                <a:latin typeface="fkGroteskNeue"/>
              </a:rPr>
              <a:t>이나 전원 차단</a:t>
            </a:r>
            <a:r>
              <a:rPr lang="en-US" altLang="ko-KR" b="0" i="0" dirty="0">
                <a:effectLst/>
                <a:latin typeface="fkGroteskNeue"/>
              </a:rPr>
              <a:t>(power gating)</a:t>
            </a:r>
            <a:r>
              <a:rPr lang="ko-KR" altLang="en-US" b="0" i="0" dirty="0">
                <a:effectLst/>
                <a:latin typeface="fkGroteskNeue"/>
              </a:rPr>
              <a:t>을 활성화합니다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입력 이벤트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인터럽트 등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따라 프로세서를 다시 활성화합니다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메모리 컨트롤러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Dram, </a:t>
            </a:r>
            <a:r>
              <a:rPr lang="en-US" altLang="ko-KR" b="0" i="0" dirty="0" err="1">
                <a:effectLst/>
                <a:latin typeface="fkGroteskNeue"/>
              </a:rPr>
              <a:t>Sram</a:t>
            </a:r>
            <a:r>
              <a:rPr lang="ko-KR" altLang="en-US" b="0" i="0" dirty="0">
                <a:effectLst/>
                <a:latin typeface="fkGroteskNeue"/>
              </a:rPr>
              <a:t>과 같은 메모리의 읽기</a:t>
            </a:r>
            <a:r>
              <a:rPr lang="en-US" altLang="ko-KR" b="0" i="0" dirty="0">
                <a:effectLst/>
                <a:latin typeface="fkGroteskNeue"/>
              </a:rPr>
              <a:t>/</a:t>
            </a:r>
            <a:r>
              <a:rPr lang="ko-KR" altLang="en-US" b="0" i="0" dirty="0">
                <a:effectLst/>
                <a:latin typeface="fkGroteskNeue"/>
              </a:rPr>
              <a:t>쓰기 동작을 제어합니다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적용 예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Dram </a:t>
            </a:r>
            <a:r>
              <a:rPr lang="ko-KR" altLang="en-US" b="0" i="0" dirty="0" err="1">
                <a:effectLst/>
                <a:latin typeface="fkGroteskNeue"/>
              </a:rPr>
              <a:t>리프레시</a:t>
            </a:r>
            <a:r>
              <a:rPr lang="en-US" altLang="ko-KR" b="0" i="0" dirty="0">
                <a:effectLst/>
                <a:latin typeface="fkGroteskNeue"/>
              </a:rPr>
              <a:t>(refresh) </a:t>
            </a:r>
            <a:r>
              <a:rPr lang="ko-KR" altLang="en-US" b="0" i="0" dirty="0">
                <a:effectLst/>
                <a:latin typeface="fkGroteskNeue"/>
              </a:rPr>
              <a:t>사이클 관리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메모리 접근 요청 큐 관리 및 우선순위 결정합니다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디지털 신호 처리</a:t>
            </a:r>
            <a:r>
              <a:rPr lang="en-US" altLang="ko-KR" b="0" i="0" dirty="0">
                <a:effectLst/>
                <a:latin typeface="fkGroteskNeue"/>
              </a:rPr>
              <a:t>(DSP)</a:t>
            </a:r>
            <a:r>
              <a:rPr lang="ko-KR" altLang="en-US" b="0" i="0" dirty="0">
                <a:effectLst/>
                <a:latin typeface="fkGroteskNeue"/>
              </a:rPr>
              <a:t>에서의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DSP </a:t>
            </a:r>
            <a:r>
              <a:rPr lang="ko-KR" altLang="en-US" b="0" i="0" dirty="0">
                <a:effectLst/>
                <a:latin typeface="fkGroteskNeue"/>
              </a:rPr>
              <a:t>코어에서 데이터 처리 흐름을 제어합니다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또한</a:t>
            </a:r>
            <a:r>
              <a:rPr lang="en-US" altLang="ko-KR" b="0" i="0" dirty="0">
                <a:effectLst/>
                <a:latin typeface="fkGroteskNeue"/>
              </a:rPr>
              <a:t>, FFT(Fast Fourier Transform) </a:t>
            </a:r>
            <a:r>
              <a:rPr lang="ko-KR" altLang="en-US" b="0" i="0" dirty="0">
                <a:effectLst/>
                <a:latin typeface="fkGroteskNeue"/>
              </a:rPr>
              <a:t>계산 단계의 제어합니다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필터링 알고리즘에서 각 단계의 연산 순서 관리합니다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설계에서 복잡한 하드웨어 동작을 체계적으로 구현하고 디버깅을 용이하게 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효율적인 자원 관리를 가능하게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CA" dirty="0"/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식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현재 상태와 입력 변수에 의해 출력이 결정됩니다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77129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위의 그림은 무어 모델의 각 상태에 따른 </a:t>
            </a:r>
            <a:r>
              <a:rPr lang="en-CA" altLang="ko-KR" b="0" i="0" dirty="0">
                <a:effectLst/>
                <a:latin typeface="fkGroteskNeue"/>
              </a:rPr>
              <a:t>stage</a:t>
            </a:r>
            <a:r>
              <a:rPr lang="ko-KR" altLang="en-US" b="0" i="0" dirty="0">
                <a:effectLst/>
                <a:latin typeface="fkGroteskNeue"/>
              </a:rPr>
              <a:t>별 로직 구조를 나타내며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아래그림은 상태도를 나타냅니다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입력 값 </a:t>
            </a:r>
            <a:r>
              <a:rPr lang="en-US" altLang="ko-KR" b="0" dirty="0">
                <a:effectLst/>
                <a:latin typeface="KaTeX_Main"/>
              </a:rPr>
              <a:t>x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상태 값 </a:t>
            </a:r>
            <a:r>
              <a:rPr lang="en-US" altLang="ko-KR" b="0" dirty="0">
                <a:effectLst/>
                <a:latin typeface="KaTeX_Main"/>
              </a:rPr>
              <a:t>S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출력 값 </a:t>
            </a:r>
            <a:r>
              <a:rPr lang="en-US" altLang="ko-KR" b="0" dirty="0">
                <a:effectLst/>
                <a:latin typeface="KaTeX_Main"/>
              </a:rPr>
              <a:t>y</a:t>
            </a:r>
            <a:r>
              <a:rPr lang="ko-KR" altLang="en-US" b="0" i="0" dirty="0">
                <a:effectLst/>
                <a:latin typeface="fkGroteskNeue"/>
              </a:rPr>
              <a:t>를 기반으로 상태 변화와 출력 값을 설명합니다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상태도 예시는 두 개의 상태가 존재하며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각각 </a:t>
            </a:r>
            <a:r>
              <a:rPr lang="en-US" altLang="ko-KR" b="0" i="0" dirty="0">
                <a:effectLst/>
                <a:latin typeface="KaTeX_Main"/>
              </a:rPr>
              <a:t>S=0</a:t>
            </a:r>
            <a:r>
              <a:rPr lang="ko-KR" altLang="en-US" b="0" i="0" dirty="0">
                <a:effectLst/>
                <a:latin typeface="fkGroteskNeue"/>
              </a:rPr>
              <a:t>과 </a:t>
            </a:r>
            <a:r>
              <a:rPr lang="en-US" altLang="ko-KR" b="0" i="0" dirty="0">
                <a:effectLst/>
                <a:latin typeface="KaTeX_Main"/>
              </a:rPr>
              <a:t>S=1</a:t>
            </a:r>
            <a:r>
              <a:rPr lang="ko-KR" altLang="en-US" b="0" i="0" dirty="0">
                <a:effectLst/>
                <a:latin typeface="fkGroteskNeue"/>
              </a:rPr>
              <a:t>로 표시됩니다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각 상태는 원으로 표현되며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원 내부는 위쪽에 상태 값 </a:t>
            </a:r>
            <a:r>
              <a:rPr lang="en-US" altLang="ko-KR" b="0" i="0" dirty="0">
                <a:effectLst/>
                <a:latin typeface="KaTeX_Main"/>
              </a:rPr>
              <a:t>S</a:t>
            </a:r>
            <a:r>
              <a:rPr lang="ko-KR" altLang="en-US" b="0" i="0" dirty="0">
                <a:effectLst/>
                <a:latin typeface="fkGroteskNeue"/>
              </a:rPr>
              <a:t>와 아래쪽에 출력 값 </a:t>
            </a:r>
            <a:r>
              <a:rPr lang="en-US" altLang="ko-KR" b="0" i="0" dirty="0">
                <a:effectLst/>
                <a:latin typeface="KaTeX_Main"/>
              </a:rPr>
              <a:t>y</a:t>
            </a:r>
            <a:r>
              <a:rPr lang="ko-KR" altLang="en-US" b="0" i="0" dirty="0">
                <a:effectLst/>
                <a:latin typeface="fkGroteskNeue"/>
              </a:rPr>
              <a:t>를 포함합니다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전이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상태 간의 전이는 화살표로 나타나며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화살표 위에는 입력 값 </a:t>
            </a:r>
            <a:r>
              <a:rPr lang="en-US" altLang="ko-KR" b="0" i="0" dirty="0">
                <a:effectLst/>
                <a:latin typeface="KaTeX_Main"/>
              </a:rPr>
              <a:t>x</a:t>
            </a:r>
            <a:r>
              <a:rPr lang="ko-KR" altLang="en-US" b="0" i="0" dirty="0">
                <a:effectLst/>
                <a:latin typeface="fkGroteskNeue"/>
              </a:rPr>
              <a:t>가 표시됩니다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이는 특정 입력 값이 주어졌을 때 상태가 어떻게 변화하는지를 나타냅니다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KaTeX_Main"/>
              </a:rPr>
              <a:t>S=0</a:t>
            </a:r>
            <a:r>
              <a:rPr lang="ko-KR" altLang="en-US" b="0" i="0" dirty="0">
                <a:effectLst/>
                <a:latin typeface="fkGroteskNeue"/>
              </a:rPr>
              <a:t> 상태에서 입력 </a:t>
            </a:r>
            <a:r>
              <a:rPr lang="en-US" altLang="ko-KR" b="0" i="0" dirty="0">
                <a:effectLst/>
                <a:latin typeface="KaTeX_Main"/>
              </a:rPr>
              <a:t>x=0</a:t>
            </a:r>
            <a:r>
              <a:rPr lang="ko-KR" altLang="en-US" b="0" i="0" dirty="0">
                <a:effectLst/>
                <a:latin typeface="fkGroteskNeue"/>
              </a:rPr>
              <a:t>일 경우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상태는 변하지 않고 그대로 </a:t>
            </a:r>
            <a:r>
              <a:rPr lang="en-US" altLang="ko-KR" b="0" i="0" dirty="0">
                <a:effectLst/>
                <a:latin typeface="KaTeX_Main"/>
              </a:rPr>
              <a:t>S=0</a:t>
            </a:r>
            <a:r>
              <a:rPr lang="ko-KR" altLang="en-US" b="0" i="0" dirty="0">
                <a:effectLst/>
                <a:latin typeface="fkGroteskNeue"/>
              </a:rPr>
              <a:t>에 머무릅니다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출력 값 </a:t>
            </a:r>
            <a:r>
              <a:rPr lang="en-US" altLang="ko-KR" b="0" i="0" dirty="0">
                <a:effectLst/>
                <a:latin typeface="KaTeX_Main"/>
              </a:rPr>
              <a:t>y=0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KaTeX_Main"/>
              </a:rPr>
              <a:t>S=0</a:t>
            </a:r>
            <a:r>
              <a:rPr lang="ko-KR" altLang="en-US" b="0" i="0" dirty="0">
                <a:effectLst/>
                <a:latin typeface="fkGroteskNeue"/>
              </a:rPr>
              <a:t> 상태에서 입력 </a:t>
            </a:r>
            <a:r>
              <a:rPr lang="en-US" altLang="ko-KR" b="0" i="0" dirty="0">
                <a:effectLst/>
                <a:latin typeface="KaTeX_Main"/>
              </a:rPr>
              <a:t>x=1</a:t>
            </a:r>
            <a:r>
              <a:rPr lang="ko-KR" altLang="en-US" b="0" i="0" dirty="0">
                <a:effectLst/>
                <a:latin typeface="fkGroteskNeue"/>
              </a:rPr>
              <a:t>일 경우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상태가 </a:t>
            </a:r>
            <a:r>
              <a:rPr lang="en-US" altLang="ko-KR" b="0" i="0" dirty="0">
                <a:effectLst/>
                <a:latin typeface="KaTeX_Main"/>
              </a:rPr>
              <a:t>S=1</a:t>
            </a:r>
            <a:r>
              <a:rPr lang="ko-KR" altLang="en-US" b="0" i="0" dirty="0">
                <a:effectLst/>
                <a:latin typeface="fkGroteskNeue"/>
              </a:rPr>
              <a:t>로 전이됩니다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출력 값은 여전히 </a:t>
            </a:r>
            <a:r>
              <a:rPr lang="en-US" altLang="ko-KR" b="0" i="0" dirty="0">
                <a:effectLst/>
                <a:latin typeface="KaTeX_Main"/>
              </a:rPr>
              <a:t>y=0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KaTeX_Main"/>
              </a:rPr>
              <a:t>S=1</a:t>
            </a:r>
            <a:r>
              <a:rPr lang="ko-KR" altLang="en-US" b="0" i="0" dirty="0">
                <a:effectLst/>
                <a:latin typeface="fkGroteskNeue"/>
              </a:rPr>
              <a:t> 상태에서 입력 </a:t>
            </a:r>
            <a:r>
              <a:rPr lang="en-US" altLang="ko-KR" b="0" i="0" dirty="0">
                <a:effectLst/>
                <a:latin typeface="KaTeX_Main"/>
              </a:rPr>
              <a:t>x=0</a:t>
            </a:r>
            <a:r>
              <a:rPr lang="ko-KR" altLang="en-US" b="0" i="0" dirty="0">
                <a:effectLst/>
                <a:latin typeface="fkGroteskNeue"/>
              </a:rPr>
              <a:t>일 경우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상태가 다시 </a:t>
            </a:r>
            <a:r>
              <a:rPr lang="en-US" altLang="ko-KR" b="0" i="0" dirty="0">
                <a:effectLst/>
                <a:latin typeface="KaTeX_Main"/>
              </a:rPr>
              <a:t>S=0</a:t>
            </a:r>
            <a:r>
              <a:rPr lang="ko-KR" altLang="en-US" b="0" i="0" dirty="0">
                <a:effectLst/>
                <a:latin typeface="fkGroteskNeue"/>
              </a:rPr>
              <a:t>으로 전이됩니다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출력 값은 여전히 </a:t>
            </a:r>
            <a:r>
              <a:rPr lang="en-US" altLang="ko-KR" b="0" i="0" dirty="0">
                <a:effectLst/>
                <a:latin typeface="KaTeX_Main"/>
              </a:rPr>
              <a:t>y=1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KaTeX_Main"/>
              </a:rPr>
              <a:t>S=1</a:t>
            </a:r>
            <a:r>
              <a:rPr lang="ko-KR" altLang="en-US" b="0" i="0" dirty="0">
                <a:effectLst/>
                <a:latin typeface="fkGroteskNeue"/>
              </a:rPr>
              <a:t> 상태에서 입력 </a:t>
            </a:r>
            <a:r>
              <a:rPr lang="en-US" altLang="ko-KR" b="0" i="0" dirty="0">
                <a:effectLst/>
                <a:latin typeface="KaTeX_Main"/>
              </a:rPr>
              <a:t>x=1</a:t>
            </a:r>
            <a:r>
              <a:rPr lang="ko-KR" altLang="en-US" b="0" i="0" dirty="0">
                <a:effectLst/>
                <a:latin typeface="fkGroteskNeue"/>
              </a:rPr>
              <a:t>일 경우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상태는 변하지 않고 그대로 </a:t>
            </a:r>
            <a:r>
              <a:rPr lang="en-US" altLang="ko-KR" b="0" i="0" dirty="0">
                <a:effectLst/>
                <a:latin typeface="KaTeX_Main"/>
              </a:rPr>
              <a:t>S=1</a:t>
            </a:r>
            <a:r>
              <a:rPr lang="ko-KR" altLang="en-US" b="0" i="0" dirty="0">
                <a:effectLst/>
                <a:latin typeface="fkGroteskNeue"/>
              </a:rPr>
              <a:t>에 머무릅니다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출력 값은 여전히 </a:t>
            </a:r>
            <a:r>
              <a:rPr lang="en-US" altLang="ko-KR" b="0" i="0" dirty="0">
                <a:effectLst/>
                <a:latin typeface="KaTeX_Main"/>
              </a:rPr>
              <a:t>y=1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상태도는 시스템의 동작을 간단히 표현하며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입력과 현재 상태에 따라 출력과 다음 상태를 결정하는 논리를 시각적으로 보여줍니다</a:t>
            </a:r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다음장에서 무어 모델 예를 통해 대해 좀더 자세히 다루고 실습을 진행 하도록 하겠습니다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ko-KR" altLang="en-US" b="0" i="0" dirty="0">
              <a:effectLst/>
              <a:latin typeface="fkGrotesk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3430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.</a:t>
            </a:r>
          </a:p>
          <a:p>
            <a:r>
              <a:rPr lang="ko-KR" altLang="en-US" b="0" i="0" dirty="0">
                <a:effectLst/>
                <a:latin typeface="fkGroteskNeue"/>
              </a:rPr>
              <a:t>순차회로는 디지털 시스템의 핵심 요소로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현재의 입력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과거의 입력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r>
              <a:rPr lang="ko-KR" altLang="en-US" b="0" i="0" dirty="0">
                <a:effectLst/>
                <a:latin typeface="fkGroteskNeue"/>
              </a:rPr>
              <a:t>그리고 회로에 저장된 </a:t>
            </a:r>
            <a:r>
              <a:rPr lang="ko-KR" altLang="en-US" b="0" i="0" dirty="0" err="1">
                <a:effectLst/>
                <a:latin typeface="fkGroteskNeue"/>
              </a:rPr>
              <a:t>상태값에</a:t>
            </a:r>
            <a:r>
              <a:rPr lang="ko-KR" altLang="en-US" b="0" i="0" dirty="0">
                <a:effectLst/>
                <a:latin typeface="fkGroteskNeue"/>
              </a:rPr>
              <a:t> 따라 출력이 결정됩니다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r>
              <a:rPr lang="ko-KR" altLang="en-US" b="0" i="0" dirty="0">
                <a:effectLst/>
                <a:latin typeface="fkGroteskNeue"/>
              </a:rPr>
              <a:t>이러한 순차회로는 과거의 입력과 현재의 </a:t>
            </a:r>
            <a:r>
              <a:rPr lang="ko-KR" altLang="en-US" b="0" i="0" dirty="0" err="1">
                <a:effectLst/>
                <a:latin typeface="fkGroteskNeue"/>
              </a:rPr>
              <a:t>상태값을</a:t>
            </a:r>
            <a:r>
              <a:rPr lang="ko-KR" altLang="en-US" b="0" i="0" dirty="0">
                <a:effectLst/>
                <a:latin typeface="fkGroteskNeue"/>
              </a:rPr>
              <a:t> 저장하는</a:t>
            </a:r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순차회로의 구성 요소로는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데이터 레지스터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시프트 레지스터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계수기</a:t>
            </a:r>
            <a:r>
              <a:rPr lang="en-US" altLang="ko-KR" b="0" i="0" dirty="0">
                <a:effectLst/>
                <a:latin typeface="fkGroteskNeue"/>
              </a:rPr>
              <a:t>(counter),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직렬</a:t>
            </a:r>
            <a:r>
              <a:rPr lang="en-US" altLang="ko-KR" b="0" i="0" dirty="0">
                <a:effectLst/>
                <a:latin typeface="fkGroteskNeue"/>
              </a:rPr>
              <a:t>/</a:t>
            </a:r>
            <a:r>
              <a:rPr lang="ko-KR" altLang="en-US" b="0" i="0" dirty="0">
                <a:effectLst/>
                <a:latin typeface="fkGroteskNeue"/>
              </a:rPr>
              <a:t>병렬 변환기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유한상태머신</a:t>
            </a:r>
            <a:r>
              <a:rPr lang="en-US" altLang="ko-KR" b="0" i="0" dirty="0">
                <a:effectLst/>
                <a:latin typeface="fkGroteskNeue"/>
              </a:rPr>
              <a:t>(Finite State Machine; FSM),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주파수 </a:t>
            </a:r>
            <a:r>
              <a:rPr lang="ko-KR" altLang="en-US" b="0" i="0" dirty="0" err="1">
                <a:effectLst/>
                <a:latin typeface="fkGroteskNeue"/>
              </a:rPr>
              <a:t>분주기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펄스 발생기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endParaRPr lang="ko-KR" altLang="en-US" b="0" i="0" dirty="0">
              <a:effectLst/>
              <a:latin typeface="fkGroteskNeue"/>
            </a:endParaRPr>
          </a:p>
          <a:p>
            <a:r>
              <a:rPr lang="ko-KR" altLang="en-US" b="0" i="0" dirty="0">
                <a:effectLst/>
                <a:latin typeface="fkGroteskNeue"/>
              </a:rPr>
              <a:t> 저장소자와 조합논리회로로 구성됩니다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순차회로에서 중요한 역할을 하는 저장소자로는 </a:t>
            </a:r>
            <a:r>
              <a:rPr lang="ko-KR" altLang="en-US" b="0" i="0" dirty="0" err="1">
                <a:effectLst/>
                <a:latin typeface="fkGroteskNeue"/>
              </a:rPr>
              <a:t>래치와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플립플롭이</a:t>
            </a:r>
            <a:r>
              <a:rPr lang="ko-KR" altLang="en-US" b="0" i="0" dirty="0">
                <a:effectLst/>
                <a:latin typeface="fkGroteskNeue"/>
              </a:rPr>
              <a:t> 있습니다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래치 </a:t>
            </a:r>
            <a:r>
              <a:rPr lang="en-US" altLang="ko-KR" b="0" i="0" dirty="0">
                <a:effectLst/>
                <a:latin typeface="fkGroteskNeue"/>
              </a:rPr>
              <a:t>(latch)</a:t>
            </a:r>
            <a:r>
              <a:rPr lang="ko-KR" altLang="en-US" b="0" i="0" dirty="0">
                <a:effectLst/>
                <a:latin typeface="fkGroteskNeue"/>
              </a:rPr>
              <a:t>는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신호의 레벨</a:t>
            </a:r>
            <a:r>
              <a:rPr lang="en-US" altLang="ko-KR" b="0" i="0" dirty="0">
                <a:effectLst/>
                <a:latin typeface="fkGroteskNeue"/>
              </a:rPr>
              <a:t>(0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1)</a:t>
            </a:r>
            <a:r>
              <a:rPr lang="ko-KR" altLang="en-US" b="0" i="0" dirty="0">
                <a:effectLst/>
                <a:latin typeface="fkGroteskNeue"/>
              </a:rPr>
              <a:t>에 따라 동작하는 </a:t>
            </a:r>
            <a:r>
              <a:rPr lang="ko-KR" altLang="en-US" b="0" i="0" dirty="0" err="1">
                <a:effectLst/>
                <a:latin typeface="fkGroteskNeue"/>
              </a:rPr>
              <a:t>저장소자입니다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플립플롭 </a:t>
            </a:r>
            <a:r>
              <a:rPr lang="en-US" altLang="ko-KR" b="0" i="0" dirty="0">
                <a:effectLst/>
                <a:latin typeface="fkGroteskNeue"/>
              </a:rPr>
              <a:t>(Flip-flop):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신호의 상승 또는 하강 </a:t>
            </a:r>
            <a:r>
              <a:rPr lang="ko-KR" altLang="en-US" b="0" i="0" dirty="0" err="1">
                <a:effectLst/>
                <a:latin typeface="fkGroteskNeue"/>
              </a:rPr>
              <a:t>에지에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동기되어</a:t>
            </a:r>
            <a:r>
              <a:rPr lang="ko-KR" altLang="en-US" b="0" i="0" dirty="0">
                <a:effectLst/>
                <a:latin typeface="fkGroteskNeue"/>
              </a:rPr>
              <a:t> 동작하는 </a:t>
            </a:r>
            <a:r>
              <a:rPr lang="ko-KR" altLang="en-US" b="0" i="0" dirty="0" err="1">
                <a:effectLst/>
                <a:latin typeface="fkGroteskNeue"/>
              </a:rPr>
              <a:t>저장소자입니다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이러한 저장소자들은 </a:t>
            </a:r>
            <a:r>
              <a:rPr lang="ko-KR" altLang="en-US" b="0" i="0" dirty="0" err="1">
                <a:effectLst/>
                <a:latin typeface="fkGroteskNeue"/>
              </a:rPr>
              <a:t>베릴로그에서</a:t>
            </a:r>
            <a:r>
              <a:rPr lang="ko-KR" altLang="en-US" b="0" i="0" dirty="0">
                <a:effectLst/>
                <a:latin typeface="fkGroteskNeue"/>
              </a:rPr>
              <a:t> </a:t>
            </a:r>
            <a:r>
              <a:rPr lang="en-US" altLang="ko-KR" b="0" i="0" dirty="0">
                <a:effectLst/>
                <a:latin typeface="fkGroteskNeue"/>
              </a:rPr>
              <a:t>always </a:t>
            </a:r>
            <a:r>
              <a:rPr lang="ko-KR" altLang="en-US" b="0" i="0" dirty="0">
                <a:effectLst/>
                <a:latin typeface="fkGroteskNeue"/>
              </a:rPr>
              <a:t>구문 내부에 </a:t>
            </a:r>
            <a:r>
              <a:rPr lang="en-US" altLang="ko-KR" b="0" i="0" dirty="0">
                <a:effectLst/>
                <a:latin typeface="fkGroteskNeue"/>
              </a:rPr>
              <a:t>if,</a:t>
            </a:r>
            <a:r>
              <a:rPr lang="en-CA" altLang="ko-KR" b="0" i="0" dirty="0">
                <a:effectLst/>
                <a:latin typeface="fkGroteskNeue"/>
              </a:rPr>
              <a:t>case</a:t>
            </a:r>
            <a:r>
              <a:rPr lang="en-US" altLang="ko-KR" b="0" i="0" dirty="0">
                <a:effectLst/>
                <a:latin typeface="fkGroteskNeue"/>
              </a:rPr>
              <a:t> </a:t>
            </a:r>
            <a:r>
              <a:rPr lang="ko-KR" altLang="en-US" b="0" i="0" dirty="0">
                <a:effectLst/>
                <a:latin typeface="fkGroteskNeue"/>
              </a:rPr>
              <a:t>조건문을 이용하여 </a:t>
            </a:r>
            <a:r>
              <a:rPr lang="ko-KR" altLang="en-US" b="0" i="0" dirty="0" err="1">
                <a:effectLst/>
                <a:latin typeface="fkGroteskNeue"/>
              </a:rPr>
              <a:t>모델링됩니다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 err="1">
                <a:effectLst/>
                <a:latin typeface="fkGroteskNeue"/>
              </a:rPr>
              <a:t>베릴로그에서</a:t>
            </a:r>
            <a:r>
              <a:rPr lang="ko-KR" altLang="en-US" b="0" i="0" dirty="0">
                <a:effectLst/>
                <a:latin typeface="fkGroteskNeue"/>
              </a:rPr>
              <a:t> 순차회로를 모델링할 때는 다양한 구문과 기법이 사용됩니다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always </a:t>
            </a:r>
            <a:r>
              <a:rPr lang="ko-KR" altLang="en-US" b="0" i="0" dirty="0">
                <a:effectLst/>
                <a:latin typeface="fkGroteskNeue"/>
              </a:rPr>
              <a:t>블록을 이용한 행위수준 모델링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게이트 </a:t>
            </a:r>
            <a:r>
              <a:rPr lang="ko-KR" altLang="en-US" b="0" i="0" dirty="0" err="1">
                <a:effectLst/>
                <a:latin typeface="fkGroteskNeue"/>
              </a:rPr>
              <a:t>프리미티브</a:t>
            </a:r>
            <a:r>
              <a:rPr lang="ko-KR" altLang="en-US" b="0" i="0" dirty="0">
                <a:effectLst/>
                <a:latin typeface="fkGroteskNeue"/>
              </a:rPr>
              <a:t> 및 </a:t>
            </a:r>
            <a:r>
              <a:rPr lang="ko-KR" altLang="en-US" b="0" i="0" dirty="0" err="1">
                <a:effectLst/>
                <a:latin typeface="fkGroteskNeue"/>
              </a:rPr>
              <a:t>하위모듈</a:t>
            </a:r>
            <a:r>
              <a:rPr lang="ko-KR" altLang="en-US" b="0" i="0" dirty="0">
                <a:effectLst/>
                <a:latin typeface="fkGroteskNeue"/>
              </a:rPr>
              <a:t> 인스턴스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연속 할당문을</a:t>
            </a:r>
            <a:r>
              <a:rPr lang="en-CA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사용합니다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ko-KR" altLang="en-US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특히 주목할 점은 할당문의 형태에 따라 회로의 동작과 구조가 달라질 수 있다는 것입니다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 err="1">
                <a:effectLst/>
                <a:latin typeface="fkGroteskNeue"/>
              </a:rPr>
              <a:t>베릴로그에서는</a:t>
            </a:r>
            <a:r>
              <a:rPr lang="ko-KR" altLang="en-US" b="0" i="0" dirty="0">
                <a:effectLst/>
                <a:latin typeface="fkGroteskNeue"/>
              </a:rPr>
              <a:t> 두 가지 주요 </a:t>
            </a:r>
            <a:r>
              <a:rPr lang="ko-KR" altLang="en-US" b="0" i="0" dirty="0" err="1">
                <a:effectLst/>
                <a:latin typeface="fkGroteskNeue"/>
              </a:rPr>
              <a:t>할당문</a:t>
            </a:r>
            <a:r>
              <a:rPr lang="ko-KR" altLang="en-US" b="0" i="0" dirty="0">
                <a:effectLst/>
                <a:latin typeface="fkGroteskNeue"/>
              </a:rPr>
              <a:t> 형태가 있습니다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Nonblocking </a:t>
            </a:r>
            <a:r>
              <a:rPr lang="ko-KR" altLang="en-US" b="0" i="0" dirty="0">
                <a:effectLst/>
                <a:latin typeface="fkGroteskNeue"/>
              </a:rPr>
              <a:t>할당 </a:t>
            </a:r>
            <a:r>
              <a:rPr lang="en-US" altLang="ko-KR" b="0" i="0" dirty="0">
                <a:effectLst/>
                <a:latin typeface="fkGroteskNeue"/>
              </a:rPr>
              <a:t>(&lt;=)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Blocking </a:t>
            </a:r>
            <a:r>
              <a:rPr lang="ko-KR" altLang="en-US" b="0" i="0" dirty="0">
                <a:effectLst/>
                <a:latin typeface="fkGroteskNeue"/>
              </a:rPr>
              <a:t>할당 </a:t>
            </a:r>
            <a:r>
              <a:rPr lang="en-US" altLang="ko-KR" b="0" i="0" dirty="0">
                <a:effectLst/>
                <a:latin typeface="fkGroteskNeue"/>
              </a:rPr>
              <a:t>(=)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이러한 할당문의 선택은 순차회로의 정확한 동작과 의도된 하드웨어 구조를 구현하는 데 중요한 역할을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순차회로 모델링 시 이러한 요소들을 적절히 조합하여 사용함으로써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복잡한 디지털 시스템의 동작을 정확하게 표현하고 시뮬레이션 할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이를 통해 설계자는 실제 하드웨어 구현 전에 회로의 동작을 검증하고 최적화할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br>
              <a:rPr lang="ko-KR" altLang="en-US" dirty="0"/>
            </a:b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0962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주어진 그림</a:t>
            </a:r>
            <a:r>
              <a:rPr lang="en-CA" altLang="ko-KR" b="0" i="0" dirty="0">
                <a:effectLst/>
                <a:latin typeface="fkGroteskNeue"/>
              </a:rPr>
              <a:t>11-28</a:t>
            </a:r>
            <a:r>
              <a:rPr lang="ko-KR" altLang="en-US" b="0" i="0" dirty="0">
                <a:effectLst/>
                <a:latin typeface="fkGroteskNeue"/>
              </a:rPr>
              <a:t>은 </a:t>
            </a:r>
            <a:r>
              <a:rPr lang="en-US" altLang="ko-KR" b="0" i="0" dirty="0">
                <a:effectLst/>
                <a:latin typeface="fkGroteskNeue"/>
              </a:rPr>
              <a:t>Moore </a:t>
            </a:r>
            <a:r>
              <a:rPr lang="ko-KR" altLang="en-US" b="0" i="0" dirty="0">
                <a:effectLst/>
                <a:latin typeface="fkGroteskNeue"/>
              </a:rPr>
              <a:t>머신 기반의 유한상태 머신</a:t>
            </a:r>
            <a:r>
              <a:rPr lang="en-US" altLang="ko-KR" b="0" i="0" dirty="0">
                <a:effectLst/>
                <a:latin typeface="fkGroteskNeue"/>
              </a:rPr>
              <a:t>(FSM)</a:t>
            </a:r>
            <a:r>
              <a:rPr lang="ko-KR" altLang="en-US" b="0" i="0" dirty="0">
                <a:effectLst/>
                <a:latin typeface="fkGroteskNeue"/>
              </a:rPr>
              <a:t>을 나타내며</a:t>
            </a:r>
            <a:r>
              <a:rPr lang="en-US" altLang="ko-KR" b="0" i="0" dirty="0">
                <a:effectLst/>
                <a:latin typeface="fkGroteskNeue"/>
              </a:rPr>
              <a:t>, 4</a:t>
            </a:r>
            <a:r>
              <a:rPr lang="ko-KR" altLang="en-US" b="0" i="0" dirty="0">
                <a:effectLst/>
                <a:latin typeface="fkGroteskNeue"/>
              </a:rPr>
              <a:t>개의 상태</a:t>
            </a:r>
            <a:r>
              <a:rPr lang="en-US" altLang="ko-KR" b="0" i="0" dirty="0">
                <a:effectLst/>
                <a:latin typeface="fkGroteskNeue"/>
              </a:rPr>
              <a:t>(IDLE, READ, DLY, DONE)</a:t>
            </a:r>
            <a:r>
              <a:rPr lang="ko-KR" altLang="en-US" b="0" i="0" dirty="0">
                <a:effectLst/>
                <a:latin typeface="fkGroteskNeue"/>
              </a:rPr>
              <a:t>로 구성된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의 동작을 보여줍니다</a:t>
            </a:r>
            <a:r>
              <a:rPr lang="en-US" altLang="ko-KR" b="0" i="0" dirty="0">
                <a:effectLst/>
                <a:latin typeface="fkGroteskNeue"/>
              </a:rPr>
              <a:t>. Moore </a:t>
            </a:r>
            <a:r>
              <a:rPr lang="ko-KR" altLang="en-US" b="0" i="0" dirty="0" err="1">
                <a:effectLst/>
                <a:latin typeface="fkGroteskNeue"/>
              </a:rPr>
              <a:t>머신의</a:t>
            </a:r>
            <a:r>
              <a:rPr lang="ko-KR" altLang="en-US" b="0" i="0" dirty="0">
                <a:effectLst/>
                <a:latin typeface="fkGroteskNeue"/>
              </a:rPr>
              <a:t> 특징에 따라 출력은 현재 상태에 의해서만 결정됩니다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의 동작과 각 상태를 설명합니다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FSM</a:t>
            </a:r>
            <a:r>
              <a:rPr lang="ko-KR" altLang="en-US" b="0" i="0" dirty="0">
                <a:effectLst/>
                <a:latin typeface="var(--font-fk-grotesk)"/>
              </a:rPr>
              <a:t>의 구성 요소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상태</a:t>
            </a:r>
            <a:r>
              <a:rPr lang="en-US" altLang="ko-KR" b="0" i="0" dirty="0">
                <a:effectLst/>
                <a:latin typeface="fkGroteskNeue"/>
              </a:rPr>
              <a:t>(State)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4</a:t>
            </a:r>
            <a:r>
              <a:rPr lang="ko-KR" altLang="en-US" b="0" i="0" dirty="0">
                <a:effectLst/>
                <a:latin typeface="fkGroteskNeue"/>
              </a:rPr>
              <a:t>개의 상태를 가집니다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IDLE: </a:t>
            </a:r>
            <a:r>
              <a:rPr lang="ko-KR" altLang="en-US" b="0" i="0" dirty="0">
                <a:effectLst/>
                <a:latin typeface="fkGroteskNeue"/>
              </a:rPr>
              <a:t>초기 상태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READ: </a:t>
            </a:r>
            <a:r>
              <a:rPr lang="ko-KR" altLang="en-US" b="0" i="0" dirty="0">
                <a:effectLst/>
                <a:latin typeface="fkGroteskNeue"/>
              </a:rPr>
              <a:t>데이터 읽기 상태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DLY: </a:t>
            </a:r>
            <a:r>
              <a:rPr lang="ko-KR" altLang="en-US" b="0" i="0" dirty="0">
                <a:effectLst/>
                <a:latin typeface="fkGroteskNeue"/>
              </a:rPr>
              <a:t>지연 상태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DONE: </a:t>
            </a:r>
            <a:r>
              <a:rPr lang="ko-KR" altLang="en-US" b="0" i="0" dirty="0">
                <a:effectLst/>
                <a:latin typeface="fkGroteskNeue"/>
              </a:rPr>
              <a:t>완료 상태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입력</a:t>
            </a:r>
            <a:r>
              <a:rPr lang="en-US" altLang="ko-KR" b="0" i="0" dirty="0">
                <a:effectLst/>
                <a:latin typeface="fkGroteskNeue"/>
              </a:rPr>
              <a:t>(Input)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의 상태 전환을 유발하는 입력 신호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go: IDLE</a:t>
            </a:r>
            <a:r>
              <a:rPr lang="ko-KR" altLang="en-US" b="0" i="0" dirty="0">
                <a:effectLst/>
                <a:latin typeface="fkGroteskNeue"/>
              </a:rPr>
              <a:t>에서 </a:t>
            </a:r>
            <a:r>
              <a:rPr lang="en-US" altLang="ko-KR" b="0" i="0" dirty="0">
                <a:effectLst/>
                <a:latin typeface="fkGroteskNeue"/>
              </a:rPr>
              <a:t>READ</a:t>
            </a:r>
            <a:r>
              <a:rPr lang="ko-KR" altLang="en-US" b="0" i="0" dirty="0">
                <a:effectLst/>
                <a:latin typeface="fkGroteskNeue"/>
              </a:rPr>
              <a:t>로 전환을 결정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ws</a:t>
            </a:r>
            <a:r>
              <a:rPr lang="en-US" altLang="ko-KR" b="0" i="0" dirty="0">
                <a:effectLst/>
                <a:latin typeface="fkGroteskNeue"/>
              </a:rPr>
              <a:t>: READ</a:t>
            </a:r>
            <a:r>
              <a:rPr lang="ko-KR" altLang="en-US" b="0" i="0" dirty="0">
                <a:effectLst/>
                <a:latin typeface="fkGroteskNeue"/>
              </a:rPr>
              <a:t>와 </a:t>
            </a:r>
            <a:r>
              <a:rPr lang="en-US" altLang="ko-KR" b="0" i="0" dirty="0">
                <a:effectLst/>
                <a:latin typeface="fkGroteskNeue"/>
              </a:rPr>
              <a:t>DLY </a:t>
            </a:r>
            <a:r>
              <a:rPr lang="ko-KR" altLang="en-US" b="0" i="0" dirty="0">
                <a:effectLst/>
                <a:latin typeface="fkGroteskNeue"/>
              </a:rPr>
              <a:t>사이의 전환을 결정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출력</a:t>
            </a:r>
            <a:r>
              <a:rPr lang="en-US" altLang="ko-KR" b="0" i="0" dirty="0">
                <a:effectLst/>
                <a:latin typeface="fkGroteskNeue"/>
              </a:rPr>
              <a:t>(Output)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각 상태에 따라 고정된 출력이 생성됩니다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IDLE: </a:t>
            </a:r>
            <a:r>
              <a:rPr lang="ko-KR" altLang="en-US" b="0" i="0" dirty="0">
                <a:effectLst/>
                <a:latin typeface="fkGroteskNeue"/>
              </a:rPr>
              <a:t>출력 없음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READ: </a:t>
            </a:r>
            <a:r>
              <a:rPr lang="en-US" altLang="ko-KR" b="0" i="0" dirty="0" err="1">
                <a:effectLst/>
                <a:latin typeface="fkGroteskNeue"/>
              </a:rPr>
              <a:t>rd</a:t>
            </a:r>
            <a:r>
              <a:rPr lang="en-US" altLang="ko-KR" b="0" i="0" dirty="0">
                <a:effectLst/>
                <a:latin typeface="fkGroteskNeue"/>
              </a:rPr>
              <a:t> = 1.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DLY: </a:t>
            </a:r>
            <a:r>
              <a:rPr lang="en-US" altLang="ko-KR" b="0" i="0" dirty="0" err="1">
                <a:effectLst/>
                <a:latin typeface="fkGroteskNeue"/>
              </a:rPr>
              <a:t>rd</a:t>
            </a:r>
            <a:r>
              <a:rPr lang="en-US" altLang="ko-KR" b="0" i="0" dirty="0">
                <a:effectLst/>
                <a:latin typeface="fkGroteskNeue"/>
              </a:rPr>
              <a:t> = 1.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DONE: ds = 1.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FSM </a:t>
            </a:r>
            <a:r>
              <a:rPr lang="ko-KR" altLang="en-US" b="0" i="0" dirty="0">
                <a:effectLst/>
                <a:latin typeface="var(--font-fk-grotesk)"/>
              </a:rPr>
              <a:t>동작 설명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IDLE (</a:t>
            </a:r>
            <a:r>
              <a:rPr lang="ko-KR" altLang="en-US" b="0" i="0" dirty="0">
                <a:effectLst/>
                <a:latin typeface="fkGroteskNeue"/>
              </a:rPr>
              <a:t>초기 상태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입력 신호 </a:t>
            </a:r>
            <a:r>
              <a:rPr lang="en-US" altLang="ko-KR" b="0" i="0" dirty="0">
                <a:effectLst/>
                <a:latin typeface="fkGroteskNeue"/>
              </a:rPr>
              <a:t>go = 0</a:t>
            </a:r>
            <a:r>
              <a:rPr lang="ko-KR" altLang="en-US" b="0" i="0" dirty="0">
                <a:effectLst/>
                <a:latin typeface="fkGroteskNeue"/>
              </a:rPr>
              <a:t>일 때 </a:t>
            </a:r>
            <a:r>
              <a:rPr lang="en-US" altLang="ko-KR" b="0" i="0" dirty="0">
                <a:effectLst/>
                <a:latin typeface="fkGroteskNeue"/>
              </a:rPr>
              <a:t>IDLE </a:t>
            </a:r>
            <a:r>
              <a:rPr lang="ko-KR" altLang="en-US" b="0" i="0" dirty="0">
                <a:effectLst/>
                <a:latin typeface="fkGroteskNeue"/>
              </a:rPr>
              <a:t>상태를 유지합니다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입력 신호 </a:t>
            </a:r>
            <a:r>
              <a:rPr lang="en-US" altLang="ko-KR" b="0" i="0" dirty="0">
                <a:effectLst/>
                <a:latin typeface="fkGroteskNeue"/>
              </a:rPr>
              <a:t>go = 1</a:t>
            </a:r>
            <a:r>
              <a:rPr lang="ko-KR" altLang="en-US" b="0" i="0" dirty="0">
                <a:effectLst/>
                <a:latin typeface="fkGroteskNeue"/>
              </a:rPr>
              <a:t>이 들어오면 </a:t>
            </a:r>
            <a:r>
              <a:rPr lang="en-US" altLang="ko-KR" b="0" i="0" dirty="0">
                <a:effectLst/>
                <a:latin typeface="fkGroteskNeue"/>
              </a:rPr>
              <a:t>READ </a:t>
            </a:r>
            <a:r>
              <a:rPr lang="ko-KR" altLang="en-US" b="0" i="0" dirty="0">
                <a:effectLst/>
                <a:latin typeface="fkGroteskNeue"/>
              </a:rPr>
              <a:t>상태로 전환됩니다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READ (</a:t>
            </a:r>
            <a:r>
              <a:rPr lang="ko-KR" altLang="en-US" b="0" i="0" dirty="0">
                <a:effectLst/>
                <a:latin typeface="fkGroteskNeue"/>
              </a:rPr>
              <a:t>데이터 읽기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이 상태에서는 출력 신호 </a:t>
            </a:r>
            <a:r>
              <a:rPr lang="en-US" altLang="ko-KR" b="0" i="0" dirty="0" err="1">
                <a:effectLst/>
                <a:latin typeface="fkGroteskNeue"/>
              </a:rPr>
              <a:t>rd</a:t>
            </a:r>
            <a:r>
              <a:rPr lang="en-US" altLang="ko-KR" b="0" i="0" dirty="0">
                <a:effectLst/>
                <a:latin typeface="fkGroteskNeue"/>
              </a:rPr>
              <a:t> = 1</a:t>
            </a:r>
            <a:r>
              <a:rPr lang="ko-KR" altLang="en-US" b="0" i="0" dirty="0">
                <a:effectLst/>
                <a:latin typeface="fkGroteskNeue"/>
              </a:rPr>
              <a:t>이 활성화됩니다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입력 신호 </a:t>
            </a:r>
            <a:r>
              <a:rPr lang="en-US" altLang="ko-KR" b="0" i="0" dirty="0" err="1">
                <a:effectLst/>
                <a:latin typeface="fkGroteskNeue"/>
              </a:rPr>
              <a:t>ws</a:t>
            </a:r>
            <a:r>
              <a:rPr lang="en-US" altLang="ko-KR" b="0" i="0" dirty="0">
                <a:effectLst/>
                <a:latin typeface="fkGroteskNeue"/>
              </a:rPr>
              <a:t> = 1</a:t>
            </a:r>
            <a:r>
              <a:rPr lang="ko-KR" altLang="en-US" b="0" i="0" dirty="0">
                <a:effectLst/>
                <a:latin typeface="fkGroteskNeue"/>
              </a:rPr>
              <a:t>이면 </a:t>
            </a:r>
            <a:r>
              <a:rPr lang="en-US" altLang="ko-KR" b="0" i="0" dirty="0">
                <a:effectLst/>
                <a:latin typeface="fkGroteskNeue"/>
              </a:rPr>
              <a:t>DLY </a:t>
            </a:r>
            <a:r>
              <a:rPr lang="ko-KR" altLang="en-US" b="0" i="0" dirty="0">
                <a:effectLst/>
                <a:latin typeface="fkGroteskNeue"/>
              </a:rPr>
              <a:t>상태로 전환됩니다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DLY (</a:t>
            </a:r>
            <a:r>
              <a:rPr lang="ko-KR" altLang="en-US" b="0" i="0" dirty="0">
                <a:effectLst/>
                <a:latin typeface="fkGroteskNeue"/>
              </a:rPr>
              <a:t>지연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이 상태에서도 출력 신호 </a:t>
            </a:r>
            <a:r>
              <a:rPr lang="en-US" altLang="ko-KR" b="0" i="0" dirty="0" err="1">
                <a:effectLst/>
                <a:latin typeface="fkGroteskNeue"/>
              </a:rPr>
              <a:t>rd</a:t>
            </a:r>
            <a:r>
              <a:rPr lang="en-US" altLang="ko-KR" b="0" i="0" dirty="0">
                <a:effectLst/>
                <a:latin typeface="fkGroteskNeue"/>
              </a:rPr>
              <a:t> = 1</a:t>
            </a:r>
            <a:r>
              <a:rPr lang="ko-KR" altLang="en-US" b="0" i="0" dirty="0">
                <a:effectLst/>
                <a:latin typeface="fkGroteskNeue"/>
              </a:rPr>
              <a:t>이 유지됩니다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입력 신호 </a:t>
            </a:r>
            <a:r>
              <a:rPr lang="en-US" altLang="ko-KR" b="0" i="0" dirty="0" err="1">
                <a:effectLst/>
                <a:latin typeface="fkGroteskNeue"/>
              </a:rPr>
              <a:t>ws</a:t>
            </a:r>
            <a:r>
              <a:rPr lang="en-US" altLang="ko-KR" b="0" i="0" dirty="0">
                <a:effectLst/>
                <a:latin typeface="fkGroteskNeue"/>
              </a:rPr>
              <a:t> = 0</a:t>
            </a:r>
            <a:r>
              <a:rPr lang="ko-KR" altLang="en-US" b="0" i="0" dirty="0">
                <a:effectLst/>
                <a:latin typeface="fkGroteskNeue"/>
              </a:rPr>
              <a:t>이면 </a:t>
            </a:r>
            <a:r>
              <a:rPr lang="en-US" altLang="ko-KR" b="0" i="0" dirty="0">
                <a:effectLst/>
                <a:latin typeface="fkGroteskNeue"/>
              </a:rPr>
              <a:t>DONE </a:t>
            </a:r>
            <a:r>
              <a:rPr lang="ko-KR" altLang="en-US" b="0" i="0" dirty="0">
                <a:effectLst/>
                <a:latin typeface="fkGroteskNeue"/>
              </a:rPr>
              <a:t>상태로 전환됩니다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DONE (</a:t>
            </a:r>
            <a:r>
              <a:rPr lang="ko-KR" altLang="en-US" b="0" i="0" dirty="0">
                <a:effectLst/>
                <a:latin typeface="fkGroteskNeue"/>
              </a:rPr>
              <a:t>완료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이 상태에서는 출력 신호 </a:t>
            </a:r>
            <a:r>
              <a:rPr lang="en-US" altLang="ko-KR" b="0" i="0" dirty="0">
                <a:effectLst/>
                <a:latin typeface="fkGroteskNeue"/>
              </a:rPr>
              <a:t>ds = 1</a:t>
            </a:r>
            <a:r>
              <a:rPr lang="ko-KR" altLang="en-US" b="0" i="0" dirty="0">
                <a:effectLst/>
                <a:latin typeface="fkGroteskNeue"/>
              </a:rPr>
              <a:t>이 활성화됩니다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DONE </a:t>
            </a:r>
            <a:r>
              <a:rPr lang="ko-KR" altLang="en-US" b="0" i="0" dirty="0">
                <a:effectLst/>
                <a:latin typeface="fkGroteskNeue"/>
              </a:rPr>
              <a:t>상태 이후에는 다시 </a:t>
            </a:r>
            <a:r>
              <a:rPr lang="en-US" altLang="ko-KR" b="0" i="0" dirty="0">
                <a:effectLst/>
                <a:latin typeface="fkGroteskNeue"/>
              </a:rPr>
              <a:t>IDLE</a:t>
            </a:r>
            <a:r>
              <a:rPr lang="ko-KR" altLang="en-US" b="0" i="0" dirty="0">
                <a:effectLst/>
                <a:latin typeface="fkGroteskNeue"/>
              </a:rPr>
              <a:t>로 돌아갑니다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Moore </a:t>
            </a:r>
            <a:r>
              <a:rPr lang="ko-KR" altLang="en-US" b="0" i="0" dirty="0" err="1">
                <a:effectLst/>
                <a:latin typeface="var(--font-fk-grotesk)"/>
              </a:rPr>
              <a:t>머신의</a:t>
            </a:r>
            <a:r>
              <a:rPr lang="ko-KR" altLang="en-US" b="0" i="0" dirty="0">
                <a:effectLst/>
                <a:latin typeface="var(--font-fk-grotesk)"/>
              </a:rPr>
              <a:t> 특징 반영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rd</a:t>
            </a:r>
            <a:r>
              <a:rPr lang="en-US" altLang="ko-KR" b="0" i="0" dirty="0">
                <a:effectLst/>
                <a:latin typeface="fkGroteskNeue"/>
              </a:rPr>
              <a:t>, ds)</a:t>
            </a:r>
            <a:r>
              <a:rPr lang="ko-KR" altLang="en-US" b="0" i="0" dirty="0">
                <a:effectLst/>
                <a:latin typeface="fkGroteskNeue"/>
              </a:rPr>
              <a:t>은 현재 상태에 의해서만 결정되며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 신호는 출력에 직접 영향을 미치지 않습니다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READ </a:t>
            </a:r>
            <a:r>
              <a:rPr lang="ko-KR" altLang="en-US" b="0" i="0" dirty="0">
                <a:effectLst/>
                <a:latin typeface="fkGroteskNeue"/>
              </a:rPr>
              <a:t>상태에서는 항상 </a:t>
            </a:r>
            <a:r>
              <a:rPr lang="en-US" altLang="ko-KR" b="0" i="0" dirty="0" err="1">
                <a:effectLst/>
                <a:latin typeface="fkGroteskNeue"/>
              </a:rPr>
              <a:t>rd</a:t>
            </a:r>
            <a:r>
              <a:rPr lang="en-US" altLang="ko-KR" b="0" i="0" dirty="0">
                <a:effectLst/>
                <a:latin typeface="fkGroteskNeue"/>
              </a:rPr>
              <a:t> = 1</a:t>
            </a:r>
            <a:r>
              <a:rPr lang="ko-KR" altLang="en-US" b="0" i="0" dirty="0">
                <a:effectLst/>
                <a:latin typeface="fkGroteskNeue"/>
              </a:rPr>
              <a:t>이 출력되며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 신호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ws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가 변화해도 즉각적으로 출력에 영향을 주지 않습니다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DONE </a:t>
            </a:r>
            <a:r>
              <a:rPr lang="ko-KR" altLang="en-US" b="0" i="0" dirty="0">
                <a:effectLst/>
                <a:latin typeface="fkGroteskNeue"/>
              </a:rPr>
              <a:t>상태에서는 항상 </a:t>
            </a:r>
            <a:r>
              <a:rPr lang="en-US" altLang="ko-KR" b="0" i="0" dirty="0">
                <a:effectLst/>
                <a:latin typeface="fkGroteskNeue"/>
              </a:rPr>
              <a:t>ds = 1</a:t>
            </a:r>
            <a:r>
              <a:rPr lang="ko-KR" altLang="en-US" b="0" i="0" dirty="0">
                <a:effectLst/>
                <a:latin typeface="fkGroteskNeue"/>
              </a:rPr>
              <a:t>이 출력됩니다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Arial" panose="020B0604020202020204" pitchFamily="34" charset="0"/>
              <a:buNone/>
            </a:pP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Moore </a:t>
            </a:r>
            <a:r>
              <a:rPr lang="ko-KR" altLang="en-US" b="0" i="0" dirty="0" err="1">
                <a:effectLst/>
                <a:latin typeface="fkGroteskNeue"/>
              </a:rPr>
              <a:t>머신으로</a:t>
            </a:r>
            <a:r>
              <a:rPr lang="ko-KR" altLang="en-US" b="0" i="0" dirty="0">
                <a:effectLst/>
                <a:latin typeface="fkGroteskNeue"/>
              </a:rPr>
              <a:t> 설계되어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 상태에서 고정된 출력을 생성합니다</a:t>
            </a:r>
            <a:r>
              <a:rPr lang="en-US" altLang="ko-KR" b="0" i="0" dirty="0">
                <a:effectLst/>
                <a:latin typeface="fkGroteskNeue"/>
              </a:rPr>
              <a:t>. Moore </a:t>
            </a:r>
            <a:r>
              <a:rPr lang="ko-KR" altLang="en-US" b="0" i="0" dirty="0" err="1">
                <a:effectLst/>
                <a:latin typeface="fkGroteskNeue"/>
              </a:rPr>
              <a:t>머신의</a:t>
            </a:r>
            <a:r>
              <a:rPr lang="ko-KR" altLang="en-US" b="0" i="0" dirty="0">
                <a:effectLst/>
                <a:latin typeface="fkGroteskNeue"/>
              </a:rPr>
              <a:t> 안정성과 예측 가능한 동작 덕분에 제어 회로와 같은 시스템에서 자주 사용됩니다</a:t>
            </a:r>
            <a:endParaRPr lang="en-US" altLang="ko-KR" b="0" i="0" dirty="0">
              <a:effectLst/>
              <a:latin typeface="fkGroteskNeue"/>
            </a:endParaRPr>
          </a:p>
          <a:p>
            <a:r>
              <a:rPr lang="ko-KR" altLang="en-US" dirty="0"/>
              <a:t>다음장의 코드를 참조하시어 시뮬레이션 해보시기 바랍니다</a:t>
            </a:r>
            <a:r>
              <a:rPr lang="en-CA" altLang="ko-KR" dirty="0"/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4269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A85CF-6A24-4544-A9FD-F63C24455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BE4737-83FF-B899-DE89-A47471D31A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B4F0A25-D1EB-4BC7-D935-D99BE609E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다음은 </a:t>
            </a:r>
            <a:r>
              <a:rPr lang="en-CA" altLang="ko-KR" sz="1200" dirty="0"/>
              <a:t>Moore FSM </a:t>
            </a:r>
            <a:r>
              <a:rPr lang="ko-KR" altLang="en-US" sz="1200" dirty="0"/>
              <a:t>회로 </a:t>
            </a:r>
            <a:r>
              <a:rPr lang="ko-KR" altLang="en-US" b="0" i="0" dirty="0">
                <a:effectLst/>
                <a:latin typeface="var(--font-fk-grotesk)"/>
              </a:rPr>
              <a:t>코드 설명입니다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  <a:endParaRPr lang="ko-KR" altLang="en-US" b="0" i="0" dirty="0">
              <a:effectLst/>
              <a:latin typeface="var(--font-fk-grotesk)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상태 정의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localparam</a:t>
            </a:r>
            <a:r>
              <a:rPr lang="ko-KR" altLang="en-US" b="0" i="0" dirty="0">
                <a:effectLst/>
                <a:latin typeface="fkGroteskNeue"/>
              </a:rPr>
              <a:t>을 사용하여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의 각 상태를 정의했습니다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IDLE: </a:t>
            </a:r>
            <a:r>
              <a:rPr lang="ko-KR" altLang="en-US" b="0" i="0" dirty="0">
                <a:effectLst/>
                <a:latin typeface="fkGroteskNeue"/>
              </a:rPr>
              <a:t>초기 대기 상태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READ: </a:t>
            </a:r>
            <a:r>
              <a:rPr lang="ko-KR" altLang="en-US" b="0" i="0" dirty="0">
                <a:effectLst/>
                <a:latin typeface="fkGroteskNeue"/>
              </a:rPr>
              <a:t>데이터 읽기 상태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DLY: </a:t>
            </a:r>
            <a:r>
              <a:rPr lang="ko-KR" altLang="en-US" b="0" i="0" dirty="0">
                <a:effectLst/>
                <a:latin typeface="fkGroteskNeue"/>
              </a:rPr>
              <a:t>지연 상태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DONE: </a:t>
            </a:r>
            <a:r>
              <a:rPr lang="ko-KR" altLang="en-US" b="0" i="0" dirty="0">
                <a:effectLst/>
                <a:latin typeface="fkGroteskNeue"/>
              </a:rPr>
              <a:t>완료 상태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상태 레지스터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state</a:t>
            </a:r>
            <a:r>
              <a:rPr lang="ko-KR" altLang="en-US" b="0" i="0" dirty="0">
                <a:effectLst/>
                <a:latin typeface="fkGroteskNeue"/>
              </a:rPr>
              <a:t>는 현재 상태를 저장하며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클럭 상승 </a:t>
            </a:r>
            <a:r>
              <a:rPr lang="ko-KR" altLang="en-US" b="0" i="0" dirty="0" err="1">
                <a:effectLst/>
                <a:latin typeface="fkGroteskNeue"/>
              </a:rPr>
              <a:t>엣지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posedge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와 리셋 신호</a:t>
            </a:r>
            <a:r>
              <a:rPr lang="en-US" altLang="ko-KR" b="0" i="0" dirty="0">
                <a:effectLst/>
                <a:latin typeface="fkGroteskNeue"/>
              </a:rPr>
              <a:t>(reset)</a:t>
            </a:r>
            <a:r>
              <a:rPr lang="ko-KR" altLang="en-US" b="0" i="0" dirty="0">
                <a:effectLst/>
                <a:latin typeface="fkGroteskNeue"/>
              </a:rPr>
              <a:t>에 따라 업데이트됩니다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다음 상태 로직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case </a:t>
            </a:r>
            <a:r>
              <a:rPr lang="ko-KR" altLang="en-US" b="0" i="0" dirty="0">
                <a:effectLst/>
                <a:latin typeface="fkGroteskNeue"/>
              </a:rPr>
              <a:t>문을 사용하여 입력</a:t>
            </a:r>
            <a:r>
              <a:rPr lang="en-US" altLang="ko-KR" b="0" i="0" dirty="0">
                <a:effectLst/>
                <a:latin typeface="fkGroteskNeue"/>
              </a:rPr>
              <a:t>(go, </a:t>
            </a:r>
            <a:r>
              <a:rPr lang="en-US" altLang="ko-KR" b="0" i="0" dirty="0" err="1">
                <a:effectLst/>
                <a:latin typeface="fkGroteskNeue"/>
              </a:rPr>
              <a:t>ws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따라 다음 상태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next_state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를 결정합니다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38C6C0-199C-E61E-309F-075634A4E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1892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CA" altLang="ko-KR" b="0" i="0" dirty="0">
                <a:effectLst/>
                <a:latin typeface="fkGroteskNeue"/>
              </a:rPr>
              <a:t>4. </a:t>
            </a:r>
            <a:r>
              <a:rPr lang="ko-KR" altLang="en-US" b="0" i="0" dirty="0">
                <a:effectLst/>
                <a:latin typeface="fkGroteskNeue"/>
              </a:rPr>
              <a:t>출력 로직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현재 상태에 따라 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rd</a:t>
            </a:r>
            <a:r>
              <a:rPr lang="en-US" altLang="ko-KR" b="0" i="0" dirty="0">
                <a:effectLst/>
                <a:latin typeface="fkGroteskNeue"/>
              </a:rPr>
              <a:t>, ds)</a:t>
            </a:r>
            <a:r>
              <a:rPr lang="ko-KR" altLang="en-US" b="0" i="0" dirty="0">
                <a:effectLst/>
                <a:latin typeface="fkGroteskNeue"/>
              </a:rPr>
              <a:t>이 결정됩니다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바뀐 현재 상태에 따라 </a:t>
            </a:r>
            <a:r>
              <a:rPr lang="ko-KR" altLang="en-US" b="0" i="0" dirty="0" err="1">
                <a:effectLst/>
                <a:latin typeface="fkGroteskNeue"/>
              </a:rPr>
              <a:t>출력값을</a:t>
            </a:r>
            <a:r>
              <a:rPr lang="ko-KR" altLang="en-US" b="0" i="0" dirty="0">
                <a:effectLst/>
                <a:latin typeface="fkGroteskNeue"/>
              </a:rPr>
              <a:t> 결정하게 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이는 </a:t>
            </a:r>
            <a:r>
              <a:rPr lang="en-US" altLang="ko-KR" b="0" i="0" dirty="0">
                <a:effectLst/>
                <a:latin typeface="fkGroteskNeue"/>
              </a:rPr>
              <a:t>Moore </a:t>
            </a:r>
            <a:r>
              <a:rPr lang="ko-KR" altLang="en-US" b="0" i="0" dirty="0" err="1">
                <a:effectLst/>
                <a:latin typeface="fkGroteskNeue"/>
              </a:rPr>
              <a:t>머신의</a:t>
            </a:r>
            <a:r>
              <a:rPr lang="ko-KR" altLang="en-US" b="0" i="0" dirty="0">
                <a:effectLst/>
                <a:latin typeface="fkGroteskNeue"/>
              </a:rPr>
              <a:t> 특징을 반영합니다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30565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03C00-4A58-9AF0-9C3F-1F73769D2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2F60B5-DA6F-8D09-406F-F2D7076BF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B6C219-A044-6255-0137-056F8EED3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latin typeface="+mn-ea"/>
              </a:rPr>
              <a:t>아래 코드를 주석을 참조하여 각각의 경우에 맞는 벡터를 생성해 </a:t>
            </a:r>
            <a:r>
              <a:rPr lang="ko-KR" altLang="en-US" sz="1200" dirty="0" err="1">
                <a:latin typeface="+mn-ea"/>
              </a:rPr>
              <a:t>보시오</a:t>
            </a:r>
            <a:r>
              <a:rPr lang="en-CA" altLang="ko-KR" sz="1200" dirty="0">
                <a:latin typeface="+mn-ea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CA" altLang="ko-KR" b="0" i="0" dirty="0">
                <a:effectLst/>
                <a:latin typeface="fkGroteskNeue"/>
              </a:rPr>
              <a:t>.</a:t>
            </a:r>
            <a:r>
              <a:rPr lang="ko-KR" altLang="en-US" b="0" i="0" dirty="0">
                <a:effectLst/>
                <a:latin typeface="fkGroteskNeue"/>
              </a:rPr>
              <a:t>  </a:t>
            </a:r>
            <a:r>
              <a:rPr lang="en-US" altLang="ko-KR" dirty="0" err="1"/>
              <a:t>moore_fsm</a:t>
            </a:r>
            <a:r>
              <a:rPr lang="ko-KR" altLang="en-US" b="0" i="0" dirty="0">
                <a:effectLst/>
                <a:latin typeface="fkGroteskNeue"/>
              </a:rPr>
              <a:t> 모듈을 테스트하기 위한 테스트 벤치 코드입니다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테스트 벤치는 다양한 입력 신호를 제공하며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모듈의 출력이 예상대로 동작하는지 확인합니다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코드 설명입니다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먼저 모듈의 벡터를 입력하기 위한 </a:t>
            </a:r>
            <a:r>
              <a:rPr lang="en-CA" altLang="ko-KR" b="0" i="0" dirty="0">
                <a:effectLst/>
                <a:latin typeface="fkGroteskNeue"/>
              </a:rPr>
              <a:t>reg type</a:t>
            </a:r>
            <a:r>
              <a:rPr lang="ko-KR" altLang="en-US" b="0" i="0" dirty="0">
                <a:effectLst/>
                <a:latin typeface="fkGroteskNeue"/>
              </a:rPr>
              <a:t>변수와 출력신호를 보기위해 </a:t>
            </a:r>
            <a:r>
              <a:rPr lang="en-CA" altLang="ko-KR" b="0" i="0" dirty="0">
                <a:effectLst/>
                <a:latin typeface="fkGroteskNeue"/>
              </a:rPr>
              <a:t>wire</a:t>
            </a:r>
            <a:r>
              <a:rPr lang="ko-KR" altLang="en-US" b="0" i="0" dirty="0">
                <a:effectLst/>
                <a:latin typeface="fkGroteskNeue"/>
              </a:rPr>
              <a:t>변수를 선언합니다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두번째로 모듈을 인스턴스화 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 err="1">
                <a:effectLst/>
                <a:latin typeface="fkGroteskNeue"/>
              </a:rPr>
              <a:t>세번재로</a:t>
            </a:r>
            <a:r>
              <a:rPr lang="ko-KR" altLang="en-US" b="0" i="0" dirty="0">
                <a:effectLst/>
                <a:latin typeface="fkGroteskNeue"/>
              </a:rPr>
              <a:t> 클럭 생성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always #5 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 = ~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ko-KR" altLang="en-US" b="0" i="0" dirty="0">
                <a:effectLst/>
                <a:latin typeface="fkGroteskNeue"/>
              </a:rPr>
              <a:t>를 사용하여 클럭 신호를 생성합니다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  <a:r>
              <a:rPr lang="ko-KR" altLang="en-US" b="0" i="0" dirty="0">
                <a:effectLst/>
                <a:latin typeface="fkGroteskNeue"/>
              </a:rPr>
              <a:t>클럭 주기는 </a:t>
            </a:r>
            <a:r>
              <a:rPr lang="en-US" altLang="ko-KR" b="0" i="0" dirty="0">
                <a:effectLst/>
                <a:latin typeface="fkGroteskNeue"/>
              </a:rPr>
              <a:t>10ns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endParaRPr lang="en-US" altLang="ko-KR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 err="1">
                <a:effectLst/>
                <a:latin typeface="fkGroteskNeue"/>
              </a:rPr>
              <a:t>시퀀셜</a:t>
            </a:r>
            <a:r>
              <a:rPr lang="ko-KR" altLang="en-US" b="0" i="0" dirty="0">
                <a:effectLst/>
                <a:latin typeface="fkGroteskNeue"/>
              </a:rPr>
              <a:t> 로직은 항상 클럭을 필요로 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네번째로 테스트 시퀀스입니다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초기화및</a:t>
            </a:r>
            <a:r>
              <a:rPr lang="ko-KR" altLang="en-US" b="0" i="0" dirty="0">
                <a:effectLst/>
                <a:latin typeface="fkGroteskNeue"/>
              </a:rPr>
              <a:t> 벡터를 생성해서 시간의 흐름에 따라 입력합니다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초기화 후 리셋을 활성화하여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을 초기 상태</a:t>
            </a:r>
            <a:r>
              <a:rPr lang="en-US" altLang="ko-KR" b="0" i="0" dirty="0">
                <a:effectLst/>
                <a:latin typeface="fkGroteskNeue"/>
              </a:rPr>
              <a:t>(IDLE)</a:t>
            </a:r>
            <a:r>
              <a:rPr lang="ko-KR" altLang="en-US" b="0" i="0" dirty="0">
                <a:effectLst/>
                <a:latin typeface="fkGroteskNeue"/>
              </a:rPr>
              <a:t>로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다양한 입력 조합</a:t>
            </a:r>
            <a:r>
              <a:rPr lang="en-US" altLang="ko-KR" b="0" i="0" dirty="0">
                <a:effectLst/>
                <a:latin typeface="fkGroteskNeue"/>
              </a:rPr>
              <a:t>(go, </a:t>
            </a:r>
            <a:r>
              <a:rPr lang="en-US" altLang="ko-KR" b="0" i="0" dirty="0" err="1">
                <a:effectLst/>
                <a:latin typeface="fkGroteskNeue"/>
              </a:rPr>
              <a:t>ws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을 통해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의 상태 전환을 유도합니다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각 상태에서 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rd</a:t>
            </a:r>
            <a:r>
              <a:rPr lang="en-US" altLang="ko-KR" b="0" i="0" dirty="0">
                <a:effectLst/>
                <a:latin typeface="fkGroteskNeue"/>
              </a:rPr>
              <a:t>, ds)</a:t>
            </a:r>
            <a:r>
              <a:rPr lang="ko-KR" altLang="en-US" b="0" i="0" dirty="0">
                <a:effectLst/>
                <a:latin typeface="fkGroteskNeue"/>
              </a:rPr>
              <a:t>이 예상대로 동작하는지 확인합니다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모니터링</a:t>
            </a:r>
            <a:r>
              <a:rPr lang="en-US" altLang="ko-KR" b="0" i="0" dirty="0">
                <a:effectLst/>
                <a:latin typeface="fkGroteskNeue"/>
              </a:rPr>
              <a:t> $monitor</a:t>
            </a:r>
            <a:r>
              <a:rPr lang="ko-KR" altLang="en-US" b="0" i="0" dirty="0">
                <a:effectLst/>
                <a:latin typeface="fkGroteskNeue"/>
              </a:rPr>
              <a:t>를 사용하여 시뮬레이션 중에 각 신호와 현재 상태를 출력합니다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종료 </a:t>
            </a:r>
            <a:r>
              <a:rPr lang="en-US" altLang="ko-KR" b="0" i="0" dirty="0">
                <a:effectLst/>
                <a:latin typeface="fkGroteskNeue"/>
              </a:rPr>
              <a:t>$stop</a:t>
            </a:r>
            <a:r>
              <a:rPr lang="ko-KR" altLang="en-US" b="0" i="0" dirty="0">
                <a:effectLst/>
                <a:latin typeface="fkGroteskNeue"/>
              </a:rPr>
              <a:t>을 사용하여 시뮬레이션을 종료합니다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시뮬레이션 결과</a:t>
            </a:r>
            <a:r>
              <a:rPr lang="en-US" altLang="ko-KR" b="0" i="0" dirty="0">
                <a:effectLst/>
                <a:latin typeface="var(--font-fk-grotesk)"/>
              </a:rPr>
              <a:t>: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테스트 벤치를 실행하면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의 상태 및 출력이 입력에 따라 올바르게 변화하는지 확인할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이를 통해 모듈의 동작을 검증할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다음장에서 결과를 확인하도록 하겠습니다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모두 완료 하셨으면 다음장에서 결과를 확인해 보겠습니다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D34E6E-C357-B6B4-FED9-8314D583E2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77046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1CB04-8724-0EF2-A355-FC167BC6D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E90FDE-BFE0-C20D-D24A-47B3DE8EA2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073EC9-D5F0-996C-A2A1-5C702EB87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.</a:t>
            </a:r>
          </a:p>
          <a:p>
            <a:r>
              <a:rPr lang="ko-KR" altLang="en-US" dirty="0"/>
              <a:t>시뮬레이션 결과를 확인하도록 하겠습니다</a:t>
            </a:r>
            <a:r>
              <a:rPr lang="en-CA" altLang="ko-KR" dirty="0"/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그림은 디지털 설계 시뮬레이션 결과를 보여주는 파형 다이어그램입니다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각 신호의 상태 변화가 시간 축에 따라 나타나며</a:t>
            </a:r>
            <a:r>
              <a:rPr lang="en-US" altLang="ko-KR" b="0" i="0" dirty="0">
                <a:effectLst/>
                <a:latin typeface="fkGroteskNeue"/>
              </a:rPr>
              <a:t>, FSM</a:t>
            </a:r>
            <a:r>
              <a:rPr lang="ko-KR" altLang="en-US" b="0" i="0" dirty="0">
                <a:effectLst/>
                <a:latin typeface="fkGroteskNeue"/>
              </a:rPr>
              <a:t>의 동작을 검증하는 데 사용됩니다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파형 다이어그램 구성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신호 목록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왼쪽에는 시뮬레이션에서 관찰된 신호 이름이 나열되어 있습니다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클럭 신호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reset: </a:t>
            </a:r>
            <a:r>
              <a:rPr lang="ko-KR" altLang="en-US" b="0" i="0" dirty="0">
                <a:effectLst/>
                <a:latin typeface="fkGroteskNeue"/>
              </a:rPr>
              <a:t>리셋 신호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ds: </a:t>
            </a:r>
            <a:r>
              <a:rPr lang="ko-KR" altLang="en-US" b="0" i="0" dirty="0">
                <a:effectLst/>
                <a:latin typeface="fkGroteskNeue"/>
              </a:rPr>
              <a:t>출력 신호 </a:t>
            </a:r>
            <a:r>
              <a:rPr lang="en-US" altLang="ko-KR" b="0" i="0" dirty="0">
                <a:effectLst/>
                <a:latin typeface="fkGroteskNeue"/>
              </a:rPr>
              <a:t>(FSM</a:t>
            </a:r>
            <a:r>
              <a:rPr lang="ko-KR" altLang="en-US" b="0" i="0" dirty="0">
                <a:effectLst/>
                <a:latin typeface="fkGroteskNeue"/>
              </a:rPr>
              <a:t>의 </a:t>
            </a:r>
            <a:r>
              <a:rPr lang="en-US" altLang="ko-KR" b="0" i="0" dirty="0">
                <a:effectLst/>
                <a:latin typeface="fkGroteskNeue"/>
              </a:rPr>
              <a:t>DONE </a:t>
            </a:r>
            <a:r>
              <a:rPr lang="ko-KR" altLang="en-US" b="0" i="0" dirty="0">
                <a:effectLst/>
                <a:latin typeface="fkGroteskNeue"/>
              </a:rPr>
              <a:t>상태에서 활성화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go: </a:t>
            </a:r>
            <a:r>
              <a:rPr lang="ko-KR" altLang="en-US" b="0" i="0" dirty="0">
                <a:effectLst/>
                <a:latin typeface="fkGroteskNeue"/>
              </a:rPr>
              <a:t>입력 신호 </a:t>
            </a:r>
            <a:r>
              <a:rPr lang="en-US" altLang="ko-KR" b="0" i="0" dirty="0">
                <a:effectLst/>
                <a:latin typeface="fkGroteskNeue"/>
              </a:rPr>
              <a:t>(FSM </a:t>
            </a:r>
            <a:r>
              <a:rPr lang="ko-KR" altLang="en-US" b="0" i="0" dirty="0">
                <a:effectLst/>
                <a:latin typeface="fkGroteskNeue"/>
              </a:rPr>
              <a:t>상태 전환을 유도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rd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출력 신호 </a:t>
            </a:r>
            <a:r>
              <a:rPr lang="en-US" altLang="ko-KR" b="0" i="0" dirty="0">
                <a:effectLst/>
                <a:latin typeface="fkGroteskNeue"/>
              </a:rPr>
              <a:t>(FSM</a:t>
            </a:r>
            <a:r>
              <a:rPr lang="ko-KR" altLang="en-US" b="0" i="0" dirty="0">
                <a:effectLst/>
                <a:latin typeface="fkGroteskNeue"/>
              </a:rPr>
              <a:t>의 </a:t>
            </a:r>
            <a:r>
              <a:rPr lang="en-US" altLang="ko-KR" b="0" i="0" dirty="0">
                <a:effectLst/>
                <a:latin typeface="fkGroteskNeue"/>
              </a:rPr>
              <a:t>READ </a:t>
            </a:r>
            <a:r>
              <a:rPr lang="ko-KR" altLang="en-US" b="0" i="0" dirty="0">
                <a:effectLst/>
                <a:latin typeface="fkGroteskNeue"/>
              </a:rPr>
              <a:t>및 </a:t>
            </a:r>
            <a:r>
              <a:rPr lang="en-US" altLang="ko-KR" b="0" i="0" dirty="0">
                <a:effectLst/>
                <a:latin typeface="fkGroteskNeue"/>
              </a:rPr>
              <a:t>DLY </a:t>
            </a:r>
            <a:r>
              <a:rPr lang="ko-KR" altLang="en-US" b="0" i="0" dirty="0">
                <a:effectLst/>
                <a:latin typeface="fkGroteskNeue"/>
              </a:rPr>
              <a:t>상태에서 활성화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1143000" lvl="2" indent="-228600" algn="l">
              <a:buFont typeface="+mj-lt"/>
              <a:buAutoNum type="arabicPeriod"/>
            </a:pPr>
            <a:r>
              <a:rPr lang="en-US" altLang="ko-KR" b="0" i="0" dirty="0" err="1">
                <a:effectLst/>
                <a:latin typeface="fkGroteskNeue"/>
              </a:rPr>
              <a:t>ws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입력 신호 </a:t>
            </a:r>
            <a:r>
              <a:rPr lang="en-US" altLang="ko-KR" b="0" i="0" dirty="0">
                <a:effectLst/>
                <a:latin typeface="fkGroteskNeue"/>
              </a:rPr>
              <a:t>(FSM</a:t>
            </a:r>
            <a:r>
              <a:rPr lang="ko-KR" altLang="en-US" b="0" i="0" dirty="0">
                <a:effectLst/>
                <a:latin typeface="fkGroteskNeue"/>
              </a:rPr>
              <a:t>의 상태 전환 조건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시간 축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위쪽에는 시간 축이 표시되어 있으며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단위는 </a:t>
            </a:r>
            <a:r>
              <a:rPr lang="en-US" altLang="ko-KR" b="0" i="0" dirty="0" err="1">
                <a:effectLst/>
                <a:latin typeface="fkGroteskNeue"/>
              </a:rPr>
              <a:t>ps</a:t>
            </a:r>
            <a:r>
              <a:rPr lang="en-US" altLang="ko-KR" b="0" i="0" dirty="0">
                <a:effectLst/>
                <a:latin typeface="fkGroteskNeue"/>
              </a:rPr>
              <a:t> (</a:t>
            </a:r>
            <a:r>
              <a:rPr lang="ko-KR" altLang="en-US" b="0" i="0" dirty="0" err="1">
                <a:effectLst/>
                <a:latin typeface="fkGroteskNeue"/>
              </a:rPr>
              <a:t>피코초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주요 이벤트는 </a:t>
            </a:r>
            <a:r>
              <a:rPr lang="en-US" altLang="ko-KR" b="0" i="0" dirty="0">
                <a:effectLst/>
                <a:latin typeface="fkGroteskNeue"/>
              </a:rPr>
              <a:t>0ps</a:t>
            </a:r>
            <a:r>
              <a:rPr lang="ko-KR" altLang="en-US" b="0" i="0" dirty="0">
                <a:effectLst/>
                <a:latin typeface="fkGroteskNeue"/>
              </a:rPr>
              <a:t>부터 </a:t>
            </a:r>
            <a:r>
              <a:rPr lang="en-US" altLang="ko-KR" b="0" i="0" dirty="0">
                <a:effectLst/>
                <a:latin typeface="fkGroteskNeue"/>
              </a:rPr>
              <a:t>160,000ps</a:t>
            </a:r>
            <a:r>
              <a:rPr lang="ko-KR" altLang="en-US" b="0" i="0" dirty="0">
                <a:effectLst/>
                <a:latin typeface="fkGroteskNeue"/>
              </a:rPr>
              <a:t>까지 발생하며</a:t>
            </a:r>
            <a:r>
              <a:rPr lang="en-US" altLang="ko-KR" b="0" i="0" dirty="0">
                <a:effectLst/>
                <a:latin typeface="fkGroteskNeue"/>
              </a:rPr>
              <a:t>, FSM</a:t>
            </a:r>
            <a:r>
              <a:rPr lang="ko-KR" altLang="en-US" b="0" i="0" dirty="0">
                <a:effectLst/>
                <a:latin typeface="fkGroteskNeue"/>
              </a:rPr>
              <a:t>의 상태 변화가 확인됩니다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신호 변화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각 신호는 시간에 따라 활성화</a:t>
            </a:r>
            <a:r>
              <a:rPr lang="en-US" altLang="ko-KR" b="0" i="0" dirty="0">
                <a:effectLst/>
                <a:latin typeface="fkGroteskNeue"/>
              </a:rPr>
              <a:t>(1) </a:t>
            </a:r>
            <a:r>
              <a:rPr lang="ko-KR" altLang="en-US" b="0" i="0" dirty="0">
                <a:effectLst/>
                <a:latin typeface="fkGroteskNeue"/>
              </a:rPr>
              <a:t>또는 비활성화</a:t>
            </a:r>
            <a:r>
              <a:rPr lang="en-US" altLang="ko-KR" b="0" i="0" dirty="0">
                <a:effectLst/>
                <a:latin typeface="fkGroteskNeue"/>
              </a:rPr>
              <a:t>(0)</a:t>
            </a:r>
            <a:r>
              <a:rPr lang="ko-KR" altLang="en-US" b="0" i="0" dirty="0">
                <a:effectLst/>
                <a:latin typeface="fkGroteskNeue"/>
              </a:rPr>
              <a:t>로 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녹색 선은 각 신호의 값을 나타내며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수직선은 값 변화 시점을 보여줍니다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FSM </a:t>
            </a:r>
            <a:r>
              <a:rPr lang="ko-KR" altLang="en-US" b="0" i="0" dirty="0">
                <a:effectLst/>
                <a:latin typeface="var(--font-fk-grotesk)"/>
              </a:rPr>
              <a:t>동작 설명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클럭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):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클럭 신호는 일정한 주기로 반복되며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의 동작을 동기화합니다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리셋</a:t>
            </a:r>
            <a:r>
              <a:rPr lang="en-US" altLang="ko-KR" b="0" i="0" dirty="0">
                <a:effectLst/>
                <a:latin typeface="fkGroteskNeue"/>
              </a:rPr>
              <a:t>(reset):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초기 단계에서 리셋 신호가 활성화</a:t>
            </a:r>
            <a:r>
              <a:rPr lang="en-US" altLang="ko-KR" b="0" i="0" dirty="0">
                <a:effectLst/>
                <a:latin typeface="fkGroteskNeue"/>
              </a:rPr>
              <a:t>(1)</a:t>
            </a:r>
            <a:r>
              <a:rPr lang="ko-KR" altLang="en-US" b="0" i="0" dirty="0">
                <a:effectLst/>
                <a:latin typeface="fkGroteskNeue"/>
              </a:rPr>
              <a:t>되었다가 비활성화</a:t>
            </a:r>
            <a:r>
              <a:rPr lang="en-US" altLang="ko-KR" b="0" i="0" dirty="0">
                <a:effectLst/>
                <a:latin typeface="fkGroteskNeue"/>
              </a:rPr>
              <a:t>(0)</a:t>
            </a:r>
            <a:r>
              <a:rPr lang="ko-KR" altLang="en-US" b="0" i="0" dirty="0">
                <a:effectLst/>
                <a:latin typeface="fkGroteskNeue"/>
              </a:rPr>
              <a:t>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리셋이 활성화되면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IDLE </a:t>
            </a:r>
            <a:r>
              <a:rPr lang="ko-KR" altLang="en-US" b="0" i="0" dirty="0">
                <a:effectLst/>
                <a:latin typeface="fkGroteskNeue"/>
              </a:rPr>
              <a:t>상태로 복귀합니다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입력 신호 </a:t>
            </a:r>
            <a:r>
              <a:rPr lang="en-US" altLang="ko-KR" b="0" i="0" dirty="0">
                <a:effectLst/>
                <a:latin typeface="fkGroteskNeue"/>
              </a:rPr>
              <a:t>(go, </a:t>
            </a:r>
            <a:r>
              <a:rPr lang="en-US" altLang="ko-KR" b="0" i="0" dirty="0" err="1">
                <a:effectLst/>
                <a:latin typeface="fkGroteskNeue"/>
              </a:rPr>
              <a:t>ws</a:t>
            </a:r>
            <a:r>
              <a:rPr lang="en-US" altLang="ko-KR" b="0" i="0" dirty="0">
                <a:effectLst/>
                <a:latin typeface="fkGroteskNeue"/>
              </a:rPr>
              <a:t>):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go</a:t>
            </a:r>
            <a:r>
              <a:rPr lang="ko-KR" altLang="en-US" b="0" i="0" dirty="0">
                <a:effectLst/>
                <a:latin typeface="fkGroteskNeue"/>
              </a:rPr>
              <a:t>가 활성화되면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IDLE </a:t>
            </a:r>
            <a:r>
              <a:rPr lang="ko-KR" altLang="en-US" b="0" i="0" dirty="0">
                <a:effectLst/>
                <a:latin typeface="fkGroteskNeue"/>
              </a:rPr>
              <a:t>상태에서 </a:t>
            </a:r>
            <a:r>
              <a:rPr lang="en-US" altLang="ko-KR" b="0" i="0" dirty="0">
                <a:effectLst/>
                <a:latin typeface="fkGroteskNeue"/>
              </a:rPr>
              <a:t>READ </a:t>
            </a:r>
            <a:r>
              <a:rPr lang="ko-KR" altLang="en-US" b="0" i="0" dirty="0">
                <a:effectLst/>
                <a:latin typeface="fkGroteskNeue"/>
              </a:rPr>
              <a:t>상태로 전환합니다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이후 </a:t>
            </a:r>
            <a:r>
              <a:rPr lang="en-US" altLang="ko-KR" b="0" i="0" dirty="0" err="1">
                <a:effectLst/>
                <a:latin typeface="fkGroteskNeue"/>
              </a:rPr>
              <a:t>ws</a:t>
            </a:r>
            <a:r>
              <a:rPr lang="ko-KR" altLang="en-US" b="0" i="0" dirty="0">
                <a:effectLst/>
                <a:latin typeface="fkGroteskNeue"/>
              </a:rPr>
              <a:t>가 활성화되면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en-US" altLang="ko-KR" b="0" i="0" dirty="0">
                <a:effectLst/>
                <a:latin typeface="fkGroteskNeue"/>
              </a:rPr>
              <a:t>READ</a:t>
            </a:r>
            <a:r>
              <a:rPr lang="ko-KR" altLang="en-US" b="0" i="0" dirty="0">
                <a:effectLst/>
                <a:latin typeface="fkGroteskNeue"/>
              </a:rPr>
              <a:t>에서 </a:t>
            </a:r>
            <a:r>
              <a:rPr lang="en-US" altLang="ko-KR" b="0" i="0" dirty="0">
                <a:effectLst/>
                <a:latin typeface="fkGroteskNeue"/>
              </a:rPr>
              <a:t>DLY</a:t>
            </a:r>
            <a:r>
              <a:rPr lang="ko-KR" altLang="en-US" b="0" i="0" dirty="0">
                <a:effectLst/>
                <a:latin typeface="fkGroteskNeue"/>
              </a:rPr>
              <a:t>로 이동하며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비활성화되면 </a:t>
            </a:r>
            <a:r>
              <a:rPr lang="en-US" altLang="ko-KR" b="0" i="0" dirty="0">
                <a:effectLst/>
                <a:latin typeface="fkGroteskNeue"/>
              </a:rPr>
              <a:t>DONE</a:t>
            </a:r>
            <a:r>
              <a:rPr lang="ko-KR" altLang="en-US" b="0" i="0" dirty="0">
                <a:effectLst/>
                <a:latin typeface="fkGroteskNeue"/>
              </a:rPr>
              <a:t>으로 전환됩니다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출력 신호 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rd</a:t>
            </a:r>
            <a:r>
              <a:rPr lang="en-US" altLang="ko-KR" b="0" i="0" dirty="0">
                <a:effectLst/>
                <a:latin typeface="fkGroteskNeue"/>
              </a:rPr>
              <a:t>, ds):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 err="1">
                <a:effectLst/>
                <a:latin typeface="fkGroteskNeue"/>
              </a:rPr>
              <a:t>rd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READ </a:t>
            </a:r>
            <a:r>
              <a:rPr lang="ko-KR" altLang="en-US" b="0" i="0" dirty="0">
                <a:effectLst/>
                <a:latin typeface="fkGroteskNeue"/>
              </a:rPr>
              <a:t>및 </a:t>
            </a:r>
            <a:r>
              <a:rPr lang="en-US" altLang="ko-KR" b="0" i="0" dirty="0">
                <a:effectLst/>
                <a:latin typeface="fkGroteskNeue"/>
              </a:rPr>
              <a:t>DLY </a:t>
            </a:r>
            <a:r>
              <a:rPr lang="ko-KR" altLang="en-US" b="0" i="0" dirty="0">
                <a:effectLst/>
                <a:latin typeface="fkGroteskNeue"/>
              </a:rPr>
              <a:t>상태에서 활성화됩니다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ds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DONE </a:t>
            </a:r>
            <a:r>
              <a:rPr lang="ko-KR" altLang="en-US" b="0" i="0" dirty="0">
                <a:effectLst/>
                <a:latin typeface="fkGroteskNeue"/>
              </a:rPr>
              <a:t>상태에서 활성화되며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그 외에는 비활성화됩니다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주요 이벤트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4</a:t>
            </a:r>
            <a:r>
              <a:rPr lang="ko-KR" altLang="en-US" b="0" i="0" dirty="0">
                <a:effectLst/>
                <a:latin typeface="fkGroteskNeue"/>
              </a:rPr>
              <a:t>번에서 </a:t>
            </a:r>
            <a:r>
              <a:rPr lang="en-US" altLang="ko-KR" b="0" i="0" dirty="0">
                <a:effectLst/>
                <a:latin typeface="fkGroteskNeue"/>
              </a:rPr>
              <a:t>go</a:t>
            </a:r>
            <a:r>
              <a:rPr lang="ko-KR" altLang="en-US" b="0" i="0" dirty="0">
                <a:effectLst/>
                <a:latin typeface="fkGroteskNeue"/>
              </a:rPr>
              <a:t>가 활성화되어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en-US" altLang="ko-KR" b="0" i="0" dirty="0">
                <a:effectLst/>
                <a:latin typeface="fkGroteskNeue"/>
              </a:rPr>
              <a:t>IDLE</a:t>
            </a:r>
            <a:r>
              <a:rPr lang="ko-KR" altLang="en-US" b="0" i="0" dirty="0">
                <a:effectLst/>
                <a:latin typeface="fkGroteskNeue"/>
              </a:rPr>
              <a:t>에서 </a:t>
            </a:r>
            <a:r>
              <a:rPr lang="en-US" altLang="ko-KR" b="0" i="0" dirty="0">
                <a:effectLst/>
                <a:latin typeface="fkGroteskNeue"/>
              </a:rPr>
              <a:t>READ</a:t>
            </a:r>
            <a:r>
              <a:rPr lang="ko-KR" altLang="en-US" b="0" i="0" dirty="0">
                <a:effectLst/>
                <a:latin typeface="fkGroteskNeue"/>
              </a:rPr>
              <a:t>로 전환됨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5</a:t>
            </a:r>
            <a:r>
              <a:rPr lang="ko-KR" altLang="en-US" b="0" i="0" dirty="0">
                <a:effectLst/>
                <a:latin typeface="fkGroteskNeue"/>
              </a:rPr>
              <a:t>번에서</a:t>
            </a:r>
            <a:r>
              <a:rPr lang="en-US" altLang="ko-KR" b="0" i="0" dirty="0">
                <a:effectLst/>
                <a:latin typeface="fkGroteskNeue"/>
              </a:rPr>
              <a:t>: </a:t>
            </a:r>
            <a:r>
              <a:rPr lang="en-US" altLang="ko-KR" b="0" i="0" dirty="0" err="1">
                <a:effectLst/>
                <a:latin typeface="fkGroteskNeue"/>
              </a:rPr>
              <a:t>ws</a:t>
            </a:r>
            <a:r>
              <a:rPr lang="ko-KR" altLang="en-US" b="0" i="0" dirty="0">
                <a:effectLst/>
                <a:latin typeface="fkGroteskNeue"/>
              </a:rPr>
              <a:t>가 활성화되어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en-US" altLang="ko-KR" b="0" i="0" dirty="0">
                <a:effectLst/>
                <a:latin typeface="fkGroteskNeue"/>
              </a:rPr>
              <a:t>READ</a:t>
            </a:r>
            <a:r>
              <a:rPr lang="ko-KR" altLang="en-US" b="0" i="0" dirty="0">
                <a:effectLst/>
                <a:latin typeface="fkGroteskNeue"/>
              </a:rPr>
              <a:t>에서 </a:t>
            </a:r>
            <a:r>
              <a:rPr lang="en-US" altLang="ko-KR" b="0" i="0" dirty="0">
                <a:effectLst/>
                <a:latin typeface="fkGroteskNeue"/>
              </a:rPr>
              <a:t>DLY</a:t>
            </a:r>
            <a:r>
              <a:rPr lang="ko-KR" altLang="en-US" b="0" i="0" dirty="0">
                <a:effectLst/>
                <a:latin typeface="fkGroteskNeue"/>
              </a:rPr>
              <a:t>로 이동함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6</a:t>
            </a:r>
            <a:r>
              <a:rPr lang="ko-KR" altLang="en-US" b="0" i="0" dirty="0">
                <a:effectLst/>
                <a:latin typeface="fkGroteskNeue"/>
              </a:rPr>
              <a:t>번에서</a:t>
            </a:r>
            <a:r>
              <a:rPr lang="en-US" altLang="ko-KR" b="0" i="0" dirty="0">
                <a:effectLst/>
                <a:latin typeface="fkGroteskNeue"/>
              </a:rPr>
              <a:t>: </a:t>
            </a:r>
            <a:r>
              <a:rPr lang="en-US" altLang="ko-KR" b="0" i="0" dirty="0" err="1">
                <a:effectLst/>
                <a:latin typeface="fkGroteskNeue"/>
              </a:rPr>
              <a:t>ws</a:t>
            </a:r>
            <a:r>
              <a:rPr lang="ko-KR" altLang="en-US" b="0" i="0" dirty="0">
                <a:effectLst/>
                <a:latin typeface="fkGroteskNeue"/>
              </a:rPr>
              <a:t>가 비활성화되어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en-US" altLang="ko-KR" b="0" i="0" dirty="0">
                <a:effectLst/>
                <a:latin typeface="fkGroteskNeue"/>
              </a:rPr>
              <a:t>DONE</a:t>
            </a:r>
            <a:r>
              <a:rPr lang="ko-KR" altLang="en-US" b="0" i="0" dirty="0">
                <a:effectLst/>
                <a:latin typeface="fkGroteskNeue"/>
              </a:rPr>
              <a:t>으로 전환되고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이후 </a:t>
            </a:r>
            <a:r>
              <a:rPr lang="en-US" altLang="ko-KR" b="0" i="0" dirty="0">
                <a:effectLst/>
                <a:latin typeface="fkGroteskNeue"/>
              </a:rPr>
              <a:t>IDLE</a:t>
            </a:r>
            <a:r>
              <a:rPr lang="ko-KR" altLang="en-US" b="0" i="0" dirty="0">
                <a:effectLst/>
                <a:latin typeface="fkGroteskNeue"/>
              </a:rPr>
              <a:t>로 복귀함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결론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파형 다이어그램은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의 설계와 동작이 정상적으로 수행됨을 보여줍니다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입력</a:t>
            </a:r>
            <a:r>
              <a:rPr lang="en-US" altLang="ko-KR" b="0" i="0" dirty="0">
                <a:effectLst/>
                <a:latin typeface="fkGroteskNeue"/>
              </a:rPr>
              <a:t>(go, </a:t>
            </a:r>
            <a:r>
              <a:rPr lang="en-US" altLang="ko-KR" b="0" i="0" dirty="0" err="1">
                <a:effectLst/>
                <a:latin typeface="fkGroteskNeue"/>
              </a:rPr>
              <a:t>ws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따라 상태가 변경되고 출력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rd</a:t>
            </a:r>
            <a:r>
              <a:rPr lang="en-US" altLang="ko-KR" b="0" i="0" dirty="0">
                <a:effectLst/>
                <a:latin typeface="fkGroteskNeue"/>
              </a:rPr>
              <a:t>, ds)</a:t>
            </a:r>
            <a:r>
              <a:rPr lang="ko-KR" altLang="en-US" b="0" i="0" dirty="0">
                <a:effectLst/>
                <a:latin typeface="fkGroteskNeue"/>
              </a:rPr>
              <a:t>이</a:t>
            </a:r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 예상대로 활성화되는 것을 확인할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C23D4-7A21-0EEC-C4B4-5DAEE0B94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15906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Mealy FSM </a:t>
            </a:r>
            <a:r>
              <a:rPr lang="ko-KR" altLang="en-US" sz="1200" dirty="0"/>
              <a:t>회로 설명입니다</a:t>
            </a:r>
            <a:r>
              <a:rPr lang="en-CA" altLang="ko-KR" sz="1200" dirty="0"/>
              <a:t>.</a:t>
            </a:r>
            <a:r>
              <a:rPr lang="ko-KR" altLang="en-US" sz="1200" dirty="0"/>
              <a:t> </a:t>
            </a:r>
            <a:endParaRPr lang="en-CA" altLang="ko-KR" sz="1200" dirty="0"/>
          </a:p>
          <a:p>
            <a:r>
              <a:rPr lang="en-CA" altLang="ko-KR" dirty="0"/>
              <a:t>Mealy</a:t>
            </a:r>
            <a:r>
              <a:rPr lang="ko-KR" altLang="en-US" dirty="0" err="1"/>
              <a:t>머신은</a:t>
            </a:r>
            <a:r>
              <a:rPr lang="ko-KR" altLang="en-US" dirty="0"/>
              <a:t> 현재 </a:t>
            </a:r>
            <a:r>
              <a:rPr lang="ko-KR" altLang="en-US" dirty="0" err="1"/>
              <a:t>상태뿐만</a:t>
            </a:r>
            <a:r>
              <a:rPr lang="ko-KR" altLang="en-US" dirty="0"/>
              <a:t> 입력 변수가 </a:t>
            </a:r>
            <a:r>
              <a:rPr lang="ko-KR" altLang="en-US" dirty="0" err="1"/>
              <a:t>무엇이냐에</a:t>
            </a:r>
            <a:r>
              <a:rPr lang="ko-KR" altLang="en-US" dirty="0"/>
              <a:t> 따라 달라지는 상태 </a:t>
            </a:r>
            <a:r>
              <a:rPr lang="ko-KR" altLang="en-US" dirty="0" err="1"/>
              <a:t>머신인데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같은 상태일지라도 입력에 따라 달라지는 것을 의미한다</a:t>
            </a:r>
            <a:r>
              <a:rPr lang="en-US" altLang="ko-KR" dirty="0"/>
              <a:t>. </a:t>
            </a:r>
          </a:p>
          <a:p>
            <a:r>
              <a:rPr lang="ko-KR" altLang="en-US" dirty="0"/>
              <a:t>입력</a:t>
            </a:r>
            <a:r>
              <a:rPr lang="en-US" altLang="ko-KR" dirty="0"/>
              <a:t>/</a:t>
            </a:r>
            <a:r>
              <a:rPr lang="ko-KR" altLang="en-US" dirty="0"/>
              <a:t>출력으로 표시된다</a:t>
            </a:r>
            <a:r>
              <a:rPr lang="en-US" altLang="ko-KR" dirty="0"/>
              <a:t>. 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 예제의 상태 다이어그램은 두 개의 상태</a:t>
            </a:r>
            <a:r>
              <a:rPr lang="en-US" altLang="ko-KR" b="0" i="0" dirty="0">
                <a:effectLst/>
                <a:latin typeface="fkGroteskNeue"/>
              </a:rPr>
              <a:t>(0</a:t>
            </a:r>
            <a:r>
              <a:rPr lang="ko-KR" altLang="en-US" b="0" i="0" dirty="0">
                <a:effectLst/>
                <a:latin typeface="fkGroteskNeue"/>
              </a:rPr>
              <a:t>과 </a:t>
            </a:r>
            <a:r>
              <a:rPr lang="en-US" altLang="ko-KR" b="0" i="0" dirty="0">
                <a:effectLst/>
                <a:latin typeface="fkGroteskNeue"/>
              </a:rPr>
              <a:t>1)</a:t>
            </a:r>
            <a:r>
              <a:rPr lang="ko-KR" altLang="en-US" b="0" i="0" dirty="0">
                <a:effectLst/>
                <a:latin typeface="fkGroteskNeue"/>
              </a:rPr>
              <a:t>를 가지며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입력에 따라 상태 전환과 출력이 결정됩니다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상태 다이어그램 설명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0: </a:t>
            </a:r>
            <a:r>
              <a:rPr lang="ko-KR" altLang="en-US" b="0" i="0" dirty="0">
                <a:effectLst/>
                <a:latin typeface="fkGroteskNeue"/>
              </a:rPr>
              <a:t>초기 상태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1: </a:t>
            </a:r>
            <a:r>
              <a:rPr lang="ko-KR" altLang="en-US" b="0" i="0" dirty="0">
                <a:effectLst/>
                <a:latin typeface="fkGroteskNeue"/>
              </a:rPr>
              <a:t>두 번째 상태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입력</a:t>
            </a:r>
            <a:r>
              <a:rPr lang="en-US" altLang="ko-KR" b="0" i="0" dirty="0">
                <a:effectLst/>
                <a:latin typeface="fkGroteskNeue"/>
              </a:rPr>
              <a:t>/</a:t>
            </a:r>
            <a:r>
              <a:rPr lang="ko-KR" altLang="en-US" b="0" i="0" dirty="0">
                <a:effectLst/>
                <a:latin typeface="fkGroteskNeue"/>
              </a:rPr>
              <a:t>출력 조건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0/0: </a:t>
            </a:r>
            <a:r>
              <a:rPr lang="ko-KR" altLang="en-US" b="0" i="0" dirty="0">
                <a:effectLst/>
                <a:latin typeface="fkGroteskNeue"/>
              </a:rPr>
              <a:t>입력이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일 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출력은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1/0: </a:t>
            </a:r>
            <a:r>
              <a:rPr lang="ko-KR" altLang="en-US" b="0" i="0" dirty="0">
                <a:effectLst/>
                <a:latin typeface="fkGroteskNeue"/>
              </a:rPr>
              <a:t>입력이 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일 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출력은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유지하며 상태 전환합니다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1/1: </a:t>
            </a:r>
            <a:r>
              <a:rPr lang="ko-KR" altLang="en-US" b="0" i="0" dirty="0">
                <a:effectLst/>
                <a:latin typeface="fkGroteskNeue"/>
              </a:rPr>
              <a:t>입력이 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일 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출력은 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로 설정합니다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4393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effectLst/>
                <a:latin typeface="fkGroteskNeue"/>
              </a:rPr>
              <a:t>Mealy FSM</a:t>
            </a:r>
            <a:r>
              <a:rPr lang="ko-KR" altLang="en-US" b="0" i="0" dirty="0">
                <a:effectLst/>
                <a:latin typeface="fkGroteskNeue"/>
              </a:rPr>
              <a:t>회로 설명입니다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예시로는 중복되지 않는 </a:t>
            </a:r>
            <a:r>
              <a:rPr lang="en-CA" altLang="ko-KR" b="0" i="0" dirty="0">
                <a:effectLst/>
                <a:latin typeface="fkGroteskNeue"/>
              </a:rPr>
              <a:t>1010 </a:t>
            </a:r>
            <a:r>
              <a:rPr lang="ko-KR" altLang="en-US" b="0" i="0" dirty="0">
                <a:effectLst/>
                <a:latin typeface="fkGroteskNeue"/>
              </a:rPr>
              <a:t>검출기 입니다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1010 Non Overlapping Mealy Sequence Detector</a:t>
            </a:r>
            <a:r>
              <a:rPr lang="ko-KR" altLang="en-US" b="0" i="0" dirty="0">
                <a:effectLst/>
                <a:latin typeface="fkGroteskNeue"/>
              </a:rPr>
              <a:t>는 입력 신호에서 </a:t>
            </a:r>
            <a:r>
              <a:rPr lang="en-US" altLang="ko-KR" b="0" i="0" dirty="0">
                <a:effectLst/>
                <a:latin typeface="fkGroteskNeue"/>
              </a:rPr>
              <a:t>"1010" </a:t>
            </a:r>
            <a:r>
              <a:rPr lang="ko-KR" altLang="en-US" b="0" i="0" dirty="0">
                <a:effectLst/>
                <a:latin typeface="fkGroteskNeue"/>
              </a:rPr>
              <a:t>패턴을 감지하는 유한 상태 기계</a:t>
            </a:r>
            <a:r>
              <a:rPr lang="en-US" altLang="ko-KR" b="0" i="0" dirty="0">
                <a:effectLst/>
                <a:latin typeface="fkGroteskNeue"/>
              </a:rPr>
              <a:t>(FSM)</a:t>
            </a:r>
            <a:r>
              <a:rPr lang="ko-KR" altLang="en-US" b="0" i="0" dirty="0">
                <a:effectLst/>
                <a:latin typeface="fkGroteskNeue"/>
              </a:rPr>
              <a:t>로</a:t>
            </a:r>
            <a:r>
              <a:rPr lang="en-US" altLang="ko-KR" b="0" i="0" dirty="0">
                <a:effectLst/>
                <a:latin typeface="fkGroteskNeue"/>
              </a:rPr>
              <a:t>, Mealy </a:t>
            </a:r>
            <a:r>
              <a:rPr lang="ko-KR" altLang="en-US" b="0" i="0" dirty="0" err="1">
                <a:effectLst/>
                <a:latin typeface="fkGroteskNeue"/>
              </a:rPr>
              <a:t>머신의</a:t>
            </a:r>
            <a:r>
              <a:rPr lang="ko-KR" altLang="en-US" b="0" i="0" dirty="0">
                <a:effectLst/>
                <a:latin typeface="fkGroteskNeue"/>
              </a:rPr>
              <a:t> 특성을 따릅니다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 경우 출력은 현재 상태와 현재 입력에 따라 결정됩니다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 "Non-Overlapping"</a:t>
            </a:r>
            <a:r>
              <a:rPr lang="ko-KR" altLang="en-US" b="0" i="0" dirty="0">
                <a:effectLst/>
                <a:latin typeface="fkGroteskNeue"/>
              </a:rPr>
              <a:t>은 동일한 패턴이 중첩되지 않도록 설계되었음을 의미합니다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왼쪽의 밀리 </a:t>
            </a:r>
            <a:r>
              <a:rPr lang="ko-KR" altLang="en-US" b="0" i="0" dirty="0" err="1">
                <a:effectLst/>
                <a:latin typeface="var(--font-fk-grotesk)"/>
              </a:rPr>
              <a:t>머신의</a:t>
            </a:r>
            <a:r>
              <a:rPr lang="ko-KR" altLang="en-US" b="0" i="0" dirty="0">
                <a:effectLst/>
                <a:latin typeface="var(--font-fk-grotesk)"/>
              </a:rPr>
              <a:t> 작동원리는 </a:t>
            </a:r>
            <a:r>
              <a:rPr lang="ko-KR" altLang="en-US" b="0" i="0" dirty="0">
                <a:effectLst/>
                <a:latin typeface="fkGroteskNeue"/>
              </a:rPr>
              <a:t>네 가지 상태</a:t>
            </a:r>
            <a:r>
              <a:rPr lang="en-US" altLang="ko-KR" b="0" i="0" dirty="0">
                <a:effectLst/>
                <a:latin typeface="fkGroteskNeue"/>
              </a:rPr>
              <a:t>(A, B, C, D)</a:t>
            </a:r>
            <a:r>
              <a:rPr lang="ko-KR" altLang="en-US" b="0" i="0" dirty="0">
                <a:effectLst/>
                <a:latin typeface="fkGroteskNeue"/>
              </a:rPr>
              <a:t>를 가집니다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A: </a:t>
            </a:r>
            <a:r>
              <a:rPr lang="ko-KR" altLang="en-US" b="0" i="0" dirty="0">
                <a:effectLst/>
                <a:latin typeface="fkGroteskNeue"/>
              </a:rPr>
              <a:t>초기 상태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B: </a:t>
            </a:r>
            <a:r>
              <a:rPr lang="ko-KR" altLang="en-US" b="0" i="0" dirty="0">
                <a:effectLst/>
                <a:latin typeface="fkGroteskNeue"/>
              </a:rPr>
              <a:t>첫 번째 </a:t>
            </a:r>
            <a:r>
              <a:rPr lang="en-US" altLang="ko-KR" b="0" i="0" dirty="0">
                <a:effectLst/>
                <a:latin typeface="fkGroteskNeue"/>
              </a:rPr>
              <a:t>'1'</a:t>
            </a:r>
            <a:r>
              <a:rPr lang="ko-KR" altLang="en-US" b="0" i="0" dirty="0">
                <a:effectLst/>
                <a:latin typeface="fkGroteskNeue"/>
              </a:rPr>
              <a:t>을 감지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C: '10'</a:t>
            </a:r>
            <a:r>
              <a:rPr lang="ko-KR" altLang="en-US" b="0" i="0" dirty="0">
                <a:effectLst/>
                <a:latin typeface="fkGroteskNeue"/>
              </a:rPr>
              <a:t>을 감지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D: '101'</a:t>
            </a:r>
            <a:r>
              <a:rPr lang="ko-KR" altLang="en-US" b="0" i="0" dirty="0">
                <a:effectLst/>
                <a:latin typeface="fkGroteskNeue"/>
              </a:rPr>
              <a:t>을 감지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입력이 </a:t>
            </a:r>
            <a:r>
              <a:rPr lang="en-US" altLang="ko-KR" b="0" i="0" dirty="0">
                <a:effectLst/>
                <a:latin typeface="fkGroteskNeue"/>
              </a:rPr>
              <a:t>"1010" </a:t>
            </a:r>
            <a:r>
              <a:rPr lang="ko-KR" altLang="en-US" b="0" i="0" dirty="0">
                <a:effectLst/>
                <a:latin typeface="fkGroteskNeue"/>
              </a:rPr>
              <a:t>패턴과 일치하면 출력</a:t>
            </a:r>
            <a:r>
              <a:rPr lang="en-US" altLang="ko-KR" b="0" i="0" dirty="0">
                <a:effectLst/>
                <a:latin typeface="fkGroteskNeue"/>
              </a:rPr>
              <a:t>(z)</a:t>
            </a: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en-US" altLang="ko-KR" b="0" i="0" dirty="0">
                <a:effectLst/>
                <a:latin typeface="fkGroteskNeue"/>
              </a:rPr>
              <a:t>'1'</a:t>
            </a:r>
            <a:r>
              <a:rPr lang="ko-KR" altLang="en-US" b="0" i="0" dirty="0">
                <a:effectLst/>
                <a:latin typeface="fkGroteskNeue"/>
              </a:rPr>
              <a:t>로 설정됩니다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Non-overlapping </a:t>
            </a:r>
            <a:r>
              <a:rPr lang="ko-KR" altLang="en-US" b="0" i="0" dirty="0">
                <a:effectLst/>
                <a:latin typeface="fkGroteskNeue"/>
              </a:rPr>
              <a:t>동작으로 인해 한 번 패턴을 감지하면 다시 초기 상태</a:t>
            </a:r>
            <a:r>
              <a:rPr lang="en-US" altLang="ko-KR" b="0" i="0" dirty="0">
                <a:effectLst/>
                <a:latin typeface="fkGroteskNeue"/>
              </a:rPr>
              <a:t>(A)</a:t>
            </a:r>
            <a:r>
              <a:rPr lang="ko-KR" altLang="en-US" b="0" i="0" dirty="0">
                <a:effectLst/>
                <a:latin typeface="fkGroteskNeue"/>
              </a:rPr>
              <a:t>로 돌아갑니다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오른쪽 그림 </a:t>
            </a:r>
            <a:r>
              <a:rPr lang="en-US" altLang="ko-KR" b="0" i="0" dirty="0">
                <a:effectLst/>
                <a:latin typeface="fkGroteskNeue"/>
              </a:rPr>
              <a:t>1010 Non-Overlapping Moore Sequence Detector</a:t>
            </a:r>
            <a:r>
              <a:rPr lang="ko-KR" altLang="en-US" b="0" i="0" dirty="0">
                <a:effectLst/>
                <a:latin typeface="fkGroteskNeue"/>
              </a:rPr>
              <a:t>는 입력 신호에서 </a:t>
            </a:r>
            <a:r>
              <a:rPr lang="en-US" altLang="ko-KR" b="0" i="0" dirty="0">
                <a:effectLst/>
                <a:latin typeface="fkGroteskNeue"/>
              </a:rPr>
              <a:t>"1010" </a:t>
            </a:r>
            <a:r>
              <a:rPr lang="ko-KR" altLang="en-US" b="0" i="0" dirty="0">
                <a:effectLst/>
                <a:latin typeface="fkGroteskNeue"/>
              </a:rPr>
              <a:t>패턴을 감지하는 유한 상태 기계</a:t>
            </a:r>
            <a:r>
              <a:rPr lang="en-US" altLang="ko-KR" b="0" i="0" dirty="0">
                <a:effectLst/>
                <a:latin typeface="fkGroteskNeue"/>
              </a:rPr>
              <a:t>(FSM)</a:t>
            </a:r>
            <a:r>
              <a:rPr lang="ko-KR" altLang="en-US" b="0" i="0" dirty="0">
                <a:effectLst/>
                <a:latin typeface="fkGroteskNeue"/>
              </a:rPr>
              <a:t>로</a:t>
            </a:r>
            <a:r>
              <a:rPr lang="en-US" altLang="ko-KR" b="0" i="0" dirty="0">
                <a:effectLst/>
                <a:latin typeface="fkGroteskNeue"/>
              </a:rPr>
              <a:t>, Moore </a:t>
            </a:r>
            <a:r>
              <a:rPr lang="ko-KR" altLang="en-US" b="0" i="0" dirty="0" err="1">
                <a:effectLst/>
                <a:latin typeface="fkGroteskNeue"/>
              </a:rPr>
              <a:t>머신의</a:t>
            </a:r>
            <a:r>
              <a:rPr lang="ko-KR" altLang="en-US" b="0" i="0" dirty="0">
                <a:effectLst/>
                <a:latin typeface="fkGroteskNeue"/>
              </a:rPr>
              <a:t> 특성을 따릅니다</a:t>
            </a:r>
            <a:r>
              <a:rPr lang="en-US" altLang="ko-KR" b="0" i="0" dirty="0">
                <a:effectLst/>
                <a:latin typeface="fkGroteskNeue"/>
              </a:rPr>
              <a:t>. Moore </a:t>
            </a:r>
            <a:r>
              <a:rPr lang="ko-KR" altLang="en-US" b="0" i="0" dirty="0" err="1">
                <a:effectLst/>
                <a:latin typeface="fkGroteskNeue"/>
              </a:rPr>
              <a:t>머신은</a:t>
            </a:r>
            <a:r>
              <a:rPr lang="ko-KR" altLang="en-US" b="0" i="0" dirty="0">
                <a:effectLst/>
                <a:latin typeface="fkGroteskNeue"/>
              </a:rPr>
              <a:t> 출력이 현재 상태에만 의존하며 입력에는 영향을 받지 않습니다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 err="1">
                <a:effectLst/>
                <a:latin typeface="var(--font-fk-grotesk)"/>
              </a:rPr>
              <a:t>무어머신으로</a:t>
            </a:r>
            <a:r>
              <a:rPr lang="ko-KR" altLang="en-US" b="0" i="0" dirty="0">
                <a:effectLst/>
                <a:latin typeface="var(--font-fk-grotesk)"/>
              </a:rPr>
              <a:t> 동일한 기능을 </a:t>
            </a:r>
            <a:r>
              <a:rPr lang="ko-KR" altLang="en-US" b="0" i="0" dirty="0" err="1">
                <a:effectLst/>
                <a:latin typeface="var(--font-fk-grotesk)"/>
              </a:rPr>
              <a:t>구현하였을때</a:t>
            </a:r>
            <a:r>
              <a:rPr lang="ko-KR" altLang="en-US" b="0" i="0" dirty="0">
                <a:effectLst/>
                <a:latin typeface="var(--font-fk-grotesk)"/>
              </a:rPr>
              <a:t> 작동 원리는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은 다섯 가지 상태</a:t>
            </a:r>
            <a:r>
              <a:rPr lang="en-US" altLang="ko-KR" b="0" i="0" dirty="0">
                <a:effectLst/>
                <a:latin typeface="fkGroteskNeue"/>
              </a:rPr>
              <a:t>(A, B, C, D, E)</a:t>
            </a:r>
            <a:r>
              <a:rPr lang="ko-KR" altLang="en-US" b="0" i="0" dirty="0">
                <a:effectLst/>
                <a:latin typeface="fkGroteskNeue"/>
              </a:rPr>
              <a:t>를 가집니다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A: </a:t>
            </a:r>
            <a:r>
              <a:rPr lang="ko-KR" altLang="en-US" b="0" i="0" dirty="0">
                <a:effectLst/>
                <a:latin typeface="fkGroteskNeue"/>
              </a:rPr>
              <a:t>초기 상태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B: </a:t>
            </a:r>
            <a:r>
              <a:rPr lang="ko-KR" altLang="en-US" b="0" i="0" dirty="0">
                <a:effectLst/>
                <a:latin typeface="fkGroteskNeue"/>
              </a:rPr>
              <a:t>첫 번째 </a:t>
            </a:r>
            <a:r>
              <a:rPr lang="en-US" altLang="ko-KR" b="0" i="0" dirty="0">
                <a:effectLst/>
                <a:latin typeface="fkGroteskNeue"/>
              </a:rPr>
              <a:t>'1'</a:t>
            </a:r>
            <a:r>
              <a:rPr lang="ko-KR" altLang="en-US" b="0" i="0" dirty="0">
                <a:effectLst/>
                <a:latin typeface="fkGroteskNeue"/>
              </a:rPr>
              <a:t>을 감지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C: '10'</a:t>
            </a:r>
            <a:r>
              <a:rPr lang="ko-KR" altLang="en-US" b="0" i="0" dirty="0">
                <a:effectLst/>
                <a:latin typeface="fkGroteskNeue"/>
              </a:rPr>
              <a:t>을 감지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D: '101'</a:t>
            </a:r>
            <a:r>
              <a:rPr lang="ko-KR" altLang="en-US" b="0" i="0" dirty="0">
                <a:effectLst/>
                <a:latin typeface="fkGroteskNeue"/>
              </a:rPr>
              <a:t>을 감지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E: '1010'</a:t>
            </a:r>
            <a:r>
              <a:rPr lang="ko-KR" altLang="en-US" b="0" i="0" dirty="0">
                <a:effectLst/>
                <a:latin typeface="fkGroteskNeue"/>
              </a:rPr>
              <a:t>을 감지하여 출력</a:t>
            </a:r>
            <a:r>
              <a:rPr lang="en-US" altLang="ko-KR" b="0" i="0" dirty="0">
                <a:effectLst/>
                <a:latin typeface="fkGroteskNeue"/>
              </a:rPr>
              <a:t>(z)</a:t>
            </a:r>
            <a:r>
              <a:rPr lang="ko-KR" altLang="en-US" b="0" i="0" dirty="0">
                <a:effectLst/>
                <a:latin typeface="fkGroteskNeue"/>
              </a:rPr>
              <a:t>을 활성화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fkGroteskNeue"/>
              </a:rPr>
              <a:t>무어모델은</a:t>
            </a:r>
            <a:r>
              <a:rPr lang="ko-KR" altLang="en-US" b="0" i="0" dirty="0">
                <a:effectLst/>
                <a:latin typeface="fkGroteskNeue"/>
              </a:rPr>
              <a:t> 출력 </a:t>
            </a:r>
            <a:r>
              <a:rPr lang="en-CA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을 내보내기 위해 새로운 단계를 만들 어야 합니다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밀리 모델처럼 </a:t>
            </a:r>
            <a:r>
              <a:rPr lang="en-CA" altLang="ko-KR" b="0" i="0" dirty="0">
                <a:effectLst/>
                <a:latin typeface="fkGroteskNeue"/>
              </a:rPr>
              <a:t>A</a:t>
            </a:r>
            <a:r>
              <a:rPr lang="ko-KR" altLang="en-US" b="0" i="0" dirty="0">
                <a:effectLst/>
                <a:latin typeface="fkGroteskNeue"/>
              </a:rPr>
              <a:t>단계로</a:t>
            </a:r>
            <a:r>
              <a:rPr lang="en-CA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바로</a:t>
            </a:r>
            <a:r>
              <a:rPr lang="en-CA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갈수가 없습니다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endParaRPr lang="en-US" altLang="ko-KR" b="0" i="0" dirty="0">
              <a:effectLst/>
              <a:latin typeface="fkGroteskNeue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입력이 </a:t>
            </a:r>
            <a:r>
              <a:rPr lang="en-US" altLang="ko-KR" b="0" i="0" dirty="0">
                <a:effectLst/>
                <a:latin typeface="fkGroteskNeue"/>
              </a:rPr>
              <a:t>"1010" </a:t>
            </a:r>
            <a:r>
              <a:rPr lang="ko-KR" altLang="en-US" b="0" i="0" dirty="0">
                <a:effectLst/>
                <a:latin typeface="fkGroteskNeue"/>
              </a:rPr>
              <a:t>패턴과 일치하면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은 상태 </a:t>
            </a:r>
            <a:r>
              <a:rPr lang="en-US" altLang="ko-KR" b="0" i="0" dirty="0">
                <a:effectLst/>
                <a:latin typeface="fkGroteskNeue"/>
              </a:rPr>
              <a:t>E</a:t>
            </a:r>
            <a:r>
              <a:rPr lang="ko-KR" altLang="en-US" b="0" i="0" dirty="0">
                <a:effectLst/>
                <a:latin typeface="fkGroteskNeue"/>
              </a:rPr>
              <a:t>로 이동하고 출력</a:t>
            </a:r>
            <a:r>
              <a:rPr lang="en-US" altLang="ko-KR" b="0" i="0" dirty="0">
                <a:effectLst/>
                <a:latin typeface="fkGroteskNeue"/>
              </a:rPr>
              <a:t>(z)</a:t>
            </a:r>
            <a:r>
              <a:rPr lang="ko-KR" altLang="en-US" b="0" i="0" dirty="0">
                <a:effectLst/>
                <a:latin typeface="fkGroteskNeue"/>
              </a:rPr>
              <a:t>이 </a:t>
            </a:r>
            <a:r>
              <a:rPr lang="en-US" altLang="ko-KR" b="0" i="0" dirty="0">
                <a:effectLst/>
                <a:latin typeface="fkGroteskNeue"/>
              </a:rPr>
              <a:t>'1'</a:t>
            </a:r>
            <a:r>
              <a:rPr lang="ko-KR" altLang="en-US" b="0" i="0" dirty="0">
                <a:effectLst/>
                <a:latin typeface="fkGroteskNeue"/>
              </a:rPr>
              <a:t>로 설정됩니다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Non-overlapping </a:t>
            </a:r>
            <a:r>
              <a:rPr lang="ko-KR" altLang="en-US" b="0" i="0" dirty="0">
                <a:effectLst/>
                <a:latin typeface="fkGroteskNeue"/>
              </a:rPr>
              <a:t>동작으로 인해 한 번 패턴을 감지하면 다시 초기 상태</a:t>
            </a:r>
            <a:r>
              <a:rPr lang="en-US" altLang="ko-KR" b="0" i="0" dirty="0">
                <a:effectLst/>
                <a:latin typeface="fkGroteskNeue"/>
              </a:rPr>
              <a:t>(A)</a:t>
            </a:r>
            <a:r>
              <a:rPr lang="ko-KR" altLang="en-US" b="0" i="0" dirty="0">
                <a:effectLst/>
                <a:latin typeface="fkGroteskNeue"/>
              </a:rPr>
              <a:t>로 돌아갑니다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74850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9268E-5756-2929-F628-4C8B6DE70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387FB7-FB35-CE87-8466-6AF5228A13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DCC74C-D314-BFB0-E523-F989C8E7F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>
                <a:effectLst/>
                <a:latin typeface="fkGroteskNeue"/>
              </a:rPr>
              <a:t>이 코드는 연속된 </a:t>
            </a:r>
            <a:r>
              <a:rPr lang="en-US" altLang="ko-KR" b="0" i="0" dirty="0">
                <a:effectLst/>
                <a:latin typeface="fkGroteskNeue"/>
              </a:rPr>
              <a:t>0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을 검출하는 </a:t>
            </a:r>
            <a:r>
              <a:rPr lang="en-US" altLang="ko-KR" b="0" i="0" dirty="0">
                <a:effectLst/>
                <a:latin typeface="fkGroteskNeue"/>
              </a:rPr>
              <a:t>Mealy </a:t>
            </a:r>
            <a:r>
              <a:rPr lang="ko-KR" altLang="en-US" b="0" i="0" dirty="0" err="1">
                <a:effectLst/>
                <a:latin typeface="fkGroteskNeue"/>
              </a:rPr>
              <a:t>유한상태머신</a:t>
            </a:r>
            <a:r>
              <a:rPr lang="en-US" altLang="ko-KR" b="0" i="0" dirty="0">
                <a:effectLst/>
                <a:latin typeface="fkGroteskNeue"/>
              </a:rPr>
              <a:t>(FSM)</a:t>
            </a:r>
            <a:r>
              <a:rPr lang="ko-KR" altLang="en-US" b="0" i="0" dirty="0">
                <a:effectLst/>
                <a:latin typeface="fkGroteskNeue"/>
              </a:rPr>
              <a:t>을 구현한 것입니다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코드 구조 및 주요 동작 설명입니다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  <a:endParaRPr lang="ko-KR" altLang="en-US" b="0" i="0" dirty="0">
              <a:effectLst/>
              <a:latin typeface="var(--font-fk-grotesk)"/>
            </a:endParaRPr>
          </a:p>
          <a:p>
            <a:br>
              <a:rPr lang="ko-KR" altLang="en-US" b="0" i="0" dirty="0">
                <a:effectLst/>
                <a:latin typeface="berkeleyMono"/>
              </a:rPr>
            </a:br>
            <a:r>
              <a:rPr lang="ko-KR" altLang="en-US" b="0" i="0" dirty="0">
                <a:effectLst/>
                <a:latin typeface="berkeleyMono"/>
              </a:rPr>
              <a:t>위의 코드는 </a:t>
            </a:r>
            <a:r>
              <a:rPr lang="en-US" altLang="ko-KR" b="0" i="0" dirty="0">
                <a:effectLst/>
                <a:latin typeface="berkeleyMono"/>
              </a:rPr>
              <a:t>1010 Non-overlapping Mealy Sequence Detector</a:t>
            </a:r>
            <a:r>
              <a:rPr lang="ko-KR" altLang="en-US" b="0" i="0" dirty="0">
                <a:effectLst/>
                <a:latin typeface="berkeleyMono"/>
              </a:rPr>
              <a:t>를 구현한 </a:t>
            </a:r>
            <a:r>
              <a:rPr lang="en-US" altLang="ko-KR" b="0" i="0" dirty="0">
                <a:effectLst/>
                <a:latin typeface="berkeleyMono"/>
              </a:rPr>
              <a:t>Verilog </a:t>
            </a:r>
            <a:r>
              <a:rPr lang="ko-KR" altLang="en-US" b="0" i="0" dirty="0">
                <a:effectLst/>
                <a:latin typeface="berkeleyMono"/>
              </a:rPr>
              <a:t>코드입니다</a:t>
            </a:r>
            <a:r>
              <a:rPr lang="en-US" altLang="ko-KR" b="0" i="0" dirty="0">
                <a:effectLst/>
                <a:latin typeface="berkeleyMono"/>
              </a:rPr>
              <a:t>.</a:t>
            </a:r>
          </a:p>
          <a:p>
            <a:r>
              <a:rPr lang="ko-KR" altLang="en-US" b="0" i="0" dirty="0">
                <a:effectLst/>
                <a:latin typeface="berkeleyMono"/>
              </a:rPr>
              <a:t>이 코드의 목적은 입력 신호 </a:t>
            </a:r>
            <a:r>
              <a:rPr lang="en-US" altLang="ko-KR" b="0" i="0" dirty="0">
                <a:effectLst/>
                <a:latin typeface="berkeleyMono"/>
              </a:rPr>
              <a:t>x</a:t>
            </a:r>
            <a:r>
              <a:rPr lang="ko-KR" altLang="en-US" b="0" i="0" dirty="0">
                <a:effectLst/>
                <a:latin typeface="berkeleyMono"/>
              </a:rPr>
              <a:t>에서 </a:t>
            </a:r>
            <a:r>
              <a:rPr lang="en-US" altLang="ko-KR" b="0" i="0" dirty="0">
                <a:effectLst/>
                <a:latin typeface="berkeleyMono"/>
              </a:rPr>
              <a:t>"1010"</a:t>
            </a:r>
            <a:r>
              <a:rPr lang="ko-KR" altLang="en-US" b="0" i="0" dirty="0">
                <a:effectLst/>
                <a:latin typeface="berkeleyMono"/>
              </a:rPr>
              <a:t>이라는 비트 시퀀스를 탐지하는 것입니다</a:t>
            </a:r>
            <a:r>
              <a:rPr lang="en-US" altLang="ko-KR" b="0" i="0" dirty="0">
                <a:effectLst/>
                <a:latin typeface="berkeleyMono"/>
              </a:rPr>
              <a:t>.</a:t>
            </a:r>
          </a:p>
          <a:p>
            <a:endParaRPr lang="en-US" altLang="ko-KR" b="0" i="0" dirty="0">
              <a:effectLst/>
              <a:latin typeface="berkeleyMono"/>
            </a:endParaRPr>
          </a:p>
          <a:p>
            <a:r>
              <a:rPr lang="en-US" altLang="ko-KR" b="0" i="0" dirty="0">
                <a:effectLst/>
                <a:latin typeface="berkeleyMono"/>
              </a:rPr>
              <a:t>Mealy </a:t>
            </a:r>
            <a:r>
              <a:rPr lang="ko-KR" altLang="en-US" b="0" i="0" dirty="0" err="1">
                <a:effectLst/>
                <a:latin typeface="berkeleyMono"/>
              </a:rPr>
              <a:t>머신은</a:t>
            </a:r>
            <a:r>
              <a:rPr lang="en-US" altLang="ko-KR" b="0" i="0" dirty="0">
                <a:effectLst/>
                <a:latin typeface="berkeleyMono"/>
              </a:rPr>
              <a:t> </a:t>
            </a:r>
            <a:r>
              <a:rPr lang="ko-KR" altLang="en-US" b="0" i="0" dirty="0">
                <a:effectLst/>
                <a:latin typeface="berkeleyMono"/>
              </a:rPr>
              <a:t>출력이 현재 상태와 입력에 모두 의존합니다</a:t>
            </a:r>
            <a:r>
              <a:rPr lang="en-US" altLang="ko-KR" b="0" i="0" dirty="0">
                <a:effectLst/>
                <a:latin typeface="berkeleyMono"/>
              </a:rPr>
              <a:t>.</a:t>
            </a:r>
          </a:p>
          <a:p>
            <a:endParaRPr lang="en-US" altLang="ko-KR" b="0" i="0" dirty="0">
              <a:effectLst/>
              <a:latin typeface="berkeleyMono"/>
            </a:endParaRPr>
          </a:p>
          <a:p>
            <a:r>
              <a:rPr lang="en-US" altLang="ko-KR" b="0" i="0" dirty="0">
                <a:effectLst/>
                <a:latin typeface="berkeleyMono"/>
              </a:rPr>
              <a:t>Non-overlapping: </a:t>
            </a:r>
            <a:r>
              <a:rPr lang="ko-KR" altLang="en-US" b="0" i="0" dirty="0">
                <a:effectLst/>
                <a:latin typeface="berkeleyMono"/>
              </a:rPr>
              <a:t>패턴을 한 번 탐지한 후</a:t>
            </a:r>
            <a:r>
              <a:rPr lang="en-US" altLang="ko-KR" b="0" i="0" dirty="0">
                <a:effectLst/>
                <a:latin typeface="berkeleyMono"/>
              </a:rPr>
              <a:t>, </a:t>
            </a:r>
            <a:r>
              <a:rPr lang="ko-KR" altLang="en-US" b="0" i="0" dirty="0">
                <a:effectLst/>
                <a:latin typeface="berkeleyMono"/>
              </a:rPr>
              <a:t>다음 패턴 탐지를 위해 초기 상태로 돌아가서 중첩된 패턴을 허용하지 않습니다</a:t>
            </a:r>
            <a:r>
              <a:rPr lang="en-US" altLang="ko-KR" b="0" i="0" dirty="0">
                <a:effectLst/>
                <a:latin typeface="berkeleyMono"/>
              </a:rPr>
              <a:t>.</a:t>
            </a:r>
          </a:p>
          <a:p>
            <a:endParaRPr lang="en-US" altLang="ko-KR" b="0" i="0" dirty="0">
              <a:effectLst/>
              <a:latin typeface="berkeleyMono"/>
            </a:endParaRPr>
          </a:p>
          <a:p>
            <a:r>
              <a:rPr lang="ko-KR" altLang="en-US" b="0" i="0" dirty="0">
                <a:effectLst/>
                <a:latin typeface="berkeleyMono"/>
              </a:rPr>
              <a:t> </a:t>
            </a:r>
            <a:r>
              <a:rPr lang="en-CA" altLang="ko-KR" b="0" i="0" dirty="0">
                <a:effectLst/>
                <a:latin typeface="berkeleyMono"/>
              </a:rPr>
              <a:t>1. </a:t>
            </a:r>
            <a:r>
              <a:rPr lang="ko-KR" altLang="en-US" b="0" i="0" dirty="0">
                <a:effectLst/>
                <a:latin typeface="berkeleyMono"/>
              </a:rPr>
              <a:t>상태 정의 </a:t>
            </a:r>
            <a:r>
              <a:rPr lang="en-US" altLang="ko-KR" b="0" i="0" dirty="0">
                <a:effectLst/>
                <a:latin typeface="berkeleyMono"/>
              </a:rPr>
              <a:t>(State Definition)</a:t>
            </a:r>
          </a:p>
          <a:p>
            <a:r>
              <a:rPr lang="en-US" altLang="ko-KR" b="0" i="0" dirty="0">
                <a:effectLst/>
                <a:latin typeface="berkeleyMono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상태는 </a:t>
            </a:r>
            <a:r>
              <a:rPr lang="en-US" altLang="ko-KR" b="0" i="0" dirty="0">
                <a:effectLst/>
                <a:latin typeface="fkGroteskNeue"/>
              </a:rPr>
              <a:t>4</a:t>
            </a:r>
            <a:r>
              <a:rPr lang="ko-KR" altLang="en-US" b="0" i="0" dirty="0">
                <a:effectLst/>
                <a:latin typeface="fkGroteskNeue"/>
              </a:rPr>
              <a:t>비트로 표현되며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각각 파라미터로 정의되어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fkGroteskNeue"/>
              </a:rPr>
              <a:t>2. </a:t>
            </a:r>
            <a:r>
              <a:rPr lang="ko-KR" altLang="en-US" b="0" i="0" dirty="0">
                <a:effectLst/>
                <a:latin typeface="var(--font-fk-grotesk)"/>
              </a:rPr>
              <a:t>클럭 및 리셋 로직 </a:t>
            </a:r>
            <a:r>
              <a:rPr lang="en-US" altLang="ko-KR" b="0" i="0" dirty="0">
                <a:effectLst/>
                <a:latin typeface="var(--font-fk-grotesk)"/>
              </a:rPr>
              <a:t>(</a:t>
            </a:r>
            <a:r>
              <a:rPr lang="en-CA" b="0" i="0" dirty="0">
                <a:effectLst/>
                <a:latin typeface="var(--font-fk-grotesk)"/>
              </a:rPr>
              <a:t>Sequential Logic)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클럭의 상승 에지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posedge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) </a:t>
            </a:r>
            <a:r>
              <a:rPr lang="ko-KR" altLang="en-US" b="0" i="0" dirty="0">
                <a:effectLst/>
                <a:latin typeface="fkGroteskNeue"/>
              </a:rPr>
              <a:t>또는 비동기 리셋의 하강 에지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negedge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en-US" altLang="ko-KR" b="0" i="0" dirty="0" err="1">
                <a:effectLst/>
                <a:latin typeface="fkGroteskNeue"/>
              </a:rPr>
              <a:t>rst_n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에서 동작합니다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리셋 신호가 활성화되면 상태는 초기상태</a:t>
            </a:r>
            <a:r>
              <a:rPr lang="en-US" altLang="ko-KR" b="0" i="0" dirty="0">
                <a:effectLst/>
                <a:latin typeface="fkGroteskNeue"/>
              </a:rPr>
              <a:t>(A)</a:t>
            </a:r>
            <a:r>
              <a:rPr lang="ko-KR" altLang="en-US" b="0" i="0" dirty="0">
                <a:effectLst/>
                <a:latin typeface="fkGroteskNeue"/>
              </a:rPr>
              <a:t>로 설정됩니다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CA" altLang="ko-KR" b="0" i="0" dirty="0">
                <a:effectLst/>
                <a:latin typeface="var(--font-fk-grotesk)"/>
              </a:rPr>
              <a:t>3.</a:t>
            </a:r>
            <a:r>
              <a:rPr lang="ko-KR" altLang="en-US" b="0" i="0" dirty="0">
                <a:effectLst/>
                <a:latin typeface="var(--font-fk-grotesk)"/>
              </a:rPr>
              <a:t> 상태 전이 로직 </a:t>
            </a:r>
            <a:r>
              <a:rPr lang="en-US" altLang="ko-KR" b="0" i="0" dirty="0">
                <a:effectLst/>
                <a:latin typeface="var(--font-fk-grotesk)"/>
              </a:rPr>
              <a:t>(Combinational Logic)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각 상태에서 입력 </a:t>
            </a:r>
            <a:r>
              <a:rPr lang="en-US" altLang="ko-KR" b="0" i="0" dirty="0">
                <a:effectLst/>
                <a:latin typeface="fkGroteskNeue"/>
              </a:rPr>
              <a:t>x</a:t>
            </a:r>
            <a:r>
              <a:rPr lang="ko-KR" altLang="en-US" b="0" i="0" dirty="0">
                <a:effectLst/>
                <a:latin typeface="fkGroteskNeue"/>
              </a:rPr>
              <a:t>에 따라 다음 상태가 결정됩니다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Non-overlapping </a:t>
            </a:r>
            <a:r>
              <a:rPr lang="ko-KR" altLang="en-US" b="0" i="0" dirty="0">
                <a:effectLst/>
                <a:latin typeface="fkGroteskNeue"/>
              </a:rPr>
              <a:t>방식으로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패턴 탐지가 완료되면 항상 초기상태</a:t>
            </a:r>
            <a:r>
              <a:rPr lang="en-US" altLang="ko-KR" b="0" i="0" dirty="0">
                <a:effectLst/>
                <a:latin typeface="fkGroteskNeue"/>
              </a:rPr>
              <a:t>(A)</a:t>
            </a:r>
            <a:r>
              <a:rPr lang="ko-KR" altLang="en-US" b="0" i="0" dirty="0">
                <a:effectLst/>
                <a:latin typeface="fkGroteskNeue"/>
              </a:rPr>
              <a:t>로 돌아갑니다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CA" altLang="ko-KR" b="0" i="0" dirty="0">
                <a:effectLst/>
                <a:latin typeface="var(--font-fk-grotesk)"/>
              </a:rPr>
              <a:t>4</a:t>
            </a:r>
            <a:r>
              <a:rPr lang="ko-KR" altLang="en-US" b="0" i="0" dirty="0">
                <a:effectLst/>
                <a:latin typeface="var(--font-fk-grotesk)"/>
              </a:rPr>
              <a:t> 출력 로직 </a:t>
            </a:r>
            <a:r>
              <a:rPr lang="en-US" altLang="ko-KR" b="0" i="0" dirty="0">
                <a:effectLst/>
                <a:latin typeface="var(--font-fk-grotesk)"/>
              </a:rPr>
              <a:t>(Output Logic)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출력 </a:t>
            </a:r>
            <a:r>
              <a:rPr lang="en-US" altLang="ko-KR" b="0" i="0" dirty="0">
                <a:effectLst/>
                <a:latin typeface="fkGroteskNeue"/>
              </a:rPr>
              <a:t>z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Mealy </a:t>
            </a:r>
            <a:r>
              <a:rPr lang="ko-KR" altLang="en-US" b="0" i="0" dirty="0">
                <a:effectLst/>
                <a:latin typeface="fkGroteskNeue"/>
              </a:rPr>
              <a:t>머신 특성상 현재 상태와 현재 입력에 의해 결정됩니다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현재 상태가 </a:t>
            </a:r>
            <a:r>
              <a:rPr lang="en-US" altLang="ko-KR" b="0" i="0" dirty="0">
                <a:effectLst/>
                <a:latin typeface="fkGroteskNeue"/>
              </a:rPr>
              <a:t>D</a:t>
            </a:r>
            <a:r>
              <a:rPr lang="ko-KR" altLang="en-US" b="0" i="0" dirty="0">
                <a:effectLst/>
                <a:latin typeface="fkGroteskNeue"/>
              </a:rPr>
              <a:t>이고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 </a:t>
            </a:r>
            <a:r>
              <a:rPr lang="en-US" altLang="ko-KR" b="0" i="0" dirty="0">
                <a:effectLst/>
                <a:latin typeface="fkGroteskNeue"/>
              </a:rPr>
              <a:t>x</a:t>
            </a:r>
            <a:r>
              <a:rPr lang="ko-KR" altLang="en-US" b="0" i="0" dirty="0">
                <a:effectLst/>
                <a:latin typeface="fkGroteskNeue"/>
              </a:rPr>
              <a:t>가 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일 때만 출력이 활성화</a:t>
            </a:r>
            <a:r>
              <a:rPr lang="en-US" altLang="ko-KR" b="0" i="0" dirty="0">
                <a:effectLst/>
                <a:latin typeface="fkGroteskNeue"/>
              </a:rPr>
              <a:t>(z=1)</a:t>
            </a:r>
            <a:r>
              <a:rPr lang="ko-KR" altLang="en-US" b="0" i="0" dirty="0">
                <a:effectLst/>
                <a:latin typeface="fkGroteskNeue"/>
              </a:rPr>
              <a:t>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즉</a:t>
            </a:r>
            <a:r>
              <a:rPr lang="en-US" altLang="ko-KR" b="0" i="0" dirty="0">
                <a:effectLst/>
                <a:latin typeface="fkGroteskNeue"/>
              </a:rPr>
              <a:t>, "101"</a:t>
            </a:r>
            <a:r>
              <a:rPr lang="ko-KR" altLang="en-US" b="0" i="0" dirty="0">
                <a:effectLst/>
                <a:latin typeface="fkGroteskNeue"/>
              </a:rPr>
              <a:t>까지 감지한 후 다음 입력이 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일 때 </a:t>
            </a:r>
            <a:r>
              <a:rPr lang="en-US" altLang="ko-KR" b="0" i="0" dirty="0">
                <a:effectLst/>
                <a:latin typeface="fkGroteskNeue"/>
              </a:rPr>
              <a:t>"1010"</a:t>
            </a:r>
            <a:r>
              <a:rPr lang="ko-KR" altLang="en-US" b="0" i="0" dirty="0">
                <a:effectLst/>
                <a:latin typeface="fkGroteskNeue"/>
              </a:rPr>
              <a:t>이라는 패턴이 완성되어 출력이 활성화됩니다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var(--font-fk-grotesk)"/>
            </a:endParaRPr>
          </a:p>
          <a:p>
            <a:endParaRPr lang="ko-KR" altLang="en-US" b="0" i="0" dirty="0">
              <a:effectLst/>
              <a:latin typeface="var(--font-fk-grotesk)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0300C-5EFF-E45A-A4EA-23F03CDAF4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0753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8C575-D6F9-8BD1-60DA-84D2B025B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792B25-E9ED-8629-DA3B-FB8254D5C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33EF4F0-BFA9-6A3D-3D44-D180F3B3E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fkGroteskNeue"/>
              </a:rPr>
              <a:t>코드는 </a:t>
            </a:r>
            <a:r>
              <a:rPr lang="en-US" altLang="ko-KR" b="0" i="0" dirty="0">
                <a:effectLst/>
                <a:latin typeface="fkGroteskNeue"/>
              </a:rPr>
              <a:t>1010 Non-overlapping Mealy Sequence Detector</a:t>
            </a:r>
            <a:r>
              <a:rPr lang="ko-KR" altLang="en-US" b="0" i="0" dirty="0">
                <a:effectLst/>
                <a:latin typeface="fkGroteskNeue"/>
              </a:rPr>
              <a:t>를 테스트하기 위한 </a:t>
            </a:r>
            <a:r>
              <a:rPr lang="en-US" altLang="ko-KR" b="0" i="0" dirty="0">
                <a:effectLst/>
                <a:latin typeface="fkGroteskNeue"/>
              </a:rPr>
              <a:t>Testbench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fkGroteskNeue"/>
              </a:rPr>
              <a:t> Testbench</a:t>
            </a:r>
            <a:r>
              <a:rPr lang="ko-KR" altLang="en-US" b="0" i="0" dirty="0">
                <a:effectLst/>
                <a:latin typeface="fkGroteskNeue"/>
              </a:rPr>
              <a:t>는 설계된 모듈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dirty="0"/>
              <a:t>seq_detector_1010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의 동작을 검증하기 위해 입력 신호를 생성하고 출력 결과를 확인하는 데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 dirty="0">
                <a:effectLst/>
                <a:latin typeface="var(--font-fk-grotesk)"/>
              </a:rPr>
              <a:t>1. </a:t>
            </a:r>
            <a:r>
              <a:rPr lang="ko-KR" altLang="en-US" b="0" i="0" dirty="0">
                <a:effectLst/>
                <a:latin typeface="var(--font-fk-grotesk)"/>
              </a:rPr>
              <a:t>입출력 신호 정의</a:t>
            </a:r>
            <a:endParaRPr lang="en-CA" altLang="ko-KR" b="0" i="0" dirty="0">
              <a:effectLst/>
              <a:latin typeface="var(--font-fk-grotesk)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클럭 신호</a:t>
            </a:r>
            <a:r>
              <a:rPr lang="en-US" altLang="ko-KR" b="0" i="0" dirty="0">
                <a:effectLst/>
                <a:latin typeface="fkGroteskNeue"/>
              </a:rPr>
              <a:t>. FSM</a:t>
            </a:r>
            <a:r>
              <a:rPr lang="ko-KR" altLang="en-US" b="0" i="0" dirty="0">
                <a:effectLst/>
                <a:latin typeface="fkGroteskNeue"/>
              </a:rPr>
              <a:t>의 상태 전이를 제어합니다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 err="1">
                <a:effectLst/>
                <a:latin typeface="fkGroteskNeue"/>
              </a:rPr>
              <a:t>rst_n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비동기 리셋 신호</a:t>
            </a:r>
            <a:r>
              <a:rPr lang="en-US" altLang="ko-KR" b="0" i="0" dirty="0">
                <a:effectLst/>
                <a:latin typeface="fkGroteskNeue"/>
              </a:rPr>
              <a:t>. FSM</a:t>
            </a:r>
            <a:r>
              <a:rPr lang="ko-KR" altLang="en-US" b="0" i="0" dirty="0">
                <a:effectLst/>
                <a:latin typeface="fkGroteskNeue"/>
              </a:rPr>
              <a:t>을 초기 상태로 복귀시킵니다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x: </a:t>
            </a:r>
            <a:r>
              <a:rPr lang="ko-KR" altLang="en-US" b="0" i="0" dirty="0">
                <a:effectLst/>
                <a:latin typeface="fkGroteskNeue"/>
              </a:rPr>
              <a:t>입력 비트 시퀀스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z: </a:t>
            </a:r>
            <a:r>
              <a:rPr lang="ko-KR" altLang="en-US" b="0" i="0" dirty="0">
                <a:effectLst/>
                <a:latin typeface="fkGroteskNeue"/>
              </a:rPr>
              <a:t>출력 신호</a:t>
            </a:r>
            <a:r>
              <a:rPr lang="en-US" altLang="ko-KR" b="0" i="0" dirty="0">
                <a:effectLst/>
                <a:latin typeface="fkGroteskNeue"/>
              </a:rPr>
              <a:t>. "1010" </a:t>
            </a:r>
            <a:r>
              <a:rPr lang="ko-KR" altLang="en-US" b="0" i="0" dirty="0">
                <a:effectLst/>
                <a:latin typeface="fkGroteskNeue"/>
              </a:rPr>
              <a:t>패턴이 감지되면 활성화됩니다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2. DUT(Design Under Test) </a:t>
            </a:r>
            <a:r>
              <a:rPr lang="ko-KR" altLang="en-US" b="0" i="0" dirty="0">
                <a:effectLst/>
                <a:latin typeface="var(--font-fk-grotesk)"/>
              </a:rPr>
              <a:t>인스턴스화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설계된 모듈 </a:t>
            </a:r>
            <a:r>
              <a:rPr lang="en-US" altLang="ko-KR" b="0" i="0" dirty="0">
                <a:effectLst/>
                <a:latin typeface="fkGroteskNeue"/>
              </a:rPr>
              <a:t>seq_detector_1010</a:t>
            </a:r>
            <a:r>
              <a:rPr lang="ko-KR" altLang="en-US" b="0" i="0" dirty="0">
                <a:effectLst/>
                <a:latin typeface="fkGroteskNeue"/>
              </a:rPr>
              <a:t>을 </a:t>
            </a:r>
            <a:r>
              <a:rPr lang="en-US" altLang="ko-KR" b="0" i="0" dirty="0">
                <a:effectLst/>
                <a:latin typeface="fkGroteskNeue"/>
              </a:rPr>
              <a:t>Testbench</a:t>
            </a:r>
            <a:r>
              <a:rPr lang="ko-KR" altLang="en-US" b="0" i="0" dirty="0">
                <a:effectLst/>
                <a:latin typeface="fkGroteskNeue"/>
              </a:rPr>
              <a:t>에 연결합니다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en-US" altLang="ko-KR" b="0" i="0" dirty="0" err="1">
                <a:effectLst/>
                <a:latin typeface="fkGroteskNeue"/>
              </a:rPr>
              <a:t>clk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  <a:r>
              <a:rPr lang="en-US" altLang="ko-KR" b="0" i="0" dirty="0" err="1">
                <a:effectLst/>
                <a:latin typeface="fkGroteskNeue"/>
              </a:rPr>
              <a:t>rst_n</a:t>
            </a:r>
            <a:r>
              <a:rPr lang="en-US" altLang="ko-KR" b="0" i="0" dirty="0">
                <a:effectLst/>
                <a:latin typeface="fkGroteskNeue"/>
              </a:rPr>
              <a:t>, x)</a:t>
            </a:r>
            <a:r>
              <a:rPr lang="ko-KR" altLang="en-US" b="0" i="0" dirty="0">
                <a:effectLst/>
                <a:latin typeface="fkGroteskNeue"/>
              </a:rPr>
              <a:t>과 출력</a:t>
            </a:r>
            <a:r>
              <a:rPr lang="en-US" altLang="ko-KR" b="0" i="0" dirty="0">
                <a:effectLst/>
                <a:latin typeface="fkGroteskNeue"/>
              </a:rPr>
              <a:t>(z)</a:t>
            </a:r>
            <a:r>
              <a:rPr lang="ko-KR" altLang="en-US" b="0" i="0" dirty="0">
                <a:effectLst/>
                <a:latin typeface="fkGroteskNeue"/>
              </a:rPr>
              <a:t>을 </a:t>
            </a:r>
            <a:r>
              <a:rPr lang="en-US" altLang="ko-KR" b="0" i="0" dirty="0">
                <a:effectLst/>
                <a:latin typeface="fkGroteskNeue"/>
              </a:rPr>
              <a:t>Testbench</a:t>
            </a:r>
            <a:r>
              <a:rPr lang="ko-KR" altLang="en-US" b="0" i="0" dirty="0">
                <a:effectLst/>
                <a:latin typeface="fkGroteskNeue"/>
              </a:rPr>
              <a:t>에서 생성한 신호에 연결합니다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3. </a:t>
            </a:r>
            <a:r>
              <a:rPr lang="ko-KR" altLang="en-US" b="0" i="0" dirty="0">
                <a:effectLst/>
                <a:latin typeface="var(--font-fk-grotesk)"/>
              </a:rPr>
              <a:t>클럭 생성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클럭 신호는 </a:t>
            </a: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의 상태 전이에 필수적입니다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클럭 주기를 </a:t>
            </a:r>
            <a:r>
              <a:rPr lang="en-US" altLang="ko-KR" b="0" i="0" dirty="0">
                <a:effectLst/>
                <a:latin typeface="fkGroteskNeue"/>
              </a:rPr>
              <a:t>4ns</a:t>
            </a:r>
            <a:r>
              <a:rPr lang="ko-KR" altLang="en-US" b="0" i="0" dirty="0">
                <a:effectLst/>
                <a:latin typeface="fkGroteskNeue"/>
              </a:rPr>
              <a:t>로 설정 </a:t>
            </a:r>
            <a:r>
              <a:rPr lang="en-US" altLang="ko-KR" b="0" i="0" dirty="0">
                <a:effectLst/>
                <a:latin typeface="fkGroteskNeue"/>
              </a:rPr>
              <a:t>(#2</a:t>
            </a:r>
            <a:r>
              <a:rPr lang="ko-KR" altLang="en-US" b="0" i="0" dirty="0">
                <a:effectLst/>
                <a:latin typeface="fkGroteskNeue"/>
              </a:rPr>
              <a:t>마다 클럭 신호 반전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상승 에지 → 하강 에지 → 상승 에지 </a:t>
            </a:r>
            <a:r>
              <a:rPr lang="en-US" altLang="ko-KR" b="0" i="0" dirty="0">
                <a:effectLst/>
                <a:latin typeface="fkGroteskNeue"/>
              </a:rPr>
              <a:t>...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4. </a:t>
            </a:r>
            <a:r>
              <a:rPr lang="ko-KR" altLang="en-US" b="0" i="0" dirty="0">
                <a:effectLst/>
                <a:latin typeface="var(--font-fk-grotesk)"/>
              </a:rPr>
              <a:t>테스트 시나리오 입니다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var(--font-fk-grotesk)"/>
              </a:rPr>
              <a:t>입력 시퀀스 </a:t>
            </a:r>
            <a:r>
              <a:rPr lang="ko-KR" altLang="en-US" b="0" i="0" dirty="0" err="1">
                <a:effectLst/>
                <a:latin typeface="var(--font-fk-grotesk)"/>
              </a:rPr>
              <a:t>에</a:t>
            </a:r>
            <a:r>
              <a:rPr lang="ko-KR" altLang="en-US" b="0" i="0" dirty="0">
                <a:effectLst/>
                <a:latin typeface="var(--font-fk-grotesk)"/>
              </a:rPr>
              <a:t> 따른 예상 결과는 테이블을 참조해주세요</a:t>
            </a:r>
            <a:endParaRPr lang="en-CA" altLang="ko-KR" b="0" i="0" dirty="0">
              <a:effectLst/>
              <a:latin typeface="var(--font-fk-grotesk)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effectLst/>
                <a:latin typeface="var(--font-fk-grotesk)"/>
              </a:rPr>
              <a:t>실험 결과를 확인 하겠습니다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  <a:endParaRPr lang="en-US" altLang="ko-KR" b="0" i="0" dirty="0">
              <a:effectLst/>
              <a:latin typeface="var(--font-fk-grotesk)"/>
            </a:endParaRPr>
          </a:p>
          <a:p>
            <a:pPr algn="l"/>
            <a:endParaRPr lang="ko-KR" altLang="en-US" b="0" i="0" dirty="0">
              <a:effectLst/>
              <a:latin typeface="var(--font-fk-grotesk)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var(--font-fk-grotesk)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b="0" i="0" dirty="0">
              <a:effectLst/>
              <a:latin typeface="var(--font-fk-grotesk)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04AC85-80AD-9141-7E28-C243E5A17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62363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A52EF-7A87-516C-FEDD-AD893D0C7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46E9355-6859-E18F-680D-1967A2E4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A41C2D-474D-C0AF-BF7D-4E9FD797FA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시뮬레이션 결과 입니다</a:t>
            </a:r>
            <a:r>
              <a:rPr lang="en-CA" altLang="ko-KR" dirty="0"/>
              <a:t>. </a:t>
            </a:r>
          </a:p>
          <a:p>
            <a:r>
              <a:rPr lang="ko-KR" altLang="en-US" dirty="0"/>
              <a:t>주요 이벤트는 표와 같습니다</a:t>
            </a:r>
            <a:r>
              <a:rPr lang="en-CA" altLang="ko-KR" dirty="0"/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실험 결과는 설계된 </a:t>
            </a:r>
            <a:r>
              <a:rPr lang="en-US" altLang="ko-KR" b="0" i="0" dirty="0">
                <a:effectLst/>
                <a:latin typeface="fkGroteskNeue"/>
              </a:rPr>
              <a:t>1010 Non-overlapping Mealy Sequence Detector</a:t>
            </a:r>
            <a:r>
              <a:rPr lang="ko-KR" altLang="en-US" b="0" i="0" dirty="0">
                <a:effectLst/>
                <a:latin typeface="fkGroteskNeue"/>
              </a:rPr>
              <a:t>가 정상적으로 작동함을 보여줍니다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FSM</a:t>
            </a:r>
            <a:r>
              <a:rPr lang="ko-KR" altLang="en-US" b="0" i="0" dirty="0">
                <a:effectLst/>
                <a:latin typeface="fkGroteskNeue"/>
              </a:rPr>
              <a:t>은 입력 시퀀스에 따라 정확히 상태를 전이합니다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"1010" </a:t>
            </a:r>
            <a:r>
              <a:rPr lang="ko-KR" altLang="en-US" b="0" i="0" dirty="0">
                <a:effectLst/>
                <a:latin typeface="fkGroteskNeue"/>
              </a:rPr>
              <a:t>패턴을 감지할 때만 출력</a:t>
            </a:r>
            <a:r>
              <a:rPr lang="en-US" altLang="ko-KR" b="0" i="0" dirty="0">
                <a:effectLst/>
                <a:latin typeface="fkGroteskNeue"/>
              </a:rPr>
              <a:t>(z)</a:t>
            </a:r>
            <a:r>
              <a:rPr lang="ko-KR" altLang="en-US" b="0" i="0" dirty="0">
                <a:effectLst/>
                <a:latin typeface="fkGroteskNeue"/>
              </a:rPr>
              <a:t>이 활성화됩니다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Non-overlapping </a:t>
            </a:r>
            <a:r>
              <a:rPr lang="ko-KR" altLang="en-US" b="0" i="0" dirty="0">
                <a:effectLst/>
                <a:latin typeface="fkGroteskNeue"/>
              </a:rPr>
              <a:t>동작으로 중첩된 패턴은 무시되고 초기 상태로 복귀합니다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밀리 모델과 </a:t>
            </a:r>
            <a:r>
              <a:rPr lang="ko-KR" altLang="en-US" b="0" i="0" dirty="0" err="1">
                <a:effectLst/>
                <a:latin typeface="fkGroteskNeue"/>
              </a:rPr>
              <a:t>무어모델의</a:t>
            </a:r>
            <a:r>
              <a:rPr lang="ko-KR" altLang="en-US" b="0" i="0" dirty="0">
                <a:effectLst/>
                <a:latin typeface="fkGroteskNeue"/>
              </a:rPr>
              <a:t> 결과를 비교해 보시면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밀리 모델은 </a:t>
            </a:r>
            <a:r>
              <a:rPr lang="en-CA" altLang="ko-KR" b="0" i="0" dirty="0">
                <a:effectLst/>
                <a:latin typeface="fkGroteskNeue"/>
              </a:rPr>
              <a:t>22</a:t>
            </a:r>
            <a:r>
              <a:rPr lang="ko-KR" altLang="en-US" b="0" i="0" dirty="0">
                <a:effectLst/>
                <a:latin typeface="fkGroteskNeue"/>
              </a:rPr>
              <a:t>나노에서 출력이 시작되지만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r>
              <a:rPr lang="ko-KR" altLang="en-US" b="0" i="0" dirty="0">
                <a:effectLst/>
                <a:latin typeface="fkGroteskNeue"/>
              </a:rPr>
              <a:t> 상태가 하나 더 있는 무어 모델은 </a:t>
            </a:r>
            <a:r>
              <a:rPr lang="en-CA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클럭 더 지나서 출력 </a:t>
            </a:r>
            <a:r>
              <a:rPr lang="ko-KR" altLang="en-US" b="0" i="0" dirty="0" err="1">
                <a:effectLst/>
                <a:latin typeface="fkGroteskNeue"/>
              </a:rPr>
              <a:t>되는것을</a:t>
            </a:r>
            <a:r>
              <a:rPr lang="ko-KR" altLang="en-US" b="0" i="0" dirty="0">
                <a:effectLst/>
                <a:latin typeface="fkGroteskNeue"/>
              </a:rPr>
              <a:t> 비교해 보실 수 있습니다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en-US" altLang="ko-KR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A379CC-FF9A-2AD6-3647-46F3C519E2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1225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effectLst/>
                <a:latin typeface="fkGroteskNeue"/>
              </a:rPr>
              <a:t>순차회로에서 </a:t>
            </a:r>
            <a:r>
              <a:rPr lang="ko-KR" altLang="en-US" b="0" i="0" dirty="0" err="1">
                <a:effectLst/>
                <a:latin typeface="fkGroteskNeue"/>
              </a:rPr>
              <a:t>래치는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신호의 레벨</a:t>
            </a:r>
            <a:r>
              <a:rPr lang="en-US" altLang="ko-KR" b="0" i="0" dirty="0">
                <a:effectLst/>
                <a:latin typeface="fkGroteskNeue"/>
              </a:rPr>
              <a:t>(0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1)</a:t>
            </a:r>
            <a:r>
              <a:rPr lang="ko-KR" altLang="en-US" b="0" i="0" dirty="0">
                <a:effectLst/>
                <a:latin typeface="fkGroteskNeue"/>
              </a:rPr>
              <a:t>에 따라 두 가지 모드로 동작합니다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통과</a:t>
            </a:r>
            <a:r>
              <a:rPr lang="en-US" altLang="ko-KR" b="0" i="0" dirty="0">
                <a:effectLst/>
                <a:latin typeface="fkGroteskNeue"/>
              </a:rPr>
              <a:t>(transparent) </a:t>
            </a:r>
            <a:r>
              <a:rPr lang="ko-KR" altLang="en-US" b="0" i="0" dirty="0">
                <a:effectLst/>
                <a:latin typeface="fkGroteskNeue"/>
              </a:rPr>
              <a:t>모드와 유지</a:t>
            </a:r>
            <a:r>
              <a:rPr lang="en-US" altLang="ko-KR" b="0" i="0" dirty="0">
                <a:effectLst/>
                <a:latin typeface="fkGroteskNeue"/>
              </a:rPr>
              <a:t>(hold) </a:t>
            </a:r>
            <a:r>
              <a:rPr lang="ko-KR" altLang="en-US" b="0" i="0" dirty="0">
                <a:effectLst/>
                <a:latin typeface="fkGroteskNeue"/>
              </a:rPr>
              <a:t>모드</a:t>
            </a:r>
            <a:r>
              <a:rPr lang="en-US" altLang="ko-KR" b="0" i="0" dirty="0">
                <a:effectLst/>
                <a:latin typeface="fkGroteskNeue"/>
              </a:rPr>
              <a:t>. </a:t>
            </a:r>
          </a:p>
          <a:p>
            <a:r>
              <a:rPr lang="ko-KR" altLang="en-US" b="0" i="0" dirty="0">
                <a:effectLst/>
                <a:latin typeface="fkGroteskNeue"/>
              </a:rPr>
              <a:t>이 두 모드의 특성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r>
              <a:rPr lang="ko-KR" altLang="en-US" b="0" i="0" dirty="0">
                <a:effectLst/>
                <a:latin typeface="fkGroteskNeue"/>
              </a:rPr>
              <a:t>과 </a:t>
            </a:r>
            <a:r>
              <a:rPr lang="en-US" altLang="ko-KR" b="0" i="0" dirty="0">
                <a:effectLst/>
                <a:latin typeface="fkGroteskNeue"/>
              </a:rPr>
              <a:t>positive latch, negative latch</a:t>
            </a:r>
            <a:r>
              <a:rPr lang="ko-KR" altLang="en-US" b="0" i="0" dirty="0">
                <a:effectLst/>
                <a:latin typeface="fkGroteskNeue"/>
              </a:rPr>
              <a:t>의 차이점을 살펴보겠습니다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통과</a:t>
            </a:r>
            <a:r>
              <a:rPr lang="en-US" altLang="ko-KR" b="0" i="0" dirty="0">
                <a:effectLst/>
                <a:latin typeface="fkGroteskNeue"/>
              </a:rPr>
              <a:t>(transparent) </a:t>
            </a:r>
            <a:r>
              <a:rPr lang="ko-KR" altLang="en-US" b="0" i="0" dirty="0">
                <a:effectLst/>
                <a:latin typeface="fkGroteskNeue"/>
              </a:rPr>
              <a:t>모드</a:t>
            </a:r>
            <a:r>
              <a:rPr lang="en-CA" altLang="ko-KR" b="0" i="0" dirty="0">
                <a:effectLst/>
                <a:latin typeface="fkGroteskNeue"/>
              </a:rPr>
              <a:t>,</a:t>
            </a:r>
            <a:endParaRPr lang="ko-KR" altLang="en-US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이 모드에서는 입력 </a:t>
            </a:r>
            <a:r>
              <a:rPr lang="en-US" altLang="ko-KR" b="0" i="0" dirty="0">
                <a:effectLst/>
                <a:latin typeface="fkGroteskNeue"/>
              </a:rPr>
              <a:t>D</a:t>
            </a:r>
            <a:r>
              <a:rPr lang="ko-KR" altLang="en-US" b="0" i="0" dirty="0">
                <a:effectLst/>
                <a:latin typeface="fkGroteskNeue"/>
              </a:rPr>
              <a:t>의 값이 직접 출력 </a:t>
            </a:r>
            <a:r>
              <a:rPr lang="en-US" altLang="ko-KR" b="0" i="0" dirty="0">
                <a:effectLst/>
                <a:latin typeface="fkGroteskNeue"/>
              </a:rPr>
              <a:t>Q</a:t>
            </a:r>
            <a:r>
              <a:rPr lang="ko-KR" altLang="en-US" b="0" i="0" dirty="0">
                <a:effectLst/>
                <a:latin typeface="fkGroteskNeue"/>
              </a:rPr>
              <a:t>로 전달됩니다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 err="1">
                <a:effectLst/>
                <a:latin typeface="fkGroteskNeue"/>
              </a:rPr>
              <a:t>래치가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"</a:t>
            </a:r>
            <a:r>
              <a:rPr lang="ko-KR" altLang="en-US" b="0" i="0" dirty="0" err="1">
                <a:effectLst/>
                <a:latin typeface="fkGroteskNeue"/>
              </a:rPr>
              <a:t>열려있다</a:t>
            </a:r>
            <a:r>
              <a:rPr lang="en-US" altLang="ko-KR" b="0" i="0" dirty="0">
                <a:effectLst/>
                <a:latin typeface="fkGroteskNeue"/>
              </a:rPr>
              <a:t>"</a:t>
            </a:r>
            <a:r>
              <a:rPr lang="ko-KR" altLang="en-US" b="0" i="0" dirty="0">
                <a:effectLst/>
                <a:latin typeface="fkGroteskNeue"/>
              </a:rPr>
              <a:t>고 표현하기도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신호가 활성 상태일 때 이 모드로 동작합니다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유지</a:t>
            </a:r>
            <a:r>
              <a:rPr lang="en-US" altLang="ko-KR" b="0" i="0" dirty="0">
                <a:effectLst/>
                <a:latin typeface="fkGroteskNeue"/>
              </a:rPr>
              <a:t>(hold) </a:t>
            </a:r>
            <a:r>
              <a:rPr lang="ko-KR" altLang="en-US" b="0" i="0" dirty="0">
                <a:effectLst/>
                <a:latin typeface="fkGroteskNeue"/>
              </a:rPr>
              <a:t>모드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이 모드에서는 출력 </a:t>
            </a:r>
            <a:r>
              <a:rPr lang="en-US" altLang="ko-KR" b="0" i="0" dirty="0">
                <a:effectLst/>
                <a:latin typeface="fkGroteskNeue"/>
              </a:rPr>
              <a:t>Q</a:t>
            </a:r>
            <a:r>
              <a:rPr lang="ko-KR" altLang="en-US" b="0" i="0" dirty="0">
                <a:effectLst/>
                <a:latin typeface="fkGroteskNeue"/>
              </a:rPr>
              <a:t>의 값이 이전 상태를 유지합니다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 err="1">
                <a:effectLst/>
                <a:latin typeface="fkGroteskNeue"/>
              </a:rPr>
              <a:t>래치가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"</a:t>
            </a:r>
            <a:r>
              <a:rPr lang="ko-KR" altLang="en-US" b="0" i="0" dirty="0" err="1">
                <a:effectLst/>
                <a:latin typeface="fkGroteskNeue"/>
              </a:rPr>
              <a:t>닫혀있다</a:t>
            </a:r>
            <a:r>
              <a:rPr lang="en-US" altLang="ko-KR" b="0" i="0" dirty="0">
                <a:effectLst/>
                <a:latin typeface="fkGroteskNeue"/>
              </a:rPr>
              <a:t>"</a:t>
            </a:r>
            <a:r>
              <a:rPr lang="ko-KR" altLang="en-US" b="0" i="0" dirty="0">
                <a:effectLst/>
                <a:latin typeface="fkGroteskNeue"/>
              </a:rPr>
              <a:t>고 표현합니다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신호가 비활성 상태일 때 이 모드로 동작합니다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Positive Latch</a:t>
            </a:r>
            <a:r>
              <a:rPr lang="ko-KR" altLang="en-US" b="0" i="0" dirty="0">
                <a:effectLst/>
                <a:latin typeface="var(--font-fk-grotesk)"/>
              </a:rPr>
              <a:t>와 </a:t>
            </a:r>
            <a:r>
              <a:rPr lang="en-US" altLang="ko-KR" b="0" i="0" dirty="0">
                <a:effectLst/>
                <a:latin typeface="var(--font-fk-grotesk)"/>
              </a:rPr>
              <a:t>Negative Latch</a:t>
            </a:r>
          </a:p>
          <a:p>
            <a:pPr algn="l"/>
            <a:r>
              <a:rPr lang="ko-KR" altLang="en-US" b="0" i="0" dirty="0" err="1">
                <a:effectLst/>
                <a:latin typeface="fkGroteskNeue"/>
              </a:rPr>
              <a:t>래치는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신호의 어느 레벨에서 활성화되는지에 따라 두 종류로 나뉩니다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Positive (Level-Sensitive) Latch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신호가 </a:t>
            </a:r>
            <a:r>
              <a:rPr lang="en-US" altLang="ko-KR" b="0" i="0" dirty="0">
                <a:effectLst/>
                <a:latin typeface="fkGroteskNeue"/>
              </a:rPr>
              <a:t>'1'(High) </a:t>
            </a:r>
            <a:r>
              <a:rPr lang="ko-KR" altLang="en-US" b="0" i="0" dirty="0">
                <a:effectLst/>
                <a:latin typeface="fkGroteskNeue"/>
              </a:rPr>
              <a:t>일 때 통과 모드로 동작합니다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신호가 </a:t>
            </a:r>
            <a:r>
              <a:rPr lang="en-US" altLang="ko-KR" b="0" i="0" dirty="0">
                <a:effectLst/>
                <a:latin typeface="fkGroteskNeue"/>
              </a:rPr>
              <a:t>'0'(Low) </a:t>
            </a:r>
            <a:r>
              <a:rPr lang="ko-KR" altLang="en-US" b="0" i="0" dirty="0">
                <a:effectLst/>
                <a:latin typeface="fkGroteskNeue"/>
              </a:rPr>
              <a:t>일 때 유지 모드로 동작합니다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Negative (Level-Sensitive) Latch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신호가 </a:t>
            </a:r>
            <a:r>
              <a:rPr lang="en-US" altLang="ko-KR" b="0" i="0" dirty="0">
                <a:effectLst/>
                <a:latin typeface="fkGroteskNeue"/>
              </a:rPr>
              <a:t>'0'(Low) </a:t>
            </a:r>
            <a:r>
              <a:rPr lang="ko-KR" altLang="en-US" b="0" i="0" dirty="0">
                <a:effectLst/>
                <a:latin typeface="fkGroteskNeue"/>
              </a:rPr>
              <a:t>일 때 통과 모드로 동작합니다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신호가 </a:t>
            </a:r>
            <a:r>
              <a:rPr lang="en-US" altLang="ko-KR" b="0" i="0" dirty="0">
                <a:effectLst/>
                <a:latin typeface="fkGroteskNeue"/>
              </a:rPr>
              <a:t>'1'(High) </a:t>
            </a:r>
            <a:r>
              <a:rPr lang="ko-KR" altLang="en-US" b="0" i="0" dirty="0">
                <a:effectLst/>
                <a:latin typeface="fkGroteskNeue"/>
              </a:rPr>
              <a:t>일 때 유지 모드로 동작합니다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래치의</a:t>
            </a:r>
            <a:r>
              <a:rPr lang="ko-KR" altLang="en-US" b="0" i="0" dirty="0">
                <a:effectLst/>
                <a:latin typeface="fkGroteskNeue"/>
              </a:rPr>
              <a:t> 이러한 특성은 특정 응용 분야에서 유용하게 사용될 수 있지만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동시에 타이밍 문제를 일으킬 수 있는 잠재적 위험도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통과 모드에서 입력이 빠르게 변할 경우 출력이 불안정해질 수 있습니다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effectLst/>
                <a:latin typeface="fkGroteskNeue"/>
              </a:rPr>
              <a:t>따라서 </a:t>
            </a:r>
            <a:r>
              <a:rPr lang="ko-KR" altLang="en-US" b="0" i="0" dirty="0" err="1">
                <a:effectLst/>
                <a:latin typeface="fkGroteskNeue"/>
              </a:rPr>
              <a:t>래치를</a:t>
            </a:r>
            <a:r>
              <a:rPr lang="ko-KR" altLang="en-US" b="0" i="0" dirty="0">
                <a:effectLst/>
                <a:latin typeface="fkGroteskNeue"/>
              </a:rPr>
              <a:t> 사용할 때는 이러한 특성을 충분히 고려하여 설계해야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74393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effectLst/>
                <a:latin typeface="fkGroteskNeue"/>
              </a:rPr>
              <a:t>.D </a:t>
            </a:r>
            <a:r>
              <a:rPr lang="ko-KR" altLang="en-US" b="0" i="0" dirty="0" err="1">
                <a:effectLst/>
                <a:latin typeface="fkGroteskNeue"/>
              </a:rPr>
              <a:t>플립플롭은</a:t>
            </a:r>
            <a:r>
              <a:rPr lang="ko-KR" altLang="en-US" b="0" i="0" dirty="0">
                <a:effectLst/>
                <a:latin typeface="fkGroteskNeue"/>
              </a:rPr>
              <a:t> 순차회로에서 널리 사용되는 저장 소자로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신호의 </a:t>
            </a:r>
            <a:r>
              <a:rPr lang="ko-KR" altLang="en-US" b="0" i="0" dirty="0" err="1">
                <a:effectLst/>
                <a:latin typeface="fkGroteskNeue"/>
              </a:rPr>
              <a:t>천이에지</a:t>
            </a:r>
            <a:r>
              <a:rPr lang="en-US" altLang="ko-KR" b="0" i="0" dirty="0">
                <a:effectLst/>
                <a:latin typeface="fkGroteskNeue"/>
              </a:rPr>
              <a:t>(transition edge)</a:t>
            </a:r>
            <a:r>
              <a:rPr lang="ko-KR" altLang="en-US" b="0" i="0" dirty="0">
                <a:effectLst/>
                <a:latin typeface="fkGroteskNeue"/>
              </a:rPr>
              <a:t>에서 동작하는 특성을 가집니다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이러한 특성으로 인해 </a:t>
            </a:r>
            <a:r>
              <a:rPr lang="en-US" altLang="ko-KR" b="0" i="0" dirty="0">
                <a:effectLst/>
                <a:latin typeface="fkGroteskNeue"/>
              </a:rPr>
              <a:t>D </a:t>
            </a:r>
            <a:r>
              <a:rPr lang="ko-KR" altLang="en-US" b="0" i="0" dirty="0" err="1">
                <a:effectLst/>
                <a:latin typeface="fkGroteskNeue"/>
              </a:rPr>
              <a:t>플립플롭은</a:t>
            </a:r>
            <a:r>
              <a:rPr lang="ko-KR" altLang="en-US" b="0" i="0" dirty="0">
                <a:effectLst/>
                <a:latin typeface="fkGroteskNeue"/>
              </a:rPr>
              <a:t> 한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주기 동안 정보를 안정적으로 저장할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D </a:t>
            </a:r>
            <a:r>
              <a:rPr lang="ko-KR" altLang="en-US" b="0" i="0" dirty="0" err="1">
                <a:effectLst/>
                <a:latin typeface="var(--font-fk-grotesk)"/>
              </a:rPr>
              <a:t>플립플롭의</a:t>
            </a:r>
            <a:r>
              <a:rPr lang="ko-KR" altLang="en-US" b="0" i="0" dirty="0">
                <a:effectLst/>
                <a:latin typeface="var(--font-fk-grotesk)"/>
              </a:rPr>
              <a:t> 주요 특징을 살펴 보겠습니다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  <a:endParaRPr lang="ko-KR" altLang="en-US" b="0" i="0" dirty="0">
              <a:effectLst/>
              <a:latin typeface="var(--font-fk-grotesk)"/>
            </a:endParaRP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에지 트리거 동작</a:t>
            </a:r>
          </a:p>
          <a:p>
            <a:pPr marL="457200" lvl="1" indent="0"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D </a:t>
            </a:r>
            <a:r>
              <a:rPr lang="ko-KR" altLang="en-US" b="0" i="0" dirty="0" err="1">
                <a:effectLst/>
                <a:latin typeface="fkGroteskNeue"/>
              </a:rPr>
              <a:t>플립플롭은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신호의 특정 에지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상승 또는 하강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에서만 입력을 받아들입니다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이로 인해 </a:t>
            </a:r>
            <a:r>
              <a:rPr lang="ko-KR" altLang="en-US" b="0" i="0" dirty="0" err="1">
                <a:effectLst/>
                <a:latin typeface="fkGroteskNeue"/>
              </a:rPr>
              <a:t>글리치</a:t>
            </a:r>
            <a:r>
              <a:rPr lang="en-US" altLang="ko-KR" b="0" i="0" dirty="0">
                <a:effectLst/>
                <a:latin typeface="fkGroteskNeue"/>
              </a:rPr>
              <a:t>(glitch)</a:t>
            </a:r>
            <a:r>
              <a:rPr lang="ko-KR" altLang="en-US" b="0" i="0" dirty="0">
                <a:effectLst/>
                <a:latin typeface="fkGroteskNeue"/>
              </a:rPr>
              <a:t>에 강하고 안정적인 동작을 보장합니다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정보 저장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 err="1">
                <a:effectLst/>
                <a:latin typeface="fkGroteskNeue"/>
              </a:rPr>
              <a:t>클록의</a:t>
            </a:r>
            <a:r>
              <a:rPr lang="ko-KR" altLang="en-US" b="0" i="0" dirty="0">
                <a:effectLst/>
                <a:latin typeface="fkGroteskNeue"/>
              </a:rPr>
              <a:t> 활성 </a:t>
            </a:r>
            <a:r>
              <a:rPr lang="ko-KR" altLang="en-US" b="0" i="0" dirty="0" err="1">
                <a:effectLst/>
                <a:latin typeface="fkGroteskNeue"/>
              </a:rPr>
              <a:t>에지에서</a:t>
            </a:r>
            <a:r>
              <a:rPr lang="ko-KR" altLang="en-US" b="0" i="0" dirty="0">
                <a:effectLst/>
                <a:latin typeface="fkGroteskNeue"/>
              </a:rPr>
              <a:t> 입력 </a:t>
            </a:r>
            <a:r>
              <a:rPr lang="en-US" altLang="ko-KR" b="0" i="0" dirty="0">
                <a:effectLst/>
                <a:latin typeface="fkGroteskNeue"/>
              </a:rPr>
              <a:t>D</a:t>
            </a:r>
            <a:r>
              <a:rPr lang="ko-KR" altLang="en-US" b="0" i="0" dirty="0">
                <a:effectLst/>
                <a:latin typeface="fkGroteskNeue"/>
              </a:rPr>
              <a:t>의 값을 받아들여 출력 </a:t>
            </a:r>
            <a:r>
              <a:rPr lang="en-US" altLang="ko-KR" b="0" i="0" dirty="0">
                <a:effectLst/>
                <a:latin typeface="fkGroteskNeue"/>
              </a:rPr>
              <a:t>Q</a:t>
            </a:r>
            <a:r>
              <a:rPr lang="ko-KR" altLang="en-US" b="0" i="0" dirty="0">
                <a:effectLst/>
                <a:latin typeface="fkGroteskNeue"/>
              </a:rPr>
              <a:t>에 저장합니다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다음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에지가 도달할 때까지 이 값을 유지합니다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Positive Edge-Triggered vs Negative Edge-Triggered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D </a:t>
            </a:r>
            <a:r>
              <a:rPr lang="ko-KR" altLang="en-US" b="0" i="0" dirty="0" err="1">
                <a:effectLst/>
                <a:latin typeface="fkGroteskNeue"/>
              </a:rPr>
              <a:t>플립플롭은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클록의</a:t>
            </a:r>
            <a:r>
              <a:rPr lang="ko-KR" altLang="en-US" b="0" i="0" dirty="0">
                <a:effectLst/>
                <a:latin typeface="fkGroteskNeue"/>
              </a:rPr>
              <a:t> 어느 </a:t>
            </a:r>
            <a:r>
              <a:rPr lang="ko-KR" altLang="en-US" b="0" i="0" dirty="0" err="1">
                <a:effectLst/>
                <a:latin typeface="fkGroteskNeue"/>
              </a:rPr>
              <a:t>에지에</a:t>
            </a:r>
            <a:r>
              <a:rPr lang="ko-KR" altLang="en-US" b="0" i="0" dirty="0">
                <a:effectLst/>
                <a:latin typeface="fkGroteskNeue"/>
              </a:rPr>
              <a:t> 반응하는지에 따라 두 가지로 구분됩니다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+mj-lt"/>
              <a:buNone/>
            </a:pPr>
            <a:r>
              <a:rPr lang="en-US" altLang="ko-KR" b="0" i="0" dirty="0">
                <a:effectLst/>
                <a:latin typeface="fkGroteskNeue"/>
              </a:rPr>
              <a:t>Positive Edge-Triggered D Flip-Flop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신호의 상승 에지</a:t>
            </a:r>
            <a:r>
              <a:rPr lang="en-US" altLang="ko-KR" b="0" i="0" dirty="0">
                <a:effectLst/>
                <a:latin typeface="fkGroteskNeue"/>
              </a:rPr>
              <a:t>(0</a:t>
            </a:r>
            <a:r>
              <a:rPr lang="ko-KR" altLang="en-US" b="0" i="0" dirty="0">
                <a:effectLst/>
                <a:latin typeface="fkGroteskNeue"/>
              </a:rPr>
              <a:t>에서 </a:t>
            </a:r>
            <a:r>
              <a:rPr lang="en-US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로 변화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에서 동작합니다</a:t>
            </a:r>
            <a:endParaRPr lang="en-CA" altLang="ko-KR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그림 </a:t>
            </a:r>
            <a:r>
              <a:rPr lang="en-CA" altLang="ko-KR" b="0" i="0" dirty="0">
                <a:effectLst/>
                <a:latin typeface="fkGroteskNeue"/>
              </a:rPr>
              <a:t>11-6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ko-KR" altLang="en-US" b="0" i="0" dirty="0" err="1">
                <a:effectLst/>
                <a:latin typeface="fkGroteskNeue"/>
              </a:rPr>
              <a:t>파지티브</a:t>
            </a:r>
            <a:r>
              <a:rPr lang="ko-KR" altLang="en-US" b="0" i="0" dirty="0">
                <a:effectLst/>
                <a:latin typeface="fkGroteskNeue"/>
              </a:rPr>
              <a:t> 에지 동작 방식의 예입니다</a:t>
            </a:r>
            <a:r>
              <a:rPr lang="en-CA" altLang="ko-KR" b="0" i="0" dirty="0">
                <a:effectLst/>
                <a:latin typeface="fkGroteskNeue"/>
              </a:rPr>
              <a:t>. 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클럭이 </a:t>
            </a:r>
            <a:r>
              <a:rPr lang="ko-KR" altLang="en-US" b="0" i="0" dirty="0" err="1">
                <a:effectLst/>
                <a:latin typeface="fkGroteskNeue"/>
              </a:rPr>
              <a:t>상승예지에서</a:t>
            </a:r>
            <a:r>
              <a:rPr lang="ko-KR" altLang="en-US" b="0" i="0" dirty="0">
                <a:effectLst/>
                <a:latin typeface="fkGroteskNeue"/>
              </a:rPr>
              <a:t> 입력 </a:t>
            </a:r>
            <a:r>
              <a:rPr lang="en-CA" altLang="ko-KR" b="0" i="0" dirty="0">
                <a:effectLst/>
                <a:latin typeface="fkGroteskNeue"/>
              </a:rPr>
              <a:t>din</a:t>
            </a:r>
            <a:r>
              <a:rPr lang="ko-KR" altLang="en-US" b="0" i="0" dirty="0">
                <a:effectLst/>
                <a:latin typeface="fkGroteskNeue"/>
              </a:rPr>
              <a:t>을 출력 </a:t>
            </a:r>
            <a:r>
              <a:rPr lang="en-CA" altLang="ko-KR" b="0" i="0" dirty="0" err="1">
                <a:effectLst/>
                <a:latin typeface="fkGroteskNeue"/>
              </a:rPr>
              <a:t>qout</a:t>
            </a:r>
            <a:r>
              <a:rPr lang="ko-KR" altLang="en-US" b="0" i="0" dirty="0">
                <a:effectLst/>
                <a:latin typeface="fkGroteskNeue"/>
              </a:rPr>
              <a:t>으로 내보내고 값을 </a:t>
            </a:r>
            <a:r>
              <a:rPr lang="en-CA" altLang="ko-KR" b="0" i="0" dirty="0">
                <a:effectLst/>
                <a:latin typeface="fkGroteskNeue"/>
              </a:rPr>
              <a:t>1</a:t>
            </a:r>
            <a:r>
              <a:rPr lang="ko-KR" altLang="en-US" b="0" i="0" dirty="0">
                <a:effectLst/>
                <a:latin typeface="fkGroteskNeue"/>
              </a:rPr>
              <a:t>클럭 동안 유지 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Negative Edge-Triggered D Flip-Flop</a:t>
            </a:r>
            <a:r>
              <a:rPr lang="ko-KR" altLang="en-US" b="0" i="0" dirty="0">
                <a:effectLst/>
                <a:latin typeface="fkGroteskNeue"/>
              </a:rPr>
              <a:t>은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신호의 하강 에지</a:t>
            </a:r>
            <a:r>
              <a:rPr lang="en-US" altLang="ko-KR" b="0" i="0" dirty="0">
                <a:effectLst/>
                <a:latin typeface="fkGroteskNeue"/>
              </a:rPr>
              <a:t>(1</a:t>
            </a:r>
            <a:r>
              <a:rPr lang="ko-KR" altLang="en-US" b="0" i="0" dirty="0">
                <a:effectLst/>
                <a:latin typeface="fkGroteskNeue"/>
              </a:rPr>
              <a:t>에서 </a:t>
            </a:r>
            <a:r>
              <a:rPr lang="en-US" altLang="ko-KR" b="0" i="0" dirty="0">
                <a:effectLst/>
                <a:latin typeface="fkGroteskNeue"/>
              </a:rPr>
              <a:t>0</a:t>
            </a:r>
            <a:r>
              <a:rPr lang="ko-KR" altLang="en-US" b="0" i="0" dirty="0">
                <a:effectLst/>
                <a:latin typeface="fkGroteskNeue"/>
              </a:rPr>
              <a:t>으로 변화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에서 동작합니다</a:t>
            </a:r>
          </a:p>
          <a:p>
            <a:pPr algn="l"/>
            <a:r>
              <a:rPr lang="en-US" altLang="ko-KR" b="0" i="0" dirty="0">
                <a:effectLst/>
                <a:latin typeface="var(--font-fk-grotesk)"/>
              </a:rPr>
              <a:t>Verilog</a:t>
            </a:r>
            <a:r>
              <a:rPr lang="ko-KR" altLang="en-US" b="0" i="0" dirty="0">
                <a:effectLst/>
                <a:latin typeface="var(--font-fk-grotesk)"/>
              </a:rPr>
              <a:t>에서의 </a:t>
            </a:r>
            <a:r>
              <a:rPr lang="en-US" altLang="ko-KR" b="0" i="0" dirty="0">
                <a:effectLst/>
                <a:latin typeface="fkGroteskNeue"/>
              </a:rPr>
              <a:t>D </a:t>
            </a:r>
            <a:r>
              <a:rPr lang="ko-KR" altLang="en-US" b="0" i="0" dirty="0" err="1">
                <a:effectLst/>
                <a:latin typeface="fkGroteskNeue"/>
              </a:rPr>
              <a:t>플립플롭을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Verilog</a:t>
            </a:r>
            <a:r>
              <a:rPr lang="ko-KR" altLang="en-US" b="0" i="0" dirty="0">
                <a:effectLst/>
                <a:latin typeface="fkGroteskNeue"/>
              </a:rPr>
              <a:t>로 모델링할 때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 always </a:t>
            </a:r>
            <a:r>
              <a:rPr lang="ko-KR" altLang="en-US" b="0" i="0" dirty="0">
                <a:effectLst/>
                <a:latin typeface="fkGroteskNeue"/>
              </a:rPr>
              <a:t>블록의 감지 신호 목록에는 일반적으로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신호만 포함됩니다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이는 </a:t>
            </a:r>
            <a:r>
              <a:rPr lang="en-US" altLang="ko-KR" b="0" i="0" dirty="0">
                <a:effectLst/>
                <a:latin typeface="fkGroteskNeue"/>
              </a:rPr>
              <a:t>D </a:t>
            </a:r>
            <a:r>
              <a:rPr lang="ko-KR" altLang="en-US" b="0" i="0" dirty="0" err="1">
                <a:effectLst/>
                <a:latin typeface="fkGroteskNeue"/>
              </a:rPr>
              <a:t>플립플롭이</a:t>
            </a:r>
            <a:r>
              <a:rPr lang="ko-KR" altLang="en-US" b="0" i="0" dirty="0">
                <a:effectLst/>
                <a:latin typeface="fkGroteskNeue"/>
              </a:rPr>
              <a:t> 오직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에지에서만</a:t>
            </a:r>
            <a:r>
              <a:rPr lang="ko-KR" altLang="en-US" b="0" i="0" dirty="0">
                <a:effectLst/>
                <a:latin typeface="fkGroteskNeue"/>
              </a:rPr>
              <a:t> 상태를 변경하기 때문입니다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이러한 방식으로 </a:t>
            </a:r>
            <a:r>
              <a:rPr lang="ko-KR" altLang="en-US" b="0" i="0" dirty="0" err="1">
                <a:effectLst/>
                <a:latin typeface="fkGroteskNeue"/>
              </a:rPr>
              <a:t>모델링된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en-US" altLang="ko-KR" b="0" i="0" dirty="0">
                <a:effectLst/>
                <a:latin typeface="fkGroteskNeue"/>
              </a:rPr>
              <a:t>D </a:t>
            </a:r>
            <a:r>
              <a:rPr lang="ko-KR" altLang="en-US" b="0" i="0" dirty="0" err="1">
                <a:effectLst/>
                <a:latin typeface="fkGroteskNeue"/>
              </a:rPr>
              <a:t>플립플롭은</a:t>
            </a:r>
            <a:r>
              <a:rPr lang="ko-KR" altLang="en-US" b="0" i="0" dirty="0">
                <a:effectLst/>
                <a:latin typeface="fkGroteskNeue"/>
              </a:rPr>
              <a:t> 동기식 디지털 시스템에서 </a:t>
            </a:r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데이터의 안정적인 저장과 전송을 가능하게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에지에서만</a:t>
            </a:r>
            <a:r>
              <a:rPr lang="ko-KR" altLang="en-US" b="0" i="0" dirty="0">
                <a:effectLst/>
                <a:latin typeface="fkGroteskNeue"/>
              </a:rPr>
              <a:t> 동작하므로 시스템의 타이밍을 예측 가능하게 만들고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회로의 안정성을 높이는 데 기여합니다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1227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 err="1">
                <a:effectLst/>
                <a:latin typeface="fkGroteskNeue"/>
              </a:rPr>
              <a:t>래치와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플립플롭은</a:t>
            </a:r>
            <a:r>
              <a:rPr lang="ko-KR" altLang="en-US" b="0" i="0" dirty="0">
                <a:effectLst/>
                <a:latin typeface="fkGroteskNeue"/>
              </a:rPr>
              <a:t> 순차회로에서 사용되는 중요한 저장소자이지만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그들의 동작 방식과 특성에는 몇 가지 중요한 차이점이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 err="1">
                <a:effectLst/>
                <a:latin typeface="fkGroteskNeue"/>
              </a:rPr>
              <a:t>래치와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플립플랍의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var(--font-fk-grotesk)"/>
              </a:rPr>
              <a:t>주요 차이점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 </a:t>
            </a:r>
            <a:r>
              <a:rPr lang="ko-KR" altLang="en-US" b="0" i="0" dirty="0" err="1">
                <a:effectLst/>
                <a:latin typeface="fkGroteskNeue"/>
              </a:rPr>
              <a:t>감응성</a:t>
            </a:r>
            <a:endParaRPr lang="ko-KR" altLang="en-US" b="0" i="0" dirty="0">
              <a:effectLst/>
              <a:latin typeface="fkGroteskNeue"/>
            </a:endParaRP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래치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신호의 레벨</a:t>
            </a:r>
            <a:r>
              <a:rPr lang="en-US" altLang="ko-KR" b="0" i="0" dirty="0">
                <a:effectLst/>
                <a:latin typeface="fkGroteskNeue"/>
              </a:rPr>
              <a:t>(0 </a:t>
            </a:r>
            <a:r>
              <a:rPr lang="ko-KR" altLang="en-US" b="0" i="0" dirty="0">
                <a:effectLst/>
                <a:latin typeface="fkGroteskNeue"/>
              </a:rPr>
              <a:t>또는 </a:t>
            </a:r>
            <a:r>
              <a:rPr lang="en-US" altLang="ko-KR" b="0" i="0" dirty="0">
                <a:effectLst/>
                <a:latin typeface="fkGroteskNeue"/>
              </a:rPr>
              <a:t>1)</a:t>
            </a:r>
            <a:r>
              <a:rPr lang="ko-KR" altLang="en-US" b="0" i="0" dirty="0">
                <a:effectLst/>
                <a:latin typeface="fkGroteskNeue"/>
              </a:rPr>
              <a:t>에 반응합니다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플립플롭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신호의 에지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상승 또는 하강</a:t>
            </a:r>
            <a:r>
              <a:rPr lang="en-US" altLang="ko-KR" b="0" i="0" dirty="0">
                <a:effectLst/>
                <a:latin typeface="fkGroteskNeue"/>
              </a:rPr>
              <a:t>)</a:t>
            </a:r>
            <a:r>
              <a:rPr lang="ko-KR" altLang="en-US" b="0" i="0" dirty="0">
                <a:effectLst/>
                <a:latin typeface="fkGroteskNeue"/>
              </a:rPr>
              <a:t>에 반응합니다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데이터 변경 시점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래치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신호가 활성화된 동안 계속해서 입력을 받아들이고 출력을 변경할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플립플롭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클록의</a:t>
            </a:r>
            <a:r>
              <a:rPr lang="ko-KR" altLang="en-US" b="0" i="0" dirty="0">
                <a:effectLst/>
                <a:latin typeface="fkGroteskNeue"/>
              </a:rPr>
              <a:t> 특정 </a:t>
            </a:r>
            <a:r>
              <a:rPr lang="ko-KR" altLang="en-US" b="0" i="0" dirty="0" err="1">
                <a:effectLst/>
                <a:latin typeface="fkGroteskNeue"/>
              </a:rPr>
              <a:t>에지에서만</a:t>
            </a:r>
            <a:r>
              <a:rPr lang="ko-KR" altLang="en-US" b="0" i="0" dirty="0">
                <a:effectLst/>
                <a:latin typeface="fkGroteskNeue"/>
              </a:rPr>
              <a:t> 데이터를 받아들이고 출력을 변경합니다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안정성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래치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클록이</a:t>
            </a:r>
            <a:r>
              <a:rPr lang="ko-KR" altLang="en-US" b="0" i="0" dirty="0">
                <a:effectLst/>
                <a:latin typeface="fkGroteskNeue"/>
              </a:rPr>
              <a:t> 활성화되어 있는 동안 입력 변화에 민감하여 </a:t>
            </a:r>
            <a:r>
              <a:rPr lang="ko-KR" altLang="en-US" b="0" i="0" dirty="0" err="1">
                <a:effectLst/>
                <a:latin typeface="fkGroteskNeue"/>
              </a:rPr>
              <a:t>글리치</a:t>
            </a:r>
            <a:r>
              <a:rPr lang="en-US" altLang="ko-KR" b="0" i="0" dirty="0">
                <a:effectLst/>
                <a:latin typeface="fkGroteskNeue"/>
              </a:rPr>
              <a:t>(glitch)</a:t>
            </a:r>
            <a:r>
              <a:rPr lang="ko-KR" altLang="en-US" b="0" i="0" dirty="0">
                <a:effectLst/>
                <a:latin typeface="fkGroteskNeue"/>
              </a:rPr>
              <a:t>가 발생할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플립플롭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클록의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에지에서만</a:t>
            </a:r>
            <a:r>
              <a:rPr lang="ko-KR" altLang="en-US" b="0" i="0" dirty="0">
                <a:effectLst/>
                <a:latin typeface="fkGroteskNeue"/>
              </a:rPr>
              <a:t> 동작하므로 더 안정적이고 </a:t>
            </a:r>
            <a:r>
              <a:rPr lang="ko-KR" altLang="en-US" b="0" i="0" dirty="0" err="1">
                <a:effectLst/>
                <a:latin typeface="fkGroteskNeue"/>
              </a:rPr>
              <a:t>글리치에</a:t>
            </a:r>
            <a:r>
              <a:rPr lang="ko-KR" altLang="en-US" b="0" i="0" dirty="0">
                <a:effectLst/>
                <a:latin typeface="fkGroteskNeue"/>
              </a:rPr>
              <a:t> 강합니다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동기화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래치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비동기적 동작이 가능합니다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플립플롭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주로 동기식 시스템에서 사용되며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시스템 </a:t>
            </a:r>
            <a:r>
              <a:rPr lang="ko-KR" altLang="en-US" b="0" i="0" dirty="0" err="1">
                <a:effectLst/>
                <a:latin typeface="fkGroteskNeue"/>
              </a:rPr>
              <a:t>클록에</a:t>
            </a:r>
            <a:r>
              <a:rPr lang="ko-KR" altLang="en-US" b="0" i="0" dirty="0">
                <a:effectLst/>
                <a:latin typeface="fkGroteskNeue"/>
              </a:rPr>
              <a:t> 동기화됩니다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회로 복잡성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래치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상대적으로 간단한 구조를 가집니다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플립플롭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래치보다</a:t>
            </a:r>
            <a:r>
              <a:rPr lang="ko-KR" altLang="en-US" b="0" i="0" dirty="0">
                <a:effectLst/>
                <a:latin typeface="fkGroteskNeue"/>
              </a:rPr>
              <a:t> 복잡한 구조를 가지며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일반적으로 두 개의 </a:t>
            </a:r>
            <a:r>
              <a:rPr lang="ko-KR" altLang="en-US" b="0" i="0" dirty="0" err="1">
                <a:effectLst/>
                <a:latin typeface="fkGroteskNeue"/>
              </a:rPr>
              <a:t>래치로</a:t>
            </a:r>
            <a:r>
              <a:rPr lang="ko-KR" altLang="en-US" b="0" i="0" dirty="0">
                <a:effectLst/>
                <a:latin typeface="fkGroteskNeue"/>
              </a:rPr>
              <a:t> 구성됩니다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전력 소비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래치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일반적으로 전력 소비가 적습니다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플립플롭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래치보다</a:t>
            </a:r>
            <a:r>
              <a:rPr lang="ko-KR" altLang="en-US" b="0" i="0" dirty="0">
                <a:effectLst/>
                <a:latin typeface="fkGroteskNeue"/>
              </a:rPr>
              <a:t> 더 많은 전력을 소비하는 경향이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응용 분야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래치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간단한 저장 기능이 필요한 경우나 비동기 시스템에서 주로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플립플롭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동기식 디지털 시스템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레지스터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카운터 등에서 널리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이러한 차이점들로 인해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 err="1">
                <a:effectLst/>
                <a:latin typeface="fkGroteskNeue"/>
              </a:rPr>
              <a:t>래치와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플립플롭은</a:t>
            </a:r>
            <a:r>
              <a:rPr lang="ko-KR" altLang="en-US" b="0" i="0" dirty="0">
                <a:effectLst/>
                <a:latin typeface="fkGroteskNeue"/>
              </a:rPr>
              <a:t> 각각 다른 상황에서 선호되어 사용됩니다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 err="1">
                <a:effectLst/>
                <a:latin typeface="fkGroteskNeue"/>
              </a:rPr>
              <a:t>플립플롭은</a:t>
            </a:r>
            <a:r>
              <a:rPr lang="ko-KR" altLang="en-US" b="0" i="0" dirty="0">
                <a:effectLst/>
                <a:latin typeface="fkGroteskNeue"/>
              </a:rPr>
              <a:t> 동기식 시스템에서의 안정성과 예측 가능성 때문에 더 널리 사용되는 경향이 있지만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/>
            <a:r>
              <a:rPr lang="ko-KR" altLang="en-US" b="0" i="0" dirty="0" err="1">
                <a:effectLst/>
                <a:latin typeface="fkGroteskNeue"/>
              </a:rPr>
              <a:t>래치도</a:t>
            </a:r>
            <a:r>
              <a:rPr lang="ko-KR" altLang="en-US" b="0" i="0" dirty="0">
                <a:effectLst/>
                <a:latin typeface="fkGroteskNeue"/>
              </a:rPr>
              <a:t> 특정 응용 분야에서 여전히 중요한 역할을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768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 dirty="0" err="1">
                <a:effectLst/>
                <a:latin typeface="var(--font-fk-grotesk)"/>
              </a:rPr>
              <a:t>래치와</a:t>
            </a:r>
            <a:r>
              <a:rPr lang="ko-KR" altLang="en-US" b="0" i="0" dirty="0">
                <a:effectLst/>
                <a:latin typeface="var(--font-fk-grotesk)"/>
              </a:rPr>
              <a:t> </a:t>
            </a:r>
            <a:r>
              <a:rPr lang="ko-KR" altLang="en-US" b="0" i="0" dirty="0" err="1">
                <a:effectLst/>
                <a:latin typeface="var(--font-fk-grotesk)"/>
              </a:rPr>
              <a:t>플립플롭의</a:t>
            </a:r>
            <a:r>
              <a:rPr lang="ko-KR" altLang="en-US" b="0" i="0" dirty="0">
                <a:effectLst/>
                <a:latin typeface="var(--font-fk-grotesk)"/>
              </a:rPr>
              <a:t> 공통 적용 분야는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메모리 요소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디지털 회로에서 데이터 저장</a:t>
            </a:r>
            <a:r>
              <a:rPr lang="en-US" altLang="ko-KR" b="0" i="0" u="none" strike="noStrike" dirty="0">
                <a:effectLst/>
                <a:latin typeface="var(--font-berkeley-mono)"/>
              </a:rPr>
              <a:t>1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카운터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펄스나 이벤트 수 계산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레지스터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데이터 저장 및 처리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시프트 레지스터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데이터 이동 및 직렬</a:t>
            </a:r>
            <a:r>
              <a:rPr lang="en-US" altLang="ko-KR" b="0" i="0" dirty="0">
                <a:effectLst/>
                <a:latin typeface="fkGroteskNeue"/>
              </a:rPr>
              <a:t>/</a:t>
            </a:r>
            <a:r>
              <a:rPr lang="ko-KR" altLang="en-US" b="0" i="0" dirty="0">
                <a:effectLst/>
                <a:latin typeface="fkGroteskNeue"/>
              </a:rPr>
              <a:t>병렬 변환</a:t>
            </a:r>
            <a:r>
              <a:rPr lang="en-US" altLang="ko-KR" b="0" i="0" u="none" strike="noStrike" dirty="0">
                <a:effectLst/>
                <a:latin typeface="var(--font-berkeley-mono)"/>
              </a:rPr>
              <a:t> </a:t>
            </a:r>
            <a:r>
              <a:rPr lang="ko-KR" altLang="en-US" b="0" i="0" u="none" strike="noStrike" dirty="0">
                <a:effectLst/>
                <a:latin typeface="var(--font-berkeley-mono)"/>
              </a:rPr>
              <a:t>입니다</a:t>
            </a:r>
            <a:r>
              <a:rPr lang="en-CA" altLang="ko-KR" b="0" i="0" u="none" strike="noStrike" dirty="0">
                <a:effectLst/>
                <a:latin typeface="var(--font-berkeley-mono)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래치 특화 적용된 분야로는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전력 </a:t>
            </a:r>
            <a:r>
              <a:rPr lang="ko-KR" altLang="en-US" b="0" i="0" dirty="0" err="1">
                <a:effectLst/>
                <a:latin typeface="fkGroteskNeue"/>
              </a:rPr>
              <a:t>게이팅</a:t>
            </a:r>
            <a:r>
              <a:rPr lang="ko-KR" altLang="en-US" b="0" i="0" dirty="0">
                <a:effectLst/>
                <a:latin typeface="fkGroteskNeue"/>
              </a:rPr>
              <a:t> 회로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단일 비트 저장 소자로 사용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게이팅</a:t>
            </a:r>
            <a:r>
              <a:rPr lang="ko-KR" altLang="en-US" b="0" i="0" dirty="0">
                <a:effectLst/>
                <a:latin typeface="fkGroteskNeue"/>
              </a:rPr>
              <a:t> 회로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 제어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고속 회로 설계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비동기식 설계로 빠른 동작 가능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플립플롭 특화 적용 분야로는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주파수 </a:t>
            </a:r>
            <a:r>
              <a:rPr lang="ko-KR" altLang="en-US" b="0" i="0" dirty="0" err="1">
                <a:effectLst/>
                <a:latin typeface="fkGroteskNeue"/>
              </a:rPr>
              <a:t>분주기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입력 주파수를 분할하여 출력</a:t>
            </a:r>
            <a:r>
              <a:rPr lang="en-US" altLang="ko-KR" b="0" i="0" u="none" strike="noStrike" dirty="0">
                <a:effectLst/>
                <a:latin typeface="var(--font-berkeley-mono)"/>
              </a:rPr>
              <a:t>5</a:t>
            </a:r>
            <a:endParaRPr lang="ko-KR" alt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데이터 전송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한 위치에서 다른 위치로 이진 데이터 전송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입력 동기화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가변 시간 입력 신호를 기준 타이밍 신호에 동기화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 err="1">
                <a:effectLst/>
                <a:latin typeface="fkGroteskNeue"/>
              </a:rPr>
              <a:t>바운스</a:t>
            </a:r>
            <a:r>
              <a:rPr lang="ko-KR" altLang="en-US" b="0" i="0" dirty="0">
                <a:effectLst/>
                <a:latin typeface="fkGroteskNeue"/>
              </a:rPr>
              <a:t> 제거 스위치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기계적 스위치의 </a:t>
            </a:r>
            <a:r>
              <a:rPr lang="ko-KR" altLang="en-US" b="0" i="0" dirty="0" err="1">
                <a:effectLst/>
                <a:latin typeface="fkGroteskNeue"/>
              </a:rPr>
              <a:t>바운스</a:t>
            </a:r>
            <a:r>
              <a:rPr lang="ko-KR" altLang="en-US" b="0" i="0" dirty="0">
                <a:effectLst/>
                <a:latin typeface="fkGroteskNeue"/>
              </a:rPr>
              <a:t> 현상 제거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기타 응용분야로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제어 회로 및 알람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다양한 장치 작동 제어 및 조건 충족 시 알람 트리거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주파수 </a:t>
            </a:r>
            <a:r>
              <a:rPr lang="ko-KR" altLang="en-US" b="0" i="0" dirty="0" err="1">
                <a:effectLst/>
                <a:latin typeface="fkGroteskNeue"/>
              </a:rPr>
              <a:t>합성기</a:t>
            </a:r>
            <a:r>
              <a:rPr lang="en-US" altLang="ko-KR" b="0" i="0" dirty="0">
                <a:effectLst/>
                <a:latin typeface="fkGroteskNeue"/>
              </a:rPr>
              <a:t>: T </a:t>
            </a:r>
            <a:r>
              <a:rPr lang="ko-KR" altLang="en-US" b="0" i="0" dirty="0" err="1">
                <a:effectLst/>
                <a:latin typeface="fkGroteskNeue"/>
              </a:rPr>
              <a:t>플립플롭을</a:t>
            </a:r>
            <a:r>
              <a:rPr lang="ko-KR" altLang="en-US" b="0" i="0" dirty="0">
                <a:effectLst/>
                <a:latin typeface="fkGroteskNeue"/>
              </a:rPr>
              <a:t> 이용한 주파수 합성 및 곱셈 회로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유한 상태 기계 </a:t>
            </a:r>
            <a:r>
              <a:rPr lang="en-US" altLang="ko-KR" b="0" i="0" dirty="0">
                <a:effectLst/>
                <a:latin typeface="fkGroteskNeue"/>
              </a:rPr>
              <a:t>(FSM): </a:t>
            </a:r>
            <a:r>
              <a:rPr lang="ko-KR" altLang="en-US" b="0" i="0" dirty="0">
                <a:effectLst/>
                <a:latin typeface="fkGroteskNeue"/>
              </a:rPr>
              <a:t>순차적 모듈의 제어 로직 구현에 사용됩니다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endParaRPr lang="ko-KR" altLang="en-US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 err="1">
                <a:effectLst/>
                <a:latin typeface="fkGroteskNeue"/>
              </a:rPr>
              <a:t>래치와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플립플롭은</a:t>
            </a:r>
            <a:r>
              <a:rPr lang="ko-KR" altLang="en-US" b="0" i="0" dirty="0">
                <a:effectLst/>
                <a:latin typeface="fkGroteskNeue"/>
              </a:rPr>
              <a:t> 이러한 다양한 적용 분야에서 데이터의 안정적인 저장과 처리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시스템의 동기화</a:t>
            </a:r>
            <a:r>
              <a:rPr lang="en-US" altLang="ko-KR" b="0" i="0" dirty="0">
                <a:effectLst/>
                <a:latin typeface="fkGroteskNeue"/>
              </a:rPr>
              <a:t>,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그리고 복잡한 디지털 회로의 구현을 가능하게 합니다</a:t>
            </a:r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ko-KR" altLang="en-US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5203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effectLst/>
                <a:latin typeface="fkGroteskNeue"/>
              </a:rPr>
              <a:t>SoC(System-on-Chip) </a:t>
            </a:r>
            <a:r>
              <a:rPr lang="ko-KR" altLang="en-US" b="0" i="0" dirty="0">
                <a:effectLst/>
                <a:latin typeface="fkGroteskNeue"/>
              </a:rPr>
              <a:t>주변장치에서 계수기</a:t>
            </a:r>
            <a:r>
              <a:rPr lang="en-US" altLang="ko-KR" b="0" i="0" dirty="0">
                <a:effectLst/>
                <a:latin typeface="fkGroteskNeue"/>
              </a:rPr>
              <a:t>(counter)</a:t>
            </a:r>
            <a:r>
              <a:rPr lang="ko-KR" altLang="en-US" b="0" i="0" dirty="0">
                <a:effectLst/>
                <a:latin typeface="fkGroteskNeue"/>
              </a:rPr>
              <a:t>는 디지털 회로 설계에 매우 중요한 역할을 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계수기는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펄스가 인가될 때마다 값이 증가 또는 감소되는 회로로</a:t>
            </a:r>
            <a:r>
              <a:rPr lang="en-US" altLang="ko-KR" b="0" i="0" dirty="0">
                <a:effectLst/>
                <a:latin typeface="fkGroteskNeue"/>
              </a:rPr>
              <a:t>, </a:t>
            </a:r>
          </a:p>
          <a:p>
            <a:r>
              <a:rPr lang="ko-KR" altLang="en-US" b="0" i="0" dirty="0">
                <a:effectLst/>
                <a:latin typeface="fkGroteskNeue"/>
              </a:rPr>
              <a:t>주파수 </a:t>
            </a:r>
            <a:r>
              <a:rPr lang="ko-KR" altLang="en-US" b="0" i="0" dirty="0" err="1">
                <a:effectLst/>
                <a:latin typeface="fkGroteskNeue"/>
              </a:rPr>
              <a:t>분주기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타이밍 및 제어 신호 생성 등 다양한 용도로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동기식 계수기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동기식 계수기의 주요 특징은 다음과 같습니다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모든 </a:t>
            </a:r>
            <a:r>
              <a:rPr lang="ko-KR" altLang="en-US" b="0" i="0" dirty="0" err="1">
                <a:effectLst/>
                <a:latin typeface="fkGroteskNeue"/>
              </a:rPr>
              <a:t>플립플롭이</a:t>
            </a:r>
            <a:r>
              <a:rPr lang="ko-KR" altLang="en-US" b="0" i="0" dirty="0">
                <a:effectLst/>
                <a:latin typeface="fkGroteskNeue"/>
              </a:rPr>
              <a:t> 하나의 공통 </a:t>
            </a:r>
            <a:r>
              <a:rPr lang="ko-KR" altLang="en-US" b="0" i="0" dirty="0" err="1">
                <a:effectLst/>
                <a:latin typeface="fkGroteskNeue"/>
              </a:rPr>
              <a:t>클록신호에</a:t>
            </a:r>
            <a:r>
              <a:rPr lang="ko-KR" altLang="en-US" b="0" i="0" dirty="0">
                <a:effectLst/>
                <a:latin typeface="fkGroteskNeue"/>
              </a:rPr>
              <a:t> 의해 구동됩니다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모든 </a:t>
            </a:r>
            <a:r>
              <a:rPr lang="ko-KR" altLang="en-US" b="0" i="0" dirty="0" err="1">
                <a:effectLst/>
                <a:latin typeface="fkGroteskNeue"/>
              </a:rPr>
              <a:t>플립플롭의</a:t>
            </a:r>
            <a:r>
              <a:rPr lang="ko-KR" altLang="en-US" b="0" i="0" dirty="0">
                <a:effectLst/>
                <a:latin typeface="fkGroteskNeue"/>
              </a:rPr>
              <a:t> 상태 변경이 동시에 일어납니다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장점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설계와 검증이 용이합니다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계수 속도가 빠릅니다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단점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비동기식 카운터에 비해 회로가 복잡합니다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동기식 계수기는 고속 동작이 필요한 애플리케이션에 적합합니다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모든 </a:t>
            </a:r>
            <a:r>
              <a:rPr lang="ko-KR" altLang="en-US" b="0" i="0" dirty="0" err="1">
                <a:effectLst/>
                <a:latin typeface="fkGroteskNeue"/>
              </a:rPr>
              <a:t>플립플롭이</a:t>
            </a:r>
            <a:r>
              <a:rPr lang="ko-KR" altLang="en-US" b="0" i="0" dirty="0">
                <a:effectLst/>
                <a:latin typeface="fkGroteskNeue"/>
              </a:rPr>
              <a:t> 동시에 상태를 변경하기 때문에 </a:t>
            </a:r>
            <a:r>
              <a:rPr lang="ko-KR" altLang="en-US" b="0" i="0" dirty="0" err="1">
                <a:effectLst/>
                <a:latin typeface="fkGroteskNeue"/>
              </a:rPr>
              <a:t>글리치</a:t>
            </a:r>
            <a:r>
              <a:rPr lang="en-US" altLang="ko-KR" b="0" i="0" dirty="0">
                <a:effectLst/>
                <a:latin typeface="fkGroteskNeue"/>
              </a:rPr>
              <a:t>(glitch)</a:t>
            </a:r>
            <a:r>
              <a:rPr lang="ko-KR" altLang="en-US" b="0" i="0" dirty="0">
                <a:effectLst/>
                <a:latin typeface="fkGroteskNeue"/>
              </a:rPr>
              <a:t>나 </a:t>
            </a:r>
            <a:endParaRPr lang="en-CA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레이스 컨디션</a:t>
            </a:r>
            <a:r>
              <a:rPr lang="en-US" altLang="ko-KR" b="0" i="0" dirty="0">
                <a:effectLst/>
                <a:latin typeface="fkGroteskNeue"/>
              </a:rPr>
              <a:t>(race condition)</a:t>
            </a:r>
            <a:r>
              <a:rPr lang="ko-KR" altLang="en-US" b="0" i="0" dirty="0">
                <a:effectLst/>
                <a:latin typeface="fkGroteskNeue"/>
              </a:rPr>
              <a:t>과 같은 문제가 발생할 가능성이 낮습니다</a:t>
            </a:r>
            <a:r>
              <a:rPr lang="en-US" altLang="ko-KR" b="0" i="0" u="none" strike="noStrike" dirty="0">
                <a:effectLst/>
                <a:latin typeface="var(--font-berkeley-mono)"/>
                <a:hlinkClick r:id="rId3"/>
              </a:rPr>
              <a:t>1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비동기식 계수기는 리플 계수기</a:t>
            </a:r>
            <a:r>
              <a:rPr lang="en-US" altLang="ko-KR" b="0" i="0" dirty="0">
                <a:effectLst/>
                <a:latin typeface="fkGroteskNeue"/>
              </a:rPr>
              <a:t>(ripple counter)</a:t>
            </a:r>
            <a:r>
              <a:rPr lang="ko-KR" altLang="en-US" b="0" i="0" dirty="0">
                <a:effectLst/>
                <a:latin typeface="fkGroteskNeue"/>
              </a:rPr>
              <a:t>라고도 불리며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다음과 같은 특징을 가집니다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첫 단의 </a:t>
            </a:r>
            <a:r>
              <a:rPr lang="ko-KR" altLang="en-US" b="0" i="0" dirty="0" err="1">
                <a:effectLst/>
                <a:latin typeface="fkGroteskNeue"/>
              </a:rPr>
              <a:t>플립플롭에만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클록신호가</a:t>
            </a:r>
            <a:r>
              <a:rPr lang="ko-KR" altLang="en-US" b="0" i="0" dirty="0">
                <a:effectLst/>
                <a:latin typeface="fkGroteskNeue"/>
              </a:rPr>
              <a:t> 직접 인가됩니다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각 </a:t>
            </a:r>
            <a:r>
              <a:rPr lang="ko-KR" altLang="en-US" b="0" i="0" dirty="0" err="1">
                <a:effectLst/>
                <a:latin typeface="fkGroteskNeue"/>
              </a:rPr>
              <a:t>플립플롭의</a:t>
            </a:r>
            <a:r>
              <a:rPr lang="ko-KR" altLang="en-US" b="0" i="0" dirty="0">
                <a:effectLst/>
                <a:latin typeface="fkGroteskNeue"/>
              </a:rPr>
              <a:t> 출력이 다음 단의 </a:t>
            </a:r>
            <a:r>
              <a:rPr lang="ko-KR" altLang="en-US" b="0" i="0" dirty="0" err="1">
                <a:effectLst/>
                <a:latin typeface="fkGroteskNeue"/>
              </a:rPr>
              <a:t>플립플롭을</a:t>
            </a:r>
            <a:r>
              <a:rPr lang="ko-KR" altLang="en-US" b="0" i="0" dirty="0">
                <a:effectLst/>
                <a:latin typeface="fkGroteskNeue"/>
              </a:rPr>
              <a:t> </a:t>
            </a:r>
            <a:r>
              <a:rPr lang="ko-KR" altLang="en-US" b="0" i="0" dirty="0" err="1">
                <a:effectLst/>
                <a:latin typeface="fkGroteskNeue"/>
              </a:rPr>
              <a:t>트리거하는</a:t>
            </a:r>
            <a:r>
              <a:rPr lang="ko-KR" altLang="en-US" b="0" i="0" dirty="0">
                <a:effectLst/>
                <a:latin typeface="fkGroteskNeue"/>
              </a:rPr>
              <a:t> 방식으로 동작합니다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장점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동기식 계수기에 비해 회로가 단순합니다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적은 수의 논리 게이트를 사용하므로 전력 소비가 낮습니다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단점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각 </a:t>
            </a:r>
            <a:r>
              <a:rPr lang="ko-KR" altLang="en-US" b="0" i="0" dirty="0" err="1">
                <a:effectLst/>
                <a:latin typeface="fkGroteskNeue"/>
              </a:rPr>
              <a:t>플립플롭의</a:t>
            </a:r>
            <a:r>
              <a:rPr lang="ko-KR" altLang="en-US" b="0" i="0" dirty="0">
                <a:effectLst/>
                <a:latin typeface="fkGroteskNeue"/>
              </a:rPr>
              <a:t> 전파 지연이 누적되어 최종단의 출력까지 전파되므로 속도가 느립니다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높은 주파수에서 신뢰성이 떨어질 수 있습니다</a:t>
            </a:r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비동기식 계수기는 저속 애플리케이션이나 전력 소비가 중요한 경우에 적합합니다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하지만 고속 동작이 필요한 경우에는 누적된 지연 시간으로 인해 문제가 발생할 수 있습니다</a:t>
            </a: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2938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ko-KR" b="0" i="0" dirty="0">
                <a:effectLst/>
                <a:latin typeface="var(--font-fk-grotesk)"/>
              </a:rPr>
              <a:t>SoC </a:t>
            </a:r>
            <a:r>
              <a:rPr lang="ko-KR" altLang="en-US" b="0" i="0" dirty="0">
                <a:effectLst/>
                <a:latin typeface="var(--font-fk-grotesk)"/>
              </a:rPr>
              <a:t>주변장치에서의 활용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설계에서 계수기는 다음과 같은 용도로 활용됩니다</a:t>
            </a:r>
            <a:r>
              <a:rPr lang="en-US" altLang="ko-KR" b="0" i="0" dirty="0">
                <a:effectLst/>
                <a:latin typeface="fkGroteskNeue"/>
              </a:rPr>
              <a:t>: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주파수 분주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높은 주파수의 </a:t>
            </a:r>
            <a:r>
              <a:rPr lang="ko-KR" altLang="en-US" b="0" i="0" dirty="0" err="1">
                <a:effectLst/>
                <a:latin typeface="fkGroteskNeue"/>
              </a:rPr>
              <a:t>클록</a:t>
            </a:r>
            <a:r>
              <a:rPr lang="ko-KR" altLang="en-US" b="0" i="0" dirty="0">
                <a:effectLst/>
                <a:latin typeface="fkGroteskNeue"/>
              </a:rPr>
              <a:t> 신호를 낮은 주파수로 나누는 데 사용됩니다</a:t>
            </a:r>
            <a:r>
              <a:rPr lang="en-US" altLang="ko-KR" b="0" i="0" u="none" strike="noStrike" dirty="0">
                <a:effectLst/>
                <a:latin typeface="var(--font-berkeley-mono)"/>
                <a:hlinkClick r:id="rId3"/>
              </a:rPr>
              <a:t>1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타이밍 생성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특정 시간 간격으로 이벤트를 </a:t>
            </a:r>
            <a:r>
              <a:rPr lang="ko-KR" altLang="en-US" b="0" i="0" dirty="0" err="1">
                <a:effectLst/>
                <a:latin typeface="fkGroteskNeue"/>
              </a:rPr>
              <a:t>트리거하는</a:t>
            </a:r>
            <a:r>
              <a:rPr lang="ko-KR" altLang="en-US" b="0" i="0" dirty="0">
                <a:effectLst/>
                <a:latin typeface="fkGroteskNeue"/>
              </a:rPr>
              <a:t> 데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제어 신호 생성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다른 주변장치나 모듈을 제어하기 위한 신호를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이벤트 </a:t>
            </a:r>
            <a:r>
              <a:rPr lang="ko-KR" altLang="en-US" b="0" i="0" dirty="0" err="1">
                <a:effectLst/>
                <a:latin typeface="fkGroteskNeue"/>
              </a:rPr>
              <a:t>카운팅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특정 이벤트의 발생 횟수를 세는 데 사용됩니다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en-US" altLang="ko-KR" b="0" i="0" dirty="0">
                <a:effectLst/>
                <a:latin typeface="fkGroteskNeue"/>
              </a:rPr>
              <a:t>SoC </a:t>
            </a:r>
            <a:r>
              <a:rPr lang="ko-KR" altLang="en-US" b="0" i="0" dirty="0">
                <a:effectLst/>
                <a:latin typeface="fkGroteskNeue"/>
              </a:rPr>
              <a:t>설계자는 애플리케이션의 요구사항에 따라 동기식 또는 비동기식 계수기를 선택하여 사용합니다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고속 동작이 필요한 경우 동기식 계수기를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저전력 동작이 중요한 경우 비동기식 계수기를 선택하는 것이 일반적입니다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오른쪽 그림은 </a:t>
            </a:r>
            <a:r>
              <a:rPr lang="en-US" altLang="ko-KR" b="0" i="0" dirty="0">
                <a:effectLst/>
                <a:latin typeface="fkGroteskNeue"/>
              </a:rPr>
              <a:t>AVR MCU</a:t>
            </a:r>
            <a:r>
              <a:rPr lang="ko-KR" altLang="en-US" b="0" i="0" dirty="0">
                <a:effectLst/>
                <a:latin typeface="fkGroteskNeue"/>
              </a:rPr>
              <a:t>의 클럭 시스템 블록 다이어그램입니다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여기에서 주파수 분주기와 관련된 부분은 </a:t>
            </a:r>
            <a:r>
              <a:rPr lang="en-US" altLang="ko-KR" b="0" i="0" dirty="0">
                <a:effectLst/>
                <a:latin typeface="fkGroteskNeue"/>
              </a:rPr>
              <a:t>System Clock </a:t>
            </a: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ko-KR" altLang="en-US" b="0" i="0" dirty="0">
                <a:effectLst/>
                <a:latin typeface="fkGroteskNeue"/>
              </a:rPr>
              <a:t>입니다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 dirty="0">
                <a:effectLst/>
                <a:latin typeface="fkGroteskNeue"/>
              </a:rPr>
              <a:t>System Clock </a:t>
            </a: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ko-KR" altLang="en-US" b="0" i="0" dirty="0">
                <a:effectLst/>
                <a:latin typeface="fkGroteskNeue"/>
              </a:rPr>
              <a:t>는 입력된 클럭 신호를 특정 비율로 나누어 출력하는 역할을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이 과정은 기본적으로 계수기의 동작 원리를 따릅니다</a:t>
            </a:r>
            <a:r>
              <a:rPr lang="en-US" altLang="ko-KR" b="0" i="0" dirty="0">
                <a:effectLst/>
                <a:latin typeface="fkGroteskNeue"/>
              </a:rPr>
              <a:t>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즉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 클럭 신호의 펄스를 세고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설정된 분주비에 따라 특정 주기마다 하나의 출력 펄스를 생성합니다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분주비가 </a:t>
            </a: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로 설정되었다면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 클럭의 </a:t>
            </a: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번째 펄스마다 출력 신호가 한 번 발생합니다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그림에서 계수기의 동작 과정을 설명 드리겠습니다</a:t>
            </a:r>
            <a:r>
              <a:rPr lang="en-CA" altLang="ko-KR" b="0" i="0" dirty="0">
                <a:effectLst/>
                <a:latin typeface="var(--font-fk-grotesk)"/>
              </a:rPr>
              <a:t>.</a:t>
            </a:r>
            <a:endParaRPr lang="ko-KR" altLang="en-US" b="0" i="0" dirty="0">
              <a:effectLst/>
              <a:latin typeface="var(--font-fk-grotesk)"/>
            </a:endParaRP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입력 클럭 소스 선택 </a:t>
            </a:r>
            <a:r>
              <a:rPr lang="en-US" altLang="ko-KR" b="0" i="0" dirty="0">
                <a:effectLst/>
                <a:latin typeface="fkGroteskNeue"/>
              </a:rPr>
              <a:t>(Clock Multiplexer)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다양한 클럭 소스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ko-KR" altLang="en-US" b="0" i="0" dirty="0">
                <a:effectLst/>
                <a:latin typeface="fkGroteskNeue"/>
              </a:rPr>
              <a:t>외부 클럭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크리스탈 </a:t>
            </a:r>
            <a:r>
              <a:rPr lang="ko-KR" altLang="en-US" b="0" i="0" dirty="0" err="1">
                <a:effectLst/>
                <a:latin typeface="fkGroteskNeue"/>
              </a:rPr>
              <a:t>발진기</a:t>
            </a:r>
            <a:r>
              <a:rPr lang="en-US" altLang="ko-KR" b="0" i="0" dirty="0">
                <a:effectLst/>
                <a:latin typeface="fkGroteskNeue"/>
              </a:rPr>
              <a:t>, RC </a:t>
            </a:r>
            <a:r>
              <a:rPr lang="ko-KR" altLang="en-US" b="0" i="0" dirty="0" err="1">
                <a:effectLst/>
                <a:latin typeface="fkGroteskNeue"/>
              </a:rPr>
              <a:t>발진기</a:t>
            </a:r>
            <a:r>
              <a:rPr lang="ko-KR" altLang="en-US" b="0" i="0" dirty="0">
                <a:effectLst/>
                <a:latin typeface="fkGroteskNeue"/>
              </a:rPr>
              <a:t> 등</a:t>
            </a:r>
            <a:r>
              <a:rPr lang="en-US" altLang="ko-KR" b="0" i="0" dirty="0">
                <a:effectLst/>
                <a:latin typeface="fkGroteskNeue"/>
              </a:rPr>
              <a:t>) </a:t>
            </a:r>
            <a:r>
              <a:rPr lang="ko-KR" altLang="en-US" b="0" i="0" dirty="0">
                <a:effectLst/>
                <a:latin typeface="fkGroteskNeue"/>
              </a:rPr>
              <a:t>중 하나를 선택합니다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선택된 클럭 신호는 </a:t>
            </a:r>
            <a:r>
              <a:rPr lang="en-US" altLang="ko-KR" b="0" i="0" dirty="0">
                <a:effectLst/>
                <a:latin typeface="fkGroteskNeue"/>
              </a:rPr>
              <a:t>System Clock </a:t>
            </a: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ko-KR" altLang="en-US" b="0" i="0" dirty="0">
                <a:effectLst/>
                <a:latin typeface="fkGroteskNeue"/>
              </a:rPr>
              <a:t>로 전달됩니다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US" altLang="ko-KR" b="0" i="0" dirty="0">
                <a:effectLst/>
                <a:latin typeface="fkGroteskNeue"/>
              </a:rPr>
              <a:t>System Clock </a:t>
            </a: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en-US" altLang="ko-KR" b="0" i="0" dirty="0">
                <a:effectLst/>
                <a:latin typeface="fkGroteskNeue"/>
              </a:rPr>
              <a:t> (</a:t>
            </a:r>
            <a:r>
              <a:rPr lang="ko-KR" altLang="en-US" b="0" i="0" dirty="0" err="1">
                <a:effectLst/>
                <a:latin typeface="fkGroteskNeue"/>
              </a:rPr>
              <a:t>분주기</a:t>
            </a:r>
            <a:r>
              <a:rPr lang="en-US" altLang="ko-KR" b="0" i="0" dirty="0">
                <a:effectLst/>
                <a:latin typeface="fkGroteskNeue"/>
              </a:rPr>
              <a:t>)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이 블록은 계수기로 동작하며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입력된 클럭 신호를 설정된 분주비에 따라 나눕니다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결과적으로</a:t>
            </a:r>
            <a:r>
              <a:rPr lang="en-US" altLang="ko-KR" b="0" i="0" dirty="0">
                <a:effectLst/>
                <a:latin typeface="fkGroteskNeue"/>
              </a:rPr>
              <a:t>, CPU</a:t>
            </a:r>
            <a:r>
              <a:rPr lang="ko-KR" altLang="en-US" b="0" i="0" dirty="0">
                <a:effectLst/>
                <a:latin typeface="fkGroteskNeue"/>
              </a:rPr>
              <a:t>와 주변 장치에 더 낮은 주파수의 클럭 신호를 공급할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예를 들어</a:t>
            </a:r>
            <a:r>
              <a:rPr lang="en-US" altLang="ko-KR" b="0" i="0" dirty="0">
                <a:effectLst/>
                <a:latin typeface="fkGroteskNeue"/>
              </a:rPr>
              <a:t>, 16MHz </a:t>
            </a:r>
            <a:r>
              <a:rPr lang="ko-KR" altLang="en-US" b="0" i="0" dirty="0">
                <a:effectLst/>
                <a:latin typeface="fkGroteskNeue"/>
              </a:rPr>
              <a:t>입력 클럭을 </a:t>
            </a:r>
            <a:r>
              <a:rPr lang="en-US" altLang="ko-KR" b="0" i="0" dirty="0">
                <a:effectLst/>
                <a:latin typeface="fkGroteskNeue"/>
              </a:rPr>
              <a:t>8</a:t>
            </a:r>
            <a:r>
              <a:rPr lang="ko-KR" altLang="en-US" b="0" i="0" dirty="0">
                <a:effectLst/>
                <a:latin typeface="fkGroteskNeue"/>
              </a:rPr>
              <a:t>로 분주하면 </a:t>
            </a:r>
            <a:r>
              <a:rPr lang="en-US" altLang="ko-KR" b="0" i="0" dirty="0">
                <a:effectLst/>
                <a:latin typeface="fkGroteskNeue"/>
              </a:rPr>
              <a:t>2MHz </a:t>
            </a:r>
            <a:r>
              <a:rPr lang="ko-KR" altLang="en-US" b="0" i="0" dirty="0">
                <a:effectLst/>
                <a:latin typeface="fkGroteskNeue"/>
              </a:rPr>
              <a:t>출력이 생성됩니다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ko-KR" altLang="en-US" b="0" i="0" dirty="0">
                <a:effectLst/>
                <a:latin typeface="fkGroteskNeue"/>
              </a:rPr>
              <a:t>출력된 분주 클럭의 분배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 err="1">
                <a:effectLst/>
                <a:latin typeface="fkGroteskNeue"/>
              </a:rPr>
              <a:t>분주된</a:t>
            </a:r>
            <a:r>
              <a:rPr lang="ko-KR" altLang="en-US" b="0" i="0" dirty="0">
                <a:effectLst/>
                <a:latin typeface="fkGroteskNeue"/>
              </a:rPr>
              <a:t> 클럭 신호는 </a:t>
            </a:r>
            <a:r>
              <a:rPr lang="en-US" altLang="ko-KR" b="0" i="0" dirty="0">
                <a:effectLst/>
                <a:latin typeface="fkGroteskNeue"/>
              </a:rPr>
              <a:t>AVR Clock Control Unit</a:t>
            </a:r>
            <a:r>
              <a:rPr lang="ko-KR" altLang="en-US" b="0" i="0" dirty="0">
                <a:effectLst/>
                <a:latin typeface="fkGroteskNeue"/>
              </a:rPr>
              <a:t>을 통해 </a:t>
            </a:r>
            <a:r>
              <a:rPr lang="en-US" altLang="ko-KR" b="0" i="0" dirty="0">
                <a:effectLst/>
                <a:latin typeface="fkGroteskNeue"/>
              </a:rPr>
              <a:t>CPU(Core), </a:t>
            </a:r>
            <a:r>
              <a:rPr lang="ko-KR" altLang="en-US" b="0" i="0" dirty="0">
                <a:effectLst/>
                <a:latin typeface="fkGroteskNeue"/>
              </a:rPr>
              <a:t>메모리</a:t>
            </a:r>
            <a:r>
              <a:rPr lang="en-US" altLang="ko-KR" b="0" i="0" dirty="0">
                <a:effectLst/>
                <a:latin typeface="fkGroteskNeue"/>
              </a:rPr>
              <a:t>(Flash, EEPROM), ADC, </a:t>
            </a:r>
            <a:r>
              <a:rPr lang="ko-KR" altLang="en-US" b="0" i="0" dirty="0">
                <a:effectLst/>
                <a:latin typeface="fkGroteskNeue"/>
              </a:rPr>
              <a:t>타이머</a:t>
            </a:r>
            <a:r>
              <a:rPr lang="en-US" altLang="ko-KR" b="0" i="0" dirty="0">
                <a:effectLst/>
                <a:latin typeface="fkGroteskNeue"/>
              </a:rPr>
              <a:t>/</a:t>
            </a:r>
            <a:r>
              <a:rPr lang="ko-KR" altLang="en-US" b="0" i="0" dirty="0">
                <a:effectLst/>
                <a:latin typeface="fkGroteskNeue"/>
              </a:rPr>
              <a:t>카운터 등 다양한 모듈로 전달됩니다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marL="457200" lvl="1" indent="0" algn="l">
              <a:buFont typeface="+mj-lt"/>
              <a:buNone/>
            </a:pPr>
            <a:r>
              <a:rPr lang="ko-KR" altLang="en-US" b="0" i="0" dirty="0">
                <a:effectLst/>
                <a:latin typeface="fkGroteskNeue"/>
              </a:rPr>
              <a:t>각 모듈에는 필요에 따라 별도의 클럭 신호가 공급됩니다</a:t>
            </a:r>
            <a:r>
              <a:rPr lang="en-US" altLang="ko-KR" b="0" i="0" dirty="0">
                <a:effectLst/>
                <a:latin typeface="fkGroteskNeue"/>
              </a:rPr>
              <a:t>(</a:t>
            </a:r>
            <a:r>
              <a:rPr lang="ko-KR" altLang="en-US" b="0" i="0" dirty="0">
                <a:effectLst/>
                <a:latin typeface="fkGroteskNeue"/>
              </a:rPr>
              <a:t>예</a:t>
            </a:r>
            <a:r>
              <a:rPr lang="en-US" altLang="ko-KR" b="0" i="0" dirty="0">
                <a:effectLst/>
                <a:latin typeface="fkGroteskNeue"/>
              </a:rPr>
              <a:t>: </a:t>
            </a:r>
            <a:r>
              <a:rPr lang="en-US" altLang="ko-KR" b="0" i="0" dirty="0" err="1">
                <a:effectLst/>
                <a:latin typeface="fkGroteskNeue"/>
              </a:rPr>
              <a:t>clk_CPU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  <a:r>
              <a:rPr lang="en-US" altLang="ko-KR" b="0" i="0" dirty="0" err="1">
                <a:effectLst/>
                <a:latin typeface="fkGroteskNeue"/>
              </a:rPr>
              <a:t>clk_ADC</a:t>
            </a: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등</a:t>
            </a:r>
            <a:r>
              <a:rPr lang="en-US" altLang="ko-KR" b="0" i="0" dirty="0">
                <a:effectLst/>
                <a:latin typeface="fkGroteskNeue"/>
              </a:rPr>
              <a:t>).</a:t>
            </a:r>
          </a:p>
          <a:p>
            <a:pPr algn="l"/>
            <a:r>
              <a:rPr lang="ko-KR" altLang="en-US" b="0" i="0" dirty="0">
                <a:effectLst/>
                <a:latin typeface="var(--font-fk-grotesk)"/>
              </a:rPr>
              <a:t>계수기의 장점은 </a:t>
            </a:r>
            <a:r>
              <a:rPr lang="ko-KR" altLang="en-US" b="0" i="0" dirty="0">
                <a:effectLst/>
                <a:latin typeface="fkGroteskNeue"/>
              </a:rPr>
              <a:t>속도 조절입니다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  <a:r>
              <a:rPr lang="en-US" altLang="ko-KR" b="0" i="0" dirty="0">
                <a:effectLst/>
                <a:latin typeface="fkGroteskNeue"/>
              </a:rPr>
              <a:t>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높은 주파수의 입력 클럭을 낮은 주파수로 변환하여 저전력 동작이 가능하게 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effectLst/>
                <a:latin typeface="fkGroteskNeue"/>
              </a:rPr>
              <a:t>또한</a:t>
            </a:r>
            <a:r>
              <a:rPr lang="en-CA" altLang="ko-KR" b="0" i="0" dirty="0">
                <a:effectLst/>
                <a:latin typeface="fkGroteskNeue"/>
              </a:rPr>
              <a:t>, </a:t>
            </a:r>
            <a:r>
              <a:rPr lang="ko-KR" altLang="en-US" b="0" i="0" dirty="0">
                <a:effectLst/>
                <a:latin typeface="fkGroteskNeue"/>
              </a:rPr>
              <a:t>정확한 시간 제어가 가능합니다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타이머</a:t>
            </a:r>
            <a:r>
              <a:rPr lang="en-US" altLang="ko-KR" b="0" i="0" dirty="0">
                <a:effectLst/>
                <a:latin typeface="fkGroteskNeue"/>
              </a:rPr>
              <a:t>/</a:t>
            </a:r>
            <a:r>
              <a:rPr lang="ko-KR" altLang="en-US" b="0" i="0" dirty="0">
                <a:effectLst/>
                <a:latin typeface="fkGroteskNeue"/>
              </a:rPr>
              <a:t>카운터와 같은 모듈에서 더 긴 시간 간격을 측정하거나 처리할 수 있도록 지원합니다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ko-KR" altLang="en-US" b="0" i="0" dirty="0">
                <a:effectLst/>
                <a:latin typeface="fkGroteskNeue"/>
              </a:rPr>
              <a:t>유연성을 높여 줍니다</a:t>
            </a:r>
            <a:r>
              <a:rPr lang="en-CA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None/>
            </a:pPr>
            <a:r>
              <a:rPr lang="en-US" altLang="ko-KR" b="0" i="0" dirty="0">
                <a:effectLst/>
                <a:latin typeface="fkGroteskNeue"/>
              </a:rPr>
              <a:t> </a:t>
            </a:r>
            <a:r>
              <a:rPr lang="ko-KR" altLang="en-US" b="0" i="0" dirty="0">
                <a:effectLst/>
                <a:latin typeface="fkGroteskNeue"/>
              </a:rPr>
              <a:t>프로그래밍 가능한 분주비를 통해 다양한 시스템 요구사항에 맞게 동작을 최적화할 수 있습니다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따라서 </a:t>
            </a:r>
            <a:r>
              <a:rPr lang="en-US" altLang="ko-KR" b="0" i="0" dirty="0">
                <a:effectLst/>
                <a:latin typeface="fkGroteskNeue"/>
              </a:rPr>
              <a:t>System Clock </a:t>
            </a:r>
            <a:r>
              <a:rPr lang="en-US" altLang="ko-KR" b="0" i="0" dirty="0" err="1">
                <a:effectLst/>
                <a:latin typeface="fkGroteskNeue"/>
              </a:rPr>
              <a:t>Prescaler</a:t>
            </a:r>
            <a:r>
              <a:rPr lang="ko-KR" altLang="en-US" b="0" i="0" dirty="0">
                <a:effectLst/>
                <a:latin typeface="fkGroteskNeue"/>
              </a:rPr>
              <a:t>는 </a:t>
            </a:r>
            <a:r>
              <a:rPr lang="en-US" altLang="ko-KR" b="0" i="0" dirty="0">
                <a:effectLst/>
                <a:latin typeface="fkGroteskNeue"/>
              </a:rPr>
              <a:t>AVR MCU </a:t>
            </a:r>
            <a:r>
              <a:rPr lang="ko-KR" altLang="en-US" b="0" i="0" dirty="0">
                <a:effectLst/>
                <a:latin typeface="fkGroteskNeue"/>
              </a:rPr>
              <a:t>내부에서 계수기처럼 동작하며</a:t>
            </a:r>
            <a:r>
              <a:rPr lang="en-US" altLang="ko-KR" b="0" i="0" dirty="0">
                <a:effectLst/>
                <a:latin typeface="fkGroteskNeue"/>
              </a:rPr>
              <a:t>, </a:t>
            </a:r>
          </a:p>
          <a:p>
            <a:pPr algn="l"/>
            <a:r>
              <a:rPr lang="ko-KR" altLang="en-US" b="0" i="0" dirty="0">
                <a:effectLst/>
                <a:latin typeface="fkGroteskNeue"/>
              </a:rPr>
              <a:t>전체 시스템의 효율적인 클럭 관리와 전력 소비 최적화에 기여합니다</a:t>
            </a:r>
            <a:r>
              <a:rPr lang="en-US" altLang="ko-KR" b="0" i="0" dirty="0">
                <a:effectLst/>
                <a:latin typeface="fkGroteskNeu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altLang="ko-KR" b="0" i="0" dirty="0">
              <a:effectLst/>
              <a:latin typeface="fkGroteskNeue"/>
            </a:endParaRPr>
          </a:p>
          <a:p>
            <a:pPr algn="l"/>
            <a:endParaRPr lang="en-US" altLang="ko-KR" b="0" i="0" dirty="0">
              <a:effectLst/>
              <a:latin typeface="fkGroteskNeue"/>
            </a:endParaRPr>
          </a:p>
          <a:p>
            <a:endParaRPr lang="en-CA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5316-03D6-4A48-ADC0-9E5838A4A63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774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62C33-D1C5-6093-0912-4CC574660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420209-44DC-2BC1-2F24-6AEE935F1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903AE1-3B1E-FCC9-7C60-53388038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1A7480-EA40-1316-9805-5F111FF2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885E35-F184-397D-41C0-B29FD28A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26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BD4AF1-1B48-CA65-4F6B-BAE35B186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0DAFFE-26EA-12AE-1CA6-75A864B2A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2A69E-83CF-A1C4-B776-2BC4257AC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33AF2E-A932-51A8-354A-7540F1D1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94057F-F434-997E-8ABA-B5AC0A3E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211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B3955F-26D0-1321-C02C-4D9EABAF75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3E87A-B5C5-8EDF-5546-8509B99EC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CF3443-7B37-2834-D35F-8E8CFDDD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4E89E8-9DA9-05EE-5AA8-7F1B6FCFD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B26F19-9D9A-C679-65B0-8C0BA529E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58266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9425" y="476250"/>
            <a:ext cx="11233150" cy="654760"/>
          </a:xfrm>
        </p:spPr>
        <p:txBody>
          <a:bodyPr anchor="t"/>
          <a:lstStyle>
            <a:lvl1pPr>
              <a:defRPr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idx="1" hasCustomPrompt="1"/>
          </p:nvPr>
        </p:nvSpPr>
        <p:spPr>
          <a:xfrm>
            <a:off x="479425" y="1171111"/>
            <a:ext cx="11233150" cy="4948335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charset="0"/>
              <a:buChar char="•"/>
              <a:defRPr sz="2400">
                <a:solidFill>
                  <a:schemeClr val="tx2"/>
                </a:solidFill>
              </a:defRPr>
            </a:lvl1pPr>
            <a:lvl2pPr marL="672783">
              <a:lnSpc>
                <a:spcPct val="100000"/>
              </a:lnSpc>
              <a:spcAft>
                <a:spcPts val="0"/>
              </a:spcAft>
              <a:defRPr sz="2000">
                <a:solidFill>
                  <a:schemeClr val="tx2"/>
                </a:solidFill>
              </a:defRPr>
            </a:lvl2pPr>
            <a:lvl3pPr marL="9471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3pPr>
            <a:lvl4pPr marL="1293178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4pPr>
            <a:lvl5pPr marL="1518603">
              <a:lnSpc>
                <a:spcPct val="100000"/>
              </a:lnSpc>
              <a:spcAft>
                <a:spcPts val="0"/>
              </a:spcAft>
              <a:defRPr sz="1800"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 with Top Level Bullet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702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601D2-EC58-C9D9-66C5-E3C75078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F62F2-10CB-21B8-E968-6E1F717F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588"/>
            <a:ext cx="10515600" cy="505637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CA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975F2A-690B-8E35-55A5-09EC8C98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20777A-56DA-4165-A342-6D195714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23C9D3-AB74-5CC7-9BFB-48CE3DFE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471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254A1-00BC-DC32-724C-B1EAAD10E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45C1D3-6B62-822C-DC1D-3575F2CD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913075-3028-5342-8275-C1ECC0BB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60A03-A6D3-8E81-AA7A-B47022CC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BF9650-4D6E-7A1E-4F4C-4DDECE1A9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61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38560-7C3D-A855-9240-9C91FE04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8921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5DFFB9-8449-9433-DB2F-F775D6B71C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92306"/>
            <a:ext cx="5181600" cy="4984657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CA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3CE6C6-BDF8-123E-DEE7-3ED20ABAE8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92306"/>
            <a:ext cx="5181600" cy="49846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412729-F224-98CE-6DED-7EC80724C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1DF290-1F9A-3B1A-A7BF-02E0E2F8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4E076D-17A5-FC36-6AB0-76D503267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627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EB01D-12DE-9015-6E9A-7F1AFB51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A48A3-B2AC-E142-F7B6-EDD8854C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7DD94E-708B-FD06-D1CE-F9D6A7E84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F06514-31FB-DA60-F5CC-31527A84C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C9578C-812C-A8FF-05CE-599425AF6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3EDDAD-57BE-EBAA-D6A0-38A4A43B1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B19B1F-BD07-E7C0-FF4D-39551E64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F908F01-4243-D0C3-F12F-563D1A7F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9800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5A996-DE83-BBAC-9CF1-EF5D48807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  <a:endParaRPr lang="en-CA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5D092B-D2EE-5CB5-DA1B-851241AD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BEEDFA-EC7C-2E7B-A683-008DB748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8F2312-E6A3-55E3-ADD4-CE55F38D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948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A6CE02-2E96-1B85-711C-591071163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B74337-D964-5068-8DF6-3CDE57F5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F20CEF-A293-803B-17BD-192D2A021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902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E8AAF-FABA-5EF6-B9B4-FDDDC6EF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F01CD5-0F90-FDD6-BD19-5BBF8EA50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044452-E47D-CACC-5297-6A9E2777D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0FA54B-D87F-9D1B-D7AA-228ED63E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4B514F-BFF4-5844-65B3-9FCA8F11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87AA29-6028-1553-CF41-3A3EAC82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2856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647328-2F25-EDA2-B7A1-BC00D24D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F4ACD7-AA97-1041-79E4-954FBC098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BFE86-C130-DE25-2544-60235C8788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F94E2F-63F8-34DD-237C-7AF623283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1FD73-F43C-4CEC-A4BC-4F63297EBA95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3C974C-F8D8-E2D7-EA02-49F1B64A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C95B6-653B-C638-17DD-FCF52BCF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000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41432F-DDCC-79BF-2B01-4F4C8974D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CA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939EF6-DD3C-F4B1-393A-DA2E379B9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CA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91B62-D900-4BB0-6397-E48FE5F3C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61FD73-F43C-4CEC-A4BC-4F63297EBA95}" type="datetimeFigureOut">
              <a:rPr lang="en-CA" smtClean="0"/>
              <a:t>2025-03-09</a:t>
            </a:fld>
            <a:endParaRPr lang="en-CA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E12A26-8F1D-55D3-C2AF-F0267C588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26BD50-6945-DC5C-0CBD-E3A79B1C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013B5-75D4-45EF-8263-FECEAD7B518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5616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B0EB0-AA84-2EE3-0CD0-97F9032FB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SoC</a:t>
            </a:r>
            <a:r>
              <a:rPr lang="ko-KR" altLang="en-US" sz="4800" dirty="0"/>
              <a:t>를 이해하기 위해 </a:t>
            </a:r>
            <a:r>
              <a:rPr lang="ko-KR" altLang="en-US" sz="4800" dirty="0" err="1"/>
              <a:t>알아야할</a:t>
            </a:r>
            <a:r>
              <a:rPr lang="ko-KR" altLang="en-US" sz="4800" dirty="0"/>
              <a:t> 순차 기본 구성 </a:t>
            </a:r>
            <a:r>
              <a:rPr lang="ko-KR" altLang="en-US" sz="4800" dirty="0" err="1"/>
              <a:t>블럭</a:t>
            </a:r>
            <a:endParaRPr lang="en-CA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59BF63-D42C-D846-5312-BB7D2890B3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874BF7-943F-4061-25E5-114AB487874D}"/>
              </a:ext>
            </a:extLst>
          </p:cNvPr>
          <p:cNvSpPr txBox="1"/>
          <p:nvPr/>
        </p:nvSpPr>
        <p:spPr>
          <a:xfrm>
            <a:off x="492370" y="5735637"/>
            <a:ext cx="112072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You are free to fork or clone this material. See [LICENSE.md](https://github.com/arm-university/Introduction-to-SoC-Design-Education-Kit/blob/main/License/LICENSE.md) for the complete license.</a:t>
            </a:r>
          </a:p>
        </p:txBody>
      </p:sp>
    </p:spTree>
    <p:extLst>
      <p:ext uri="{BB962C8B-B14F-4D97-AF65-F5344CB8AC3E}">
        <p14:creationId xmlns:p14="http://schemas.microsoft.com/office/powerpoint/2010/main" val="90518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B8A53-C311-680F-429D-5DF556CE2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04EC80-4C48-4A68-3933-A6AD6B79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SoC </a:t>
            </a:r>
            <a:r>
              <a:rPr lang="ko-KR" altLang="en-US" sz="3200" dirty="0"/>
              <a:t>기본 순차논리 </a:t>
            </a:r>
            <a:r>
              <a:rPr lang="en-CA" altLang="ko-KR" sz="3200" dirty="0"/>
              <a:t>– </a:t>
            </a:r>
            <a:r>
              <a:rPr lang="ko-KR" altLang="en-US" sz="3200" dirty="0"/>
              <a:t>계수기 실습</a:t>
            </a:r>
            <a:r>
              <a:rPr lang="en-CA" altLang="ko-KR" sz="3200" dirty="0"/>
              <a:t>:</a:t>
            </a:r>
            <a:r>
              <a:rPr lang="ko-KR" altLang="en-US" sz="3200" dirty="0"/>
              <a:t>주파수 </a:t>
            </a:r>
            <a:r>
              <a:rPr lang="ko-KR" altLang="en-US" sz="3200" dirty="0" err="1"/>
              <a:t>분주기</a:t>
            </a:r>
            <a:r>
              <a:rPr lang="ko-KR" altLang="en-US" sz="3200" dirty="0"/>
              <a:t> 실습</a:t>
            </a:r>
            <a:endParaRPr lang="en-CA" sz="32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25C282BD-00F1-3989-AD6B-7EF8EAA33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b="0" i="0" dirty="0">
                <a:effectLst/>
                <a:latin typeface="+mn-ea"/>
              </a:rPr>
              <a:t>주파수 </a:t>
            </a:r>
            <a:r>
              <a:rPr lang="en-CA" altLang="ko-KR" sz="2800" b="0" i="0" dirty="0">
                <a:effectLst/>
                <a:latin typeface="+mn-ea"/>
              </a:rPr>
              <a:t>1/10 </a:t>
            </a:r>
            <a:r>
              <a:rPr lang="ko-KR" altLang="en-US" sz="2800" b="0" i="0" dirty="0" err="1">
                <a:effectLst/>
                <a:latin typeface="+mn-ea"/>
              </a:rPr>
              <a:t>분주기</a:t>
            </a:r>
            <a:r>
              <a:rPr lang="ko-KR" altLang="en-US" sz="2800" b="0" i="0" dirty="0">
                <a:effectLst/>
                <a:latin typeface="+mn-ea"/>
              </a:rPr>
              <a:t> </a:t>
            </a:r>
            <a:r>
              <a:rPr lang="en-CA" altLang="ko-KR" sz="2800" b="0" i="0" dirty="0">
                <a:effectLst/>
                <a:latin typeface="+mn-ea"/>
              </a:rPr>
              <a:t>, duty 50% </a:t>
            </a:r>
            <a:r>
              <a:rPr lang="ko-KR" altLang="en-US" sz="2800" b="0" i="0" dirty="0">
                <a:effectLst/>
                <a:latin typeface="+mn-ea"/>
              </a:rPr>
              <a:t>실습</a:t>
            </a:r>
            <a:endParaRPr lang="en-CA" dirty="0"/>
          </a:p>
          <a:p>
            <a:endParaRPr lang="en-CA" dirty="0"/>
          </a:p>
        </p:txBody>
      </p:sp>
      <p:pic>
        <p:nvPicPr>
          <p:cNvPr id="5122" name="Picture 2" descr="2.4 PWM (Pulse Width Modulation) : 네이버 블로그">
            <a:extLst>
              <a:ext uri="{FF2B5EF4-FFF2-40B4-BE49-F238E27FC236}">
                <a16:creationId xmlns:a16="http://schemas.microsoft.com/office/drawing/2014/main" id="{D61EB738-E02B-645E-56F2-AB65E2C66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12" y="1609725"/>
            <a:ext cx="40005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617948C-6F82-0C73-7B3A-86B3F38CEE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4442" y="986118"/>
            <a:ext cx="4155055" cy="55067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4955954-CD83-5FFB-BF5C-6EB6DA0CB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988" y="3804161"/>
            <a:ext cx="6786625" cy="12161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D93E439-A923-D87F-E17B-BC0D17D92894}"/>
              </a:ext>
            </a:extLst>
          </p:cNvPr>
          <p:cNvSpPr txBox="1"/>
          <p:nvPr/>
        </p:nvSpPr>
        <p:spPr>
          <a:xfrm>
            <a:off x="932098" y="3194138"/>
            <a:ext cx="3500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effectLst/>
                <a:latin typeface="+mn-ea"/>
              </a:rPr>
              <a:t>그림 </a:t>
            </a:r>
            <a:r>
              <a:rPr lang="en-CA" altLang="ko-KR" sz="1800" b="0" i="0" dirty="0">
                <a:effectLst/>
                <a:latin typeface="+mn-ea"/>
              </a:rPr>
              <a:t>1. </a:t>
            </a:r>
            <a:r>
              <a:rPr lang="ko-KR" altLang="en-US" sz="1800" b="0" i="0" dirty="0">
                <a:effectLst/>
                <a:latin typeface="+mn-ea"/>
              </a:rPr>
              <a:t>주파수</a:t>
            </a:r>
            <a:r>
              <a:rPr lang="en-CA" altLang="ko-KR" dirty="0">
                <a:latin typeface="+mn-ea"/>
              </a:rPr>
              <a:t>,</a:t>
            </a:r>
            <a:r>
              <a:rPr lang="ko-KR" altLang="en-US" dirty="0">
                <a:latin typeface="+mn-ea"/>
              </a:rPr>
              <a:t> 주기</a:t>
            </a:r>
            <a:r>
              <a:rPr lang="en-CA" altLang="ko-KR" dirty="0">
                <a:latin typeface="+mn-ea"/>
              </a:rPr>
              <a:t>, duty cycle</a:t>
            </a:r>
            <a:endParaRPr lang="en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A608DF-676F-1C8D-5A1F-58BC98C7F587}"/>
              </a:ext>
            </a:extLst>
          </p:cNvPr>
          <p:cNvSpPr txBox="1"/>
          <p:nvPr/>
        </p:nvSpPr>
        <p:spPr>
          <a:xfrm>
            <a:off x="932098" y="5154772"/>
            <a:ext cx="35001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effectLst/>
                <a:latin typeface="+mn-ea"/>
              </a:rPr>
              <a:t>그림 </a:t>
            </a:r>
            <a:r>
              <a:rPr lang="en-CA" altLang="ko-KR" sz="1800" b="0" i="0" dirty="0">
                <a:effectLst/>
                <a:latin typeface="+mn-ea"/>
              </a:rPr>
              <a:t>2. </a:t>
            </a:r>
            <a:r>
              <a:rPr lang="ko-KR" altLang="en-US" sz="1800" b="0" i="0" dirty="0">
                <a:effectLst/>
                <a:latin typeface="+mn-ea"/>
              </a:rPr>
              <a:t>주파수 </a:t>
            </a:r>
            <a:r>
              <a:rPr lang="ko-KR" altLang="en-US" sz="1800" b="0" i="0" dirty="0" err="1">
                <a:effectLst/>
                <a:latin typeface="+mn-ea"/>
              </a:rPr>
              <a:t>분주기</a:t>
            </a:r>
            <a:endParaRPr lang="en-CA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CE71336F-0EBF-4B3B-E9E2-30AC1582F58B}"/>
              </a:ext>
            </a:extLst>
          </p:cNvPr>
          <p:cNvSpPr/>
          <p:nvPr/>
        </p:nvSpPr>
        <p:spPr>
          <a:xfrm>
            <a:off x="7453159" y="2447591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6EBFFD9A-982E-CA99-6D71-D6CEDA75B8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1406" y="1479292"/>
            <a:ext cx="2112606" cy="106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59B1A0C1-463E-16FC-BF82-7C296C00193A}"/>
              </a:ext>
            </a:extLst>
          </p:cNvPr>
          <p:cNvSpPr/>
          <p:nvPr/>
        </p:nvSpPr>
        <p:spPr>
          <a:xfrm>
            <a:off x="7962123" y="3851606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8233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4646D-38B6-807E-2381-452AEFA49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9D29846D-F269-D094-CEF4-1ECB1654A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472" y="2011800"/>
            <a:ext cx="4751315" cy="38428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0FE5644-2ED8-A8E3-ED07-EEE8AAB2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계수기 실습</a:t>
            </a:r>
            <a:r>
              <a:rPr lang="en-CA" altLang="ko-KR" sz="3600" dirty="0"/>
              <a:t>:</a:t>
            </a:r>
            <a:r>
              <a:rPr lang="ko-KR" altLang="en-US" sz="3600" dirty="0"/>
              <a:t>주파수 </a:t>
            </a:r>
            <a:r>
              <a:rPr lang="ko-KR" altLang="en-US" sz="3600" dirty="0" err="1"/>
              <a:t>분주기</a:t>
            </a:r>
            <a:r>
              <a:rPr lang="ko-KR" altLang="en-US" sz="3600" dirty="0"/>
              <a:t> 실습 </a:t>
            </a:r>
            <a:r>
              <a:rPr lang="en-CA" altLang="ko-KR" dirty="0"/>
              <a:t>– </a:t>
            </a:r>
            <a:r>
              <a:rPr lang="ko-KR" altLang="en-US" dirty="0"/>
              <a:t>시뮬레이션 벡터</a:t>
            </a:r>
            <a:endParaRPr lang="en-CA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B010E869-BF1D-78CE-DA93-ACB7E238B6B9}"/>
              </a:ext>
            </a:extLst>
          </p:cNvPr>
          <p:cNvSpPr txBox="1">
            <a:spLocks/>
          </p:cNvSpPr>
          <p:nvPr/>
        </p:nvSpPr>
        <p:spPr>
          <a:xfrm>
            <a:off x="619759" y="1111879"/>
            <a:ext cx="10431417" cy="505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+mn-ea"/>
              </a:rPr>
              <a:t>아래 코드를 주석을 참조하여 각각의 경우에 맞는 벡터를 생성해 </a:t>
            </a:r>
            <a:r>
              <a:rPr lang="ko-KR" altLang="en-US" sz="2400" dirty="0" err="1">
                <a:latin typeface="+mn-ea"/>
              </a:rPr>
              <a:t>보시오</a:t>
            </a:r>
            <a:r>
              <a:rPr lang="en-CA" altLang="ko-KR" sz="2400" dirty="0">
                <a:latin typeface="+mn-ea"/>
              </a:rPr>
              <a:t>.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0CF5F06-DD1B-4DAA-1D2F-B57BAC06F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257214" y="2011800"/>
            <a:ext cx="5096586" cy="3734321"/>
          </a:xfr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E3591ADE-40A5-435A-9B76-C0288FCE69D9}"/>
              </a:ext>
            </a:extLst>
          </p:cNvPr>
          <p:cNvSpPr/>
          <p:nvPr/>
        </p:nvSpPr>
        <p:spPr>
          <a:xfrm>
            <a:off x="1381654" y="2974007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71D4CAF-43D8-CAC7-E0A4-AADBCB723DAF}"/>
              </a:ext>
            </a:extLst>
          </p:cNvPr>
          <p:cNvSpPr/>
          <p:nvPr/>
        </p:nvSpPr>
        <p:spPr>
          <a:xfrm>
            <a:off x="1484001" y="390046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643B57A-A39E-E5EC-046E-5AE71E6F0A97}"/>
              </a:ext>
            </a:extLst>
          </p:cNvPr>
          <p:cNvSpPr/>
          <p:nvPr/>
        </p:nvSpPr>
        <p:spPr>
          <a:xfrm>
            <a:off x="5934787" y="2266591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  <a:endParaRPr lang="en-CA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1F961B83-38A7-1107-CA48-25E4DB135AD8}"/>
              </a:ext>
            </a:extLst>
          </p:cNvPr>
          <p:cNvSpPr/>
          <p:nvPr/>
        </p:nvSpPr>
        <p:spPr>
          <a:xfrm>
            <a:off x="5962315" y="3284314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  <a:endParaRPr lang="en-CA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CAAC9DE9-DEC0-F958-F970-0A67D7E40D50}"/>
              </a:ext>
            </a:extLst>
          </p:cNvPr>
          <p:cNvSpPr/>
          <p:nvPr/>
        </p:nvSpPr>
        <p:spPr>
          <a:xfrm>
            <a:off x="5951682" y="441457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5805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36C27-5CDB-D24E-1A84-6F3935064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32738D-BBCF-3FC4-4BA0-7E2C52A2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계수기 실습</a:t>
            </a:r>
            <a:r>
              <a:rPr lang="en-CA" altLang="ko-KR" sz="3200" dirty="0"/>
              <a:t>:</a:t>
            </a:r>
            <a:r>
              <a:rPr lang="ko-KR" altLang="en-US" sz="3200" dirty="0"/>
              <a:t>주파수 </a:t>
            </a:r>
            <a:r>
              <a:rPr lang="ko-KR" altLang="en-US" sz="3200" dirty="0" err="1"/>
              <a:t>분주기</a:t>
            </a:r>
            <a:r>
              <a:rPr lang="ko-KR" altLang="en-US" sz="3200" dirty="0"/>
              <a:t> 실습</a:t>
            </a:r>
            <a:r>
              <a:rPr lang="en-CA" altLang="ko-KR" sz="3200" dirty="0"/>
              <a:t>– testbench</a:t>
            </a:r>
            <a:r>
              <a:rPr lang="ko-KR" altLang="en-US" sz="3200" dirty="0"/>
              <a:t> </a:t>
            </a:r>
            <a:r>
              <a:rPr lang="en-CA" altLang="ko-KR" sz="3200" dirty="0"/>
              <a:t>code</a:t>
            </a:r>
            <a:r>
              <a:rPr lang="ko-KR" altLang="en-US" sz="3200" dirty="0"/>
              <a:t>결과</a:t>
            </a:r>
            <a:endParaRPr lang="en-CA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E7A932-6DE0-242B-206F-A7A965BE7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4720" y="1264541"/>
            <a:ext cx="5702559" cy="5228334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C10CC01-2ACC-5A10-D373-BECB17934E9C}"/>
              </a:ext>
            </a:extLst>
          </p:cNvPr>
          <p:cNvSpPr/>
          <p:nvPr/>
        </p:nvSpPr>
        <p:spPr>
          <a:xfrm>
            <a:off x="3244720" y="1752282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B29D357-5858-8545-539F-F078366D9ED2}"/>
              </a:ext>
            </a:extLst>
          </p:cNvPr>
          <p:cNvSpPr/>
          <p:nvPr/>
        </p:nvSpPr>
        <p:spPr>
          <a:xfrm>
            <a:off x="3244720" y="2364001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F6142791-2828-44B6-D14C-4EB4EC28A866}"/>
              </a:ext>
            </a:extLst>
          </p:cNvPr>
          <p:cNvSpPr/>
          <p:nvPr/>
        </p:nvSpPr>
        <p:spPr>
          <a:xfrm>
            <a:off x="3244720" y="373771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  <a:endParaRPr lang="en-CA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791A146-AF9D-AB0F-2876-770F32C169AD}"/>
              </a:ext>
            </a:extLst>
          </p:cNvPr>
          <p:cNvSpPr/>
          <p:nvPr/>
        </p:nvSpPr>
        <p:spPr>
          <a:xfrm>
            <a:off x="3244720" y="4791053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30009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6CC05C-5162-6609-9FEF-BD3C61CB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계수기 실습</a:t>
            </a:r>
            <a:r>
              <a:rPr lang="en-CA" altLang="ko-KR" sz="3600" dirty="0"/>
              <a:t>:</a:t>
            </a:r>
            <a:r>
              <a:rPr lang="ko-KR" altLang="en-US" dirty="0"/>
              <a:t>주파수 </a:t>
            </a:r>
            <a:r>
              <a:rPr lang="ko-KR" altLang="en-US" dirty="0" err="1"/>
              <a:t>분주기</a:t>
            </a:r>
            <a:r>
              <a:rPr lang="ko-KR" altLang="en-US" dirty="0"/>
              <a:t> 시뮬레이션 결과</a:t>
            </a:r>
            <a:endParaRPr lang="en-CA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319F6D3E-CB5D-B5AC-9F02-730684957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22724" y="1388630"/>
            <a:ext cx="5924145" cy="1501606"/>
          </a:xfr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5C13419-2AA2-94C4-03F5-DC2ED5BE0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782" y="3173705"/>
            <a:ext cx="9926436" cy="253042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76FC797-6D5E-618C-3949-0FBCB409D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131" y="1388630"/>
            <a:ext cx="5656910" cy="150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296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AEE9B-96EB-41A1-1A7F-09CBFBDFD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976BA-A643-1DB1-00F5-4E2393E4D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ko-KR" altLang="en-US" dirty="0"/>
              <a:t>순차</a:t>
            </a:r>
            <a:r>
              <a:rPr lang="ko-KR" altLang="en-US" sz="3600" dirty="0"/>
              <a:t>논리 </a:t>
            </a:r>
            <a:r>
              <a:rPr lang="en-CA" altLang="ko-KR" sz="3600" dirty="0"/>
              <a:t>- </a:t>
            </a:r>
            <a:r>
              <a:rPr lang="ko-KR" altLang="en-US" dirty="0"/>
              <a:t>시프트 레지스터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CF9AE0-EB96-772E-CE20-C8C2893A9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시프트 레지스터 </a:t>
            </a:r>
            <a:r>
              <a:rPr lang="en-US" altLang="ko-KR" dirty="0"/>
              <a:t>(shift register)</a:t>
            </a:r>
            <a:endParaRPr lang="ko-KR" altLang="en-US" dirty="0"/>
          </a:p>
          <a:p>
            <a:pPr lvl="1" indent="-306388"/>
            <a:r>
              <a:rPr lang="ko-KR" altLang="en-US" dirty="0" err="1">
                <a:solidFill>
                  <a:srgbClr val="000000"/>
                </a:solidFill>
              </a:rPr>
              <a:t>클록신호가</a:t>
            </a:r>
            <a:r>
              <a:rPr lang="ko-KR" altLang="en-US" dirty="0">
                <a:solidFill>
                  <a:srgbClr val="000000"/>
                </a:solidFill>
              </a:rPr>
              <a:t> 인가될 때마다 저장된 </a:t>
            </a:r>
            <a:r>
              <a:rPr lang="ko-KR" altLang="en-US" dirty="0" err="1">
                <a:solidFill>
                  <a:srgbClr val="000000"/>
                </a:solidFill>
              </a:rPr>
              <a:t>플립플롭에</a:t>
            </a:r>
            <a:r>
              <a:rPr lang="ko-KR" altLang="en-US" dirty="0">
                <a:solidFill>
                  <a:srgbClr val="000000"/>
                </a:solidFill>
              </a:rPr>
              <a:t> 저장된 데이터가 왼쪽 또는      오른쪽으로 이동되는 회로</a:t>
            </a:r>
          </a:p>
          <a:p>
            <a:pPr lvl="1" indent="-306388"/>
            <a:r>
              <a:rPr lang="ko-KR" altLang="en-US" dirty="0">
                <a:solidFill>
                  <a:srgbClr val="000000"/>
                </a:solidFill>
              </a:rPr>
              <a:t>여러 개의 </a:t>
            </a:r>
            <a:r>
              <a:rPr lang="ko-KR" altLang="en-US" dirty="0" err="1">
                <a:solidFill>
                  <a:srgbClr val="000000"/>
                </a:solidFill>
              </a:rPr>
              <a:t>플립플롭이</a:t>
            </a:r>
            <a:r>
              <a:rPr lang="ko-KR" altLang="en-US" dirty="0">
                <a:solidFill>
                  <a:srgbClr val="000000"/>
                </a:solidFill>
              </a:rPr>
              <a:t> 직렬로 연결된 구조</a:t>
            </a:r>
          </a:p>
          <a:p>
            <a:pPr lvl="1" indent="-306388"/>
            <a:r>
              <a:rPr lang="ko-KR" altLang="en-US" dirty="0">
                <a:solidFill>
                  <a:srgbClr val="000000"/>
                </a:solidFill>
              </a:rPr>
              <a:t>형태</a:t>
            </a:r>
          </a:p>
          <a:p>
            <a:pPr lvl="2"/>
            <a:r>
              <a:rPr lang="ko-KR" altLang="en-US" dirty="0" err="1"/>
              <a:t>직렬입력－직렬출력</a:t>
            </a:r>
            <a:r>
              <a:rPr lang="ko-KR" altLang="en-US" dirty="0"/>
              <a:t> </a:t>
            </a:r>
            <a:r>
              <a:rPr lang="en-US" altLang="ko-KR" dirty="0"/>
              <a:t>(Serial-In, Serial-Out)</a:t>
            </a:r>
          </a:p>
          <a:p>
            <a:pPr lvl="2"/>
            <a:r>
              <a:rPr lang="ko-KR" altLang="en-US" dirty="0" err="1"/>
              <a:t>직렬입력－병렬출력</a:t>
            </a:r>
            <a:r>
              <a:rPr lang="ko-KR" altLang="en-US" dirty="0"/>
              <a:t> </a:t>
            </a:r>
            <a:r>
              <a:rPr lang="en-US" altLang="ko-KR" dirty="0"/>
              <a:t>(Serial-In, Parallel-Out)</a:t>
            </a:r>
          </a:p>
          <a:p>
            <a:pPr lvl="2"/>
            <a:r>
              <a:rPr lang="ko-KR" altLang="en-US" dirty="0" err="1"/>
              <a:t>병렬입력－직렬출력</a:t>
            </a:r>
            <a:r>
              <a:rPr lang="ko-KR" altLang="en-US" dirty="0"/>
              <a:t> </a:t>
            </a:r>
            <a:r>
              <a:rPr lang="en-US" altLang="ko-KR" dirty="0"/>
              <a:t>(Parallel-In, Serial-Out)</a:t>
            </a:r>
          </a:p>
          <a:p>
            <a:pPr lvl="2"/>
            <a:r>
              <a:rPr lang="ko-KR" altLang="en-US" dirty="0" err="1"/>
              <a:t>병렬입력－병렬출력</a:t>
            </a:r>
            <a:r>
              <a:rPr lang="ko-KR" altLang="en-US" dirty="0"/>
              <a:t> </a:t>
            </a:r>
            <a:r>
              <a:rPr lang="en-US" altLang="ko-KR" dirty="0"/>
              <a:t>(Parallel-In, Parallel-Out) </a:t>
            </a:r>
          </a:p>
          <a:p>
            <a:pPr lvl="2"/>
            <a:r>
              <a:rPr lang="ko-KR" altLang="en-US" dirty="0"/>
              <a:t>왼쪽 시프트</a:t>
            </a:r>
            <a:r>
              <a:rPr lang="en-US" altLang="ko-KR" dirty="0"/>
              <a:t>, </a:t>
            </a:r>
            <a:r>
              <a:rPr lang="ko-KR" altLang="en-US" dirty="0"/>
              <a:t>오른쪽 시프트</a:t>
            </a:r>
            <a:r>
              <a:rPr lang="en-US" altLang="ko-KR" dirty="0"/>
              <a:t>, </a:t>
            </a:r>
            <a:r>
              <a:rPr lang="ko-KR" altLang="en-US" dirty="0"/>
              <a:t>양방향 시프트</a:t>
            </a:r>
          </a:p>
          <a:p>
            <a:pPr lvl="1" indent="-306388"/>
            <a:r>
              <a:rPr lang="ko-KR" altLang="en-US" dirty="0">
                <a:solidFill>
                  <a:srgbClr val="000000"/>
                </a:solidFill>
              </a:rPr>
              <a:t> </a:t>
            </a:r>
            <a:r>
              <a:rPr lang="en-US" altLang="ko-KR" dirty="0">
                <a:solidFill>
                  <a:srgbClr val="000000"/>
                </a:solidFill>
              </a:rPr>
              <a:t>nonblocking </a:t>
            </a:r>
            <a:r>
              <a:rPr lang="ko-KR" altLang="en-US" dirty="0" err="1">
                <a:solidFill>
                  <a:srgbClr val="000000"/>
                </a:solidFill>
              </a:rPr>
              <a:t>할당문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시프트 연산자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>
                <a:solidFill>
                  <a:srgbClr val="000000"/>
                </a:solidFill>
              </a:rPr>
              <a:t>결합 연산자</a:t>
            </a:r>
            <a:r>
              <a:rPr lang="en-US" altLang="ko-KR" dirty="0">
                <a:solidFill>
                  <a:srgbClr val="000000"/>
                </a:solidFill>
              </a:rPr>
              <a:t>, </a:t>
            </a:r>
            <a:r>
              <a:rPr lang="ko-KR" altLang="en-US" dirty="0" err="1">
                <a:solidFill>
                  <a:srgbClr val="000000"/>
                </a:solidFill>
              </a:rPr>
              <a:t>반복문</a:t>
            </a:r>
            <a:r>
              <a:rPr lang="ko-KR" altLang="en-US" dirty="0">
                <a:solidFill>
                  <a:srgbClr val="000000"/>
                </a:solidFill>
              </a:rPr>
              <a:t> 등으로 모델링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5769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F1BFC-D80B-D355-A37F-6426B9588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BCC752-ED1C-7479-5350-AC6E8AA1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SoC </a:t>
            </a:r>
            <a:r>
              <a:rPr lang="ko-KR" altLang="en-US" sz="2800" dirty="0"/>
              <a:t>기본 순차논리 </a:t>
            </a:r>
            <a:r>
              <a:rPr lang="en-CA" altLang="ko-KR" sz="2800" dirty="0"/>
              <a:t>- </a:t>
            </a:r>
            <a:r>
              <a:rPr lang="ko-KR" altLang="en-US" sz="2800" dirty="0"/>
              <a:t>직렬입력</a:t>
            </a:r>
            <a:r>
              <a:rPr lang="en-US" altLang="ko-KR" sz="2800" dirty="0"/>
              <a:t>-</a:t>
            </a:r>
            <a:r>
              <a:rPr lang="ko-KR" altLang="en-US" sz="2800" dirty="0" err="1"/>
              <a:t>직병렬출력</a:t>
            </a:r>
            <a:r>
              <a:rPr lang="ko-KR" altLang="en-US" sz="2800" dirty="0"/>
              <a:t> 시프트 레지스터</a:t>
            </a:r>
            <a:endParaRPr lang="en-CA" sz="2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40F337-F8E2-E4E3-3990-C2B256D9C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ko-KR" altLang="en-US" dirty="0"/>
              <a:t>비트 직렬입력</a:t>
            </a:r>
            <a:r>
              <a:rPr lang="en-US" altLang="ko-KR" dirty="0"/>
              <a:t>-</a:t>
            </a:r>
            <a:r>
              <a:rPr lang="ko-KR" altLang="en-US" dirty="0" err="1"/>
              <a:t>직력</a:t>
            </a:r>
            <a:r>
              <a:rPr lang="en-CA" altLang="ko-KR" dirty="0"/>
              <a:t>/</a:t>
            </a:r>
            <a:r>
              <a:rPr lang="ko-KR" altLang="en-US" dirty="0"/>
              <a:t>병렬 출력 시프트 레지스터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575A2B-AFDB-6172-CCFB-2119F1D917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9"/>
          <a:stretch/>
        </p:blipFill>
        <p:spPr>
          <a:xfrm>
            <a:off x="2417552" y="1601011"/>
            <a:ext cx="7356894" cy="20444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D7DE0F3-2E58-1ADD-9386-3BE5FD3F6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2683" y="3645417"/>
            <a:ext cx="6406633" cy="268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84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B71929-2ED0-2EC4-A166-A1B5F1BF8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/>
              <a:t>SoC </a:t>
            </a:r>
            <a:r>
              <a:rPr lang="ko-KR" altLang="en-US" sz="3200" dirty="0"/>
              <a:t>기본 순차논리 </a:t>
            </a:r>
            <a:r>
              <a:rPr lang="en-CA" altLang="ko-KR" sz="3200" dirty="0"/>
              <a:t>- </a:t>
            </a:r>
            <a:r>
              <a:rPr lang="ko-KR" altLang="en-US" sz="3200" dirty="0"/>
              <a:t>시프트 레지스터</a:t>
            </a:r>
            <a:endParaRPr lang="en-CA" sz="3200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DF25F06B-E189-7224-BBE2-1E5678308D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224993"/>
              </p:ext>
            </p:extLst>
          </p:nvPr>
        </p:nvGraphicFramePr>
        <p:xfrm>
          <a:off x="479425" y="1132933"/>
          <a:ext cx="11233149" cy="3432713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442681">
                  <a:extLst>
                    <a:ext uri="{9D8B030D-6E8A-4147-A177-3AD203B41FA5}">
                      <a16:colId xmlns:a16="http://schemas.microsoft.com/office/drawing/2014/main" val="3036663565"/>
                    </a:ext>
                  </a:extLst>
                </a:gridCol>
                <a:gridCol w="4450702">
                  <a:extLst>
                    <a:ext uri="{9D8B030D-6E8A-4147-A177-3AD203B41FA5}">
                      <a16:colId xmlns:a16="http://schemas.microsoft.com/office/drawing/2014/main" val="3025337975"/>
                    </a:ext>
                  </a:extLst>
                </a:gridCol>
                <a:gridCol w="5339766">
                  <a:extLst>
                    <a:ext uri="{9D8B030D-6E8A-4147-A177-3AD203B41FA5}">
                      <a16:colId xmlns:a16="http://schemas.microsoft.com/office/drawing/2014/main" val="2488404346"/>
                    </a:ext>
                  </a:extLst>
                </a:gridCol>
              </a:tblGrid>
              <a:tr h="400435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2400" b="0" dirty="0">
                          <a:effectLst/>
                        </a:rPr>
                        <a:t>기능</a:t>
                      </a:r>
                      <a:endParaRPr lang="ko-KR" altLang="en-US" sz="24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4973" marR="74973" marT="37487" marB="3748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2400" b="0">
                          <a:effectLst/>
                        </a:rPr>
                        <a:t>설명</a:t>
                      </a:r>
                      <a:endParaRPr lang="ko-KR" altLang="en-US" sz="2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74973" marR="74973" marT="37487" marB="37487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2400" b="0">
                          <a:effectLst/>
                        </a:rPr>
                        <a:t>활용 예시</a:t>
                      </a:r>
                      <a:endParaRPr lang="ko-KR" altLang="en-US" sz="24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74973" marR="74973" marT="37487" marB="37487"/>
                </a:tc>
                <a:extLst>
                  <a:ext uri="{0D108BD9-81ED-4DB2-BD59-A6C34878D82A}">
                    <a16:rowId xmlns:a16="http://schemas.microsoft.com/office/drawing/2014/main" val="345612314"/>
                  </a:ext>
                </a:extLst>
              </a:tr>
              <a:tr h="1351216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2400">
                          <a:effectLst/>
                        </a:rPr>
                        <a:t>SIPO</a:t>
                      </a:r>
                      <a:endParaRPr lang="en-CA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400">
                          <a:effectLst/>
                        </a:rPr>
                        <a:t>외부에서 직렬로 들어오는 데이터를 병렬로 변환하여 </a:t>
                      </a:r>
                      <a:r>
                        <a:rPr lang="en-US" altLang="ko-KR" sz="2400">
                          <a:effectLst/>
                        </a:rPr>
                        <a:t>GPIO </a:t>
                      </a:r>
                      <a:r>
                        <a:rPr lang="ko-KR" altLang="en-US" sz="2400">
                          <a:effectLst/>
                        </a:rPr>
                        <a:t>출력으로 제공</a:t>
                      </a:r>
                      <a:endParaRPr lang="ko-KR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2400">
                          <a:effectLst/>
                        </a:rPr>
                        <a:t>SPI/I²C </a:t>
                      </a:r>
                      <a:r>
                        <a:rPr lang="ko-KR" altLang="en-US" sz="2400">
                          <a:effectLst/>
                        </a:rPr>
                        <a:t>등 직렬 인터페이스를 통해 데이터를 받아 </a:t>
                      </a:r>
                      <a:r>
                        <a:rPr lang="en-US" altLang="ko-KR" sz="2400">
                          <a:effectLst/>
                        </a:rPr>
                        <a:t>GPIO </a:t>
                      </a:r>
                      <a:r>
                        <a:rPr lang="ko-KR" altLang="en-US" sz="2400">
                          <a:effectLst/>
                        </a:rPr>
                        <a:t>포트 확장</a:t>
                      </a:r>
                      <a:endParaRPr lang="ko-KR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74973" marR="74973" marT="37487" marB="37487" anchor="ctr"/>
                </a:tc>
                <a:extLst>
                  <a:ext uri="{0D108BD9-81ED-4DB2-BD59-A6C34878D82A}">
                    <a16:rowId xmlns:a16="http://schemas.microsoft.com/office/drawing/2014/main" val="579932088"/>
                  </a:ext>
                </a:extLst>
              </a:tr>
              <a:tr h="1640763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2400">
                          <a:effectLst/>
                        </a:rPr>
                        <a:t>PISO</a:t>
                      </a:r>
                      <a:endParaRPr lang="en-CA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400">
                          <a:effectLst/>
                        </a:rPr>
                        <a:t>내부의 병렬 데이터를 직렬 형태로 변환하여 외부에 전송</a:t>
                      </a:r>
                      <a:endParaRPr lang="ko-KR" altLang="en-US" sz="2400">
                        <a:effectLst/>
                        <a:latin typeface="+mn-ea"/>
                        <a:ea typeface="+mn-ea"/>
                      </a:endParaRPr>
                    </a:p>
                  </a:txBody>
                  <a:tcPr marL="74973" marR="74973" marT="37487" marB="37487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2400" dirty="0">
                          <a:effectLst/>
                        </a:rPr>
                        <a:t>여러 개의 스위치나 센서 등으로부터 읽은 </a:t>
                      </a:r>
                      <a:r>
                        <a:rPr lang="en-US" altLang="ko-KR" sz="2400" dirty="0">
                          <a:effectLst/>
                        </a:rPr>
                        <a:t>GPIO </a:t>
                      </a:r>
                      <a:r>
                        <a:rPr lang="ko-KR" altLang="en-US" sz="2400" dirty="0">
                          <a:effectLst/>
                        </a:rPr>
                        <a:t>상태를 직렬 인터페이스를 통해 프로세서나 다른 장치로 전송</a:t>
                      </a:r>
                      <a:endParaRPr lang="ko-KR" altLang="en-US" sz="24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74973" marR="74973" marT="37487" marB="37487" anchor="ctr"/>
                </a:tc>
                <a:extLst>
                  <a:ext uri="{0D108BD9-81ED-4DB2-BD59-A6C34878D82A}">
                    <a16:rowId xmlns:a16="http://schemas.microsoft.com/office/drawing/2014/main" val="297692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1205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52155-9C1A-1FE0-2BF9-610F86C7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SoC </a:t>
            </a:r>
            <a:r>
              <a:rPr lang="ko-KR" altLang="en-US" sz="3200" dirty="0"/>
              <a:t>기본 순차논리 </a:t>
            </a:r>
            <a:r>
              <a:rPr lang="en-CA" altLang="ko-KR" sz="3200" dirty="0"/>
              <a:t>-</a:t>
            </a:r>
            <a:r>
              <a:rPr lang="en-US" altLang="ko-KR" sz="3200" dirty="0"/>
              <a:t>8</a:t>
            </a:r>
            <a:r>
              <a:rPr lang="ko-KR" altLang="en-US" sz="3200" dirty="0"/>
              <a:t>비트 직렬 입력</a:t>
            </a:r>
            <a:r>
              <a:rPr lang="en-US" altLang="ko-KR" sz="3200" dirty="0"/>
              <a:t>-</a:t>
            </a:r>
            <a:r>
              <a:rPr lang="ko-KR" altLang="en-US" sz="3200" dirty="0"/>
              <a:t>병렬 출력 실습</a:t>
            </a:r>
            <a:endParaRPr lang="en-CA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8BA4461-75ED-EA6A-D1F7-38938FA483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40824" y="1511331"/>
            <a:ext cx="6652878" cy="5056188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7032638-0240-8E2D-2F0E-894A426E68F6}"/>
              </a:ext>
            </a:extLst>
          </p:cNvPr>
          <p:cNvSpPr txBox="1">
            <a:spLocks/>
          </p:cNvSpPr>
          <p:nvPr/>
        </p:nvSpPr>
        <p:spPr>
          <a:xfrm>
            <a:off x="619759" y="1111879"/>
            <a:ext cx="10431417" cy="505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+mn-ea"/>
              </a:rPr>
              <a:t>아래 코드를 작성하여 시뮬레이션 해 </a:t>
            </a:r>
            <a:r>
              <a:rPr lang="ko-KR" altLang="en-US" sz="2400" dirty="0" err="1">
                <a:latin typeface="+mn-ea"/>
              </a:rPr>
              <a:t>보시오</a:t>
            </a:r>
            <a:r>
              <a:rPr lang="en-CA" altLang="ko-KR" sz="2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8166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747F8-C5A0-B349-3BD3-B4A9389A9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18901-F16F-C233-B29B-0C152DCE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데이터 직렬입력</a:t>
            </a:r>
            <a:r>
              <a:rPr lang="en-US" altLang="ko-KR" sz="2800" dirty="0"/>
              <a:t>- 8</a:t>
            </a:r>
            <a:r>
              <a:rPr lang="ko-KR" altLang="en-US" sz="2800" dirty="0"/>
              <a:t>비트 직렬 입력</a:t>
            </a:r>
            <a:r>
              <a:rPr lang="en-US" altLang="ko-KR" sz="2800" dirty="0"/>
              <a:t>-</a:t>
            </a:r>
            <a:r>
              <a:rPr lang="ko-KR" altLang="en-US" sz="2800" dirty="0"/>
              <a:t>병렬 출력 </a:t>
            </a:r>
            <a:r>
              <a:rPr lang="en-CA" altLang="ko-KR" sz="2800" dirty="0"/>
              <a:t>– </a:t>
            </a:r>
            <a:r>
              <a:rPr lang="ko-KR" altLang="en-US" sz="2800" dirty="0"/>
              <a:t>시뮬레이션 벡터</a:t>
            </a:r>
            <a:endParaRPr lang="en-CA" sz="28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8BBD8E51-D28E-8A43-48DB-C9A202557931}"/>
              </a:ext>
            </a:extLst>
          </p:cNvPr>
          <p:cNvSpPr txBox="1">
            <a:spLocks/>
          </p:cNvSpPr>
          <p:nvPr/>
        </p:nvSpPr>
        <p:spPr>
          <a:xfrm>
            <a:off x="619759" y="986119"/>
            <a:ext cx="10431417" cy="5182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+mn-ea"/>
              </a:rPr>
              <a:t>아래 코드를 참조하여 시뮬레이션 해보시기 바랍니다</a:t>
            </a:r>
            <a:r>
              <a:rPr lang="en-CA" altLang="ko-KR" sz="2400" dirty="0">
                <a:latin typeface="+mn-ea"/>
              </a:rPr>
              <a:t>.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7EFE52FC-24FE-7E5F-D2F3-2BB5CC443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759" y="1436687"/>
            <a:ext cx="5279553" cy="5056188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B235B96-6851-ECBC-37F3-23785995C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593" y="1464321"/>
            <a:ext cx="6371932" cy="4407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275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49575-C93B-7461-D4F0-D74F5A9EC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C38D9-A760-36A4-6153-402A47DF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800" dirty="0"/>
              <a:t>데이터 직렬입력</a:t>
            </a:r>
            <a:r>
              <a:rPr lang="en-US" altLang="ko-KR" sz="2800" dirty="0"/>
              <a:t>- 8</a:t>
            </a:r>
            <a:r>
              <a:rPr lang="ko-KR" altLang="en-US" sz="2800" dirty="0"/>
              <a:t>비트 직렬 입력</a:t>
            </a:r>
            <a:r>
              <a:rPr lang="en-US" altLang="ko-KR" sz="2800" dirty="0"/>
              <a:t>-</a:t>
            </a:r>
            <a:r>
              <a:rPr lang="ko-KR" altLang="en-US" sz="2800" dirty="0"/>
              <a:t>병렬 출력 </a:t>
            </a:r>
            <a:r>
              <a:rPr lang="en-CA" altLang="ko-KR" sz="2800" dirty="0"/>
              <a:t>– testbench</a:t>
            </a:r>
            <a:r>
              <a:rPr lang="ko-KR" altLang="en-US" sz="2800" dirty="0"/>
              <a:t> </a:t>
            </a:r>
            <a:r>
              <a:rPr lang="en-CA" altLang="ko-KR" sz="2800" dirty="0"/>
              <a:t>code</a:t>
            </a:r>
            <a:r>
              <a:rPr lang="ko-KR" altLang="en-US" sz="2800" dirty="0"/>
              <a:t>결과</a:t>
            </a:r>
            <a:endParaRPr lang="en-CA" sz="2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1F5B21-4406-481D-83F3-2441D174F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518" y="1442760"/>
            <a:ext cx="11564964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33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88FCA-5075-C2BE-B1DF-1359F603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C36FDF-A6C0-FED3-D015-1201A4A86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SoC</a:t>
            </a:r>
            <a:r>
              <a:rPr lang="ko-KR" altLang="en-US" dirty="0"/>
              <a:t> 기본 순차논리 구성 </a:t>
            </a:r>
            <a:r>
              <a:rPr lang="ko-KR" altLang="en-US" dirty="0" err="1"/>
              <a:t>블럭</a:t>
            </a:r>
            <a:r>
              <a:rPr lang="ko-KR" altLang="en-US" dirty="0"/>
              <a:t> 이해하기</a:t>
            </a:r>
            <a:endParaRPr lang="en-CA" altLang="ko-KR" dirty="0"/>
          </a:p>
          <a:p>
            <a:pPr lvl="1"/>
            <a:r>
              <a:rPr lang="ko-KR" altLang="en-US" dirty="0" err="1"/>
              <a:t>플립플랍</a:t>
            </a:r>
            <a:endParaRPr lang="ko-KR" altLang="en-US" dirty="0"/>
          </a:p>
          <a:p>
            <a:pPr lvl="1"/>
            <a:r>
              <a:rPr lang="en-US" altLang="ko-KR" dirty="0"/>
              <a:t>counter</a:t>
            </a:r>
            <a:r>
              <a:rPr lang="ko-KR" altLang="en-US" dirty="0"/>
              <a:t>와 시프트 레지스터</a:t>
            </a:r>
          </a:p>
          <a:p>
            <a:pPr lvl="1"/>
            <a:r>
              <a:rPr lang="ko-KR" altLang="en-US" dirty="0"/>
              <a:t>레지스터 </a:t>
            </a:r>
            <a:r>
              <a:rPr lang="ko-KR" altLang="en-US" dirty="0" err="1"/>
              <a:t>맵과</a:t>
            </a:r>
            <a:r>
              <a:rPr lang="ko-KR" altLang="en-US" dirty="0"/>
              <a:t> 메모리</a:t>
            </a:r>
          </a:p>
          <a:p>
            <a:pPr lvl="1"/>
            <a:r>
              <a:rPr lang="en-US" altLang="ko-KR" dirty="0"/>
              <a:t>FSM </a:t>
            </a:r>
            <a:r>
              <a:rPr lang="ko-KR" altLang="en-US" dirty="0"/>
              <a:t>이해하기</a:t>
            </a:r>
          </a:p>
          <a:p>
            <a:r>
              <a:rPr lang="ko-KR" altLang="en-US" dirty="0"/>
              <a:t>기본 </a:t>
            </a:r>
            <a:r>
              <a:rPr lang="ko-KR" altLang="en-US" dirty="0" err="1"/>
              <a:t>블럭</a:t>
            </a:r>
            <a:r>
              <a:rPr lang="ko-KR" altLang="en-US" dirty="0"/>
              <a:t> 시뮬레이션 해보기 </a:t>
            </a:r>
            <a:r>
              <a:rPr lang="en-US" altLang="ko-KR" dirty="0"/>
              <a:t>- </a:t>
            </a:r>
            <a:r>
              <a:rPr lang="ko-KR" altLang="en-US" dirty="0"/>
              <a:t>실습</a:t>
            </a:r>
            <a:endParaRPr lang="en-CA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Q&amp;A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4188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0448F-6079-0C45-4B87-A83AC0375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72C651-CF64-7119-E709-F37FB87E5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ko-KR" altLang="en-US" dirty="0"/>
              <a:t>순차</a:t>
            </a:r>
            <a:r>
              <a:rPr lang="ko-KR" altLang="en-US" sz="3600" dirty="0"/>
              <a:t>논리 </a:t>
            </a:r>
            <a:r>
              <a:rPr lang="en-CA" altLang="ko-KR" sz="3600" dirty="0"/>
              <a:t>- </a:t>
            </a:r>
            <a:r>
              <a:rPr lang="ko-KR" altLang="en-US" dirty="0"/>
              <a:t>레지스터 </a:t>
            </a:r>
            <a:r>
              <a:rPr lang="ko-KR" altLang="en-US" dirty="0" err="1"/>
              <a:t>맵과</a:t>
            </a:r>
            <a:r>
              <a:rPr lang="ko-KR" altLang="en-US" dirty="0"/>
              <a:t> 메모리 맵</a:t>
            </a:r>
            <a:endParaRPr lang="en-CA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5439FDF-EE93-AE1B-97DE-5CFDC9987F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7535566"/>
              </p:ext>
            </p:extLst>
          </p:nvPr>
        </p:nvGraphicFramePr>
        <p:xfrm>
          <a:off x="2750780" y="4457700"/>
          <a:ext cx="6690439" cy="18288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306616">
                  <a:extLst>
                    <a:ext uri="{9D8B030D-6E8A-4147-A177-3AD203B41FA5}">
                      <a16:colId xmlns:a16="http://schemas.microsoft.com/office/drawing/2014/main" val="1049033429"/>
                    </a:ext>
                  </a:extLst>
                </a:gridCol>
                <a:gridCol w="1925515">
                  <a:extLst>
                    <a:ext uri="{9D8B030D-6E8A-4147-A177-3AD203B41FA5}">
                      <a16:colId xmlns:a16="http://schemas.microsoft.com/office/drawing/2014/main" val="3546661978"/>
                    </a:ext>
                  </a:extLst>
                </a:gridCol>
                <a:gridCol w="1723293">
                  <a:extLst>
                    <a:ext uri="{9D8B030D-6E8A-4147-A177-3AD203B41FA5}">
                      <a16:colId xmlns:a16="http://schemas.microsoft.com/office/drawing/2014/main" val="160897538"/>
                    </a:ext>
                  </a:extLst>
                </a:gridCol>
                <a:gridCol w="1735015">
                  <a:extLst>
                    <a:ext uri="{9D8B030D-6E8A-4147-A177-3AD203B41FA5}">
                      <a16:colId xmlns:a16="http://schemas.microsoft.com/office/drawing/2014/main" val="1669808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b="0">
                          <a:effectLst/>
                        </a:rPr>
                        <a:t>주소 </a:t>
                      </a:r>
                      <a:r>
                        <a:rPr lang="en-US" altLang="ko-KR" b="0">
                          <a:effectLst/>
                        </a:rPr>
                        <a:t>(</a:t>
                      </a:r>
                      <a:r>
                        <a:rPr lang="en-CA" b="0">
                          <a:effectLst/>
                        </a:rPr>
                        <a:t>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b="0">
                          <a:effectLst/>
                        </a:rPr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b="0">
                          <a:effectLst/>
                        </a:rPr>
                        <a:t>설명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b="0">
                          <a:effectLst/>
                        </a:rPr>
                        <a:t>읽기</a:t>
                      </a:r>
                      <a:r>
                        <a:rPr lang="en-US" altLang="ko-KR" b="0">
                          <a:effectLst/>
                        </a:rPr>
                        <a:t>/</a:t>
                      </a:r>
                      <a:r>
                        <a:rPr lang="ko-KR" altLang="en-US" b="0">
                          <a:effectLst/>
                        </a:rPr>
                        <a:t>쓰기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5494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0x00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하드웨어 제어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RW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1176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0x04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하드웨어 상태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7621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0x08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DATA_IN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입력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dirty="0">
                          <a:effectLst/>
                        </a:rPr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431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0x0C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DATA_OUT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출력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dirty="0">
                          <a:effectLst/>
                        </a:rPr>
                        <a:t>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040507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B072082-2D19-EFA5-8E5F-34C1E1A90A41}"/>
              </a:ext>
            </a:extLst>
          </p:cNvPr>
          <p:cNvSpPr txBox="1"/>
          <p:nvPr/>
        </p:nvSpPr>
        <p:spPr>
          <a:xfrm>
            <a:off x="2750780" y="4088368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레지스터 맵</a:t>
            </a:r>
            <a:r>
              <a:rPr lang="en-US" altLang="ko-KR" dirty="0"/>
              <a:t>(</a:t>
            </a:r>
            <a:r>
              <a:rPr lang="en-CA" altLang="ko-KR" dirty="0"/>
              <a:t>Register Map) </a:t>
            </a:r>
            <a:r>
              <a:rPr lang="ko-KR" altLang="en-US" dirty="0"/>
              <a:t>예시</a:t>
            </a:r>
            <a:endParaRPr lang="en-CA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640B3EA-474B-5407-6F5B-24C43AEF6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186" y="1189077"/>
            <a:ext cx="8429625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4674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BF2CB-4575-FE13-5006-73B6EB93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ko-KR" altLang="en-US" dirty="0"/>
              <a:t>순차</a:t>
            </a:r>
            <a:r>
              <a:rPr lang="ko-KR" altLang="en-US" sz="3600" dirty="0"/>
              <a:t>논리 </a:t>
            </a:r>
            <a:r>
              <a:rPr lang="en-CA" altLang="ko-KR" sz="3600" dirty="0"/>
              <a:t>- </a:t>
            </a:r>
            <a:r>
              <a:rPr lang="ko-KR" altLang="en-US" dirty="0"/>
              <a:t>레지스터 </a:t>
            </a:r>
            <a:r>
              <a:rPr lang="ko-KR" altLang="en-US" dirty="0" err="1"/>
              <a:t>맵과</a:t>
            </a:r>
            <a:r>
              <a:rPr lang="ko-KR" altLang="en-US" dirty="0"/>
              <a:t> 메모리 맵</a:t>
            </a:r>
            <a:endParaRPr lang="en-CA" dirty="0"/>
          </a:p>
        </p:txBody>
      </p:sp>
      <p:sp>
        <p:nvSpPr>
          <p:cNvPr id="11" name="내용 개체 틀 10">
            <a:extLst>
              <a:ext uri="{FF2B5EF4-FFF2-40B4-BE49-F238E27FC236}">
                <a16:creationId xmlns:a16="http://schemas.microsoft.com/office/drawing/2014/main" id="{616C7070-845D-BF5D-32D0-E30D0076AB2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986118"/>
            <a:ext cx="10515600" cy="3493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>
                <a:latin typeface="+mn-ea"/>
              </a:rPr>
              <a:t>메모리 맵</a:t>
            </a:r>
            <a:r>
              <a:rPr lang="en-US" altLang="ko-KR" sz="2400" dirty="0">
                <a:latin typeface="+mn-ea"/>
              </a:rPr>
              <a:t>(</a:t>
            </a:r>
            <a:r>
              <a:rPr lang="en-CA" sz="2400" dirty="0">
                <a:latin typeface="+mn-ea"/>
              </a:rPr>
              <a:t>Memory Map)</a:t>
            </a:r>
          </a:p>
          <a:p>
            <a:r>
              <a:rPr lang="ko-KR" altLang="en-US" sz="2400" dirty="0">
                <a:latin typeface="+mn-ea"/>
              </a:rPr>
              <a:t>**메모리 맵**은 </a:t>
            </a:r>
            <a:r>
              <a:rPr lang="en-US" altLang="ko-KR" sz="2400" dirty="0">
                <a:latin typeface="+mn-ea"/>
              </a:rPr>
              <a:t>SoC</a:t>
            </a:r>
            <a:r>
              <a:rPr lang="ko-KR" altLang="en-US" sz="2400" dirty="0">
                <a:latin typeface="+mn-ea"/>
              </a:rPr>
              <a:t>에서 사용 가능한 메모리 공간을 정의한 것입니다</a:t>
            </a:r>
            <a:r>
              <a:rPr lang="en-US" altLang="ko-KR" sz="2400" dirty="0">
                <a:latin typeface="+mn-ea"/>
              </a:rPr>
              <a:t>. </a:t>
            </a:r>
          </a:p>
          <a:p>
            <a:pPr lvl="1"/>
            <a:r>
              <a:rPr lang="en-US" altLang="ko-KR" sz="1800" dirty="0">
                <a:latin typeface="+mn-ea"/>
              </a:rPr>
              <a:t>CPU</a:t>
            </a:r>
            <a:r>
              <a:rPr lang="ko-KR" altLang="en-US" sz="1800" dirty="0">
                <a:latin typeface="+mn-ea"/>
              </a:rPr>
              <a:t>가 접근할 수 있는 모든 메모리 영역을 포함하며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각 영역은 특정 용도로 나뉩니다</a:t>
            </a:r>
            <a:r>
              <a:rPr lang="en-US" altLang="ko-KR" sz="1800" dirty="0">
                <a:latin typeface="+mn-ea"/>
              </a:rPr>
              <a:t>.</a:t>
            </a:r>
            <a:endParaRPr lang="en-US" altLang="ko-KR" sz="105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특징</a:t>
            </a:r>
          </a:p>
          <a:p>
            <a:pPr lvl="1"/>
            <a:r>
              <a:rPr lang="ko-KR" altLang="en-US" sz="1800" dirty="0">
                <a:latin typeface="+mn-ea"/>
              </a:rPr>
              <a:t>주소 공간 분할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메모리는 코드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데이터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스택</a:t>
            </a:r>
            <a:r>
              <a:rPr lang="en-US" altLang="ko-KR" sz="1800" dirty="0">
                <a:latin typeface="+mn-ea"/>
              </a:rPr>
              <a:t>, </a:t>
            </a:r>
            <a:r>
              <a:rPr lang="ko-KR" altLang="en-US" sz="1800" dirty="0">
                <a:latin typeface="+mn-ea"/>
              </a:rPr>
              <a:t>외부 장치 등으로 분할됩니다</a:t>
            </a:r>
            <a:r>
              <a:rPr lang="en-US" altLang="ko-KR" sz="1800" dirty="0">
                <a:latin typeface="+mn-ea"/>
              </a:rPr>
              <a:t>.</a:t>
            </a:r>
            <a:endParaRPr lang="en-US" altLang="ko-KR" sz="105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장치 매핑</a:t>
            </a:r>
            <a:r>
              <a:rPr lang="en-US" altLang="ko-KR" sz="2400" dirty="0">
                <a:latin typeface="+mn-ea"/>
              </a:rPr>
              <a:t>: </a:t>
            </a:r>
          </a:p>
          <a:p>
            <a:pPr lvl="1"/>
            <a:r>
              <a:rPr lang="ko-KR" altLang="en-US" sz="1800" dirty="0">
                <a:latin typeface="+mn-ea"/>
              </a:rPr>
              <a:t>외부 장치</a:t>
            </a:r>
            <a:r>
              <a:rPr lang="en-US" altLang="ko-KR" sz="1800" dirty="0">
                <a:latin typeface="+mn-ea"/>
              </a:rPr>
              <a:t>(</a:t>
            </a:r>
            <a:r>
              <a:rPr lang="ko-KR" altLang="en-US" sz="1800" dirty="0">
                <a:latin typeface="+mn-ea"/>
              </a:rPr>
              <a:t>예</a:t>
            </a:r>
            <a:r>
              <a:rPr lang="en-US" altLang="ko-KR" sz="1800" dirty="0">
                <a:latin typeface="+mn-ea"/>
              </a:rPr>
              <a:t>: UART, SPI </a:t>
            </a:r>
            <a:r>
              <a:rPr lang="ko-KR" altLang="en-US" sz="1800" dirty="0">
                <a:latin typeface="+mn-ea"/>
              </a:rPr>
              <a:t>등</a:t>
            </a:r>
            <a:r>
              <a:rPr lang="en-US" altLang="ko-KR" sz="1800" dirty="0">
                <a:latin typeface="+mn-ea"/>
              </a:rPr>
              <a:t>)</a:t>
            </a:r>
            <a:r>
              <a:rPr lang="ko-KR" altLang="en-US" sz="1800" dirty="0">
                <a:latin typeface="+mn-ea"/>
              </a:rPr>
              <a:t>는 메모리 주소에 </a:t>
            </a:r>
            <a:r>
              <a:rPr lang="ko-KR" altLang="en-US" sz="1800" dirty="0" err="1">
                <a:latin typeface="+mn-ea"/>
              </a:rPr>
              <a:t>매핑되어</a:t>
            </a:r>
            <a:r>
              <a:rPr lang="ko-KR" altLang="en-US" sz="1800" dirty="0">
                <a:latin typeface="+mn-ea"/>
              </a:rPr>
              <a:t> </a:t>
            </a:r>
            <a:r>
              <a:rPr lang="en-US" altLang="ko-KR" sz="1800" dirty="0">
                <a:latin typeface="+mn-ea"/>
              </a:rPr>
              <a:t>CPU</a:t>
            </a:r>
            <a:r>
              <a:rPr lang="ko-KR" altLang="en-US" sz="1800" dirty="0">
                <a:latin typeface="+mn-ea"/>
              </a:rPr>
              <a:t>가 이를 제어할 수 있습니다</a:t>
            </a:r>
            <a:r>
              <a:rPr lang="en-US" altLang="ko-KR" sz="1800" dirty="0">
                <a:latin typeface="+mn-ea"/>
              </a:rPr>
              <a:t>.</a:t>
            </a:r>
            <a:endParaRPr lang="en-US" altLang="ko-KR" sz="1050" dirty="0">
              <a:latin typeface="+mn-ea"/>
            </a:endParaRPr>
          </a:p>
          <a:p>
            <a:r>
              <a:rPr lang="ko-KR" altLang="en-US" sz="2400" dirty="0">
                <a:latin typeface="+mn-ea"/>
              </a:rPr>
              <a:t>효율적 설계</a:t>
            </a:r>
            <a:r>
              <a:rPr lang="en-US" altLang="ko-KR" sz="2400" dirty="0">
                <a:latin typeface="+mn-ea"/>
              </a:rPr>
              <a:t>: </a:t>
            </a:r>
          </a:p>
          <a:p>
            <a:pPr lvl="1"/>
            <a:r>
              <a:rPr lang="ko-KR" altLang="en-US" sz="1800" dirty="0">
                <a:latin typeface="+mn-ea"/>
              </a:rPr>
              <a:t>메모리 </a:t>
            </a:r>
            <a:r>
              <a:rPr lang="ko-KR" altLang="en-US" sz="1800" dirty="0" err="1">
                <a:latin typeface="+mn-ea"/>
              </a:rPr>
              <a:t>맵을</a:t>
            </a:r>
            <a:r>
              <a:rPr lang="ko-KR" altLang="en-US" sz="1800" dirty="0">
                <a:latin typeface="+mn-ea"/>
              </a:rPr>
              <a:t> 통해 데이터와 장치 간의 효율적인 접근이 가능합니다</a:t>
            </a:r>
            <a:r>
              <a:rPr lang="en-US" altLang="ko-KR" sz="1800" dirty="0">
                <a:latin typeface="+mn-ea"/>
              </a:rPr>
              <a:t>.</a:t>
            </a:r>
            <a:endParaRPr lang="en-CA" sz="1800" dirty="0">
              <a:latin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5E6A06-78EB-B661-680F-792FB2BD2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54193"/>
              </p:ext>
            </p:extLst>
          </p:nvPr>
        </p:nvGraphicFramePr>
        <p:xfrm>
          <a:off x="1587759" y="4791262"/>
          <a:ext cx="9016482" cy="18288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3005494">
                  <a:extLst>
                    <a:ext uri="{9D8B030D-6E8A-4147-A177-3AD203B41FA5}">
                      <a16:colId xmlns:a16="http://schemas.microsoft.com/office/drawing/2014/main" val="3463101013"/>
                    </a:ext>
                  </a:extLst>
                </a:gridCol>
                <a:gridCol w="3005494">
                  <a:extLst>
                    <a:ext uri="{9D8B030D-6E8A-4147-A177-3AD203B41FA5}">
                      <a16:colId xmlns:a16="http://schemas.microsoft.com/office/drawing/2014/main" val="1019023692"/>
                    </a:ext>
                  </a:extLst>
                </a:gridCol>
                <a:gridCol w="3005494">
                  <a:extLst>
                    <a:ext uri="{9D8B030D-6E8A-4147-A177-3AD203B41FA5}">
                      <a16:colId xmlns:a16="http://schemas.microsoft.com/office/drawing/2014/main" val="3327135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b="0">
                          <a:effectLst/>
                        </a:rPr>
                        <a:t>주소 범위 </a:t>
                      </a:r>
                      <a:r>
                        <a:rPr lang="en-US" altLang="ko-KR" b="0">
                          <a:effectLst/>
                        </a:rPr>
                        <a:t>(</a:t>
                      </a:r>
                      <a:r>
                        <a:rPr lang="en-CA" b="0">
                          <a:effectLst/>
                        </a:rPr>
                        <a:t>Hex)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b="0">
                          <a:effectLst/>
                        </a:rPr>
                        <a:t>용도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b="0">
                          <a:effectLst/>
                        </a:rPr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122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0x00000000~0x0000FFFF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부트 코드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91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0x00010000~0x0001FFFF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RAM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실행 중인 프로그램 데이터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1736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0x80000000~0x80000FFF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UART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>
                          <a:effectLst/>
                        </a:rPr>
                        <a:t>UART </a:t>
                      </a:r>
                      <a:r>
                        <a:rPr lang="ko-KR" altLang="en-US">
                          <a:effectLst/>
                        </a:rPr>
                        <a:t>제어 및 데이터 전송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14071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0x90000000~0x90000FFF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GPIO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dirty="0">
                          <a:effectLst/>
                        </a:rPr>
                        <a:t>GPIO </a:t>
                      </a:r>
                      <a:r>
                        <a:rPr lang="ko-KR" altLang="en-US" dirty="0">
                          <a:effectLst/>
                        </a:rPr>
                        <a:t>핀 설정 및 상태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049269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11A5DC3-4FC0-B0DD-D25D-1569142B7391}"/>
              </a:ext>
            </a:extLst>
          </p:cNvPr>
          <p:cNvSpPr txBox="1"/>
          <p:nvPr/>
        </p:nvSpPr>
        <p:spPr>
          <a:xfrm>
            <a:off x="1587759" y="4479382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예시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6464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8F40AD-5C5A-63B2-1D53-1947CAA36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ko-KR" altLang="en-US" dirty="0"/>
              <a:t>순차</a:t>
            </a:r>
            <a:r>
              <a:rPr lang="ko-KR" altLang="en-US" sz="3600" dirty="0"/>
              <a:t>논리 </a:t>
            </a:r>
            <a:r>
              <a:rPr lang="ko-KR" altLang="en-US" dirty="0"/>
              <a:t>레지스터 </a:t>
            </a:r>
            <a:r>
              <a:rPr lang="ko-KR" altLang="en-US" dirty="0" err="1"/>
              <a:t>맵을</a:t>
            </a:r>
            <a:r>
              <a:rPr lang="ko-KR" altLang="en-US" dirty="0"/>
              <a:t> 통한 메모리 관리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5CFD3-3BBB-79B4-743B-9D9C16D0D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레지스터 맵</a:t>
            </a:r>
            <a:r>
              <a:rPr lang="en-US" altLang="ko-KR" sz="2000" dirty="0">
                <a:latin typeface="+mn-ea"/>
              </a:rPr>
              <a:t>(Register Map)</a:t>
            </a:r>
            <a:r>
              <a:rPr lang="ko-KR" altLang="en-US" sz="2000" dirty="0">
                <a:latin typeface="+mn-ea"/>
              </a:rPr>
              <a:t>은 하드웨어 모듈의 제어 및 상태 정보를 특정 메모리 주소에 매핑하여 소프트웨어가 이를 효율적으로 관리</a:t>
            </a:r>
            <a:endParaRPr lang="en-CA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하드웨어와 소프트웨어 간의 상호작용이 체계적으로 이루어지며</a:t>
            </a:r>
            <a:r>
              <a:rPr lang="en-US" altLang="ko-KR" sz="2000" dirty="0">
                <a:latin typeface="+mn-ea"/>
              </a:rPr>
              <a:t>, </a:t>
            </a:r>
            <a:r>
              <a:rPr lang="ko-KR" altLang="en-US" sz="2000" dirty="0">
                <a:latin typeface="+mn-ea"/>
              </a:rPr>
              <a:t>메모리 관리가 간소화</a:t>
            </a:r>
            <a:endParaRPr lang="en-CA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레지스터 </a:t>
            </a:r>
            <a:r>
              <a:rPr lang="ko-KR" altLang="en-US" sz="2000" dirty="0" err="1">
                <a:latin typeface="+mn-ea"/>
              </a:rPr>
              <a:t>맵을</a:t>
            </a:r>
            <a:r>
              <a:rPr lang="ko-KR" altLang="en-US" sz="2000" dirty="0">
                <a:latin typeface="+mn-ea"/>
              </a:rPr>
              <a:t> 통한 메모리 관리의 주요 원칙</a:t>
            </a:r>
            <a:endParaRPr lang="en-CA" sz="1600" dirty="0">
              <a:latin typeface="+mn-ea"/>
            </a:endParaRP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8C4CC892-BE18-4DB6-F0AC-06C440B663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208558"/>
              </p:ext>
            </p:extLst>
          </p:nvPr>
        </p:nvGraphicFramePr>
        <p:xfrm>
          <a:off x="689688" y="2811644"/>
          <a:ext cx="10812623" cy="2274872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856271">
                  <a:extLst>
                    <a:ext uri="{9D8B030D-6E8A-4147-A177-3AD203B41FA5}">
                      <a16:colId xmlns:a16="http://schemas.microsoft.com/office/drawing/2014/main" val="1203412437"/>
                    </a:ext>
                  </a:extLst>
                </a:gridCol>
                <a:gridCol w="8956352">
                  <a:extLst>
                    <a:ext uri="{9D8B030D-6E8A-4147-A177-3AD203B41FA5}">
                      <a16:colId xmlns:a16="http://schemas.microsoft.com/office/drawing/2014/main" val="2714847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1800" b="0" dirty="0">
                          <a:effectLst/>
                        </a:rPr>
                        <a:t>원칙</a:t>
                      </a:r>
                    </a:p>
                  </a:txBody>
                  <a:tcPr marL="51073" marR="51073" marT="25536" marB="25536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1800" b="0" dirty="0">
                          <a:effectLst/>
                        </a:rPr>
                        <a:t>설명</a:t>
                      </a:r>
                    </a:p>
                  </a:txBody>
                  <a:tcPr marL="51073" marR="51073" marT="25536" marB="25536"/>
                </a:tc>
                <a:extLst>
                  <a:ext uri="{0D108BD9-81ED-4DB2-BD59-A6C34878D82A}">
                    <a16:rowId xmlns:a16="http://schemas.microsoft.com/office/drawing/2014/main" val="3295573009"/>
                  </a:ext>
                </a:extLst>
              </a:tr>
              <a:tr h="3226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b="0" dirty="0">
                          <a:effectLst/>
                        </a:rPr>
                        <a:t>주소 공간 분할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51073" marR="51073" marT="25536" marB="2553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effectLst/>
                        </a:rPr>
                        <a:t>각 레지스터에 고유한 메모리 주소를 할당하여 하드웨어 모듈 간 충돌을 방지하고 체계적으로 관리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51073" marR="51073" marT="25536" marB="25536" anchor="ctr"/>
                </a:tc>
                <a:extLst>
                  <a:ext uri="{0D108BD9-81ED-4DB2-BD59-A6C34878D82A}">
                    <a16:rowId xmlns:a16="http://schemas.microsoft.com/office/drawing/2014/main" val="2988209288"/>
                  </a:ext>
                </a:extLst>
              </a:tr>
              <a:tr h="3226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b="0" dirty="0">
                          <a:effectLst/>
                        </a:rPr>
                        <a:t>효율적인 접근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51073" marR="51073" marT="25536" marB="2553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600">
                          <a:effectLst/>
                        </a:rPr>
                        <a:t>CPU</a:t>
                      </a:r>
                      <a:r>
                        <a:rPr lang="ko-KR" altLang="en-US" sz="1600">
                          <a:effectLst/>
                        </a:rPr>
                        <a:t>가 특정 주소를 통해 하드웨어를 제어하거나 상태를 읽음으로써 빠르고 간단한 데이터 처리 가능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51073" marR="51073" marT="25536" marB="25536" anchor="ctr"/>
                </a:tc>
                <a:extLst>
                  <a:ext uri="{0D108BD9-81ED-4DB2-BD59-A6C34878D82A}">
                    <a16:rowId xmlns:a16="http://schemas.microsoft.com/office/drawing/2014/main" val="2199691454"/>
                  </a:ext>
                </a:extLst>
              </a:tr>
              <a:tr h="322647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b="0" dirty="0">
                          <a:effectLst/>
                        </a:rPr>
                        <a:t>읽기</a:t>
                      </a:r>
                      <a:r>
                        <a:rPr lang="en-US" altLang="ko-KR" sz="1800" b="0" dirty="0">
                          <a:effectLst/>
                        </a:rPr>
                        <a:t>/</a:t>
                      </a:r>
                      <a:r>
                        <a:rPr lang="ko-KR" altLang="en-US" sz="1800" b="0" dirty="0">
                          <a:effectLst/>
                        </a:rPr>
                        <a:t>쓰기 권한 설정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51073" marR="51073" marT="25536" marB="2553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effectLst/>
                        </a:rPr>
                        <a:t>레지스터마다 읽기</a:t>
                      </a:r>
                      <a:r>
                        <a:rPr lang="en-US" altLang="ko-KR" sz="1600">
                          <a:effectLst/>
                        </a:rPr>
                        <a:t>(Read), </a:t>
                      </a:r>
                      <a:r>
                        <a:rPr lang="ko-KR" altLang="en-US" sz="1600">
                          <a:effectLst/>
                        </a:rPr>
                        <a:t>쓰기</a:t>
                      </a:r>
                      <a:r>
                        <a:rPr lang="en-US" altLang="ko-KR" sz="1600">
                          <a:effectLst/>
                        </a:rPr>
                        <a:t>(Write), </a:t>
                      </a:r>
                      <a:r>
                        <a:rPr lang="ko-KR" altLang="en-US" sz="1600">
                          <a:effectLst/>
                        </a:rPr>
                        <a:t>읽기</a:t>
                      </a:r>
                      <a:r>
                        <a:rPr lang="en-US" altLang="ko-KR" sz="1600">
                          <a:effectLst/>
                        </a:rPr>
                        <a:t>-</a:t>
                      </a:r>
                      <a:r>
                        <a:rPr lang="ko-KR" altLang="en-US" sz="1600">
                          <a:effectLst/>
                        </a:rPr>
                        <a:t>쓰기</a:t>
                      </a:r>
                      <a:r>
                        <a:rPr lang="en-US" altLang="ko-KR" sz="1600">
                          <a:effectLst/>
                        </a:rPr>
                        <a:t>(Read-Write) </a:t>
                      </a:r>
                      <a:r>
                        <a:rPr lang="ko-KR" altLang="en-US" sz="1600">
                          <a:effectLst/>
                        </a:rPr>
                        <a:t>권한을 설정하여 잘못된 접근 방지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51073" marR="51073" marT="25536" marB="25536" anchor="ctr"/>
                </a:tc>
                <a:extLst>
                  <a:ext uri="{0D108BD9-81ED-4DB2-BD59-A6C34878D82A}">
                    <a16:rowId xmlns:a16="http://schemas.microsoft.com/office/drawing/2014/main" val="3846187725"/>
                  </a:ext>
                </a:extLst>
              </a:tr>
              <a:tr h="27170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b="0" dirty="0">
                          <a:effectLst/>
                        </a:rPr>
                        <a:t>확장성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51073" marR="51073" marT="25536" marB="2553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effectLst/>
                        </a:rPr>
                        <a:t>새로운 하드웨어 모듈 추가 시 기존 메모리 구조에 쉽게 통합 가능 </a:t>
                      </a:r>
                      <a:r>
                        <a:rPr lang="en-US" altLang="ko-KR" sz="1600">
                          <a:effectLst/>
                        </a:rPr>
                        <a:t>(</a:t>
                      </a:r>
                      <a:r>
                        <a:rPr lang="ko-KR" altLang="en-US" sz="1600">
                          <a:effectLst/>
                        </a:rPr>
                        <a:t>새로운 주소 공간만 추가</a:t>
                      </a:r>
                      <a:r>
                        <a:rPr lang="en-US" altLang="ko-KR" sz="1600">
                          <a:effectLst/>
                        </a:rPr>
                        <a:t>).</a:t>
                      </a:r>
                    </a:p>
                  </a:txBody>
                  <a:tcPr marL="51073" marR="51073" marT="25536" marB="25536" anchor="ctr"/>
                </a:tc>
                <a:extLst>
                  <a:ext uri="{0D108BD9-81ED-4DB2-BD59-A6C34878D82A}">
                    <a16:rowId xmlns:a16="http://schemas.microsoft.com/office/drawing/2014/main" val="2263428565"/>
                  </a:ext>
                </a:extLst>
              </a:tr>
              <a:tr h="37359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b="0" dirty="0">
                          <a:effectLst/>
                        </a:rPr>
                        <a:t>메모리 보호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51073" marR="51073" marT="25536" marB="2553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effectLst/>
                        </a:rPr>
                        <a:t>권한 설정 및 주소 분리를 통해 소프트웨어가 불필요하거나 잘못된 영역에 접근하지 않도록 보호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51073" marR="51073" marT="25536" marB="25536" anchor="ctr"/>
                </a:tc>
                <a:extLst>
                  <a:ext uri="{0D108BD9-81ED-4DB2-BD59-A6C34878D82A}">
                    <a16:rowId xmlns:a16="http://schemas.microsoft.com/office/drawing/2014/main" val="3137318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365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116DF-8FB6-9A30-8B0D-F58C1A65E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ko-KR" altLang="en-US" dirty="0"/>
              <a:t>순차</a:t>
            </a:r>
            <a:r>
              <a:rPr lang="ko-KR" altLang="en-US" sz="3600" dirty="0"/>
              <a:t>논리 </a:t>
            </a:r>
            <a:r>
              <a:rPr lang="ko-KR" altLang="en-US" dirty="0"/>
              <a:t>레지스터 </a:t>
            </a:r>
            <a:r>
              <a:rPr lang="ko-KR" altLang="en-US" dirty="0" err="1"/>
              <a:t>맵을</a:t>
            </a:r>
            <a:r>
              <a:rPr lang="ko-KR" altLang="en-US" dirty="0"/>
              <a:t> 통한 메모리 관리</a:t>
            </a:r>
            <a:endParaRPr lang="en-CA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795901-74CD-2589-E821-BA1C36530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09CC8642-77ED-75DE-33F9-24CEA41EAB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501655"/>
              </p:ext>
            </p:extLst>
          </p:nvPr>
        </p:nvGraphicFramePr>
        <p:xfrm>
          <a:off x="692798" y="1624373"/>
          <a:ext cx="10806404" cy="2703411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2181031">
                  <a:extLst>
                    <a:ext uri="{9D8B030D-6E8A-4147-A177-3AD203B41FA5}">
                      <a16:colId xmlns:a16="http://schemas.microsoft.com/office/drawing/2014/main" val="1119075278"/>
                    </a:ext>
                  </a:extLst>
                </a:gridCol>
                <a:gridCol w="8625373">
                  <a:extLst>
                    <a:ext uri="{9D8B030D-6E8A-4147-A177-3AD203B41FA5}">
                      <a16:colId xmlns:a16="http://schemas.microsoft.com/office/drawing/2014/main" val="32961717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2000" b="0" dirty="0">
                          <a:effectLst/>
                        </a:rPr>
                        <a:t>항목</a:t>
                      </a:r>
                    </a:p>
                  </a:txBody>
                  <a:tcPr marL="43953" marR="43953" marT="21976" marB="21976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2000" b="0" dirty="0">
                          <a:effectLst/>
                        </a:rPr>
                        <a:t>설명</a:t>
                      </a:r>
                    </a:p>
                  </a:txBody>
                  <a:tcPr marL="43953" marR="43953" marT="21976" marB="21976"/>
                </a:tc>
                <a:extLst>
                  <a:ext uri="{0D108BD9-81ED-4DB2-BD59-A6C34878D82A}">
                    <a16:rowId xmlns:a16="http://schemas.microsoft.com/office/drawing/2014/main" val="1251590008"/>
                  </a:ext>
                </a:extLst>
              </a:tr>
              <a:tr h="319571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b="0" dirty="0">
                          <a:effectLst/>
                        </a:rPr>
                        <a:t>효율적인 자원 분배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effectLst/>
                        </a:rPr>
                        <a:t>각 하드웨어 모듈에 고유한 메모리 공간을 할당하여 충돌을 방지하고</a:t>
                      </a:r>
                      <a:r>
                        <a:rPr lang="en-US" altLang="ko-KR" sz="1600" dirty="0">
                          <a:effectLst/>
                        </a:rPr>
                        <a:t>, CPU</a:t>
                      </a:r>
                      <a:r>
                        <a:rPr lang="ko-KR" altLang="en-US" sz="1600" dirty="0">
                          <a:effectLst/>
                        </a:rPr>
                        <a:t>가 효율적으로 접근 가능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735505280"/>
                  </a:ext>
                </a:extLst>
              </a:tr>
              <a:tr h="319571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b="0" dirty="0">
                          <a:effectLst/>
                        </a:rPr>
                        <a:t>소프트웨어와 하드웨어 통합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effectLst/>
                        </a:rPr>
                        <a:t>소프트웨어가 특정 메모리 주소를 통해 하드웨어를 제어하거나 상태를 읽음으로써 간단한 통합 가능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2344086955"/>
                  </a:ext>
                </a:extLst>
              </a:tr>
              <a:tr h="26911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b="0" dirty="0">
                          <a:effectLst/>
                        </a:rPr>
                        <a:t>확장성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effectLst/>
                        </a:rPr>
                        <a:t>새로운 하드웨어 모듈 추가 시 기존 구조에 쉽게 통합 가능 </a:t>
                      </a:r>
                      <a:r>
                        <a:rPr lang="en-US" altLang="ko-KR" sz="1600">
                          <a:effectLst/>
                        </a:rPr>
                        <a:t>(</a:t>
                      </a:r>
                      <a:r>
                        <a:rPr lang="ko-KR" altLang="en-US" sz="1600">
                          <a:effectLst/>
                        </a:rPr>
                        <a:t>새로운 주소 공간만 추가</a:t>
                      </a:r>
                      <a:r>
                        <a:rPr lang="en-US" altLang="ko-KR" sz="1600">
                          <a:effectLst/>
                        </a:rPr>
                        <a:t>).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3853500111"/>
                  </a:ext>
                </a:extLst>
              </a:tr>
              <a:tr h="319571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b="0" dirty="0">
                          <a:effectLst/>
                        </a:rPr>
                        <a:t>읽기</a:t>
                      </a:r>
                      <a:r>
                        <a:rPr lang="en-US" altLang="ko-KR" sz="1800" b="0" dirty="0">
                          <a:effectLst/>
                        </a:rPr>
                        <a:t>/</a:t>
                      </a:r>
                      <a:r>
                        <a:rPr lang="ko-KR" altLang="en-US" sz="1800" b="0" dirty="0">
                          <a:effectLst/>
                        </a:rPr>
                        <a:t>쓰기 권한 설정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>
                          <a:effectLst/>
                        </a:rPr>
                        <a:t>레지스터마다 읽기</a:t>
                      </a:r>
                      <a:r>
                        <a:rPr lang="en-US" altLang="ko-KR" sz="1600">
                          <a:effectLst/>
                        </a:rPr>
                        <a:t>(Read), </a:t>
                      </a:r>
                      <a:r>
                        <a:rPr lang="ko-KR" altLang="en-US" sz="1600">
                          <a:effectLst/>
                        </a:rPr>
                        <a:t>쓰기</a:t>
                      </a:r>
                      <a:r>
                        <a:rPr lang="en-US" altLang="ko-KR" sz="1600">
                          <a:effectLst/>
                        </a:rPr>
                        <a:t>(Write), </a:t>
                      </a:r>
                      <a:r>
                        <a:rPr lang="ko-KR" altLang="en-US" sz="1600">
                          <a:effectLst/>
                        </a:rPr>
                        <a:t>읽기</a:t>
                      </a:r>
                      <a:r>
                        <a:rPr lang="en-US" altLang="ko-KR" sz="1600">
                          <a:effectLst/>
                        </a:rPr>
                        <a:t>-</a:t>
                      </a:r>
                      <a:r>
                        <a:rPr lang="ko-KR" altLang="en-US" sz="1600">
                          <a:effectLst/>
                        </a:rPr>
                        <a:t>쓰기</a:t>
                      </a:r>
                      <a:r>
                        <a:rPr lang="en-US" altLang="ko-KR" sz="1600">
                          <a:effectLst/>
                        </a:rPr>
                        <a:t>(Read-Write) </a:t>
                      </a:r>
                      <a:r>
                        <a:rPr lang="ko-KR" altLang="en-US" sz="1600">
                          <a:effectLst/>
                        </a:rPr>
                        <a:t>권한을 설정하여 메모리 보호 가능</a:t>
                      </a:r>
                      <a:r>
                        <a:rPr lang="en-US" altLang="ko-KR" sz="1600">
                          <a:effectLst/>
                        </a:rPr>
                        <a:t>.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1388290990"/>
                  </a:ext>
                </a:extLst>
              </a:tr>
              <a:tr h="37003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b="0" dirty="0">
                          <a:effectLst/>
                        </a:rPr>
                        <a:t>디버깅 및 유지보수 용이성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43953" marR="43953" marT="21976" marB="21976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600" dirty="0">
                          <a:effectLst/>
                        </a:rPr>
                        <a:t>명확히 정의된 레지스터 맵 덕분에 소프트웨어와 하드웨어 간의 인터페이스가 직관적이고 문제 해결이 용이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</a:p>
                  </a:txBody>
                  <a:tcPr marL="43953" marR="43953" marT="21976" marB="21976" anchor="ctr"/>
                </a:tc>
                <a:extLst>
                  <a:ext uri="{0D108BD9-81ED-4DB2-BD59-A6C34878D82A}">
                    <a16:rowId xmlns:a16="http://schemas.microsoft.com/office/drawing/2014/main" val="3119104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8730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D6EC8-F975-5593-5A34-B6D8FB2F7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BB2832-1874-4CDD-0E31-E89CDD49D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SoC </a:t>
            </a:r>
            <a:r>
              <a:rPr lang="ko-KR" altLang="en-US" sz="3200" dirty="0"/>
              <a:t>기본 순차논리 </a:t>
            </a:r>
            <a:r>
              <a:rPr lang="en-CA" altLang="ko-KR" sz="3200" dirty="0"/>
              <a:t>-</a:t>
            </a:r>
            <a:r>
              <a:rPr lang="ko-KR" altLang="en-US" sz="3200" dirty="0"/>
              <a:t> 레지스터 맵 실습</a:t>
            </a:r>
            <a:endParaRPr lang="en-CA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378A87F-A4CF-0D96-BE80-2E414D073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4096" y="1436687"/>
            <a:ext cx="5703807" cy="5056188"/>
          </a:xfr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4D79A70-3996-709E-0A44-1F1672021C66}"/>
              </a:ext>
            </a:extLst>
          </p:cNvPr>
          <p:cNvSpPr txBox="1">
            <a:spLocks/>
          </p:cNvSpPr>
          <p:nvPr/>
        </p:nvSpPr>
        <p:spPr>
          <a:xfrm>
            <a:off x="838200" y="986118"/>
            <a:ext cx="10431417" cy="505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+mn-ea"/>
              </a:rPr>
              <a:t>아래 코드를 작성하여 시뮬레이션 해 </a:t>
            </a:r>
            <a:r>
              <a:rPr lang="ko-KR" altLang="en-US" sz="2400" dirty="0" err="1">
                <a:latin typeface="+mn-ea"/>
              </a:rPr>
              <a:t>보시오</a:t>
            </a:r>
            <a:r>
              <a:rPr lang="en-CA" altLang="ko-KR" sz="2400" dirty="0">
                <a:latin typeface="+mn-ea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17990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11900-2EBC-0477-D759-DF53AC270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9C32E-71EE-E574-8B4B-6831188E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레지스터 실습 </a:t>
            </a:r>
            <a:r>
              <a:rPr lang="en-CA" altLang="ko-KR" sz="3200" dirty="0"/>
              <a:t>– </a:t>
            </a:r>
            <a:r>
              <a:rPr lang="ko-KR" altLang="en-US" sz="3200" dirty="0"/>
              <a:t>시뮬레이션 벡터</a:t>
            </a:r>
            <a:endParaRPr lang="en-CA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71B1A2D-C027-46EF-AB1B-18A1F3EBA861}"/>
              </a:ext>
            </a:extLst>
          </p:cNvPr>
          <p:cNvSpPr txBox="1">
            <a:spLocks/>
          </p:cNvSpPr>
          <p:nvPr/>
        </p:nvSpPr>
        <p:spPr>
          <a:xfrm>
            <a:off x="619759" y="1111879"/>
            <a:ext cx="10431417" cy="505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+mn-ea"/>
              </a:rPr>
              <a:t>아래 코드를 참조하여 시뮬레이션 해보시기 바랍니다</a:t>
            </a:r>
            <a:r>
              <a:rPr lang="en-CA" altLang="ko-KR" sz="2400" dirty="0">
                <a:latin typeface="+mn-ea"/>
              </a:rPr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6DB055F-E758-6738-5998-17EC7C53C3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699931" y="1668776"/>
            <a:ext cx="5872310" cy="4499478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9D3D5F8-F335-0C19-13F0-BEFA00597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1740431"/>
            <a:ext cx="4693024" cy="3677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028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A159A-FD1B-3623-A202-334DC0290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ECC230-025F-FAC9-E0E7-58EA6F6D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dirty="0"/>
              <a:t>레지스터 </a:t>
            </a:r>
            <a:r>
              <a:rPr lang="ko-KR" altLang="en-US" sz="3200" dirty="0" err="1"/>
              <a:t>맵과</a:t>
            </a:r>
            <a:r>
              <a:rPr lang="ko-KR" altLang="en-US" sz="3200" dirty="0"/>
              <a:t> 메모리 맵 실습</a:t>
            </a:r>
            <a:r>
              <a:rPr lang="en-CA" altLang="ko-KR" sz="3200" dirty="0"/>
              <a:t>– testbench</a:t>
            </a:r>
            <a:r>
              <a:rPr lang="ko-KR" altLang="en-US" sz="3200" dirty="0"/>
              <a:t> </a:t>
            </a:r>
            <a:r>
              <a:rPr lang="en-CA" altLang="ko-KR" sz="3200" dirty="0"/>
              <a:t>code</a:t>
            </a:r>
            <a:r>
              <a:rPr lang="ko-KR" altLang="en-US" sz="3200" dirty="0"/>
              <a:t>결과</a:t>
            </a:r>
            <a:endParaRPr lang="en-CA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C8321A-3E91-1B10-0404-AADF98461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10" y="1727782"/>
            <a:ext cx="809738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01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25D9A-83FA-963C-5528-60710D42A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E6490E-FA5B-CFC9-AA21-CF1DD4F2C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SoC </a:t>
            </a:r>
            <a:r>
              <a:rPr lang="ko-KR" altLang="en-US" sz="3200" dirty="0"/>
              <a:t>기본 </a:t>
            </a:r>
            <a:r>
              <a:rPr lang="ko-KR" altLang="en-US" sz="3200" dirty="0" err="1"/>
              <a:t>유한상태머신</a:t>
            </a:r>
            <a:r>
              <a:rPr lang="ko-KR" altLang="en-US" sz="3200" dirty="0"/>
              <a:t> 회로</a:t>
            </a:r>
            <a:endParaRPr lang="en-CA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BAEBED-79A3-0673-483A-1E2DC7B3A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986118"/>
            <a:ext cx="10515600" cy="505637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ko-KR" altLang="en-US" sz="2400" dirty="0"/>
              <a:t>유한상태 머신</a:t>
            </a:r>
            <a:r>
              <a:rPr lang="en-US" altLang="ko-KR" sz="2400" dirty="0"/>
              <a:t>(Finite State Machine; FSM)</a:t>
            </a:r>
          </a:p>
          <a:p>
            <a:pPr lvl="1">
              <a:lnSpc>
                <a:spcPct val="130000"/>
              </a:lnSpc>
            </a:pPr>
            <a:r>
              <a:rPr lang="ko-KR" altLang="en-US" sz="1800" dirty="0">
                <a:latin typeface="+mn-ea"/>
              </a:rPr>
              <a:t>정해진 수의 상태를 가지고 상태들 간의 천이에 의해 출력을 생성하는 회로</a:t>
            </a:r>
          </a:p>
          <a:p>
            <a:pPr lvl="1">
              <a:lnSpc>
                <a:spcPct val="130000"/>
              </a:lnSpc>
            </a:pPr>
            <a:r>
              <a:rPr lang="ko-KR" altLang="en-US" sz="1800" dirty="0">
                <a:latin typeface="+mn-ea"/>
              </a:rPr>
              <a:t>디지털 시스템의 제어회로 구성에 사용</a:t>
            </a:r>
          </a:p>
          <a:p>
            <a:pPr lvl="1">
              <a:lnSpc>
                <a:spcPct val="130000"/>
              </a:lnSpc>
            </a:pPr>
            <a:r>
              <a:rPr lang="en-US" altLang="ko-KR" sz="1800" b="1" dirty="0">
                <a:solidFill>
                  <a:srgbClr val="7030A0"/>
                </a:solidFill>
                <a:latin typeface="+mn-ea"/>
              </a:rPr>
              <a:t>Moore </a:t>
            </a:r>
            <a:r>
              <a:rPr lang="ko-KR" altLang="en-US" sz="1800" b="1" dirty="0">
                <a:solidFill>
                  <a:srgbClr val="7030A0"/>
                </a:solidFill>
                <a:latin typeface="+mn-ea"/>
              </a:rPr>
              <a:t>머신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출력이 단지 현재상태에 의해서 결정</a:t>
            </a:r>
          </a:p>
          <a:p>
            <a:pPr lvl="1">
              <a:lnSpc>
                <a:spcPct val="130000"/>
              </a:lnSpc>
            </a:pPr>
            <a:r>
              <a:rPr lang="en-US" altLang="ko-KR" sz="1800" b="1" dirty="0">
                <a:solidFill>
                  <a:srgbClr val="7030A0"/>
                </a:solidFill>
                <a:latin typeface="+mn-ea"/>
              </a:rPr>
              <a:t>Mealy </a:t>
            </a:r>
            <a:r>
              <a:rPr lang="ko-KR" altLang="en-US" sz="1800" b="1" dirty="0">
                <a:solidFill>
                  <a:srgbClr val="7030A0"/>
                </a:solidFill>
                <a:latin typeface="+mn-ea"/>
              </a:rPr>
              <a:t>머신 </a:t>
            </a:r>
            <a:r>
              <a:rPr lang="en-US" altLang="ko-KR" sz="1800" dirty="0">
                <a:latin typeface="+mn-ea"/>
              </a:rPr>
              <a:t>: </a:t>
            </a:r>
            <a:r>
              <a:rPr lang="ko-KR" altLang="en-US" sz="1800" dirty="0">
                <a:latin typeface="+mn-ea"/>
              </a:rPr>
              <a:t>현재상태와 입력에 의해 출력이 결정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6BBF43-22AA-12D0-ECAA-F9677E1883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" y="3843968"/>
            <a:ext cx="7002016" cy="2492275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779A901-E198-5B3F-7E2D-B7DA001DA0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058189"/>
              </p:ext>
            </p:extLst>
          </p:nvPr>
        </p:nvGraphicFramePr>
        <p:xfrm>
          <a:off x="7278241" y="2547585"/>
          <a:ext cx="4794338" cy="3440644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722884">
                  <a:extLst>
                    <a:ext uri="{9D8B030D-6E8A-4147-A177-3AD203B41FA5}">
                      <a16:colId xmlns:a16="http://schemas.microsoft.com/office/drawing/2014/main" val="469523427"/>
                    </a:ext>
                  </a:extLst>
                </a:gridCol>
                <a:gridCol w="3071454">
                  <a:extLst>
                    <a:ext uri="{9D8B030D-6E8A-4147-A177-3AD203B41FA5}">
                      <a16:colId xmlns:a16="http://schemas.microsoft.com/office/drawing/2014/main" val="2310108168"/>
                    </a:ext>
                  </a:extLst>
                </a:gridCol>
              </a:tblGrid>
              <a:tr h="338201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600" b="0">
                          <a:effectLst/>
                        </a:rPr>
                        <a:t>로직 종류</a:t>
                      </a:r>
                      <a:endParaRPr lang="ko-KR" altLang="en-US" sz="1600" b="0">
                        <a:effectLst/>
                        <a:latin typeface="+mn-ea"/>
                        <a:ea typeface="+mn-ea"/>
                      </a:endParaRPr>
                    </a:p>
                  </a:txBody>
                  <a:tcPr marL="67990" marR="67990" marT="33995" marB="33995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600" b="0" dirty="0">
                          <a:effectLst/>
                        </a:rPr>
                        <a:t>역할 및 특징</a:t>
                      </a:r>
                      <a:endParaRPr lang="ko-KR" altLang="en-US" sz="1600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7990" marR="67990" marT="33995" marB="33995"/>
                </a:tc>
                <a:extLst>
                  <a:ext uri="{0D108BD9-81ED-4DB2-BD59-A6C34878D82A}">
                    <a16:rowId xmlns:a16="http://schemas.microsoft.com/office/drawing/2014/main" val="2997147287"/>
                  </a:ext>
                </a:extLst>
              </a:tr>
              <a:tr h="86712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CA" sz="1600" dirty="0">
                          <a:effectLst/>
                        </a:rPr>
                        <a:t>. State Sequential Logic</a:t>
                      </a:r>
                      <a:endParaRPr lang="en-CA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</a:rPr>
                        <a:t>클럭을 기준으로 현재 상태</a:t>
                      </a:r>
                      <a:r>
                        <a:rPr lang="en-US" altLang="ko-KR" sz="1600" dirty="0">
                          <a:effectLst/>
                        </a:rPr>
                        <a:t>(state)</a:t>
                      </a:r>
                      <a:r>
                        <a:rPr lang="ko-KR" altLang="en-US" sz="1600" dirty="0">
                          <a:effectLst/>
                        </a:rPr>
                        <a:t>를 저장하고 업데이트합니다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2909297435"/>
                  </a:ext>
                </a:extLst>
              </a:tr>
              <a:tr h="86712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CA" sz="1600" dirty="0">
                          <a:effectLst/>
                        </a:rPr>
                        <a:t>. Next Combinational Logic</a:t>
                      </a:r>
                      <a:endParaRPr lang="en-CA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600" dirty="0">
                          <a:effectLst/>
                        </a:rPr>
                        <a:t>입력과 현재 상태에 따라 다음 상태</a:t>
                      </a:r>
                      <a:r>
                        <a:rPr lang="en-US" altLang="ko-KR" sz="1600" dirty="0">
                          <a:effectLst/>
                        </a:rPr>
                        <a:t>(</a:t>
                      </a:r>
                      <a:r>
                        <a:rPr lang="en-US" altLang="ko-KR" sz="1600" dirty="0" err="1">
                          <a:effectLst/>
                        </a:rPr>
                        <a:t>next_state</a:t>
                      </a:r>
                      <a:r>
                        <a:rPr lang="en-US" altLang="ko-KR" sz="1600" dirty="0">
                          <a:effectLst/>
                        </a:rPr>
                        <a:t>)</a:t>
                      </a:r>
                      <a:r>
                        <a:rPr lang="ko-KR" altLang="en-US" sz="1600" dirty="0">
                          <a:effectLst/>
                        </a:rPr>
                        <a:t>를 결정합니다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3502922753"/>
                  </a:ext>
                </a:extLst>
              </a:tr>
              <a:tr h="136819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6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r>
                        <a:rPr lang="en-CA" sz="1600" dirty="0">
                          <a:effectLst/>
                        </a:rPr>
                        <a:t>. Output Logic</a:t>
                      </a:r>
                      <a:endParaRPr lang="en-CA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600" dirty="0">
                          <a:effectLst/>
                        </a:rPr>
                        <a:t>Moore FSM</a:t>
                      </a:r>
                      <a:r>
                        <a:rPr lang="ko-KR" altLang="en-US" sz="1600" dirty="0">
                          <a:effectLst/>
                        </a:rPr>
                        <a:t>에서는 현재 상태만으로 출력을 결정하며</a:t>
                      </a:r>
                      <a:r>
                        <a:rPr lang="en-US" altLang="ko-KR" sz="1600" dirty="0">
                          <a:effectLst/>
                        </a:rPr>
                        <a:t>,</a:t>
                      </a:r>
                    </a:p>
                    <a:p>
                      <a:pPr algn="ctr" fontAlgn="base" latinLnBrk="0"/>
                      <a:r>
                        <a:rPr lang="en-US" altLang="ko-KR" sz="1600" dirty="0">
                          <a:effectLst/>
                        </a:rPr>
                        <a:t> Mealy FSM</a:t>
                      </a:r>
                      <a:r>
                        <a:rPr lang="ko-KR" altLang="en-US" sz="1600" dirty="0">
                          <a:effectLst/>
                        </a:rPr>
                        <a:t>에서는 입력과 현재 상태 모두를 고려하여 출력을 결정합니다</a:t>
                      </a:r>
                      <a:r>
                        <a:rPr lang="en-US" altLang="ko-KR" sz="1600" dirty="0">
                          <a:effectLst/>
                        </a:rPr>
                        <a:t>.</a:t>
                      </a:r>
                      <a:endParaRPr lang="en-US" altLang="ko-KR" sz="16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4090544897"/>
                  </a:ext>
                </a:extLst>
              </a:tr>
            </a:tbl>
          </a:graphicData>
        </a:graphic>
      </p:graphicFrame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ACD827D-42F7-00DE-BBCA-FF95E8FBA37E}"/>
              </a:ext>
            </a:extLst>
          </p:cNvPr>
          <p:cNvSpPr/>
          <p:nvPr/>
        </p:nvSpPr>
        <p:spPr>
          <a:xfrm>
            <a:off x="2934582" y="4212540"/>
            <a:ext cx="487070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6B49E7E0-617C-1BDD-59D5-3CDCFF6B922F}"/>
              </a:ext>
            </a:extLst>
          </p:cNvPr>
          <p:cNvSpPr/>
          <p:nvPr/>
        </p:nvSpPr>
        <p:spPr>
          <a:xfrm>
            <a:off x="1416119" y="4859769"/>
            <a:ext cx="487070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936E037-1E27-9E3E-2016-8AB5304494E3}"/>
              </a:ext>
            </a:extLst>
          </p:cNvPr>
          <p:cNvSpPr/>
          <p:nvPr/>
        </p:nvSpPr>
        <p:spPr>
          <a:xfrm>
            <a:off x="5189237" y="4114847"/>
            <a:ext cx="487070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32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59F90-3CCD-D225-E209-0443374A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ko-KR" altLang="en-US" sz="3600" dirty="0" err="1"/>
              <a:t>유한상태머신</a:t>
            </a:r>
            <a:r>
              <a:rPr lang="ko-KR" altLang="en-US" sz="3600" dirty="0"/>
              <a:t> 회로</a:t>
            </a:r>
            <a:endParaRPr lang="en-CA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93D5E233-B22C-67FC-28C4-B22DD059EF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774440"/>
              </p:ext>
            </p:extLst>
          </p:nvPr>
        </p:nvGraphicFramePr>
        <p:xfrm>
          <a:off x="2524125" y="4513964"/>
          <a:ext cx="7143750" cy="18288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842807">
                  <a:extLst>
                    <a:ext uri="{9D8B030D-6E8A-4147-A177-3AD203B41FA5}">
                      <a16:colId xmlns:a16="http://schemas.microsoft.com/office/drawing/2014/main" val="1225862278"/>
                    </a:ext>
                  </a:extLst>
                </a:gridCol>
                <a:gridCol w="2528047">
                  <a:extLst>
                    <a:ext uri="{9D8B030D-6E8A-4147-A177-3AD203B41FA5}">
                      <a16:colId xmlns:a16="http://schemas.microsoft.com/office/drawing/2014/main" val="1304573595"/>
                    </a:ext>
                  </a:extLst>
                </a:gridCol>
                <a:gridCol w="2772896">
                  <a:extLst>
                    <a:ext uri="{9D8B030D-6E8A-4147-A177-3AD203B41FA5}">
                      <a16:colId xmlns:a16="http://schemas.microsoft.com/office/drawing/2014/main" val="15490636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b="0">
                          <a:effectLst/>
                        </a:rPr>
                        <a:t>특징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CA" b="0">
                          <a:effectLst/>
                        </a:rPr>
                        <a:t>Mealy </a:t>
                      </a:r>
                      <a:r>
                        <a:rPr lang="ko-KR" altLang="en-US" b="0">
                          <a:effectLst/>
                        </a:rPr>
                        <a:t>머신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CA" b="0">
                          <a:effectLst/>
                        </a:rPr>
                        <a:t>Moore </a:t>
                      </a:r>
                      <a:r>
                        <a:rPr lang="ko-KR" altLang="en-US" b="0">
                          <a:effectLst/>
                        </a:rPr>
                        <a:t>머신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1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dirty="0">
                          <a:effectLst/>
                        </a:rPr>
                        <a:t>출력 결정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현재 상태와 입력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현재 상태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49396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출력 반응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입력 변화에 즉각 반응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클럭 주기에 따라 반응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99474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설계 복잡도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상대적으로 복잡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상대적으로 단순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562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상태 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적음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dirty="0">
                          <a:effectLst/>
                        </a:rPr>
                        <a:t>많음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531237"/>
                  </a:ext>
                </a:extLst>
              </a:tr>
            </a:tbl>
          </a:graphicData>
        </a:graphic>
      </p:graphicFrame>
      <p:pic>
        <p:nvPicPr>
          <p:cNvPr id="14340" name="Picture 4" descr="Melay vs Moore machine difference">
            <a:extLst>
              <a:ext uri="{FF2B5EF4-FFF2-40B4-BE49-F238E27FC236}">
                <a16:creationId xmlns:a16="http://schemas.microsoft.com/office/drawing/2014/main" id="{86D645CF-D418-1789-73CF-607F785C4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986118"/>
            <a:ext cx="56007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85832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BA47B-04C2-2F03-E2AD-1E9851B07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ko-KR" altLang="en-US" sz="3600" dirty="0" err="1"/>
              <a:t>유한상태머신</a:t>
            </a:r>
            <a:r>
              <a:rPr lang="ko-KR" altLang="en-US" sz="3600" dirty="0"/>
              <a:t> 회로 </a:t>
            </a:r>
            <a:r>
              <a:rPr lang="en-CA" altLang="ko-KR" sz="3600" dirty="0"/>
              <a:t>- Moore FSM </a:t>
            </a:r>
            <a:r>
              <a:rPr lang="ko-KR" altLang="en-US" sz="3600" dirty="0"/>
              <a:t>회로</a:t>
            </a:r>
            <a:endParaRPr lang="en-CA" dirty="0"/>
          </a:p>
        </p:txBody>
      </p:sp>
      <p:pic>
        <p:nvPicPr>
          <p:cNvPr id="5" name="Picture 2" descr="논리회로 무어머신, 밀리머신 개념과 차이 (Moore, Mealy)">
            <a:extLst>
              <a:ext uri="{FF2B5EF4-FFF2-40B4-BE49-F238E27FC236}">
                <a16:creationId xmlns:a16="http://schemas.microsoft.com/office/drawing/2014/main" id="{C1FF6996-67F6-8F2C-11EB-1D783A8511D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3321423"/>
            <a:ext cx="45339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Melay vs Moore machine difference">
            <a:extLst>
              <a:ext uri="{FF2B5EF4-FFF2-40B4-BE49-F238E27FC236}">
                <a16:creationId xmlns:a16="http://schemas.microsoft.com/office/drawing/2014/main" id="{A05F1602-FA05-F28E-1696-B8127661A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470"/>
          <a:stretch/>
        </p:blipFill>
        <p:spPr bwMode="auto">
          <a:xfrm>
            <a:off x="3295650" y="1524000"/>
            <a:ext cx="5600700" cy="159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169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D4491E-7D98-A5A2-F889-3F2C1DE2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ko-KR" altLang="en-US" dirty="0"/>
              <a:t>순차</a:t>
            </a:r>
            <a:r>
              <a:rPr lang="ko-KR" altLang="en-US" sz="3600" dirty="0"/>
              <a:t>논리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09469-85A5-43AF-8AC9-4EC1FC8BFF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ko-KR" altLang="en-US" sz="1800" dirty="0"/>
              <a:t>순차회로</a:t>
            </a:r>
          </a:p>
          <a:p>
            <a:pPr lvl="1">
              <a:lnSpc>
                <a:spcPct val="140000"/>
              </a:lnSpc>
            </a:pPr>
            <a:r>
              <a:rPr lang="ko-KR" altLang="en-US" sz="1600" dirty="0"/>
              <a:t>현재의 입력</a:t>
            </a:r>
            <a:r>
              <a:rPr lang="en-US" altLang="ko-KR" sz="1600" dirty="0"/>
              <a:t>, </a:t>
            </a:r>
            <a:r>
              <a:rPr lang="ko-KR" altLang="en-US" sz="1600" dirty="0"/>
              <a:t>과거의 입력</a:t>
            </a:r>
            <a:r>
              <a:rPr lang="en-US" altLang="ko-KR" sz="1600" dirty="0"/>
              <a:t>, </a:t>
            </a:r>
            <a:r>
              <a:rPr lang="ko-KR" altLang="en-US" sz="1600" dirty="0"/>
              <a:t>회로에 기억된 </a:t>
            </a:r>
            <a:r>
              <a:rPr lang="ko-KR" altLang="en-US" sz="1600" dirty="0" err="1"/>
              <a:t>상태값에</a:t>
            </a:r>
            <a:r>
              <a:rPr lang="ko-KR" altLang="en-US" sz="1600" dirty="0"/>
              <a:t> 의해 출력이 결정</a:t>
            </a:r>
          </a:p>
          <a:p>
            <a:pPr lvl="1">
              <a:lnSpc>
                <a:spcPct val="140000"/>
              </a:lnSpc>
            </a:pPr>
            <a:r>
              <a:rPr lang="ko-KR" altLang="en-US" sz="1600" dirty="0"/>
              <a:t>과거의 입력</a:t>
            </a:r>
            <a:r>
              <a:rPr lang="en-US" altLang="ko-KR" sz="1600" dirty="0"/>
              <a:t>, </a:t>
            </a:r>
            <a:r>
              <a:rPr lang="ko-KR" altLang="en-US" sz="1600" dirty="0"/>
              <a:t>현재의 </a:t>
            </a:r>
            <a:r>
              <a:rPr lang="ko-KR" altLang="en-US" sz="1600" dirty="0" err="1"/>
              <a:t>상태값을</a:t>
            </a:r>
            <a:r>
              <a:rPr lang="ko-KR" altLang="en-US" sz="1600" dirty="0"/>
              <a:t> 저장하는 저장소자</a:t>
            </a:r>
            <a:r>
              <a:rPr lang="en-US" altLang="ko-KR" sz="1600" dirty="0"/>
              <a:t>(</a:t>
            </a:r>
            <a:r>
              <a:rPr lang="ko-KR" altLang="en-US" sz="1600" dirty="0"/>
              <a:t>래치</a:t>
            </a:r>
            <a:r>
              <a:rPr lang="en-US" altLang="ko-KR" sz="1600" dirty="0"/>
              <a:t>,</a:t>
            </a:r>
            <a:r>
              <a:rPr lang="ko-KR" altLang="en-US" sz="1600" dirty="0"/>
              <a:t> 플립플롭</a:t>
            </a:r>
            <a:r>
              <a:rPr lang="en-US" altLang="ko-KR" sz="1600" dirty="0"/>
              <a:t>)</a:t>
            </a:r>
            <a:r>
              <a:rPr lang="ko-KR" altLang="en-US" sz="1600" dirty="0"/>
              <a:t>와 조합논리회로로 구성</a:t>
            </a:r>
          </a:p>
          <a:p>
            <a:pPr lvl="1">
              <a:lnSpc>
                <a:spcPct val="140000"/>
              </a:lnSpc>
            </a:pPr>
            <a:r>
              <a:rPr lang="ko-KR" altLang="en-US" sz="1600" dirty="0"/>
              <a:t>데이터 레지스터</a:t>
            </a:r>
            <a:r>
              <a:rPr lang="en-US" altLang="ko-KR" sz="1600" dirty="0"/>
              <a:t>, </a:t>
            </a:r>
            <a:r>
              <a:rPr lang="ko-KR" altLang="en-US" sz="1600" dirty="0"/>
              <a:t>시프트 레지스터</a:t>
            </a:r>
            <a:r>
              <a:rPr lang="en-US" altLang="ko-KR" sz="1600" dirty="0"/>
              <a:t>, </a:t>
            </a:r>
            <a:r>
              <a:rPr lang="ko-KR" altLang="en-US" sz="1600" dirty="0"/>
              <a:t>계수기</a:t>
            </a:r>
            <a:r>
              <a:rPr lang="en-US" altLang="ko-KR" sz="1600" dirty="0"/>
              <a:t>(counter), </a:t>
            </a:r>
            <a:r>
              <a:rPr lang="ko-KR" altLang="en-US" sz="1600" dirty="0"/>
              <a:t>직렬</a:t>
            </a:r>
            <a:r>
              <a:rPr lang="en-US" altLang="ko-KR" sz="1600" dirty="0"/>
              <a:t>/</a:t>
            </a:r>
            <a:r>
              <a:rPr lang="ko-KR" altLang="en-US" sz="1600" dirty="0"/>
              <a:t>병렬 변환기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유한상태머신</a:t>
            </a:r>
            <a:r>
              <a:rPr lang="ko-KR" altLang="en-US" sz="1600" dirty="0"/>
              <a:t>      </a:t>
            </a:r>
            <a:r>
              <a:rPr lang="en-US" altLang="ko-KR" sz="1600" dirty="0"/>
              <a:t>(Finite State Machine; FSM), </a:t>
            </a:r>
            <a:r>
              <a:rPr lang="ko-KR" altLang="en-US" sz="1600" dirty="0"/>
              <a:t>주파수 </a:t>
            </a:r>
            <a:r>
              <a:rPr lang="ko-KR" altLang="en-US" sz="1600" dirty="0" err="1"/>
              <a:t>분주기</a:t>
            </a:r>
            <a:r>
              <a:rPr lang="en-US" altLang="ko-KR" sz="1600" dirty="0"/>
              <a:t>, </a:t>
            </a:r>
            <a:r>
              <a:rPr lang="ko-KR" altLang="en-US" sz="1600" dirty="0"/>
              <a:t>펄스 발생기 등</a:t>
            </a:r>
          </a:p>
          <a:p>
            <a:pPr>
              <a:lnSpc>
                <a:spcPct val="140000"/>
              </a:lnSpc>
            </a:pPr>
            <a:r>
              <a:rPr lang="ko-KR" altLang="en-US" sz="1800" dirty="0" err="1"/>
              <a:t>래치와</a:t>
            </a:r>
            <a:r>
              <a:rPr lang="ko-KR" altLang="en-US" sz="1800" dirty="0"/>
              <a:t> 플립플롭</a:t>
            </a:r>
          </a:p>
          <a:p>
            <a:pPr lvl="1">
              <a:lnSpc>
                <a:spcPct val="140000"/>
              </a:lnSpc>
            </a:pPr>
            <a:r>
              <a:rPr lang="ko-KR" altLang="en-US" sz="1600" dirty="0"/>
              <a:t>래치 </a:t>
            </a:r>
            <a:r>
              <a:rPr lang="en-US" altLang="ko-KR" sz="1600" dirty="0"/>
              <a:t>(latch)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클록신호의</a:t>
            </a:r>
            <a:r>
              <a:rPr lang="ko-KR" altLang="en-US" sz="1600" dirty="0"/>
              <a:t> 레벨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0 </a:t>
            </a:r>
            <a:r>
              <a:rPr lang="ko-KR" altLang="en-US" sz="1600" dirty="0"/>
              <a:t>또는 </a:t>
            </a:r>
            <a:r>
              <a:rPr lang="en-US" altLang="ko-KR" sz="1600" dirty="0"/>
              <a:t>1)</a:t>
            </a:r>
            <a:r>
              <a:rPr lang="ko-KR" altLang="en-US" sz="1600" dirty="0"/>
              <a:t>에 따라 동작하는 저장소자</a:t>
            </a:r>
          </a:p>
          <a:p>
            <a:pPr lvl="1">
              <a:lnSpc>
                <a:spcPct val="140000"/>
              </a:lnSpc>
            </a:pPr>
            <a:r>
              <a:rPr lang="ko-KR" altLang="en-US" sz="1600" dirty="0"/>
              <a:t>플립플롭 </a:t>
            </a:r>
            <a:r>
              <a:rPr lang="en-US" altLang="ko-KR" sz="1600" dirty="0"/>
              <a:t>(Flop-flop)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클록신호의</a:t>
            </a:r>
            <a:r>
              <a:rPr lang="ko-KR" altLang="en-US" sz="1600" dirty="0"/>
              <a:t> 상승 또는 </a:t>
            </a:r>
            <a:r>
              <a:rPr lang="ko-KR" altLang="en-US" sz="1600" dirty="0" err="1"/>
              <a:t>하강에지에</a:t>
            </a:r>
            <a:r>
              <a:rPr lang="ko-KR" altLang="en-US" sz="1600" dirty="0"/>
              <a:t> </a:t>
            </a:r>
            <a:r>
              <a:rPr lang="ko-KR" altLang="en-US" sz="1600" dirty="0" err="1"/>
              <a:t>동기되어</a:t>
            </a:r>
            <a:r>
              <a:rPr lang="ko-KR" altLang="en-US" sz="1600" dirty="0"/>
              <a:t> 동작하는 저장소자</a:t>
            </a:r>
          </a:p>
          <a:p>
            <a:pPr lvl="1">
              <a:lnSpc>
                <a:spcPct val="140000"/>
              </a:lnSpc>
            </a:pPr>
            <a:r>
              <a:rPr lang="en-US" altLang="ko-KR" sz="1600" dirty="0"/>
              <a:t>always </a:t>
            </a:r>
            <a:r>
              <a:rPr lang="ko-KR" altLang="en-US" sz="1600" dirty="0"/>
              <a:t>구문 내부에 </a:t>
            </a:r>
            <a:r>
              <a:rPr lang="en-US" altLang="ko-KR" sz="1600" dirty="0"/>
              <a:t>if </a:t>
            </a:r>
            <a:r>
              <a:rPr lang="ko-KR" altLang="en-US" sz="1600" dirty="0"/>
              <a:t>조건문을 이용하여 모델링</a:t>
            </a:r>
          </a:p>
          <a:p>
            <a:pPr>
              <a:lnSpc>
                <a:spcPct val="140000"/>
              </a:lnSpc>
            </a:pPr>
            <a:r>
              <a:rPr lang="ko-KR" altLang="en-US" sz="1800" dirty="0"/>
              <a:t>순차회로의 모델링</a:t>
            </a:r>
          </a:p>
          <a:p>
            <a:pPr lvl="1">
              <a:lnSpc>
                <a:spcPct val="140000"/>
              </a:lnSpc>
            </a:pPr>
            <a:r>
              <a:rPr lang="en-US" altLang="ko-KR" sz="1600" dirty="0"/>
              <a:t>always </a:t>
            </a:r>
            <a:r>
              <a:rPr lang="ko-KR" altLang="en-US" sz="1600" dirty="0"/>
              <a:t>블록을 이용한 행위수준 모델링</a:t>
            </a:r>
            <a:r>
              <a:rPr lang="en-US" altLang="ko-KR" sz="1600" dirty="0"/>
              <a:t>, </a:t>
            </a:r>
            <a:r>
              <a:rPr lang="ko-KR" altLang="en-US" sz="1600" dirty="0"/>
              <a:t>게이트 </a:t>
            </a:r>
            <a:r>
              <a:rPr lang="ko-KR" altLang="en-US" sz="1600" dirty="0" err="1"/>
              <a:t>프리미티브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하위모듈</a:t>
            </a:r>
            <a:r>
              <a:rPr lang="ko-KR" altLang="en-US" sz="1600" dirty="0"/>
              <a:t> 인스턴스</a:t>
            </a:r>
            <a:r>
              <a:rPr lang="en-US" altLang="ko-KR" sz="1600" dirty="0"/>
              <a:t>, </a:t>
            </a:r>
          </a:p>
          <a:p>
            <a:pPr marL="342900" lvl="1" indent="0">
              <a:lnSpc>
                <a:spcPct val="140000"/>
              </a:lnSpc>
              <a:buNone/>
            </a:pPr>
            <a:r>
              <a:rPr lang="en-US" altLang="ko-KR" sz="1600" dirty="0"/>
              <a:t>     </a:t>
            </a:r>
            <a:r>
              <a:rPr lang="ko-KR" altLang="en-US" sz="1600" dirty="0"/>
              <a:t>연속 </a:t>
            </a:r>
            <a:r>
              <a:rPr lang="ko-KR" altLang="en-US" sz="1600" dirty="0" err="1"/>
              <a:t>할당문</a:t>
            </a:r>
            <a:r>
              <a:rPr lang="ko-KR" altLang="en-US" sz="1600" dirty="0"/>
              <a:t> 등 다양한 </a:t>
            </a:r>
            <a:r>
              <a:rPr lang="en-US" altLang="ko-KR" sz="1600" dirty="0"/>
              <a:t>Verilog HDL </a:t>
            </a:r>
            <a:r>
              <a:rPr lang="ko-KR" altLang="en-US" sz="1600" dirty="0"/>
              <a:t>구문들이  사용됨</a:t>
            </a:r>
          </a:p>
          <a:p>
            <a:pPr lvl="1">
              <a:lnSpc>
                <a:spcPct val="140000"/>
              </a:lnSpc>
            </a:pPr>
            <a:r>
              <a:rPr lang="ko-KR" altLang="en-US" sz="1600" dirty="0"/>
              <a:t>할당문의 형태 </a:t>
            </a:r>
            <a:r>
              <a:rPr lang="en-US" altLang="ko-KR" sz="1600" dirty="0"/>
              <a:t>(nonblocking </a:t>
            </a:r>
            <a:r>
              <a:rPr lang="ko-KR" altLang="en-US" sz="1600" dirty="0"/>
              <a:t>또는 </a:t>
            </a:r>
            <a:r>
              <a:rPr lang="en-US" altLang="ko-KR" sz="1600" dirty="0"/>
              <a:t>blocking)</a:t>
            </a:r>
            <a:r>
              <a:rPr lang="ko-KR" altLang="en-US" sz="1600" dirty="0"/>
              <a:t>에 따라 회로의 동작과 구조가 달라짐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1276220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440B9-1F2D-2E80-2DC0-99D7B9930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8B299-11D1-AA79-7244-A4B1FD05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SoC </a:t>
            </a:r>
            <a:r>
              <a:rPr lang="ko-KR" altLang="en-US" sz="3200" dirty="0"/>
              <a:t>기본 </a:t>
            </a:r>
            <a:r>
              <a:rPr lang="ko-KR" altLang="en-US" sz="3200" dirty="0" err="1"/>
              <a:t>유한상태머신</a:t>
            </a:r>
            <a:r>
              <a:rPr lang="ko-KR" altLang="en-US" sz="3200" dirty="0"/>
              <a:t> 회로 </a:t>
            </a:r>
            <a:r>
              <a:rPr lang="en-CA" altLang="ko-KR" sz="3200" dirty="0"/>
              <a:t>- Moore FSM </a:t>
            </a:r>
            <a:r>
              <a:rPr lang="ko-KR" altLang="en-US" sz="3200" dirty="0"/>
              <a:t>회로</a:t>
            </a:r>
            <a:endParaRPr lang="en-CA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03BD73-F250-4841-EAB1-B225105DF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2400" dirty="0"/>
              <a:t>4</a:t>
            </a:r>
            <a:r>
              <a:rPr lang="ko-KR" altLang="en-US" sz="2400" dirty="0"/>
              <a:t>개의 상태를 갖는 </a:t>
            </a:r>
            <a:r>
              <a:rPr lang="en-US" altLang="ko-KR" sz="2400" dirty="0"/>
              <a:t>FSM </a:t>
            </a:r>
            <a:r>
              <a:rPr lang="ko-KR" altLang="en-US" sz="2400" dirty="0"/>
              <a:t>모델링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C555D9-D22A-A8A9-B571-BF835D68EC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086" y="2012828"/>
            <a:ext cx="4652029" cy="361700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0D52F9B-9BC8-0148-A125-88F489413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214278"/>
              </p:ext>
            </p:extLst>
          </p:nvPr>
        </p:nvGraphicFramePr>
        <p:xfrm>
          <a:off x="6096000" y="2724052"/>
          <a:ext cx="5255468" cy="219456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313867">
                  <a:extLst>
                    <a:ext uri="{9D8B030D-6E8A-4147-A177-3AD203B41FA5}">
                      <a16:colId xmlns:a16="http://schemas.microsoft.com/office/drawing/2014/main" val="1960147863"/>
                    </a:ext>
                  </a:extLst>
                </a:gridCol>
                <a:gridCol w="1313867">
                  <a:extLst>
                    <a:ext uri="{9D8B030D-6E8A-4147-A177-3AD203B41FA5}">
                      <a16:colId xmlns:a16="http://schemas.microsoft.com/office/drawing/2014/main" val="3391784892"/>
                    </a:ext>
                  </a:extLst>
                </a:gridCol>
                <a:gridCol w="1313867">
                  <a:extLst>
                    <a:ext uri="{9D8B030D-6E8A-4147-A177-3AD203B41FA5}">
                      <a16:colId xmlns:a16="http://schemas.microsoft.com/office/drawing/2014/main" val="3551347860"/>
                    </a:ext>
                  </a:extLst>
                </a:gridCol>
                <a:gridCol w="1313867">
                  <a:extLst>
                    <a:ext uri="{9D8B030D-6E8A-4147-A177-3AD203B41FA5}">
                      <a16:colId xmlns:a16="http://schemas.microsoft.com/office/drawing/2014/main" val="32486438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b="0">
                          <a:effectLst/>
                        </a:rPr>
                        <a:t>현재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b="0">
                          <a:effectLst/>
                        </a:rPr>
                        <a:t>입력 조건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b="0">
                          <a:effectLst/>
                        </a:rPr>
                        <a:t>다음 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b="0">
                          <a:effectLst/>
                        </a:rPr>
                        <a:t>출력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24921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IDLE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dirty="0">
                          <a:effectLst/>
                        </a:rPr>
                        <a:t>go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IDLE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9756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IDLE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go =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</a:rPr>
                        <a:t>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5377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READ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dirty="0" err="1">
                          <a:effectLst/>
                        </a:rPr>
                        <a:t>ws</a:t>
                      </a:r>
                      <a:r>
                        <a:rPr lang="en-CA" dirty="0">
                          <a:effectLst/>
                        </a:rPr>
                        <a:t> =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DLY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rd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0009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DLY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ws = 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rd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DONE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</a:rPr>
                        <a:t>IDLE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dirty="0">
                          <a:effectLst/>
                        </a:rPr>
                        <a:t>ds = 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229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60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FF9DD-F27C-0EBC-5E96-42103C048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FF532-5FFA-863E-5441-E3C0A2098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SoC </a:t>
            </a:r>
            <a:r>
              <a:rPr lang="ko-KR" altLang="en-US" sz="3200" dirty="0"/>
              <a:t>기본 순차논리 </a:t>
            </a:r>
            <a:r>
              <a:rPr lang="en-CA" altLang="ko-KR" sz="3200" dirty="0"/>
              <a:t>-</a:t>
            </a:r>
            <a:r>
              <a:rPr lang="ko-KR" altLang="en-US" sz="3200" dirty="0"/>
              <a:t> </a:t>
            </a:r>
            <a:r>
              <a:rPr lang="en-CA" altLang="ko-KR" sz="3200" dirty="0"/>
              <a:t>Moore FSM </a:t>
            </a:r>
            <a:r>
              <a:rPr lang="ko-KR" altLang="en-US" sz="3200" dirty="0"/>
              <a:t>회로 실습</a:t>
            </a:r>
            <a:endParaRPr lang="en-CA" sz="3200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EDAFE8B-EA72-9349-86F3-6DCD52274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847" y="986118"/>
            <a:ext cx="5641153" cy="505618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24996F-53A3-6D1A-FA45-FF3C48A8E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015" y="1102565"/>
            <a:ext cx="5816994" cy="505618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C8CCA6B8-6721-5E35-8D41-339799C26382}"/>
              </a:ext>
            </a:extLst>
          </p:cNvPr>
          <p:cNvSpPr/>
          <p:nvPr/>
        </p:nvSpPr>
        <p:spPr>
          <a:xfrm>
            <a:off x="838200" y="3400323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EE8CC99-C210-8184-5888-7080F5D2F00A}"/>
              </a:ext>
            </a:extLst>
          </p:cNvPr>
          <p:cNvSpPr/>
          <p:nvPr/>
        </p:nvSpPr>
        <p:spPr>
          <a:xfrm>
            <a:off x="732215" y="5039488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B5ADD2F8-00C7-33C9-C25E-E99EC6DFBD0D}"/>
              </a:ext>
            </a:extLst>
          </p:cNvPr>
          <p:cNvSpPr/>
          <p:nvPr/>
        </p:nvSpPr>
        <p:spPr>
          <a:xfrm>
            <a:off x="5990015" y="986118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8921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5B325-C4FC-F159-4496-B5F58A85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순차논리 </a:t>
            </a:r>
            <a:r>
              <a:rPr lang="en-CA" altLang="ko-KR" sz="3600" dirty="0"/>
              <a:t>-</a:t>
            </a:r>
            <a:r>
              <a:rPr lang="ko-KR" altLang="en-US" sz="3600" dirty="0"/>
              <a:t> </a:t>
            </a:r>
            <a:r>
              <a:rPr lang="en-CA" altLang="ko-KR" sz="3600" dirty="0"/>
              <a:t>Moore FSM </a:t>
            </a:r>
            <a:r>
              <a:rPr lang="ko-KR" altLang="en-US" sz="3600" dirty="0"/>
              <a:t>회로 실습 </a:t>
            </a:r>
            <a:endParaRPr lang="en-CA" dirty="0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CC4261F-1D66-1937-8604-D0F2B884CF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06377" y="1120775"/>
            <a:ext cx="4979245" cy="5056188"/>
          </a:xfrm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76190DE6-C190-FEBD-02F4-8F4C1242383D}"/>
              </a:ext>
            </a:extLst>
          </p:cNvPr>
          <p:cNvSpPr/>
          <p:nvPr/>
        </p:nvSpPr>
        <p:spPr>
          <a:xfrm>
            <a:off x="3606377" y="1120775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76458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28902-8AE6-C033-C4BF-BFDD8EB17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BD059-5000-E4DB-8C59-4EE87AD5C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ko-KR" sz="3200" dirty="0"/>
              <a:t>Moore FSM </a:t>
            </a:r>
            <a:r>
              <a:rPr lang="ko-KR" altLang="en-US" sz="3200" dirty="0"/>
              <a:t>회로 실습 </a:t>
            </a:r>
            <a:r>
              <a:rPr lang="en-CA" altLang="ko-KR" sz="3200" dirty="0"/>
              <a:t>– </a:t>
            </a:r>
            <a:r>
              <a:rPr lang="ko-KR" altLang="en-US" sz="3200" dirty="0"/>
              <a:t>시뮬레이션 벡터</a:t>
            </a:r>
            <a:endParaRPr lang="en-CA" sz="3200" dirty="0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E76211F-2CF5-3B1E-E203-793F2DC4C131}"/>
              </a:ext>
            </a:extLst>
          </p:cNvPr>
          <p:cNvSpPr txBox="1">
            <a:spLocks/>
          </p:cNvSpPr>
          <p:nvPr/>
        </p:nvSpPr>
        <p:spPr>
          <a:xfrm>
            <a:off x="619759" y="1111879"/>
            <a:ext cx="10431417" cy="505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400" dirty="0">
                <a:latin typeface="+mn-ea"/>
              </a:rPr>
              <a:t>아래 코드를 주석을 참조하여 각각의 경우에 맞는 벡터를 생성해 </a:t>
            </a:r>
            <a:r>
              <a:rPr lang="ko-KR" altLang="en-US" sz="2400" dirty="0" err="1">
                <a:latin typeface="+mn-ea"/>
              </a:rPr>
              <a:t>보시오</a:t>
            </a:r>
            <a:r>
              <a:rPr lang="en-CA" altLang="ko-KR" sz="2400" dirty="0">
                <a:latin typeface="+mn-ea"/>
              </a:rPr>
              <a:t>.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FE2ACAE-DDE7-418D-D344-6BD473C7EA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19759" y="1604869"/>
            <a:ext cx="4151332" cy="5056188"/>
          </a:xfr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4348145-92F0-346C-9CA7-F2537C5FD2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853" y="1604869"/>
            <a:ext cx="6131388" cy="4948518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B83FCBF-1EF8-6029-0D98-76F923602E18}"/>
              </a:ext>
            </a:extLst>
          </p:cNvPr>
          <p:cNvSpPr/>
          <p:nvPr/>
        </p:nvSpPr>
        <p:spPr>
          <a:xfrm>
            <a:off x="831542" y="2620394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42328E48-C8E7-79C3-1A40-45CA1D9B8AB5}"/>
              </a:ext>
            </a:extLst>
          </p:cNvPr>
          <p:cNvSpPr/>
          <p:nvPr/>
        </p:nvSpPr>
        <p:spPr>
          <a:xfrm>
            <a:off x="838200" y="4163988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1604C710-752C-7F24-B959-0D8C91BED18F}"/>
              </a:ext>
            </a:extLst>
          </p:cNvPr>
          <p:cNvSpPr/>
          <p:nvPr/>
        </p:nvSpPr>
        <p:spPr>
          <a:xfrm>
            <a:off x="831542" y="6125535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  <a:endParaRPr lang="en-CA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EE503B02-BBD7-1150-3C9F-FB59E1DD22BB}"/>
              </a:ext>
            </a:extLst>
          </p:cNvPr>
          <p:cNvSpPr/>
          <p:nvPr/>
        </p:nvSpPr>
        <p:spPr>
          <a:xfrm>
            <a:off x="5517336" y="1479108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763166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997D9-6140-84E1-B015-6E88FE2F9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EF071-B17B-D099-99C1-5ABE89C9C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ko-KR" sz="3200" dirty="0"/>
              <a:t>Moore FSM </a:t>
            </a:r>
            <a:r>
              <a:rPr lang="ko-KR" altLang="en-US" sz="3200" dirty="0"/>
              <a:t>회로 실습</a:t>
            </a:r>
            <a:r>
              <a:rPr lang="en-CA" altLang="ko-KR" sz="3200" dirty="0"/>
              <a:t>– testbench</a:t>
            </a:r>
            <a:r>
              <a:rPr lang="ko-KR" altLang="en-US" sz="3200" dirty="0"/>
              <a:t> </a:t>
            </a:r>
            <a:r>
              <a:rPr lang="en-CA" altLang="ko-KR" sz="3200" dirty="0"/>
              <a:t>code</a:t>
            </a:r>
            <a:r>
              <a:rPr lang="ko-KR" altLang="en-US" sz="3200" dirty="0"/>
              <a:t>결과</a:t>
            </a:r>
            <a:endParaRPr lang="en-CA" sz="3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67C1C6-D962-DD10-308C-CB3C940E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046" y="2309656"/>
            <a:ext cx="8287907" cy="2238687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E540A982-516F-8D84-4D6A-37073BF86205}"/>
              </a:ext>
            </a:extLst>
          </p:cNvPr>
          <p:cNvSpPr/>
          <p:nvPr/>
        </p:nvSpPr>
        <p:spPr>
          <a:xfrm>
            <a:off x="1521825" y="3198663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1A97A375-C951-4CA5-7404-DF76EDEB41E8}"/>
              </a:ext>
            </a:extLst>
          </p:cNvPr>
          <p:cNvSpPr/>
          <p:nvPr/>
        </p:nvSpPr>
        <p:spPr>
          <a:xfrm>
            <a:off x="3709212" y="2611429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50E42D45-B203-30BB-D36A-B6AE69B87E09}"/>
              </a:ext>
            </a:extLst>
          </p:cNvPr>
          <p:cNvSpPr/>
          <p:nvPr/>
        </p:nvSpPr>
        <p:spPr>
          <a:xfrm>
            <a:off x="3709212" y="3437915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  <a:endParaRPr lang="en-CA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D0BE6EE-160A-B9B5-74C7-C076DF9A0C31}"/>
              </a:ext>
            </a:extLst>
          </p:cNvPr>
          <p:cNvSpPr/>
          <p:nvPr/>
        </p:nvSpPr>
        <p:spPr>
          <a:xfrm rot="16200000">
            <a:off x="5188530" y="4572489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1F237649-BBBC-5651-DDF4-A366F15E8F82}"/>
              </a:ext>
            </a:extLst>
          </p:cNvPr>
          <p:cNvSpPr/>
          <p:nvPr/>
        </p:nvSpPr>
        <p:spPr>
          <a:xfrm rot="16200000">
            <a:off x="6264172" y="4572488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en-CA" dirty="0"/>
              <a:t>5</a:t>
            </a:r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9F9B334F-2379-8B5F-1EE1-48E987D0C95C}"/>
              </a:ext>
            </a:extLst>
          </p:cNvPr>
          <p:cNvCxnSpPr>
            <a:cxnSpLocks/>
          </p:cNvCxnSpPr>
          <p:nvPr/>
        </p:nvCxnSpPr>
        <p:spPr>
          <a:xfrm rot="5400000">
            <a:off x="6812280" y="3913632"/>
            <a:ext cx="365760" cy="127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E103DCC1-D1C2-7040-15CA-7A5ECE882FF7}"/>
              </a:ext>
            </a:extLst>
          </p:cNvPr>
          <p:cNvSpPr/>
          <p:nvPr/>
        </p:nvSpPr>
        <p:spPr>
          <a:xfrm rot="16200000">
            <a:off x="6747028" y="4572488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6200000"/>
              </a:camera>
              <a:lightRig rig="threePt" dir="t"/>
            </a:scene3d>
          </a:bodyPr>
          <a:lstStyle/>
          <a:p>
            <a:pPr algn="ctr"/>
            <a:r>
              <a:rPr lang="en-CA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748853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98B81-CF41-3253-0163-87C35636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순차논리 </a:t>
            </a:r>
            <a:r>
              <a:rPr lang="en-CA" altLang="ko-KR" sz="3600" dirty="0"/>
              <a:t>-</a:t>
            </a:r>
            <a:r>
              <a:rPr lang="ko-KR" altLang="en-US" sz="3600" dirty="0"/>
              <a:t> </a:t>
            </a:r>
            <a:r>
              <a:rPr lang="en-US" altLang="ko-KR" dirty="0"/>
              <a:t>Mealy FSM </a:t>
            </a:r>
            <a:r>
              <a:rPr lang="ko-KR" altLang="en-US" sz="3600" dirty="0"/>
              <a:t>회로 실습</a:t>
            </a:r>
            <a:endParaRPr lang="en-CA" dirty="0"/>
          </a:p>
        </p:txBody>
      </p:sp>
      <p:pic>
        <p:nvPicPr>
          <p:cNvPr id="4" name="Picture 4" descr="Melay vs Moore machine difference">
            <a:extLst>
              <a:ext uri="{FF2B5EF4-FFF2-40B4-BE49-F238E27FC236}">
                <a16:creationId xmlns:a16="http://schemas.microsoft.com/office/drawing/2014/main" id="{31BA31CD-8AFD-62FF-D293-D95BF5B779D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49"/>
          <a:stretch/>
        </p:blipFill>
        <p:spPr bwMode="auto">
          <a:xfrm>
            <a:off x="3295649" y="1606709"/>
            <a:ext cx="5600700" cy="1822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B04926A2-6B0B-BD38-038B-BD68951A1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2146" y="3965416"/>
            <a:ext cx="43529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F08511-26FD-47FE-B4AD-12D609DB86CD}"/>
              </a:ext>
            </a:extLst>
          </p:cNvPr>
          <p:cNvSpPr txBox="1"/>
          <p:nvPr/>
        </p:nvSpPr>
        <p:spPr>
          <a:xfrm>
            <a:off x="5873115" y="5251291"/>
            <a:ext cx="10309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1F1F1F"/>
                </a:solidFill>
                <a:effectLst/>
                <a:latin typeface="AppleSDGothicNeo"/>
              </a:rPr>
              <a:t>입력</a:t>
            </a:r>
            <a:r>
              <a:rPr lang="en-US" altLang="ko-KR" sz="1400" b="1" i="0" dirty="0">
                <a:solidFill>
                  <a:srgbClr val="1F1F1F"/>
                </a:solidFill>
                <a:effectLst/>
                <a:latin typeface="AppleSDGothicNeo"/>
              </a:rPr>
              <a:t>/</a:t>
            </a:r>
            <a:r>
              <a:rPr lang="ko-KR" altLang="en-US" sz="1400" b="1" i="0" dirty="0">
                <a:solidFill>
                  <a:srgbClr val="1F1F1F"/>
                </a:solidFill>
                <a:effectLst/>
                <a:latin typeface="AppleSDGothicNeo"/>
              </a:rPr>
              <a:t>출력</a:t>
            </a:r>
            <a:endParaRPr lang="en-CA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8F290-9AFC-A15E-0946-547FA32DCC6E}"/>
              </a:ext>
            </a:extLst>
          </p:cNvPr>
          <p:cNvSpPr txBox="1"/>
          <p:nvPr/>
        </p:nvSpPr>
        <p:spPr>
          <a:xfrm>
            <a:off x="5076802" y="4049591"/>
            <a:ext cx="5494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1F1F1F"/>
                </a:solidFill>
                <a:effectLst/>
                <a:latin typeface="AppleSDGothicNeo"/>
              </a:rPr>
              <a:t>상태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26764681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8C6A8-1BA3-B948-44E7-03F8BFDB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ko-KR" altLang="en-US" sz="3600" dirty="0" err="1"/>
              <a:t>유한상태머신</a:t>
            </a:r>
            <a:r>
              <a:rPr lang="ko-KR" altLang="en-US" sz="3600" dirty="0"/>
              <a:t> 회로 </a:t>
            </a:r>
            <a:r>
              <a:rPr lang="en-CA" altLang="ko-KR" sz="3600" dirty="0"/>
              <a:t>- </a:t>
            </a:r>
            <a:r>
              <a:rPr lang="en-US" altLang="ko-KR" dirty="0"/>
              <a:t>Mealy FSM </a:t>
            </a:r>
            <a:r>
              <a:rPr lang="ko-KR" altLang="en-US" dirty="0"/>
              <a:t>회로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51E0A8-08D5-FDF5-F7FB-3EC552C20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ko-KR" dirty="0"/>
              <a:t>1010 detector Mealy vs Moore</a:t>
            </a:r>
            <a:endParaRPr lang="ko-KR" altLang="en-US" dirty="0"/>
          </a:p>
          <a:p>
            <a:endParaRPr lang="en-CA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5B9499-3E14-F1AE-1D9E-E5B5DDDA2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14" y="2256206"/>
            <a:ext cx="5598153" cy="282129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DF13A7-5158-4BC2-3491-C950F6EDD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77491"/>
            <a:ext cx="5395886" cy="31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618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947FD-135C-E3C4-99D9-3B21F7EED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6C1557F8-44A4-0F66-6AF8-F0CA1FF89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905" y="986118"/>
            <a:ext cx="4930919" cy="5449205"/>
          </a:xfrm>
          <a:prstGeom prst="rect">
            <a:avLst/>
          </a:prstGeom>
        </p:spPr>
      </p:pic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F7CF894E-BA15-D526-C91B-04C1269BF9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1178459"/>
            <a:ext cx="5233521" cy="2853037"/>
          </a:xfr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6F47B83-D862-BA13-3F0B-652D37AF8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SoC </a:t>
            </a:r>
            <a:r>
              <a:rPr lang="ko-KR" altLang="en-US" sz="3200" dirty="0"/>
              <a:t>기본 순차논리 </a:t>
            </a:r>
            <a:r>
              <a:rPr lang="en-CA" altLang="ko-KR" sz="3200" dirty="0"/>
              <a:t>-</a:t>
            </a:r>
            <a:r>
              <a:rPr lang="ko-KR" altLang="en-US" sz="3200" dirty="0"/>
              <a:t> </a:t>
            </a:r>
            <a:r>
              <a:rPr lang="en-US" altLang="ko-KR" sz="3200" dirty="0"/>
              <a:t>Mealy FSM </a:t>
            </a:r>
            <a:r>
              <a:rPr lang="ko-KR" altLang="en-US" sz="3200" dirty="0"/>
              <a:t>회로</a:t>
            </a:r>
            <a:endParaRPr lang="en-CA" sz="3200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3E75C745-5559-AFA0-F66C-7A5E97FB3994}"/>
              </a:ext>
            </a:extLst>
          </p:cNvPr>
          <p:cNvSpPr/>
          <p:nvPr/>
        </p:nvSpPr>
        <p:spPr>
          <a:xfrm>
            <a:off x="760988" y="1052606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2BD87654-B0E6-5912-5BBD-9916C5369864}"/>
              </a:ext>
            </a:extLst>
          </p:cNvPr>
          <p:cNvSpPr/>
          <p:nvPr/>
        </p:nvSpPr>
        <p:spPr>
          <a:xfrm>
            <a:off x="760988" y="2607688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2E02F90-DC32-8AF2-FB34-D1DF1078738D}"/>
              </a:ext>
            </a:extLst>
          </p:cNvPr>
          <p:cNvSpPr/>
          <p:nvPr/>
        </p:nvSpPr>
        <p:spPr>
          <a:xfrm>
            <a:off x="5941576" y="822270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  <a:endParaRPr lang="en-CA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D1664D5E-9143-E36A-1183-A261F2393303}"/>
              </a:ext>
            </a:extLst>
          </p:cNvPr>
          <p:cNvSpPr/>
          <p:nvPr/>
        </p:nvSpPr>
        <p:spPr>
          <a:xfrm>
            <a:off x="6300929" y="5974652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7B9A9DA-1A5F-F33D-94A1-27814C797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264606"/>
              </p:ext>
            </p:extLst>
          </p:nvPr>
        </p:nvGraphicFramePr>
        <p:xfrm>
          <a:off x="760988" y="4437265"/>
          <a:ext cx="5172545" cy="182880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135992">
                  <a:extLst>
                    <a:ext uri="{9D8B030D-6E8A-4147-A177-3AD203B41FA5}">
                      <a16:colId xmlns:a16="http://schemas.microsoft.com/office/drawing/2014/main" val="1663330987"/>
                    </a:ext>
                  </a:extLst>
                </a:gridCol>
                <a:gridCol w="4036553">
                  <a:extLst>
                    <a:ext uri="{9D8B030D-6E8A-4147-A177-3AD203B41FA5}">
                      <a16:colId xmlns:a16="http://schemas.microsoft.com/office/drawing/2014/main" val="30691013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b="0">
                          <a:effectLst/>
                          <a:latin typeface="+mn-ea"/>
                          <a:ea typeface="+mn-ea"/>
                        </a:rPr>
                        <a:t>상태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b="0">
                          <a:effectLst/>
                          <a:latin typeface="+mn-ea"/>
                          <a:ea typeface="+mn-ea"/>
                        </a:rPr>
                        <a:t>의미 </a:t>
                      </a:r>
                      <a:r>
                        <a:rPr lang="en-US" altLang="ko-KR" b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b="0">
                          <a:effectLst/>
                          <a:latin typeface="+mn-ea"/>
                          <a:ea typeface="+mn-ea"/>
                        </a:rPr>
                        <a:t>탐지한 입력 시퀀스</a:t>
                      </a:r>
                      <a:r>
                        <a:rPr lang="en-US" altLang="ko-KR" b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155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  <a:latin typeface="+mn-ea"/>
                          <a:ea typeface="+mn-ea"/>
                        </a:rPr>
                        <a:t>초기 상태 </a:t>
                      </a:r>
                      <a:r>
                        <a:rPr lang="en-US" altLang="ko-KR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>
                          <a:effectLst/>
                          <a:latin typeface="+mn-ea"/>
                          <a:ea typeface="+mn-ea"/>
                        </a:rPr>
                        <a:t>아무것도 감지되지 않음</a:t>
                      </a:r>
                      <a:r>
                        <a:rPr lang="en-US" altLang="ko-KR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195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  <a:latin typeface="+mn-ea"/>
                          <a:ea typeface="+mn-ea"/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  <a:latin typeface="+mn-ea"/>
                          <a:ea typeface="+mn-ea"/>
                        </a:rPr>
                        <a:t>입력에서 </a:t>
                      </a:r>
                      <a:r>
                        <a:rPr lang="en-US" altLang="ko-KR">
                          <a:effectLst/>
                          <a:latin typeface="+mn-ea"/>
                          <a:ea typeface="+mn-ea"/>
                        </a:rPr>
                        <a:t>'1'</a:t>
                      </a:r>
                      <a:r>
                        <a:rPr lang="ko-KR" altLang="en-US">
                          <a:effectLst/>
                          <a:latin typeface="+mn-ea"/>
                          <a:ea typeface="+mn-ea"/>
                        </a:rPr>
                        <a:t>을 감지함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9170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  <a:latin typeface="+mn-ea"/>
                          <a:ea typeface="+mn-ea"/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>
                          <a:effectLst/>
                          <a:latin typeface="+mn-ea"/>
                          <a:ea typeface="+mn-ea"/>
                        </a:rPr>
                        <a:t>입력에서 </a:t>
                      </a:r>
                      <a:r>
                        <a:rPr lang="en-US" altLang="ko-KR">
                          <a:effectLst/>
                          <a:latin typeface="+mn-ea"/>
                          <a:ea typeface="+mn-ea"/>
                        </a:rPr>
                        <a:t>'10'</a:t>
                      </a:r>
                      <a:r>
                        <a:rPr lang="ko-KR" altLang="en-US">
                          <a:effectLst/>
                          <a:latin typeface="+mn-ea"/>
                          <a:ea typeface="+mn-ea"/>
                        </a:rPr>
                        <a:t>을 감지함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56649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>
                          <a:effectLst/>
                          <a:latin typeface="+mn-ea"/>
                          <a:ea typeface="+mn-ea"/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입력에서 </a:t>
                      </a:r>
                      <a:r>
                        <a:rPr lang="en-US" altLang="ko-KR" dirty="0">
                          <a:effectLst/>
                          <a:latin typeface="+mn-ea"/>
                          <a:ea typeface="+mn-ea"/>
                        </a:rPr>
                        <a:t>'101'</a:t>
                      </a:r>
                      <a:r>
                        <a:rPr lang="ko-KR" altLang="en-US" dirty="0">
                          <a:effectLst/>
                          <a:latin typeface="+mn-ea"/>
                          <a:ea typeface="+mn-ea"/>
                        </a:rPr>
                        <a:t>을 감지함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07069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6939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36C77-F8FD-527F-A506-52629025E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E0163-72B9-B94B-6402-E02C7C75F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Mealy FSM </a:t>
            </a:r>
            <a:r>
              <a:rPr lang="ko-KR" altLang="en-US" sz="3200" dirty="0"/>
              <a:t>회로 실습 </a:t>
            </a:r>
            <a:r>
              <a:rPr lang="en-CA" altLang="ko-KR" sz="3200" dirty="0"/>
              <a:t>– </a:t>
            </a:r>
            <a:r>
              <a:rPr lang="ko-KR" altLang="en-US" sz="3200" dirty="0"/>
              <a:t>시뮬레이션 벡터</a:t>
            </a:r>
            <a:endParaRPr lang="en-CA" sz="3200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6EBD58D-8355-F800-7590-C06C74461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22820" y="1243845"/>
            <a:ext cx="4494376" cy="1850230"/>
          </a:xfr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D135F0A-41CF-3773-0375-179D108034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3679" y="446567"/>
            <a:ext cx="2675719" cy="5964865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5A9D791-9E1E-1866-0995-F5475B878C01}"/>
              </a:ext>
            </a:extLst>
          </p:cNvPr>
          <p:cNvSpPr/>
          <p:nvPr/>
        </p:nvSpPr>
        <p:spPr>
          <a:xfrm>
            <a:off x="2722820" y="1697492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E6D466D-F455-BA1D-C341-B94800B2D027}"/>
              </a:ext>
            </a:extLst>
          </p:cNvPr>
          <p:cNvSpPr/>
          <p:nvPr/>
        </p:nvSpPr>
        <p:spPr>
          <a:xfrm>
            <a:off x="2722820" y="2231885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81A8603-D7E3-6114-6556-65C7748D7D29}"/>
              </a:ext>
            </a:extLst>
          </p:cNvPr>
          <p:cNvSpPr/>
          <p:nvPr/>
        </p:nvSpPr>
        <p:spPr>
          <a:xfrm>
            <a:off x="2722820" y="2713959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  <a:endParaRPr lang="en-CA" dirty="0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D090C9EC-CF48-BC76-98C3-E7FADEBEC1A8}"/>
              </a:ext>
            </a:extLst>
          </p:cNvPr>
          <p:cNvSpPr/>
          <p:nvPr/>
        </p:nvSpPr>
        <p:spPr>
          <a:xfrm>
            <a:off x="7903679" y="783174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4</a:t>
            </a:r>
            <a:endParaRPr lang="en-CA" dirty="0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862BC396-5AE2-1770-179F-2AB8EB492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319255"/>
              </p:ext>
            </p:extLst>
          </p:nvPr>
        </p:nvGraphicFramePr>
        <p:xfrm>
          <a:off x="838200" y="3522090"/>
          <a:ext cx="6838508" cy="2656762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176620">
                  <a:extLst>
                    <a:ext uri="{9D8B030D-6E8A-4147-A177-3AD203B41FA5}">
                      <a16:colId xmlns:a16="http://schemas.microsoft.com/office/drawing/2014/main" val="69474992"/>
                    </a:ext>
                  </a:extLst>
                </a:gridCol>
                <a:gridCol w="1321486">
                  <a:extLst>
                    <a:ext uri="{9D8B030D-6E8A-4147-A177-3AD203B41FA5}">
                      <a16:colId xmlns:a16="http://schemas.microsoft.com/office/drawing/2014/main" val="1988076106"/>
                    </a:ext>
                  </a:extLst>
                </a:gridCol>
                <a:gridCol w="4340402">
                  <a:extLst>
                    <a:ext uri="{9D8B030D-6E8A-4147-A177-3AD203B41FA5}">
                      <a16:colId xmlns:a16="http://schemas.microsoft.com/office/drawing/2014/main" val="3327587257"/>
                    </a:ext>
                  </a:extLst>
                </a:gridCol>
              </a:tblGrid>
              <a:tr h="219543"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CA" sz="1800" b="0" dirty="0">
                          <a:effectLst/>
                          <a:latin typeface="+mn-ea"/>
                          <a:ea typeface="+mn-ea"/>
                        </a:rPr>
                        <a:t>ns)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입력 </a:t>
                      </a:r>
                      <a:r>
                        <a:rPr lang="en-CA" sz="1800" b="0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ko-KR" altLang="en-US" sz="1800" b="0"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83680" marR="83680" marT="41840" marB="41840"/>
                </a:tc>
                <a:extLst>
                  <a:ext uri="{0D108BD9-81ED-4DB2-BD59-A6C34878D82A}">
                    <a16:rowId xmlns:a16="http://schemas.microsoft.com/office/drawing/2014/main" val="3352612869"/>
                  </a:ext>
                </a:extLst>
              </a:tr>
              <a:tr h="219543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초기값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1800" dirty="0">
                          <a:effectLst/>
                          <a:latin typeface="+mn-ea"/>
                          <a:ea typeface="+mn-ea"/>
                        </a:rPr>
                        <a:t>x=0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초기 상태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897536549"/>
                  </a:ext>
                </a:extLst>
              </a:tr>
              <a:tr h="219543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1800">
                          <a:effectLst/>
                          <a:latin typeface="+mn-ea"/>
                          <a:ea typeface="+mn-ea"/>
                        </a:rPr>
                        <a:t>#3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1800" dirty="0">
                          <a:effectLst/>
                          <a:latin typeface="+mn-ea"/>
                          <a:ea typeface="+mn-ea"/>
                        </a:rPr>
                        <a:t>x=1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'1'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감지 시작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2181519008"/>
                  </a:ext>
                </a:extLst>
              </a:tr>
              <a:tr h="219543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1800">
                          <a:effectLst/>
                          <a:latin typeface="+mn-ea"/>
                          <a:ea typeface="+mn-ea"/>
                        </a:rPr>
                        <a:t>#7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1800">
                          <a:effectLst/>
                          <a:latin typeface="+mn-ea"/>
                          <a:ea typeface="+mn-ea"/>
                        </a:rPr>
                        <a:t>x=0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'10'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감지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623068683"/>
                  </a:ext>
                </a:extLst>
              </a:tr>
              <a:tr h="219543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1800">
                          <a:effectLst/>
                          <a:latin typeface="+mn-ea"/>
                          <a:ea typeface="+mn-ea"/>
                        </a:rPr>
                        <a:t>#11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1800">
                          <a:effectLst/>
                          <a:latin typeface="+mn-ea"/>
                          <a:ea typeface="+mn-ea"/>
                        </a:rPr>
                        <a:t>x=1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800" dirty="0">
                          <a:effectLst/>
                          <a:latin typeface="+mn-ea"/>
                          <a:ea typeface="+mn-ea"/>
                        </a:rPr>
                        <a:t>'101' </a:t>
                      </a:r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감지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593769464"/>
                  </a:ext>
                </a:extLst>
              </a:tr>
              <a:tr h="489420"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1800">
                          <a:effectLst/>
                          <a:latin typeface="+mn-ea"/>
                          <a:ea typeface="+mn-ea"/>
                        </a:rPr>
                        <a:t>#15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CA" sz="1800">
                          <a:effectLst/>
                          <a:latin typeface="+mn-ea"/>
                          <a:ea typeface="+mn-ea"/>
                        </a:rPr>
                        <a:t>x=0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altLang="ko-KR" sz="1800" dirty="0">
                          <a:effectLst/>
                          <a:latin typeface="+mn-ea"/>
                          <a:ea typeface="+mn-ea"/>
                        </a:rPr>
                        <a:t>'1010' </a:t>
                      </a:r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패턴 완성 → 출력</a:t>
                      </a:r>
                      <a:r>
                        <a:rPr lang="en-US" altLang="ko-KR" sz="1800" dirty="0">
                          <a:effectLst/>
                          <a:latin typeface="+mn-ea"/>
                          <a:ea typeface="+mn-ea"/>
                        </a:rPr>
                        <a:t>(z) </a:t>
                      </a:r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활성화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375738267"/>
                  </a:ext>
                </a:extLst>
              </a:tr>
              <a:tr h="377342"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이후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다양한 값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중첩되지 않는 새로운 패턴 감지 테스트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905477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45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48F84-8C00-489A-D379-1A78921B4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9CDE56-6EF7-A9EA-7401-96435126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Mealy FSM </a:t>
            </a:r>
            <a:r>
              <a:rPr lang="ko-KR" altLang="en-US" sz="3200" dirty="0"/>
              <a:t>회로 실습</a:t>
            </a:r>
            <a:r>
              <a:rPr lang="en-CA" altLang="ko-KR" sz="3200" dirty="0"/>
              <a:t>– testbench</a:t>
            </a:r>
            <a:r>
              <a:rPr lang="ko-KR" altLang="en-US" sz="3200" dirty="0"/>
              <a:t> </a:t>
            </a:r>
            <a:r>
              <a:rPr lang="en-CA" altLang="ko-KR" sz="3200" dirty="0"/>
              <a:t>code</a:t>
            </a:r>
            <a:r>
              <a:rPr lang="ko-KR" altLang="en-US" sz="3200" dirty="0"/>
              <a:t>결과</a:t>
            </a:r>
            <a:endParaRPr lang="en-CA" sz="32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8B92D439-B83B-DD3B-C51B-44B7036957E6}"/>
              </a:ext>
            </a:extLst>
          </p:cNvPr>
          <p:cNvGrpSpPr/>
          <p:nvPr/>
        </p:nvGrpSpPr>
        <p:grpSpPr>
          <a:xfrm>
            <a:off x="4359349" y="1203325"/>
            <a:ext cx="7464055" cy="5040723"/>
            <a:chOff x="3623258" y="1065101"/>
            <a:chExt cx="8035065" cy="504072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7DFC2C7-29BB-FF0D-AAF5-4978DC5C6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56206" y="1123628"/>
              <a:ext cx="8002117" cy="2305372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1C3D4900-6359-562E-075D-AB0E277467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623258" y="3704021"/>
              <a:ext cx="8002117" cy="2200582"/>
            </a:xfrm>
            <a:prstGeom prst="rect">
              <a:avLst/>
            </a:prstGeom>
          </p:spPr>
        </p:pic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8A7A525-AD4D-8C78-67AF-3861C007D493}"/>
                </a:ext>
              </a:extLst>
            </p:cNvPr>
            <p:cNvCxnSpPr/>
            <p:nvPr/>
          </p:nvCxnSpPr>
          <p:spPr>
            <a:xfrm>
              <a:off x="7801427" y="1682105"/>
              <a:ext cx="0" cy="4423719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CFDF3B0E-B056-5881-C2B3-F6AFBEE623EE}"/>
                </a:ext>
              </a:extLst>
            </p:cNvPr>
            <p:cNvSpPr/>
            <p:nvPr/>
          </p:nvSpPr>
          <p:spPr>
            <a:xfrm>
              <a:off x="3944532" y="1065101"/>
              <a:ext cx="2125840" cy="76835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/>
                <a:t>1010 Mealy</a:t>
              </a:r>
              <a:endParaRPr lang="en-CA" dirty="0"/>
            </a:p>
          </p:txBody>
        </p:sp>
        <p:sp>
          <p:nvSpPr>
            <p:cNvPr id="14" name="화살표: 오른쪽 13">
              <a:extLst>
                <a:ext uri="{FF2B5EF4-FFF2-40B4-BE49-F238E27FC236}">
                  <a16:creationId xmlns:a16="http://schemas.microsoft.com/office/drawing/2014/main" id="{FCED080C-7DFC-6564-4ACD-4D3E59563869}"/>
                </a:ext>
              </a:extLst>
            </p:cNvPr>
            <p:cNvSpPr/>
            <p:nvPr/>
          </p:nvSpPr>
          <p:spPr>
            <a:xfrm>
              <a:off x="3944532" y="3704021"/>
              <a:ext cx="2125839" cy="768356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dirty="0"/>
                <a:t>1010 Moore</a:t>
              </a:r>
              <a:endParaRPr lang="en-CA" dirty="0"/>
            </a:p>
          </p:txBody>
        </p:sp>
      </p:grp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DA07C2F-03D9-0112-BB65-A80E6A6E6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0223"/>
              </p:ext>
            </p:extLst>
          </p:nvPr>
        </p:nvGraphicFramePr>
        <p:xfrm>
          <a:off x="141703" y="1912440"/>
          <a:ext cx="4516083" cy="3054640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059776">
                  <a:extLst>
                    <a:ext uri="{9D8B030D-6E8A-4147-A177-3AD203B41FA5}">
                      <a16:colId xmlns:a16="http://schemas.microsoft.com/office/drawing/2014/main" val="69474992"/>
                    </a:ext>
                  </a:extLst>
                </a:gridCol>
                <a:gridCol w="829340">
                  <a:extLst>
                    <a:ext uri="{9D8B030D-6E8A-4147-A177-3AD203B41FA5}">
                      <a16:colId xmlns:a16="http://schemas.microsoft.com/office/drawing/2014/main" val="1988076106"/>
                    </a:ext>
                  </a:extLst>
                </a:gridCol>
                <a:gridCol w="2626967">
                  <a:extLst>
                    <a:ext uri="{9D8B030D-6E8A-4147-A177-3AD203B41FA5}">
                      <a16:colId xmlns:a16="http://schemas.microsoft.com/office/drawing/2014/main" val="3327587257"/>
                    </a:ext>
                  </a:extLst>
                </a:gridCol>
              </a:tblGrid>
              <a:tr h="219543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시간</a:t>
                      </a:r>
                      <a:r>
                        <a:rPr lang="en-US" altLang="ko-KR" sz="1800" b="0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-CA" sz="1800" b="0" dirty="0">
                          <a:effectLst/>
                          <a:latin typeface="+mn-ea"/>
                          <a:ea typeface="+mn-ea"/>
                        </a:rPr>
                        <a:t>ns)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800" b="0" dirty="0">
                          <a:effectLst/>
                          <a:latin typeface="+mn-ea"/>
                          <a:ea typeface="+mn-ea"/>
                        </a:rPr>
                        <a:t>입력 </a:t>
                      </a:r>
                      <a:r>
                        <a:rPr lang="en-CA" sz="1800" b="0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</a:p>
                  </a:txBody>
                  <a:tcPr marL="83680" marR="83680" marT="41840" marB="41840"/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ko-KR" altLang="en-US" sz="1800" b="0">
                          <a:effectLst/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marL="83680" marR="83680" marT="41840" marB="41840"/>
                </a:tc>
                <a:extLst>
                  <a:ext uri="{0D108BD9-81ED-4DB2-BD59-A6C34878D82A}">
                    <a16:rowId xmlns:a16="http://schemas.microsoft.com/office/drawing/2014/main" val="3352612869"/>
                  </a:ext>
                </a:extLst>
              </a:tr>
              <a:tr h="21954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초기값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 dirty="0">
                          <a:effectLst/>
                          <a:latin typeface="+mn-ea"/>
                          <a:ea typeface="+mn-ea"/>
                        </a:rPr>
                        <a:t>x=0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초기 상태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897536549"/>
                  </a:ext>
                </a:extLst>
              </a:tr>
              <a:tr h="21954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>
                          <a:effectLst/>
                          <a:latin typeface="+mn-ea"/>
                          <a:ea typeface="+mn-ea"/>
                        </a:rPr>
                        <a:t>#3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 dirty="0">
                          <a:effectLst/>
                          <a:latin typeface="+mn-ea"/>
                          <a:ea typeface="+mn-ea"/>
                        </a:rPr>
                        <a:t>x=1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 dirty="0">
                          <a:effectLst/>
                          <a:latin typeface="+mn-ea"/>
                          <a:ea typeface="+mn-ea"/>
                        </a:rPr>
                        <a:t>'1' </a:t>
                      </a:r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감지 시작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2181519008"/>
                  </a:ext>
                </a:extLst>
              </a:tr>
              <a:tr h="21954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>
                          <a:effectLst/>
                          <a:latin typeface="+mn-ea"/>
                          <a:ea typeface="+mn-ea"/>
                        </a:rPr>
                        <a:t>#7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>
                          <a:effectLst/>
                          <a:latin typeface="+mn-ea"/>
                          <a:ea typeface="+mn-ea"/>
                        </a:rPr>
                        <a:t>x=0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>
                          <a:effectLst/>
                          <a:latin typeface="+mn-ea"/>
                          <a:ea typeface="+mn-ea"/>
                        </a:rPr>
                        <a:t>'10' </a:t>
                      </a:r>
                      <a:r>
                        <a:rPr lang="ko-KR" altLang="en-US" sz="1800">
                          <a:effectLst/>
                          <a:latin typeface="+mn-ea"/>
                          <a:ea typeface="+mn-ea"/>
                        </a:rPr>
                        <a:t>감지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623068683"/>
                  </a:ext>
                </a:extLst>
              </a:tr>
              <a:tr h="219543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>
                          <a:effectLst/>
                          <a:latin typeface="+mn-ea"/>
                          <a:ea typeface="+mn-ea"/>
                        </a:rPr>
                        <a:t>#11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>
                          <a:effectLst/>
                          <a:latin typeface="+mn-ea"/>
                          <a:ea typeface="+mn-ea"/>
                        </a:rPr>
                        <a:t>x=1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 dirty="0">
                          <a:effectLst/>
                          <a:latin typeface="+mn-ea"/>
                          <a:ea typeface="+mn-ea"/>
                        </a:rPr>
                        <a:t>'101' </a:t>
                      </a:r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감지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593769464"/>
                  </a:ext>
                </a:extLst>
              </a:tr>
              <a:tr h="489420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>
                          <a:effectLst/>
                          <a:latin typeface="+mn-ea"/>
                          <a:ea typeface="+mn-ea"/>
                        </a:rPr>
                        <a:t>#15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CA" sz="1800">
                          <a:effectLst/>
                          <a:latin typeface="+mn-ea"/>
                          <a:ea typeface="+mn-ea"/>
                        </a:rPr>
                        <a:t>x=0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altLang="ko-KR" sz="1800" dirty="0">
                          <a:effectLst/>
                          <a:latin typeface="+mn-ea"/>
                          <a:ea typeface="+mn-ea"/>
                        </a:rPr>
                        <a:t>'1010' </a:t>
                      </a:r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패턴 완성 → 출력</a:t>
                      </a:r>
                      <a:r>
                        <a:rPr lang="en-US" altLang="ko-KR" sz="1800" dirty="0">
                          <a:effectLst/>
                          <a:latin typeface="+mn-ea"/>
                          <a:ea typeface="+mn-ea"/>
                        </a:rPr>
                        <a:t>(z) </a:t>
                      </a:r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활성화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375738267"/>
                  </a:ext>
                </a:extLst>
              </a:tr>
              <a:tr h="377342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이후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다양한 값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altLang="en-US" sz="1800" dirty="0">
                          <a:effectLst/>
                          <a:latin typeface="+mn-ea"/>
                          <a:ea typeface="+mn-ea"/>
                        </a:rPr>
                        <a:t>중첩되지 않는 새로운 패턴 감지 테스트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905477297"/>
                  </a:ext>
                </a:extLst>
              </a:tr>
            </a:tbl>
          </a:graphicData>
        </a:graphic>
      </p:graphicFrame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15E1166-F07B-C22D-CC43-968950C7215E}"/>
              </a:ext>
            </a:extLst>
          </p:cNvPr>
          <p:cNvCxnSpPr>
            <a:cxnSpLocks/>
          </p:cNvCxnSpPr>
          <p:nvPr/>
        </p:nvCxnSpPr>
        <p:spPr>
          <a:xfrm>
            <a:off x="8561673" y="3346882"/>
            <a:ext cx="0" cy="237033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A5A976-C2E4-7707-A2EE-B96845584085}"/>
              </a:ext>
            </a:extLst>
          </p:cNvPr>
          <p:cNvSpPr txBox="1"/>
          <p:nvPr/>
        </p:nvSpPr>
        <p:spPr>
          <a:xfrm>
            <a:off x="8240597" y="6036382"/>
            <a:ext cx="3896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Mealy</a:t>
            </a:r>
            <a:r>
              <a:rPr lang="ko-KR" altLang="en-US" dirty="0">
                <a:solidFill>
                  <a:srgbClr val="FF0000"/>
                </a:solidFill>
              </a:rPr>
              <a:t>와 </a:t>
            </a:r>
            <a:r>
              <a:rPr lang="en-CA" altLang="ko-KR" dirty="0">
                <a:solidFill>
                  <a:srgbClr val="FF0000"/>
                </a:solidFill>
              </a:rPr>
              <a:t>Moore</a:t>
            </a:r>
            <a:r>
              <a:rPr lang="ko-KR" altLang="en-US" dirty="0">
                <a:solidFill>
                  <a:srgbClr val="FF0000"/>
                </a:solidFill>
              </a:rPr>
              <a:t>의 차이 </a:t>
            </a:r>
            <a:r>
              <a:rPr lang="en-CA" altLang="ko-KR" dirty="0">
                <a:solidFill>
                  <a:srgbClr val="FF0000"/>
                </a:solidFill>
              </a:rPr>
              <a:t>: </a:t>
            </a:r>
            <a:r>
              <a:rPr lang="ko-KR" altLang="en-US" dirty="0">
                <a:solidFill>
                  <a:srgbClr val="FF0000"/>
                </a:solidFill>
              </a:rPr>
              <a:t>상태도에 따른</a:t>
            </a:r>
            <a:r>
              <a:rPr lang="en-CA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출력 </a:t>
            </a:r>
            <a:r>
              <a:rPr lang="en-CA" altLang="ko-KR" dirty="0">
                <a:solidFill>
                  <a:srgbClr val="FF0000"/>
                </a:solidFill>
              </a:rPr>
              <a:t>1clock</a:t>
            </a:r>
            <a:r>
              <a:rPr lang="ko-KR" altLang="en-US" dirty="0">
                <a:solidFill>
                  <a:srgbClr val="FF0000"/>
                </a:solidFill>
              </a:rPr>
              <a:t>의 차이가 발생함</a:t>
            </a: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04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D4461-2A9C-502A-8C5A-497121AE7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ko-KR" altLang="en-US" dirty="0"/>
              <a:t>순차</a:t>
            </a:r>
            <a:r>
              <a:rPr lang="ko-KR" altLang="en-US" sz="3600" dirty="0"/>
              <a:t>논리 </a:t>
            </a:r>
            <a:r>
              <a:rPr lang="en-CA" altLang="ko-KR" sz="3600" dirty="0"/>
              <a:t>- </a:t>
            </a:r>
            <a:r>
              <a:rPr lang="en-US" altLang="ko-KR" dirty="0"/>
              <a:t>D </a:t>
            </a:r>
            <a:r>
              <a:rPr lang="ko-KR" altLang="en-US" dirty="0"/>
              <a:t>래치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C5DDD-6B6B-C894-C791-1AC037B0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클록</a:t>
            </a:r>
            <a:r>
              <a:rPr lang="ko-KR" altLang="en-US" dirty="0"/>
              <a:t> 신호의 레벨 </a:t>
            </a:r>
            <a:r>
              <a:rPr lang="en-US" altLang="ko-KR" dirty="0"/>
              <a:t>(0 </a:t>
            </a:r>
            <a:r>
              <a:rPr lang="ko-KR" altLang="en-US" dirty="0"/>
              <a:t>또는 </a:t>
            </a:r>
            <a:r>
              <a:rPr lang="en-US" altLang="ko-KR" dirty="0"/>
              <a:t>1)</a:t>
            </a:r>
            <a:r>
              <a:rPr lang="ko-KR" altLang="en-US" dirty="0"/>
              <a:t>에 따라 통과모드</a:t>
            </a:r>
            <a:r>
              <a:rPr lang="en-US" altLang="ko-KR" dirty="0"/>
              <a:t>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ko-KR" altLang="en-US" dirty="0"/>
              <a:t>유지모드로</a:t>
            </a:r>
            <a:r>
              <a:rPr lang="en-US" altLang="ko-KR" dirty="0"/>
              <a:t> </a:t>
            </a:r>
            <a:r>
              <a:rPr lang="ko-KR" altLang="en-US" dirty="0"/>
              <a:t>동작</a:t>
            </a:r>
            <a:endParaRPr lang="en-US" altLang="ko-KR" dirty="0"/>
          </a:p>
          <a:p>
            <a:pPr lvl="1"/>
            <a:r>
              <a:rPr lang="ko-KR" altLang="en-US" dirty="0"/>
              <a:t>통과 </a:t>
            </a:r>
            <a:r>
              <a:rPr lang="en-US" altLang="ko-KR" dirty="0"/>
              <a:t>(transparent) </a:t>
            </a:r>
            <a:r>
              <a:rPr lang="ko-KR" altLang="en-US" dirty="0"/>
              <a:t>모드 </a:t>
            </a:r>
            <a:r>
              <a:rPr lang="en-US" altLang="ko-KR" dirty="0"/>
              <a:t>: </a:t>
            </a:r>
            <a:r>
              <a:rPr lang="ko-KR" altLang="en-US" dirty="0"/>
              <a:t>입력 </a:t>
            </a:r>
            <a:r>
              <a:rPr lang="en-US" altLang="ko-KR" dirty="0"/>
              <a:t>D</a:t>
            </a:r>
            <a:r>
              <a:rPr lang="ko-KR" altLang="en-US" dirty="0"/>
              <a:t>가 출력 </a:t>
            </a:r>
            <a:r>
              <a:rPr lang="en-US" altLang="ko-KR" dirty="0"/>
              <a:t>Q</a:t>
            </a:r>
            <a:r>
              <a:rPr lang="ko-KR" altLang="en-US" dirty="0"/>
              <a:t>로 통과됨</a:t>
            </a:r>
            <a:endParaRPr lang="en-US" altLang="ko-KR" dirty="0"/>
          </a:p>
          <a:p>
            <a:pPr lvl="1"/>
            <a:r>
              <a:rPr lang="ko-KR" altLang="en-US" dirty="0"/>
              <a:t>유지 </a:t>
            </a:r>
            <a:r>
              <a:rPr lang="en-US" altLang="ko-KR" dirty="0"/>
              <a:t>(hold) </a:t>
            </a:r>
            <a:r>
              <a:rPr lang="ko-KR" altLang="en-US" dirty="0"/>
              <a:t>모드 </a:t>
            </a:r>
            <a:r>
              <a:rPr lang="en-US" altLang="ko-KR" dirty="0"/>
              <a:t>: </a:t>
            </a:r>
            <a:r>
              <a:rPr lang="ko-KR" altLang="en-US" dirty="0"/>
              <a:t>출력 </a:t>
            </a:r>
            <a:r>
              <a:rPr lang="en-US" altLang="ko-KR" dirty="0"/>
              <a:t>Q</a:t>
            </a:r>
            <a:r>
              <a:rPr lang="ko-KR" altLang="en-US" dirty="0"/>
              <a:t>의 값이 유지됨</a:t>
            </a:r>
            <a:endParaRPr lang="en-US" altLang="ko-KR" dirty="0"/>
          </a:p>
          <a:p>
            <a:pPr lvl="1"/>
            <a:r>
              <a:rPr lang="en-US" altLang="ko-KR" dirty="0"/>
              <a:t>positive (level-sensitive) latch, negative (level-sensitive) latch</a:t>
            </a:r>
          </a:p>
          <a:p>
            <a:endParaRPr lang="en-CA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7B49EE-382F-47E8-8DCA-C863D044D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3429000"/>
            <a:ext cx="6768752" cy="2400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7580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C26564-84DC-CFD6-0DB9-6786E7C8D374}"/>
              </a:ext>
            </a:extLst>
          </p:cNvPr>
          <p:cNvSpPr txBox="1"/>
          <p:nvPr/>
        </p:nvSpPr>
        <p:spPr>
          <a:xfrm>
            <a:off x="5228615" y="3105834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11605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6C62E-2FCB-AF4C-1A63-B7AED9D04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FD7F76-568D-B063-7CD7-3FA419689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ko-KR" altLang="en-US" dirty="0"/>
              <a:t>순차</a:t>
            </a:r>
            <a:r>
              <a:rPr lang="ko-KR" altLang="en-US" sz="3600" dirty="0"/>
              <a:t>논리 </a:t>
            </a:r>
            <a:r>
              <a:rPr lang="en-CA" altLang="ko-KR" sz="3600" dirty="0"/>
              <a:t>- </a:t>
            </a:r>
            <a:r>
              <a:rPr lang="en-US" altLang="ko-KR" dirty="0"/>
              <a:t>D </a:t>
            </a:r>
            <a:r>
              <a:rPr lang="ko-KR" altLang="en-US" dirty="0"/>
              <a:t>플립플롭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05B49-11DE-54ED-19E4-20231E204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err="1"/>
              <a:t>클록</a:t>
            </a:r>
            <a:r>
              <a:rPr lang="ko-KR" altLang="en-US" b="1" dirty="0"/>
              <a:t> 신호의 </a:t>
            </a:r>
            <a:r>
              <a:rPr lang="ko-KR" altLang="en-US" b="1" dirty="0" err="1"/>
              <a:t>천이에지</a:t>
            </a:r>
            <a:r>
              <a:rPr lang="ko-KR" altLang="en-US" b="1" dirty="0"/>
              <a:t> </a:t>
            </a:r>
            <a:r>
              <a:rPr lang="en-US" altLang="ko-KR" b="1" dirty="0"/>
              <a:t>(transition edge)</a:t>
            </a:r>
            <a:r>
              <a:rPr lang="ko-KR" altLang="en-US" b="1" dirty="0"/>
              <a:t>에서 동작</a:t>
            </a:r>
            <a:endParaRPr lang="en-US" altLang="ko-KR" b="1" dirty="0"/>
          </a:p>
          <a:p>
            <a:pPr lvl="1"/>
            <a:r>
              <a:rPr lang="ko-KR" altLang="en-US" dirty="0"/>
              <a:t>한 </a:t>
            </a:r>
            <a:r>
              <a:rPr lang="ko-KR" altLang="en-US" dirty="0" err="1"/>
              <a:t>클록</a:t>
            </a:r>
            <a:r>
              <a:rPr lang="ko-KR" altLang="en-US" dirty="0"/>
              <a:t> 주기 동안 정보를 저장함</a:t>
            </a:r>
            <a:endParaRPr lang="en-US" altLang="ko-KR" dirty="0"/>
          </a:p>
          <a:p>
            <a:pPr lvl="1"/>
            <a:r>
              <a:rPr lang="en-US" altLang="ko-KR" dirty="0"/>
              <a:t>positive edge-triggered, negative edge-triggered</a:t>
            </a:r>
          </a:p>
          <a:p>
            <a:pPr lvl="1"/>
            <a:r>
              <a:rPr lang="en-US" altLang="ko-KR" dirty="0"/>
              <a:t>always </a:t>
            </a:r>
            <a:r>
              <a:rPr lang="ko-KR" altLang="en-US" dirty="0"/>
              <a:t>블록의 감지신호목록에 </a:t>
            </a:r>
            <a:r>
              <a:rPr lang="ko-KR" altLang="en-US" dirty="0" err="1"/>
              <a:t>클록신호만</a:t>
            </a:r>
            <a:r>
              <a:rPr lang="ko-KR" altLang="en-US" dirty="0"/>
              <a:t> 포함됨</a:t>
            </a:r>
            <a:endParaRPr lang="en-US" altLang="ko-KR" dirty="0"/>
          </a:p>
          <a:p>
            <a:endParaRPr lang="en-CA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8C150A-6F7C-A9B8-2CD3-43210AB52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571" y="2996953"/>
            <a:ext cx="75628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96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1314A-1B72-EBAF-27F9-1D1823CD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래치와</a:t>
            </a:r>
            <a:r>
              <a:rPr lang="ko-KR" altLang="en-US" dirty="0"/>
              <a:t> </a:t>
            </a:r>
            <a:r>
              <a:rPr lang="ko-KR" altLang="en-US" dirty="0" err="1"/>
              <a:t>플립플롭의</a:t>
            </a:r>
            <a:r>
              <a:rPr lang="ko-KR" altLang="en-US" dirty="0"/>
              <a:t> 차이점</a:t>
            </a:r>
            <a:endParaRPr lang="en-CA" dirty="0"/>
          </a:p>
        </p:txBody>
      </p:sp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AA52B928-53B0-5EF7-FE99-3D91405F7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687633"/>
              </p:ext>
            </p:extLst>
          </p:nvPr>
        </p:nvGraphicFramePr>
        <p:xfrm>
          <a:off x="1145156" y="1302589"/>
          <a:ext cx="9901687" cy="5061006"/>
        </p:xfrm>
        <a:graphic>
          <a:graphicData uri="http://schemas.openxmlformats.org/drawingml/2006/table">
            <a:tbl>
              <a:tblPr firstRow="1" firstCol="1">
                <a:tableStyleId>{00A15C55-8517-42AA-B614-E9B94910E393}</a:tableStyleId>
              </a:tblPr>
              <a:tblGrid>
                <a:gridCol w="1758601">
                  <a:extLst>
                    <a:ext uri="{9D8B030D-6E8A-4147-A177-3AD203B41FA5}">
                      <a16:colId xmlns:a16="http://schemas.microsoft.com/office/drawing/2014/main" val="3878653595"/>
                    </a:ext>
                  </a:extLst>
                </a:gridCol>
                <a:gridCol w="4052428">
                  <a:extLst>
                    <a:ext uri="{9D8B030D-6E8A-4147-A177-3AD203B41FA5}">
                      <a16:colId xmlns:a16="http://schemas.microsoft.com/office/drawing/2014/main" val="1004845539"/>
                    </a:ext>
                  </a:extLst>
                </a:gridCol>
                <a:gridCol w="4090658">
                  <a:extLst>
                    <a:ext uri="{9D8B030D-6E8A-4147-A177-3AD203B41FA5}">
                      <a16:colId xmlns:a16="http://schemas.microsoft.com/office/drawing/2014/main" val="3566866997"/>
                    </a:ext>
                  </a:extLst>
                </a:gridCol>
              </a:tblGrid>
              <a:tr h="24207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400" u="none" strike="noStrike">
                          <a:effectLst/>
                        </a:rPr>
                        <a:t>특성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400" u="none" strike="noStrike">
                          <a:effectLst/>
                        </a:rPr>
                        <a:t>래치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400" u="none" strike="noStrike">
                          <a:effectLst/>
                        </a:rPr>
                        <a:t>플립플롭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720090085"/>
                  </a:ext>
                </a:extLst>
              </a:tr>
              <a:tr h="455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클록 감응성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레벨에 반응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에지에 반응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9064393"/>
                  </a:ext>
                </a:extLst>
              </a:tr>
              <a:tr h="455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데이터 변경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클록 활성 레벨 동안 지속적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클록 에지에서만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65860184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안정성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글리치에 취약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글리치에 강함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44962643"/>
                  </a:ext>
                </a:extLst>
              </a:tr>
              <a:tr h="455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동기화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비동기 동작 가능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주로 동기식 시스템에서 사용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76295301"/>
                  </a:ext>
                </a:extLst>
              </a:tr>
              <a:tr h="455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회로 복잡성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상대적으로 단순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더 복잡 </a:t>
                      </a:r>
                      <a:r>
                        <a:rPr lang="en-US" altLang="ko-KR" sz="2400" u="none" strike="noStrike">
                          <a:effectLst/>
                        </a:rPr>
                        <a:t>(</a:t>
                      </a:r>
                      <a:r>
                        <a:rPr lang="ko-KR" altLang="en-US" sz="2400" u="none" strike="noStrike">
                          <a:effectLst/>
                        </a:rPr>
                        <a:t>일반적으로 두 개의 래치로 구성</a:t>
                      </a:r>
                      <a:r>
                        <a:rPr lang="en-US" altLang="ko-KR" sz="2400" u="none" strike="noStrike">
                          <a:effectLst/>
                        </a:rPr>
                        <a:t>)</a:t>
                      </a:r>
                      <a:endParaRPr lang="en-US" altLang="ko-KR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91343729"/>
                  </a:ext>
                </a:extLst>
              </a:tr>
              <a:tr h="242076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전력 소비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상대적으로 낮음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상대적으로 높음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13816002"/>
                  </a:ext>
                </a:extLst>
              </a:tr>
              <a:tr h="455102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주요 응용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간단한 저장</a:t>
                      </a:r>
                      <a:r>
                        <a:rPr lang="en-US" altLang="ko-KR" sz="2400" u="none" strike="noStrike">
                          <a:effectLst/>
                        </a:rPr>
                        <a:t>, </a:t>
                      </a:r>
                      <a:r>
                        <a:rPr lang="ko-KR" altLang="en-US" sz="2400" u="none" strike="noStrike">
                          <a:effectLst/>
                        </a:rPr>
                        <a:t>비동기 시스템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2400" u="none" strike="noStrike">
                          <a:effectLst/>
                        </a:rPr>
                        <a:t>동기식 디지털 시스템</a:t>
                      </a:r>
                      <a:r>
                        <a:rPr lang="en-US" altLang="ko-KR" sz="2400" u="none" strike="noStrike">
                          <a:effectLst/>
                        </a:rPr>
                        <a:t>, </a:t>
                      </a:r>
                      <a:r>
                        <a:rPr lang="ko-KR" altLang="en-US" sz="2400" u="none" strike="noStrike">
                          <a:effectLst/>
                        </a:rPr>
                        <a:t>레지스터</a:t>
                      </a:r>
                      <a:r>
                        <a:rPr lang="en-US" altLang="ko-KR" sz="2400" u="none" strike="noStrike">
                          <a:effectLst/>
                        </a:rPr>
                        <a:t>, </a:t>
                      </a:r>
                      <a:r>
                        <a:rPr lang="ko-KR" altLang="en-US" sz="2400" u="none" strike="noStrike">
                          <a:effectLst/>
                        </a:rPr>
                        <a:t>카운터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2689924"/>
                  </a:ext>
                </a:extLst>
              </a:tr>
              <a:tr h="639080">
                <a:tc>
                  <a:txBody>
                    <a:bodyPr/>
                    <a:lstStyle/>
                    <a:p>
                      <a:pPr algn="l" fontAlgn="ctr"/>
                      <a:r>
                        <a:rPr lang="en-CA" sz="2400" u="none" strike="noStrike">
                          <a:effectLst/>
                        </a:rPr>
                        <a:t>Verilog </a:t>
                      </a:r>
                      <a:r>
                        <a:rPr lang="ko-KR" altLang="en-US" sz="2400" u="none" strike="noStrike">
                          <a:effectLst/>
                        </a:rPr>
                        <a:t>모델링</a:t>
                      </a:r>
                      <a:endParaRPr lang="ko-KR" altLang="en-US" sz="24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400" u="none" strike="noStrike">
                          <a:effectLst/>
                        </a:rPr>
                        <a:t>always @(*) </a:t>
                      </a:r>
                      <a:r>
                        <a:rPr lang="ko-KR" altLang="en-US" sz="2400" u="none" strike="noStrike">
                          <a:effectLst/>
                        </a:rPr>
                        <a:t>또는 </a:t>
                      </a:r>
                      <a:r>
                        <a:rPr lang="en-CA" sz="2400" u="none" strike="noStrike">
                          <a:effectLst/>
                        </a:rPr>
                        <a:t>always @(CLK)</a:t>
                      </a:r>
                      <a:endParaRPr lang="en-CA" sz="2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2400" u="none" strike="noStrike" dirty="0">
                          <a:effectLst/>
                        </a:rPr>
                        <a:t>always @(posedge CLK) </a:t>
                      </a:r>
                      <a:r>
                        <a:rPr lang="ko-KR" altLang="en-US" sz="2400" u="none" strike="noStrike" dirty="0">
                          <a:effectLst/>
                        </a:rPr>
                        <a:t>또는 </a:t>
                      </a:r>
                      <a:r>
                        <a:rPr lang="en-CA" sz="2400" u="none" strike="noStrike" dirty="0">
                          <a:effectLst/>
                        </a:rPr>
                        <a:t>always @(negedge CLK)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78101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760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FF45B-D0E9-9C48-3280-2341F3D0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ko-KR" altLang="en-US" dirty="0"/>
              <a:t>순차</a:t>
            </a:r>
            <a:r>
              <a:rPr lang="ko-KR" altLang="en-US" sz="3600" dirty="0"/>
              <a:t>논리 </a:t>
            </a:r>
            <a:r>
              <a:rPr lang="en-CA" altLang="ko-KR" sz="3600" dirty="0"/>
              <a:t>– </a:t>
            </a:r>
            <a:r>
              <a:rPr lang="ko-KR" altLang="en-US" sz="3600" dirty="0" err="1"/>
              <a:t>래치와</a:t>
            </a:r>
            <a:r>
              <a:rPr lang="ko-KR" altLang="en-US" sz="3600" dirty="0"/>
              <a:t> 플립플롭 주요 응용분야</a:t>
            </a:r>
            <a:endParaRPr lang="en-CA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C02235D5-3B42-5EB4-BB1E-4A1542DBB4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1007713"/>
              </p:ext>
            </p:extLst>
          </p:nvPr>
        </p:nvGraphicFramePr>
        <p:xfrm>
          <a:off x="2691443" y="1120776"/>
          <a:ext cx="6694096" cy="5339505"/>
        </p:xfrm>
        <a:graphic>
          <a:graphicData uri="http://schemas.openxmlformats.org/drawingml/2006/table">
            <a:tbl>
              <a:tblPr firstCol="1">
                <a:tableStyleId>{00A15C55-8517-42AA-B614-E9B94910E393}</a:tableStyleId>
              </a:tblPr>
              <a:tblGrid>
                <a:gridCol w="3608990">
                  <a:extLst>
                    <a:ext uri="{9D8B030D-6E8A-4147-A177-3AD203B41FA5}">
                      <a16:colId xmlns:a16="http://schemas.microsoft.com/office/drawing/2014/main" val="3645367629"/>
                    </a:ext>
                  </a:extLst>
                </a:gridCol>
                <a:gridCol w="1542553">
                  <a:extLst>
                    <a:ext uri="{9D8B030D-6E8A-4147-A177-3AD203B41FA5}">
                      <a16:colId xmlns:a16="http://schemas.microsoft.com/office/drawing/2014/main" val="1888522640"/>
                    </a:ext>
                  </a:extLst>
                </a:gridCol>
                <a:gridCol w="1542553">
                  <a:extLst>
                    <a:ext uri="{9D8B030D-6E8A-4147-A177-3AD203B41FA5}">
                      <a16:colId xmlns:a16="http://schemas.microsoft.com/office/drawing/2014/main" val="2018058959"/>
                    </a:ext>
                  </a:extLst>
                </a:gridCol>
              </a:tblGrid>
              <a:tr h="16876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000" u="none" strike="noStrike">
                          <a:effectLst/>
                        </a:rPr>
                        <a:t>적용 분야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000" u="none" strike="noStrike">
                          <a:effectLst/>
                        </a:rPr>
                        <a:t>래치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2000" u="none" strike="noStrike">
                          <a:effectLst/>
                        </a:rPr>
                        <a:t>플립플롭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/>
                </a:tc>
                <a:extLst>
                  <a:ext uri="{0D108BD9-81ED-4DB2-BD59-A6C34878D82A}">
                    <a16:rowId xmlns:a16="http://schemas.microsoft.com/office/drawing/2014/main" val="4205109994"/>
                  </a:ext>
                </a:extLst>
              </a:tr>
              <a:tr h="3172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메모리 요소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extLst>
                  <a:ext uri="{0D108BD9-81ED-4DB2-BD59-A6C34878D82A}">
                    <a16:rowId xmlns:a16="http://schemas.microsoft.com/office/drawing/2014/main" val="960317530"/>
                  </a:ext>
                </a:extLst>
              </a:tr>
              <a:tr h="3172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카운터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extLst>
                  <a:ext uri="{0D108BD9-81ED-4DB2-BD59-A6C34878D82A}">
                    <a16:rowId xmlns:a16="http://schemas.microsoft.com/office/drawing/2014/main" val="582298832"/>
                  </a:ext>
                </a:extLst>
              </a:tr>
              <a:tr h="16876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레지스터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extLst>
                  <a:ext uri="{0D108BD9-81ED-4DB2-BD59-A6C34878D82A}">
                    <a16:rowId xmlns:a16="http://schemas.microsoft.com/office/drawing/2014/main" val="649833759"/>
                  </a:ext>
                </a:extLst>
              </a:tr>
              <a:tr h="3172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시프트 레지스터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extLst>
                  <a:ext uri="{0D108BD9-81ED-4DB2-BD59-A6C34878D82A}">
                    <a16:rowId xmlns:a16="http://schemas.microsoft.com/office/drawing/2014/main" val="528332861"/>
                  </a:ext>
                </a:extLst>
              </a:tr>
              <a:tr h="472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전력 게이팅 회로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 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extLst>
                  <a:ext uri="{0D108BD9-81ED-4DB2-BD59-A6C34878D82A}">
                    <a16:rowId xmlns:a16="http://schemas.microsoft.com/office/drawing/2014/main" val="3114288447"/>
                  </a:ext>
                </a:extLst>
              </a:tr>
              <a:tr h="472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클록 게이팅 회로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 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extLst>
                  <a:ext uri="{0D108BD9-81ED-4DB2-BD59-A6C34878D82A}">
                    <a16:rowId xmlns:a16="http://schemas.microsoft.com/office/drawing/2014/main" val="2029998935"/>
                  </a:ext>
                </a:extLst>
              </a:tr>
              <a:tr h="3172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고속 회로 설계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 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extLst>
                  <a:ext uri="{0D108BD9-81ED-4DB2-BD59-A6C34878D82A}">
                    <a16:rowId xmlns:a16="http://schemas.microsoft.com/office/drawing/2014/main" val="2857693212"/>
                  </a:ext>
                </a:extLst>
              </a:tr>
              <a:tr h="44553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주파수 분주기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 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extLst>
                  <a:ext uri="{0D108BD9-81ED-4DB2-BD59-A6C34878D82A}">
                    <a16:rowId xmlns:a16="http://schemas.microsoft.com/office/drawing/2014/main" val="1740035850"/>
                  </a:ext>
                </a:extLst>
              </a:tr>
              <a:tr h="3172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데이터 전송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 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extLst>
                  <a:ext uri="{0D108BD9-81ED-4DB2-BD59-A6C34878D82A}">
                    <a16:rowId xmlns:a16="http://schemas.microsoft.com/office/drawing/2014/main" val="2206317461"/>
                  </a:ext>
                </a:extLst>
              </a:tr>
              <a:tr h="3172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입력 동기화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 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extLst>
                  <a:ext uri="{0D108BD9-81ED-4DB2-BD59-A6C34878D82A}">
                    <a16:rowId xmlns:a16="http://schemas.microsoft.com/office/drawing/2014/main" val="1768582434"/>
                  </a:ext>
                </a:extLst>
              </a:tr>
              <a:tr h="4725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바운스 제거 스위치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 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extLst>
                  <a:ext uri="{0D108BD9-81ED-4DB2-BD59-A6C34878D82A}">
                    <a16:rowId xmlns:a16="http://schemas.microsoft.com/office/drawing/2014/main" val="1753116260"/>
                  </a:ext>
                </a:extLst>
              </a:tr>
              <a:tr h="3172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제어 회로 및 알람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extLst>
                  <a:ext uri="{0D108BD9-81ED-4DB2-BD59-A6C34878D82A}">
                    <a16:rowId xmlns:a16="http://schemas.microsoft.com/office/drawing/2014/main" val="2329387231"/>
                  </a:ext>
                </a:extLst>
              </a:tr>
              <a:tr h="3172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주파수 합성기</a:t>
                      </a:r>
                      <a:endParaRPr lang="ko-KR" altLang="en-US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 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extLst>
                  <a:ext uri="{0D108BD9-81ED-4DB2-BD59-A6C34878D82A}">
                    <a16:rowId xmlns:a16="http://schemas.microsoft.com/office/drawing/2014/main" val="3071389441"/>
                  </a:ext>
                </a:extLst>
              </a:tr>
              <a:tr h="31727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u="none" strike="noStrike">
                          <a:effectLst/>
                        </a:rPr>
                        <a:t>유한 상태 기계 </a:t>
                      </a:r>
                      <a:r>
                        <a:rPr lang="en-US" altLang="ko-KR" sz="2000" u="none" strike="noStrike">
                          <a:effectLst/>
                        </a:rPr>
                        <a:t>(FSM)</a:t>
                      </a:r>
                      <a:endParaRPr lang="en-US" altLang="ko-KR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>
                          <a:effectLst/>
                        </a:rPr>
                        <a:t>✓</a:t>
                      </a:r>
                      <a:endParaRPr lang="en-CA" sz="20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CA" sz="2000" u="none" strike="noStrike" dirty="0">
                          <a:effectLst/>
                        </a:rPr>
                        <a:t>✓</a:t>
                      </a:r>
                      <a:endParaRPr lang="en-CA" sz="2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5625" marR="5625" marT="5625" marB="0" anchor="ctr"/>
                </a:tc>
                <a:extLst>
                  <a:ext uri="{0D108BD9-81ED-4DB2-BD59-A6C34878D82A}">
                    <a16:rowId xmlns:a16="http://schemas.microsoft.com/office/drawing/2014/main" val="37095120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781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86600-F60E-E469-7F48-1BE790B92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AE9D1-6E29-65CF-650A-589376B59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ko-KR" altLang="en-US" dirty="0"/>
              <a:t>순차</a:t>
            </a:r>
            <a:r>
              <a:rPr lang="ko-KR" altLang="en-US" sz="3600" dirty="0"/>
              <a:t>논리 </a:t>
            </a:r>
            <a:r>
              <a:rPr lang="en-CA" altLang="ko-KR" sz="3600" dirty="0"/>
              <a:t>- </a:t>
            </a:r>
            <a:r>
              <a:rPr lang="ko-KR" altLang="en-US" dirty="0"/>
              <a:t>계수기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4F494-61F3-63BB-C350-1D21196C2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30000"/>
              </a:lnSpc>
            </a:pPr>
            <a:r>
              <a:rPr lang="ko-KR" altLang="en-US" dirty="0"/>
              <a:t>계수기</a:t>
            </a:r>
            <a:r>
              <a:rPr lang="en-US" altLang="ko-KR" dirty="0"/>
              <a:t>(counter)</a:t>
            </a:r>
          </a:p>
          <a:p>
            <a:pPr lvl="1">
              <a:lnSpc>
                <a:spcPct val="130000"/>
              </a:lnSpc>
            </a:pPr>
            <a:r>
              <a:rPr lang="ko-KR" altLang="en-US" dirty="0" err="1"/>
              <a:t>클록</a:t>
            </a:r>
            <a:r>
              <a:rPr lang="ko-KR" altLang="en-US" dirty="0"/>
              <a:t> 펄스가 인가될 때마다 값이 증가 또는 감소되는 회로</a:t>
            </a:r>
          </a:p>
          <a:p>
            <a:pPr lvl="1">
              <a:lnSpc>
                <a:spcPct val="130000"/>
              </a:lnSpc>
            </a:pPr>
            <a:r>
              <a:rPr lang="ko-KR" altLang="en-US" dirty="0"/>
              <a:t>주파수 </a:t>
            </a:r>
            <a:r>
              <a:rPr lang="ko-KR" altLang="en-US" dirty="0" err="1"/>
              <a:t>분주기</a:t>
            </a:r>
            <a:r>
              <a:rPr lang="en-US" altLang="ko-KR" dirty="0"/>
              <a:t>, </a:t>
            </a:r>
            <a:r>
              <a:rPr lang="ko-KR" altLang="en-US" dirty="0"/>
              <a:t>타이밍 및 제어 신호 생성 등 디지털 회로 설계에 폭넓게 사용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endParaRPr lang="ko-KR" altLang="en-US" sz="300" dirty="0"/>
          </a:p>
          <a:p>
            <a:pPr marL="342900" lvl="1" indent="0">
              <a:lnSpc>
                <a:spcPct val="130000"/>
              </a:lnSpc>
              <a:buNone/>
            </a:pPr>
            <a:r>
              <a:rPr kumimoji="1" lang="ko-KR" altLang="en-US" sz="1600" b="1" dirty="0">
                <a:gradFill>
                  <a:gsLst>
                    <a:gs pos="0">
                      <a:srgbClr val="0066CC"/>
                    </a:gs>
                    <a:gs pos="100000">
                      <a:srgbClr val="0066CC"/>
                    </a:gs>
                  </a:gsLst>
                  <a:lin ang="5400000" scaled="0"/>
                </a:gradFill>
              </a:rPr>
              <a:t>동기식 계수기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모든 </a:t>
            </a:r>
            <a:r>
              <a:rPr lang="ko-KR" altLang="en-US" dirty="0" err="1"/>
              <a:t>플립플롭이</a:t>
            </a:r>
            <a:r>
              <a:rPr lang="ko-KR" altLang="en-US" dirty="0"/>
              <a:t> 하나의 공통 </a:t>
            </a:r>
            <a:r>
              <a:rPr lang="ko-KR" altLang="en-US" dirty="0" err="1"/>
              <a:t>클록신호에</a:t>
            </a:r>
            <a:r>
              <a:rPr lang="ko-KR" altLang="en-US" dirty="0"/>
              <a:t> 의해 구동되며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ko-KR" altLang="en-US" dirty="0" err="1"/>
              <a:t>플립플롭의</a:t>
            </a:r>
            <a:r>
              <a:rPr lang="ko-KR" altLang="en-US" dirty="0"/>
              <a:t> 상태변경이 동시에 </a:t>
            </a:r>
            <a:r>
              <a:rPr lang="ko-KR" altLang="en-US" dirty="0" err="1"/>
              <a:t>일어남</a:t>
            </a:r>
            <a:r>
              <a:rPr lang="ko-KR" altLang="en-US" dirty="0"/>
              <a:t> 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설계와 검증이 용이하며</a:t>
            </a:r>
            <a:r>
              <a:rPr lang="en-US" altLang="ko-KR" dirty="0"/>
              <a:t>, </a:t>
            </a:r>
            <a:r>
              <a:rPr lang="ko-KR" altLang="en-US" dirty="0"/>
              <a:t>계수 속도가 빠름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비동기식 카운터에 비하여 회로가 복잡함</a:t>
            </a:r>
          </a:p>
          <a:p>
            <a:pPr marL="342900" lvl="1" indent="0">
              <a:lnSpc>
                <a:spcPct val="130000"/>
              </a:lnSpc>
              <a:buNone/>
            </a:pPr>
            <a:r>
              <a:rPr kumimoji="1" lang="ko-KR" altLang="en-US" sz="1600" b="1" dirty="0">
                <a:gradFill>
                  <a:gsLst>
                    <a:gs pos="0">
                      <a:srgbClr val="0066CC"/>
                    </a:gs>
                    <a:gs pos="100000">
                      <a:srgbClr val="0066CC"/>
                    </a:gs>
                  </a:gsLst>
                  <a:lin ang="5400000" scaled="0"/>
                </a:gradFill>
              </a:rPr>
              <a:t>비동기식 계수기</a:t>
            </a:r>
          </a:p>
          <a:p>
            <a:pPr lvl="2">
              <a:lnSpc>
                <a:spcPct val="130000"/>
              </a:lnSpc>
            </a:pPr>
            <a:r>
              <a:rPr lang="ko-KR" altLang="en-US" dirty="0" err="1"/>
              <a:t>첫단의</a:t>
            </a:r>
            <a:r>
              <a:rPr lang="ko-KR" altLang="en-US" dirty="0"/>
              <a:t> </a:t>
            </a:r>
            <a:r>
              <a:rPr lang="ko-KR" altLang="en-US" dirty="0" err="1"/>
              <a:t>플립플롭에</a:t>
            </a:r>
            <a:r>
              <a:rPr lang="ko-KR" altLang="en-US" dirty="0"/>
              <a:t> </a:t>
            </a:r>
            <a:r>
              <a:rPr lang="ko-KR" altLang="en-US" dirty="0" err="1"/>
              <a:t>클록신호가</a:t>
            </a:r>
            <a:r>
              <a:rPr lang="ko-KR" altLang="en-US" dirty="0"/>
              <a:t> 인가되면</a:t>
            </a:r>
            <a:r>
              <a:rPr lang="en-US" altLang="ko-KR" dirty="0"/>
              <a:t>, </a:t>
            </a:r>
            <a:r>
              <a:rPr lang="ko-KR" altLang="en-US" dirty="0" err="1"/>
              <a:t>플립플롭의</a:t>
            </a:r>
            <a:r>
              <a:rPr lang="ko-KR" altLang="en-US" dirty="0"/>
              <a:t> 출력이 다음 단의 </a:t>
            </a:r>
            <a:r>
              <a:rPr lang="ko-KR" altLang="en-US" dirty="0" err="1"/>
              <a:t>플립플롭을</a:t>
            </a:r>
            <a:r>
              <a:rPr lang="ko-KR" altLang="en-US" dirty="0"/>
              <a:t> 트리거시키는 방식으로 동작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리플 계수기</a:t>
            </a:r>
            <a:r>
              <a:rPr lang="en-US" altLang="ko-KR" dirty="0"/>
              <a:t>(ripple counter)</a:t>
            </a:r>
            <a:r>
              <a:rPr lang="ko-KR" altLang="en-US" dirty="0"/>
              <a:t>라고도 함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장점 </a:t>
            </a:r>
            <a:r>
              <a:rPr lang="en-US" altLang="ko-KR" dirty="0"/>
              <a:t>: </a:t>
            </a:r>
            <a:r>
              <a:rPr lang="ko-KR" altLang="en-US" dirty="0"/>
              <a:t>동기식 계수기에 비해 회로가 단순해짐</a:t>
            </a:r>
          </a:p>
          <a:p>
            <a:pPr lvl="2">
              <a:lnSpc>
                <a:spcPct val="130000"/>
              </a:lnSpc>
            </a:pPr>
            <a:r>
              <a:rPr lang="ko-KR" altLang="en-US" dirty="0"/>
              <a:t>단점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ko-KR" altLang="en-US" dirty="0" err="1"/>
              <a:t>플립플롭의</a:t>
            </a:r>
            <a:r>
              <a:rPr lang="ko-KR" altLang="en-US" dirty="0"/>
              <a:t> 전파 지연이 누적되어 최종단의 출력까지 전파되어 속도가 느림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9645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96DCF-2D2E-A208-F1C2-C287A84D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SoC </a:t>
            </a:r>
            <a:r>
              <a:rPr lang="ko-KR" altLang="en-US" sz="3600" dirty="0"/>
              <a:t>기본 </a:t>
            </a:r>
            <a:r>
              <a:rPr lang="ko-KR" altLang="en-US" dirty="0"/>
              <a:t>순차</a:t>
            </a:r>
            <a:r>
              <a:rPr lang="ko-KR" altLang="en-US" sz="3600" dirty="0"/>
              <a:t>논리 </a:t>
            </a:r>
            <a:r>
              <a:rPr lang="en-CA" altLang="ko-KR" sz="3600" dirty="0"/>
              <a:t>– </a:t>
            </a:r>
            <a:r>
              <a:rPr lang="ko-KR" altLang="en-US" sz="3600" dirty="0"/>
              <a:t>계수기 주요 응용분야</a:t>
            </a:r>
            <a:endParaRPr lang="en-CA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365AED-91B5-840C-C6DC-DE48E3681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683" y="1169923"/>
            <a:ext cx="4960716" cy="5056375"/>
          </a:xfrm>
        </p:spPr>
        <p:txBody>
          <a:bodyPr>
            <a:normAutofit/>
          </a:bodyPr>
          <a:lstStyle/>
          <a:p>
            <a:r>
              <a:rPr lang="en-US" altLang="ko-KR" sz="2000" dirty="0">
                <a:latin typeface="+mn-ea"/>
              </a:rPr>
              <a:t>SoC </a:t>
            </a:r>
            <a:r>
              <a:rPr lang="ko-KR" altLang="en-US" sz="2000" dirty="0">
                <a:latin typeface="+mn-ea"/>
              </a:rPr>
              <a:t>주변장치에서의 활용</a:t>
            </a:r>
            <a:endParaRPr lang="en-CA" altLang="ko-KR" sz="2000" dirty="0">
              <a:latin typeface="+mn-ea"/>
            </a:endParaRPr>
          </a:p>
          <a:p>
            <a:pPr lvl="1">
              <a:buFont typeface="+mj-lt"/>
              <a:buAutoNum type="arabicPeriod"/>
            </a:pPr>
            <a:r>
              <a:rPr lang="ko-KR" altLang="en-US" sz="2000" b="0" i="0" dirty="0">
                <a:effectLst/>
                <a:latin typeface="+mn-ea"/>
              </a:rPr>
              <a:t>주파수 분주</a:t>
            </a:r>
            <a:r>
              <a:rPr lang="en-US" altLang="ko-KR" sz="2000" b="0" i="0" dirty="0">
                <a:effectLst/>
                <a:latin typeface="+mn-ea"/>
              </a:rPr>
              <a:t>: </a:t>
            </a:r>
            <a:r>
              <a:rPr lang="ko-KR" altLang="en-US" sz="2000" b="0" i="0" dirty="0">
                <a:effectLst/>
                <a:latin typeface="+mn-ea"/>
              </a:rPr>
              <a:t>높은 주파수의 </a:t>
            </a:r>
            <a:r>
              <a:rPr lang="ko-KR" altLang="en-US" sz="2000" b="0" i="0" dirty="0" err="1">
                <a:effectLst/>
                <a:latin typeface="+mn-ea"/>
              </a:rPr>
              <a:t>클록</a:t>
            </a:r>
            <a:r>
              <a:rPr lang="ko-KR" altLang="en-US" sz="2000" b="0" i="0" dirty="0">
                <a:effectLst/>
                <a:latin typeface="+mn-ea"/>
              </a:rPr>
              <a:t> 신호를 낮은 주파수로 나누는 데 사용됩니다</a:t>
            </a:r>
            <a:r>
              <a:rPr lang="en-US" altLang="ko-KR" sz="2000" b="0" i="0" dirty="0">
                <a:effectLst/>
                <a:latin typeface="+mn-ea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2000" b="0" i="0" dirty="0">
                <a:effectLst/>
                <a:latin typeface="+mn-ea"/>
              </a:rPr>
              <a:t>타이밍 생성</a:t>
            </a:r>
            <a:r>
              <a:rPr lang="en-US" altLang="ko-KR" sz="2000" b="0" i="0" dirty="0">
                <a:effectLst/>
                <a:latin typeface="+mn-ea"/>
              </a:rPr>
              <a:t>: </a:t>
            </a:r>
            <a:r>
              <a:rPr lang="ko-KR" altLang="en-US" sz="2000" b="0" i="0" dirty="0">
                <a:effectLst/>
                <a:latin typeface="+mn-ea"/>
              </a:rPr>
              <a:t>특정 시간 간격으로 이벤트를 </a:t>
            </a:r>
            <a:r>
              <a:rPr lang="ko-KR" altLang="en-US" sz="2000" b="0" i="0" dirty="0" err="1">
                <a:effectLst/>
                <a:latin typeface="+mn-ea"/>
              </a:rPr>
              <a:t>트리거하는</a:t>
            </a:r>
            <a:r>
              <a:rPr lang="ko-KR" altLang="en-US" sz="2000" b="0" i="0" dirty="0">
                <a:effectLst/>
                <a:latin typeface="+mn-ea"/>
              </a:rPr>
              <a:t> 데 사용됩니다</a:t>
            </a:r>
            <a:r>
              <a:rPr lang="en-US" altLang="ko-KR" sz="2000" b="0" i="0" dirty="0">
                <a:effectLst/>
                <a:latin typeface="+mn-ea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2000" b="0" i="0" dirty="0">
                <a:effectLst/>
                <a:latin typeface="+mn-ea"/>
              </a:rPr>
              <a:t>제어 신호 생성</a:t>
            </a:r>
            <a:r>
              <a:rPr lang="en-US" altLang="ko-KR" sz="2000" b="0" i="0" dirty="0">
                <a:effectLst/>
                <a:latin typeface="+mn-ea"/>
              </a:rPr>
              <a:t>: </a:t>
            </a:r>
            <a:r>
              <a:rPr lang="ko-KR" altLang="en-US" sz="2000" b="0" i="0" dirty="0">
                <a:effectLst/>
                <a:latin typeface="+mn-ea"/>
              </a:rPr>
              <a:t>다른 주변장치나 모듈을 제어하기 위한 신호를 생성합니다</a:t>
            </a:r>
            <a:r>
              <a:rPr lang="en-US" altLang="ko-KR" sz="2000" b="0" i="0" dirty="0">
                <a:effectLst/>
                <a:latin typeface="+mn-ea"/>
              </a:rPr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sz="2000" b="0" i="0" dirty="0">
                <a:effectLst/>
                <a:latin typeface="+mn-ea"/>
              </a:rPr>
              <a:t>이벤트 </a:t>
            </a:r>
            <a:r>
              <a:rPr lang="ko-KR" altLang="en-US" sz="2000" b="0" i="0" dirty="0" err="1">
                <a:effectLst/>
                <a:latin typeface="+mn-ea"/>
              </a:rPr>
              <a:t>카운팅</a:t>
            </a:r>
            <a:r>
              <a:rPr lang="en-US" altLang="ko-KR" sz="2000" b="0" i="0" dirty="0">
                <a:effectLst/>
                <a:latin typeface="+mn-ea"/>
              </a:rPr>
              <a:t>: </a:t>
            </a:r>
            <a:r>
              <a:rPr lang="ko-KR" altLang="en-US" sz="2000" b="0" i="0" dirty="0">
                <a:effectLst/>
                <a:latin typeface="+mn-ea"/>
              </a:rPr>
              <a:t>특정 이벤트의 발생 횟수를 세는 데 사용됩니다</a:t>
            </a:r>
            <a:r>
              <a:rPr lang="en-US" altLang="ko-KR" sz="2000" b="0" i="0" dirty="0">
                <a:effectLst/>
                <a:latin typeface="+mn-ea"/>
              </a:rPr>
              <a:t>.</a:t>
            </a:r>
          </a:p>
          <a:p>
            <a:endParaRPr lang="en-CA" sz="2000" dirty="0">
              <a:latin typeface="+mn-ea"/>
            </a:endParaRPr>
          </a:p>
        </p:txBody>
      </p:sp>
      <p:pic>
        <p:nvPicPr>
          <p:cNvPr id="3075" name="Picture 3" descr="Embed With Elliot: Shifting Gears With AVR Microcontrollers ...">
            <a:extLst>
              <a:ext uri="{FF2B5EF4-FFF2-40B4-BE49-F238E27FC236}">
                <a16:creationId xmlns:a16="http://schemas.microsoft.com/office/drawing/2014/main" id="{7FBCE8DE-F759-E1C0-F57E-17D9B58E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399" y="1266726"/>
            <a:ext cx="6299058" cy="4815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BBF85C2-CC77-BC81-FEAD-626547FC6400}"/>
              </a:ext>
            </a:extLst>
          </p:cNvPr>
          <p:cNvSpPr/>
          <p:nvPr/>
        </p:nvSpPr>
        <p:spPr>
          <a:xfrm>
            <a:off x="7022291" y="2276126"/>
            <a:ext cx="2504264" cy="1069179"/>
          </a:xfrm>
          <a:custGeom>
            <a:avLst/>
            <a:gdLst>
              <a:gd name="connsiteX0" fmla="*/ 0 w 2504264"/>
              <a:gd name="connsiteY0" fmla="*/ 178200 h 1069179"/>
              <a:gd name="connsiteX1" fmla="*/ 178200 w 2504264"/>
              <a:gd name="connsiteY1" fmla="*/ 0 h 1069179"/>
              <a:gd name="connsiteX2" fmla="*/ 2326064 w 2504264"/>
              <a:gd name="connsiteY2" fmla="*/ 0 h 1069179"/>
              <a:gd name="connsiteX3" fmla="*/ 2504264 w 2504264"/>
              <a:gd name="connsiteY3" fmla="*/ 178200 h 1069179"/>
              <a:gd name="connsiteX4" fmla="*/ 2504264 w 2504264"/>
              <a:gd name="connsiteY4" fmla="*/ 890979 h 1069179"/>
              <a:gd name="connsiteX5" fmla="*/ 2326064 w 2504264"/>
              <a:gd name="connsiteY5" fmla="*/ 1069179 h 1069179"/>
              <a:gd name="connsiteX6" fmla="*/ 178200 w 2504264"/>
              <a:gd name="connsiteY6" fmla="*/ 1069179 h 1069179"/>
              <a:gd name="connsiteX7" fmla="*/ 0 w 2504264"/>
              <a:gd name="connsiteY7" fmla="*/ 890979 h 1069179"/>
              <a:gd name="connsiteX8" fmla="*/ 0 w 2504264"/>
              <a:gd name="connsiteY8" fmla="*/ 178200 h 1069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04264" h="1069179" extrusionOk="0">
                <a:moveTo>
                  <a:pt x="0" y="178200"/>
                </a:moveTo>
                <a:cubicBezTo>
                  <a:pt x="-990" y="81519"/>
                  <a:pt x="76333" y="-1425"/>
                  <a:pt x="178200" y="0"/>
                </a:cubicBezTo>
                <a:cubicBezTo>
                  <a:pt x="993446" y="-60713"/>
                  <a:pt x="1284296" y="61072"/>
                  <a:pt x="2326064" y="0"/>
                </a:cubicBezTo>
                <a:cubicBezTo>
                  <a:pt x="2417765" y="2245"/>
                  <a:pt x="2498419" y="86695"/>
                  <a:pt x="2504264" y="178200"/>
                </a:cubicBezTo>
                <a:cubicBezTo>
                  <a:pt x="2545283" y="278531"/>
                  <a:pt x="2445082" y="766760"/>
                  <a:pt x="2504264" y="890979"/>
                </a:cubicBezTo>
                <a:cubicBezTo>
                  <a:pt x="2512870" y="981216"/>
                  <a:pt x="2430745" y="1069592"/>
                  <a:pt x="2326064" y="1069179"/>
                </a:cubicBezTo>
                <a:cubicBezTo>
                  <a:pt x="1491338" y="995408"/>
                  <a:pt x="418515" y="913296"/>
                  <a:pt x="178200" y="1069179"/>
                </a:cubicBezTo>
                <a:cubicBezTo>
                  <a:pt x="97587" y="1071761"/>
                  <a:pt x="-13945" y="983032"/>
                  <a:pt x="0" y="890979"/>
                </a:cubicBezTo>
                <a:cubicBezTo>
                  <a:pt x="4938" y="691469"/>
                  <a:pt x="5745" y="388666"/>
                  <a:pt x="0" y="178200"/>
                </a:cubicBezTo>
                <a:close/>
              </a:path>
            </a:pathLst>
          </a:cu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42B0F2A-D095-2BC1-A8A7-8F9BB2CF603E}"/>
              </a:ext>
            </a:extLst>
          </p:cNvPr>
          <p:cNvSpPr/>
          <p:nvPr/>
        </p:nvSpPr>
        <p:spPr>
          <a:xfrm>
            <a:off x="7585238" y="3256284"/>
            <a:ext cx="1222860" cy="652700"/>
          </a:xfrm>
          <a:custGeom>
            <a:avLst/>
            <a:gdLst>
              <a:gd name="connsiteX0" fmla="*/ 0 w 1222860"/>
              <a:gd name="connsiteY0" fmla="*/ 108786 h 652700"/>
              <a:gd name="connsiteX1" fmla="*/ 108786 w 1222860"/>
              <a:gd name="connsiteY1" fmla="*/ 0 h 652700"/>
              <a:gd name="connsiteX2" fmla="*/ 1114074 w 1222860"/>
              <a:gd name="connsiteY2" fmla="*/ 0 h 652700"/>
              <a:gd name="connsiteX3" fmla="*/ 1222860 w 1222860"/>
              <a:gd name="connsiteY3" fmla="*/ 108786 h 652700"/>
              <a:gd name="connsiteX4" fmla="*/ 1222860 w 1222860"/>
              <a:gd name="connsiteY4" fmla="*/ 543914 h 652700"/>
              <a:gd name="connsiteX5" fmla="*/ 1114074 w 1222860"/>
              <a:gd name="connsiteY5" fmla="*/ 652700 h 652700"/>
              <a:gd name="connsiteX6" fmla="*/ 108786 w 1222860"/>
              <a:gd name="connsiteY6" fmla="*/ 652700 h 652700"/>
              <a:gd name="connsiteX7" fmla="*/ 0 w 1222860"/>
              <a:gd name="connsiteY7" fmla="*/ 543914 h 652700"/>
              <a:gd name="connsiteX8" fmla="*/ 0 w 1222860"/>
              <a:gd name="connsiteY8" fmla="*/ 108786 h 65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2860" h="652700" extrusionOk="0">
                <a:moveTo>
                  <a:pt x="0" y="108786"/>
                </a:moveTo>
                <a:cubicBezTo>
                  <a:pt x="-5201" y="57830"/>
                  <a:pt x="43229" y="-2261"/>
                  <a:pt x="108786" y="0"/>
                </a:cubicBezTo>
                <a:cubicBezTo>
                  <a:pt x="408555" y="-72605"/>
                  <a:pt x="787910" y="43702"/>
                  <a:pt x="1114074" y="0"/>
                </a:cubicBezTo>
                <a:cubicBezTo>
                  <a:pt x="1165875" y="2767"/>
                  <a:pt x="1217094" y="55524"/>
                  <a:pt x="1222860" y="108786"/>
                </a:cubicBezTo>
                <a:cubicBezTo>
                  <a:pt x="1200592" y="310604"/>
                  <a:pt x="1232805" y="415611"/>
                  <a:pt x="1222860" y="543914"/>
                </a:cubicBezTo>
                <a:cubicBezTo>
                  <a:pt x="1225368" y="601611"/>
                  <a:pt x="1175280" y="652774"/>
                  <a:pt x="1114074" y="652700"/>
                </a:cubicBezTo>
                <a:cubicBezTo>
                  <a:pt x="864904" y="682552"/>
                  <a:pt x="338326" y="606407"/>
                  <a:pt x="108786" y="652700"/>
                </a:cubicBezTo>
                <a:cubicBezTo>
                  <a:pt x="59646" y="654287"/>
                  <a:pt x="-1624" y="603254"/>
                  <a:pt x="0" y="543914"/>
                </a:cubicBezTo>
                <a:cubicBezTo>
                  <a:pt x="-13949" y="401425"/>
                  <a:pt x="24464" y="300744"/>
                  <a:pt x="0" y="108786"/>
                </a:cubicBezTo>
                <a:close/>
              </a:path>
            </a:pathLst>
          </a:cu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2E97E01B-9D9B-2D70-406E-FC1B5B3E1CF4}"/>
              </a:ext>
            </a:extLst>
          </p:cNvPr>
          <p:cNvSpPr/>
          <p:nvPr/>
        </p:nvSpPr>
        <p:spPr>
          <a:xfrm>
            <a:off x="7173241" y="4304383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1</a:t>
            </a:r>
            <a:endParaRPr lang="en-CA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43B5860A-6E39-C2C9-43D1-F0AA482218B9}"/>
              </a:ext>
            </a:extLst>
          </p:cNvPr>
          <p:cNvSpPr/>
          <p:nvPr/>
        </p:nvSpPr>
        <p:spPr>
          <a:xfrm>
            <a:off x="7049283" y="3352298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2</a:t>
            </a:r>
            <a:endParaRPr lang="en-CA" dirty="0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B02C6210-DD48-AEB8-432C-6376F2146383}"/>
              </a:ext>
            </a:extLst>
          </p:cNvPr>
          <p:cNvSpPr/>
          <p:nvPr/>
        </p:nvSpPr>
        <p:spPr>
          <a:xfrm>
            <a:off x="6436121" y="2657795"/>
            <a:ext cx="508964" cy="4606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3</a:t>
            </a:r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F3D6A2-3BB0-B092-BCE2-331C525FB381}"/>
              </a:ext>
            </a:extLst>
          </p:cNvPr>
          <p:cNvSpPr txBox="1"/>
          <p:nvPr/>
        </p:nvSpPr>
        <p:spPr>
          <a:xfrm>
            <a:off x="7173241" y="986118"/>
            <a:ext cx="2502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dirty="0">
                <a:effectLst/>
                <a:latin typeface="+mn-ea"/>
              </a:rPr>
              <a:t>주파수 </a:t>
            </a:r>
            <a:r>
              <a:rPr lang="ko-KR" altLang="en-US" sz="1800" b="0" i="0" dirty="0" err="1">
                <a:effectLst/>
                <a:latin typeface="+mn-ea"/>
              </a:rPr>
              <a:t>분주기</a:t>
            </a:r>
            <a:r>
              <a:rPr lang="en-CA" altLang="ko-KR" sz="1800" b="0" i="0" dirty="0">
                <a:effectLst/>
                <a:latin typeface="+mn-ea"/>
              </a:rPr>
              <a:t> </a:t>
            </a:r>
            <a:r>
              <a:rPr lang="ko-KR" altLang="en-US" sz="1800" b="0" i="0" dirty="0">
                <a:effectLst/>
                <a:latin typeface="+mn-ea"/>
              </a:rPr>
              <a:t>사용 예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26690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6975</TotalTime>
  <Words>10746</Words>
  <Application>Microsoft Office PowerPoint</Application>
  <PresentationFormat>와이드스크린</PresentationFormat>
  <Paragraphs>1378</Paragraphs>
  <Slides>40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6" baseType="lpstr">
      <vt:lpstr>AppleSDGothicNeo</vt:lpstr>
      <vt:lpstr>berkeleyMono</vt:lpstr>
      <vt:lpstr>fkGroteskNeue</vt:lpstr>
      <vt:lpstr>KaTeX_Main</vt:lpstr>
      <vt:lpstr>KaTeX_Size3</vt:lpstr>
      <vt:lpstr>Pretendard-Vrew</vt:lpstr>
      <vt:lpstr>var(--font-berkeley-mono)</vt:lpstr>
      <vt:lpstr>var(--font-fk-grotesk)</vt:lpstr>
      <vt:lpstr>맑은 고딕</vt:lpstr>
      <vt:lpstr>Aptos</vt:lpstr>
      <vt:lpstr>Aptos Display</vt:lpstr>
      <vt:lpstr>Arial</vt:lpstr>
      <vt:lpstr>Courier New</vt:lpstr>
      <vt:lpstr>Segoe UI</vt:lpstr>
      <vt:lpstr>Wingdings</vt:lpstr>
      <vt:lpstr>Office 테마</vt:lpstr>
      <vt:lpstr>SoC를 이해하기 위해 알아야할 순차 기본 구성 블럭</vt:lpstr>
      <vt:lpstr>Agenda</vt:lpstr>
      <vt:lpstr>SoC 기본 순차논리</vt:lpstr>
      <vt:lpstr>SoC 기본 순차논리 - D 래치</vt:lpstr>
      <vt:lpstr>SoC 기본 순차논리 - D 플립플롭</vt:lpstr>
      <vt:lpstr>래치와 플립플롭의 차이점</vt:lpstr>
      <vt:lpstr>SoC 기본 순차논리 – 래치와 플립플롭 주요 응용분야</vt:lpstr>
      <vt:lpstr>SoC 기본 순차논리 - 계수기</vt:lpstr>
      <vt:lpstr>SoC 기본 순차논리 – 계수기 주요 응용분야</vt:lpstr>
      <vt:lpstr>SoC 기본 순차논리 – 계수기 실습:주파수 분주기 실습</vt:lpstr>
      <vt:lpstr>계수기 실습:주파수 분주기 실습 – 시뮬레이션 벡터</vt:lpstr>
      <vt:lpstr>계수기 실습:주파수 분주기 실습– testbench code결과</vt:lpstr>
      <vt:lpstr>계수기 실습:주파수 분주기 시뮬레이션 결과</vt:lpstr>
      <vt:lpstr>SoC 기본 순차논리 - 시프트 레지스터</vt:lpstr>
      <vt:lpstr>SoC 기본 순차논리 - 직렬입력-직병렬출력 시프트 레지스터</vt:lpstr>
      <vt:lpstr>SoC 기본 순차논리 - 시프트 레지스터</vt:lpstr>
      <vt:lpstr>SoC 기본 순차논리 -8비트 직렬 입력-병렬 출력 실습</vt:lpstr>
      <vt:lpstr>데이터 직렬입력- 8비트 직렬 입력-병렬 출력 – 시뮬레이션 벡터</vt:lpstr>
      <vt:lpstr>데이터 직렬입력- 8비트 직렬 입력-병렬 출력 – testbench code결과</vt:lpstr>
      <vt:lpstr>SoC 기본 순차논리 - 레지스터 맵과 메모리 맵</vt:lpstr>
      <vt:lpstr>SoC 기본 순차논리 - 레지스터 맵과 메모리 맵</vt:lpstr>
      <vt:lpstr>SoC 기본 순차논리 레지스터 맵을 통한 메모리 관리</vt:lpstr>
      <vt:lpstr>SoC 기본 순차논리 레지스터 맵을 통한 메모리 관리</vt:lpstr>
      <vt:lpstr>SoC 기본 순차논리 - 레지스터 맵 실습</vt:lpstr>
      <vt:lpstr>레지스터 실습 – 시뮬레이션 벡터</vt:lpstr>
      <vt:lpstr>레지스터 맵과 메모리 맵 실습– testbench code결과</vt:lpstr>
      <vt:lpstr>SoC 기본 유한상태머신 회로</vt:lpstr>
      <vt:lpstr>SoC 기본 유한상태머신 회로</vt:lpstr>
      <vt:lpstr>SoC 기본 유한상태머신 회로 - Moore FSM 회로</vt:lpstr>
      <vt:lpstr>SoC 기본 유한상태머신 회로 - Moore FSM 회로</vt:lpstr>
      <vt:lpstr>SoC 기본 순차논리 - Moore FSM 회로 실습</vt:lpstr>
      <vt:lpstr>SoC 기본 순차논리 - Moore FSM 회로 실습 </vt:lpstr>
      <vt:lpstr>Moore FSM 회로 실습 – 시뮬레이션 벡터</vt:lpstr>
      <vt:lpstr>Moore FSM 회로 실습– testbench code결과</vt:lpstr>
      <vt:lpstr>SoC 기본 순차논리 - Mealy FSM 회로 실습</vt:lpstr>
      <vt:lpstr>SoC 기본 유한상태머신 회로 - Mealy FSM 회로</vt:lpstr>
      <vt:lpstr>SoC 기본 순차논리 - Mealy FSM 회로</vt:lpstr>
      <vt:lpstr>Mealy FSM 회로 실습 – 시뮬레이션 벡터</vt:lpstr>
      <vt:lpstr>Mealy FSM 회로 실습– testbench code결과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Changhyung Kim</dc:creator>
  <cp:lastModifiedBy>Changhyung Kim</cp:lastModifiedBy>
  <cp:revision>5</cp:revision>
  <cp:lastPrinted>2025-02-16T15:42:28Z</cp:lastPrinted>
  <dcterms:created xsi:type="dcterms:W3CDTF">2025-02-14T10:55:22Z</dcterms:created>
  <dcterms:modified xsi:type="dcterms:W3CDTF">2025-03-08T17:56:22Z</dcterms:modified>
</cp:coreProperties>
</file>