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665" r:id="rId2"/>
    <p:sldId id="666" r:id="rId3"/>
    <p:sldId id="667" r:id="rId4"/>
    <p:sldId id="683" r:id="rId5"/>
    <p:sldId id="682" r:id="rId6"/>
    <p:sldId id="699" r:id="rId7"/>
    <p:sldId id="684" r:id="rId8"/>
    <p:sldId id="704" r:id="rId9"/>
    <p:sldId id="705" r:id="rId10"/>
    <p:sldId id="703" r:id="rId11"/>
    <p:sldId id="669" r:id="rId12"/>
    <p:sldId id="670" r:id="rId13"/>
    <p:sldId id="671" r:id="rId14"/>
    <p:sldId id="673" r:id="rId15"/>
    <p:sldId id="675" r:id="rId16"/>
    <p:sldId id="676" r:id="rId17"/>
    <p:sldId id="678" r:id="rId18"/>
    <p:sldId id="679" r:id="rId19"/>
    <p:sldId id="680" r:id="rId20"/>
    <p:sldId id="708" r:id="rId21"/>
    <p:sldId id="709" r:id="rId22"/>
    <p:sldId id="710" r:id="rId23"/>
    <p:sldId id="459" r:id="rId24"/>
    <p:sldId id="460" r:id="rId25"/>
    <p:sldId id="649" r:id="rId26"/>
    <p:sldId id="690" r:id="rId27"/>
    <p:sldId id="692" r:id="rId28"/>
    <p:sldId id="693" r:id="rId29"/>
    <p:sldId id="711" r:id="rId30"/>
    <p:sldId id="694" r:id="rId31"/>
    <p:sldId id="688" r:id="rId32"/>
    <p:sldId id="689" r:id="rId33"/>
    <p:sldId id="687" r:id="rId34"/>
    <p:sldId id="686" r:id="rId35"/>
    <p:sldId id="696" r:id="rId36"/>
    <p:sldId id="390" r:id="rId37"/>
    <p:sldId id="355" r:id="rId38"/>
    <p:sldId id="391" r:id="rId39"/>
    <p:sldId id="712" r:id="rId40"/>
    <p:sldId id="713" r:id="rId41"/>
    <p:sldId id="715" r:id="rId42"/>
    <p:sldId id="66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750EF7-8800-4B78-85D8-8B6CF8ECB0E9}" v="8" dt="2025-03-13T15:49:49.801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8" autoAdjust="0"/>
    <p:restoredTop sz="73262" autoAdjust="0"/>
  </p:normalViewPr>
  <p:slideViewPr>
    <p:cSldViewPr snapToGrid="0">
      <p:cViewPr varScale="1">
        <p:scale>
          <a:sx n="64" d="100"/>
          <a:sy n="64" d="100"/>
        </p:scale>
        <p:origin x="118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971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hyung Kim" userId="59e95d7ed8e5c4f4" providerId="LiveId" clId="{8B750EF7-8800-4B78-85D8-8B6CF8ECB0E9}"/>
    <pc:docChg chg="undo custSel delSld modSld">
      <pc:chgData name="Changhyung Kim" userId="59e95d7ed8e5c4f4" providerId="LiveId" clId="{8B750EF7-8800-4B78-85D8-8B6CF8ECB0E9}" dt="2025-03-13T18:29:40.857" v="466" actId="20577"/>
      <pc:docMkLst>
        <pc:docMk/>
      </pc:docMkLst>
      <pc:sldChg chg="modSp mod">
        <pc:chgData name="Changhyung Kim" userId="59e95d7ed8e5c4f4" providerId="LiveId" clId="{8B750EF7-8800-4B78-85D8-8B6CF8ECB0E9}" dt="2025-03-13T15:35:41.194" v="353" actId="20577"/>
        <pc:sldMkLst>
          <pc:docMk/>
          <pc:sldMk cId="3629079142" sldId="391"/>
        </pc:sldMkLst>
        <pc:graphicFrameChg chg="mod modGraphic">
          <ac:chgData name="Changhyung Kim" userId="59e95d7ed8e5c4f4" providerId="LiveId" clId="{8B750EF7-8800-4B78-85D8-8B6CF8ECB0E9}" dt="2025-03-13T15:35:41.194" v="353" actId="20577"/>
          <ac:graphicFrameMkLst>
            <pc:docMk/>
            <pc:sldMk cId="3629079142" sldId="391"/>
            <ac:graphicFrameMk id="5" creationId="{78D901E9-EF89-4ED7-9F16-F0D44F2951CA}"/>
          </ac:graphicFrameMkLst>
        </pc:graphicFrameChg>
      </pc:sldChg>
      <pc:sldChg chg="del">
        <pc:chgData name="Changhyung Kim" userId="59e95d7ed8e5c4f4" providerId="LiveId" clId="{8B750EF7-8800-4B78-85D8-8B6CF8ECB0E9}" dt="2025-03-12T19:00:17.941" v="0" actId="47"/>
        <pc:sldMkLst>
          <pc:docMk/>
          <pc:sldMk cId="116054581" sldId="453"/>
        </pc:sldMkLst>
      </pc:sldChg>
      <pc:sldChg chg="del">
        <pc:chgData name="Changhyung Kim" userId="59e95d7ed8e5c4f4" providerId="LiveId" clId="{8B750EF7-8800-4B78-85D8-8B6CF8ECB0E9}" dt="2025-03-12T19:00:17.941" v="0" actId="47"/>
        <pc:sldMkLst>
          <pc:docMk/>
          <pc:sldMk cId="3630422186" sldId="650"/>
        </pc:sldMkLst>
      </pc:sldChg>
      <pc:sldChg chg="del">
        <pc:chgData name="Changhyung Kim" userId="59e95d7ed8e5c4f4" providerId="LiveId" clId="{8B750EF7-8800-4B78-85D8-8B6CF8ECB0E9}" dt="2025-03-12T19:00:17.941" v="0" actId="47"/>
        <pc:sldMkLst>
          <pc:docMk/>
          <pc:sldMk cId="1579130611" sldId="656"/>
        </pc:sldMkLst>
      </pc:sldChg>
      <pc:sldChg chg="modNotesTx">
        <pc:chgData name="Changhyung Kim" userId="59e95d7ed8e5c4f4" providerId="LiveId" clId="{8B750EF7-8800-4B78-85D8-8B6CF8ECB0E9}" dt="2025-03-12T19:00:46.781" v="18" actId="20577"/>
        <pc:sldMkLst>
          <pc:docMk/>
          <pc:sldMk cId="628066034" sldId="660"/>
        </pc:sldMkLst>
      </pc:sldChg>
      <pc:sldChg chg="del">
        <pc:chgData name="Changhyung Kim" userId="59e95d7ed8e5c4f4" providerId="LiveId" clId="{8B750EF7-8800-4B78-85D8-8B6CF8ECB0E9}" dt="2025-03-12T19:00:17.941" v="0" actId="47"/>
        <pc:sldMkLst>
          <pc:docMk/>
          <pc:sldMk cId="3741205201" sldId="661"/>
        </pc:sldMkLst>
      </pc:sldChg>
      <pc:sldChg chg="del">
        <pc:chgData name="Changhyung Kim" userId="59e95d7ed8e5c4f4" providerId="LiveId" clId="{8B750EF7-8800-4B78-85D8-8B6CF8ECB0E9}" dt="2025-03-12T19:00:17.941" v="0" actId="47"/>
        <pc:sldMkLst>
          <pc:docMk/>
          <pc:sldMk cId="701824886" sldId="663"/>
        </pc:sldMkLst>
      </pc:sldChg>
      <pc:sldChg chg="modSp mod modNotesTx">
        <pc:chgData name="Changhyung Kim" userId="59e95d7ed8e5c4f4" providerId="LiveId" clId="{8B750EF7-8800-4B78-85D8-8B6CF8ECB0E9}" dt="2025-03-13T09:16:08.621" v="285" actId="6549"/>
        <pc:sldMkLst>
          <pc:docMk/>
          <pc:sldMk cId="3464568703" sldId="665"/>
        </pc:sldMkLst>
        <pc:spChg chg="mod">
          <ac:chgData name="Changhyung Kim" userId="59e95d7ed8e5c4f4" providerId="LiveId" clId="{8B750EF7-8800-4B78-85D8-8B6CF8ECB0E9}" dt="2025-03-12T19:39:39.078" v="105"/>
          <ac:spMkLst>
            <pc:docMk/>
            <pc:sldMk cId="3464568703" sldId="665"/>
            <ac:spMk id="2" creationId="{E8BB0EB0-AA84-2EE3-0CD0-97F9032FB3B1}"/>
          </ac:spMkLst>
        </pc:spChg>
      </pc:sldChg>
      <pc:sldChg chg="modSp mod modNotesTx">
        <pc:chgData name="Changhyung Kim" userId="59e95d7ed8e5c4f4" providerId="LiveId" clId="{8B750EF7-8800-4B78-85D8-8B6CF8ECB0E9}" dt="2025-03-13T09:19:06.945" v="318" actId="20577"/>
        <pc:sldMkLst>
          <pc:docMk/>
          <pc:sldMk cId="3331161920" sldId="666"/>
        </pc:sldMkLst>
        <pc:spChg chg="mod">
          <ac:chgData name="Changhyung Kim" userId="59e95d7ed8e5c4f4" providerId="LiveId" clId="{8B750EF7-8800-4B78-85D8-8B6CF8ECB0E9}" dt="2025-03-13T09:19:06.945" v="318" actId="20577"/>
          <ac:spMkLst>
            <pc:docMk/>
            <pc:sldMk cId="3331161920" sldId="666"/>
            <ac:spMk id="3" creationId="{4AC36FDF-A6C0-FED3-D015-1201A4A86AC2}"/>
          </ac:spMkLst>
        </pc:spChg>
      </pc:sldChg>
      <pc:sldChg chg="modNotesTx">
        <pc:chgData name="Changhyung Kim" userId="59e95d7ed8e5c4f4" providerId="LiveId" clId="{8B750EF7-8800-4B78-85D8-8B6CF8ECB0E9}" dt="2025-03-13T09:16:45.157" v="313" actId="20577"/>
        <pc:sldMkLst>
          <pc:docMk/>
          <pc:sldMk cId="3121657096" sldId="667"/>
        </pc:sldMkLst>
      </pc:sldChg>
      <pc:sldChg chg="del">
        <pc:chgData name="Changhyung Kim" userId="59e95d7ed8e5c4f4" providerId="LiveId" clId="{8B750EF7-8800-4B78-85D8-8B6CF8ECB0E9}" dt="2025-03-12T19:00:17.941" v="0" actId="47"/>
        <pc:sldMkLst>
          <pc:docMk/>
          <pc:sldMk cId="4051273315" sldId="674"/>
        </pc:sldMkLst>
      </pc:sldChg>
      <pc:sldChg chg="modSp mod modNotesTx">
        <pc:chgData name="Changhyung Kim" userId="59e95d7ed8e5c4f4" providerId="LiveId" clId="{8B750EF7-8800-4B78-85D8-8B6CF8ECB0E9}" dt="2025-03-13T18:19:18.843" v="460" actId="404"/>
        <pc:sldMkLst>
          <pc:docMk/>
          <pc:sldMk cId="1771377342" sldId="679"/>
        </pc:sldMkLst>
        <pc:spChg chg="mod">
          <ac:chgData name="Changhyung Kim" userId="59e95d7ed8e5c4f4" providerId="LiveId" clId="{8B750EF7-8800-4B78-85D8-8B6CF8ECB0E9}" dt="2025-03-13T18:19:18.843" v="460" actId="404"/>
          <ac:spMkLst>
            <pc:docMk/>
            <pc:sldMk cId="1771377342" sldId="679"/>
            <ac:spMk id="3" creationId="{688A9FA3-785F-E940-F339-DC00C0BC5A1C}"/>
          </ac:spMkLst>
        </pc:spChg>
      </pc:sldChg>
      <pc:sldChg chg="modSp mod">
        <pc:chgData name="Changhyung Kim" userId="59e95d7ed8e5c4f4" providerId="LiveId" clId="{8B750EF7-8800-4B78-85D8-8B6CF8ECB0E9}" dt="2025-03-12T19:06:26.944" v="35" actId="14100"/>
        <pc:sldMkLst>
          <pc:docMk/>
          <pc:sldMk cId="3267655344" sldId="682"/>
        </pc:sldMkLst>
        <pc:graphicFrameChg chg="mod modGraphic">
          <ac:chgData name="Changhyung Kim" userId="59e95d7ed8e5c4f4" providerId="LiveId" clId="{8B750EF7-8800-4B78-85D8-8B6CF8ECB0E9}" dt="2025-03-12T19:06:26.944" v="35" actId="14100"/>
          <ac:graphicFrameMkLst>
            <pc:docMk/>
            <pc:sldMk cId="3267655344" sldId="682"/>
            <ac:graphicFrameMk id="5" creationId="{8D1545DC-3E11-E778-AA8C-926EAE002F10}"/>
          </ac:graphicFrameMkLst>
        </pc:graphicFrameChg>
      </pc:sldChg>
      <pc:sldChg chg="modSp mod">
        <pc:chgData name="Changhyung Kim" userId="59e95d7ed8e5c4f4" providerId="LiveId" clId="{8B750EF7-8800-4B78-85D8-8B6CF8ECB0E9}" dt="2025-03-13T18:14:29.248" v="458" actId="20577"/>
        <pc:sldMkLst>
          <pc:docMk/>
          <pc:sldMk cId="3372614340" sldId="683"/>
        </pc:sldMkLst>
        <pc:graphicFrameChg chg="modGraphic">
          <ac:chgData name="Changhyung Kim" userId="59e95d7ed8e5c4f4" providerId="LiveId" clId="{8B750EF7-8800-4B78-85D8-8B6CF8ECB0E9}" dt="2025-03-13T18:14:29.248" v="458" actId="20577"/>
          <ac:graphicFrameMkLst>
            <pc:docMk/>
            <pc:sldMk cId="3372614340" sldId="683"/>
            <ac:graphicFrameMk id="4" creationId="{E5B1BC3B-9976-4808-47E6-2E91DBECA0B1}"/>
          </ac:graphicFrameMkLst>
        </pc:graphicFrameChg>
      </pc:sldChg>
      <pc:sldChg chg="modNotesTx">
        <pc:chgData name="Changhyung Kim" userId="59e95d7ed8e5c4f4" providerId="LiveId" clId="{8B750EF7-8800-4B78-85D8-8B6CF8ECB0E9}" dt="2025-03-12T19:14:24.005" v="95" actId="6549"/>
        <pc:sldMkLst>
          <pc:docMk/>
          <pc:sldMk cId="4275419510" sldId="684"/>
        </pc:sldMkLst>
      </pc:sldChg>
      <pc:sldChg chg="del">
        <pc:chgData name="Changhyung Kim" userId="59e95d7ed8e5c4f4" providerId="LiveId" clId="{8B750EF7-8800-4B78-85D8-8B6CF8ECB0E9}" dt="2025-03-12T19:00:17.941" v="0" actId="47"/>
        <pc:sldMkLst>
          <pc:docMk/>
          <pc:sldMk cId="2116104827" sldId="685"/>
        </pc:sldMkLst>
      </pc:sldChg>
      <pc:sldChg chg="modSp mod modNotesTx">
        <pc:chgData name="Changhyung Kim" userId="59e95d7ed8e5c4f4" providerId="LiveId" clId="{8B750EF7-8800-4B78-85D8-8B6CF8ECB0E9}" dt="2025-03-12T19:10:21.125" v="84" actId="20577"/>
        <pc:sldMkLst>
          <pc:docMk/>
          <pc:sldMk cId="2333517325" sldId="686"/>
        </pc:sldMkLst>
        <pc:graphicFrameChg chg="modGraphic">
          <ac:chgData name="Changhyung Kim" userId="59e95d7ed8e5c4f4" providerId="LiveId" clId="{8B750EF7-8800-4B78-85D8-8B6CF8ECB0E9}" dt="2025-03-12T19:10:13.385" v="76" actId="20577"/>
          <ac:graphicFrameMkLst>
            <pc:docMk/>
            <pc:sldMk cId="2333517325" sldId="686"/>
            <ac:graphicFrameMk id="6" creationId="{18BB541F-E6D0-ACBE-A422-757EDA16E658}"/>
          </ac:graphicFrameMkLst>
        </pc:graphicFrameChg>
      </pc:sldChg>
      <pc:sldChg chg="modSp mod">
        <pc:chgData name="Changhyung Kim" userId="59e95d7ed8e5c4f4" providerId="LiveId" clId="{8B750EF7-8800-4B78-85D8-8B6CF8ECB0E9}" dt="2025-03-12T19:09:01.623" v="52" actId="20577"/>
        <pc:sldMkLst>
          <pc:docMk/>
          <pc:sldMk cId="1886639549" sldId="690"/>
        </pc:sldMkLst>
        <pc:spChg chg="mod">
          <ac:chgData name="Changhyung Kim" userId="59e95d7ed8e5c4f4" providerId="LiveId" clId="{8B750EF7-8800-4B78-85D8-8B6CF8ECB0E9}" dt="2025-03-12T19:09:01.623" v="52" actId="20577"/>
          <ac:spMkLst>
            <pc:docMk/>
            <pc:sldMk cId="1886639549" sldId="690"/>
            <ac:spMk id="6" creationId="{5E696622-F5DD-81C2-DAB9-2E17EB1B6C0A}"/>
          </ac:spMkLst>
        </pc:spChg>
      </pc:sldChg>
      <pc:sldChg chg="modNotesTx">
        <pc:chgData name="Changhyung Kim" userId="59e95d7ed8e5c4f4" providerId="LiveId" clId="{8B750EF7-8800-4B78-85D8-8B6CF8ECB0E9}" dt="2025-03-12T19:11:36.810" v="93" actId="20577"/>
        <pc:sldMkLst>
          <pc:docMk/>
          <pc:sldMk cId="3776689580" sldId="696"/>
        </pc:sldMkLst>
      </pc:sldChg>
      <pc:sldChg chg="modSp mod">
        <pc:chgData name="Changhyung Kim" userId="59e95d7ed8e5c4f4" providerId="LiveId" clId="{8B750EF7-8800-4B78-85D8-8B6CF8ECB0E9}" dt="2025-03-12T19:06:49.305" v="40" actId="14100"/>
        <pc:sldMkLst>
          <pc:docMk/>
          <pc:sldMk cId="4067441449" sldId="699"/>
        </pc:sldMkLst>
        <pc:spChg chg="mod">
          <ac:chgData name="Changhyung Kim" userId="59e95d7ed8e5c4f4" providerId="LiveId" clId="{8B750EF7-8800-4B78-85D8-8B6CF8ECB0E9}" dt="2025-03-12T19:06:49.305" v="40" actId="14100"/>
          <ac:spMkLst>
            <pc:docMk/>
            <pc:sldMk cId="4067441449" sldId="699"/>
            <ac:spMk id="4" creationId="{245694BF-D5D2-ED7F-49D3-7BD333B29153}"/>
          </ac:spMkLst>
        </pc:spChg>
      </pc:sldChg>
      <pc:sldChg chg="addSp delSp modSp mod modNotesTx">
        <pc:chgData name="Changhyung Kim" userId="59e95d7ed8e5c4f4" providerId="LiveId" clId="{8B750EF7-8800-4B78-85D8-8B6CF8ECB0E9}" dt="2025-03-13T15:58:18.089" v="452" actId="1076"/>
        <pc:sldMkLst>
          <pc:docMk/>
          <pc:sldMk cId="3171794588" sldId="703"/>
        </pc:sldMkLst>
        <pc:spChg chg="add del mod">
          <ac:chgData name="Changhyung Kim" userId="59e95d7ed8e5c4f4" providerId="LiveId" clId="{8B750EF7-8800-4B78-85D8-8B6CF8ECB0E9}" dt="2025-03-13T15:49:15.285" v="417" actId="478"/>
          <ac:spMkLst>
            <pc:docMk/>
            <pc:sldMk cId="3171794588" sldId="703"/>
            <ac:spMk id="3" creationId="{D3F6838C-1D66-B7D8-3A85-69CC74DC6910}"/>
          </ac:spMkLst>
        </pc:spChg>
        <pc:spChg chg="add mod">
          <ac:chgData name="Changhyung Kim" userId="59e95d7ed8e5c4f4" providerId="LiveId" clId="{8B750EF7-8800-4B78-85D8-8B6CF8ECB0E9}" dt="2025-03-13T15:49:40.007" v="439" actId="1076"/>
          <ac:spMkLst>
            <pc:docMk/>
            <pc:sldMk cId="3171794588" sldId="703"/>
            <ac:spMk id="4" creationId="{490A3862-0367-1335-29DE-DD2C1E48BF36}"/>
          </ac:spMkLst>
        </pc:spChg>
        <pc:spChg chg="add mod">
          <ac:chgData name="Changhyung Kim" userId="59e95d7ed8e5c4f4" providerId="LiveId" clId="{8B750EF7-8800-4B78-85D8-8B6CF8ECB0E9}" dt="2025-03-13T15:49:47.681" v="442" actId="20577"/>
          <ac:spMkLst>
            <pc:docMk/>
            <pc:sldMk cId="3171794588" sldId="703"/>
            <ac:spMk id="6" creationId="{E3767F9D-CB05-7FA8-0234-3B29E0606466}"/>
          </ac:spMkLst>
        </pc:spChg>
        <pc:spChg chg="add mod">
          <ac:chgData name="Changhyung Kim" userId="59e95d7ed8e5c4f4" providerId="LiveId" clId="{8B750EF7-8800-4B78-85D8-8B6CF8ECB0E9}" dt="2025-03-13T15:58:18.089" v="452" actId="1076"/>
          <ac:spMkLst>
            <pc:docMk/>
            <pc:sldMk cId="3171794588" sldId="703"/>
            <ac:spMk id="7" creationId="{BD43BB9D-727F-3377-4AEC-74B6D2C20202}"/>
          </ac:spMkLst>
        </pc:spChg>
      </pc:sldChg>
      <pc:sldChg chg="modSp mod modNotesTx">
        <pc:chgData name="Changhyung Kim" userId="59e95d7ed8e5c4f4" providerId="LiveId" clId="{8B750EF7-8800-4B78-85D8-8B6CF8ECB0E9}" dt="2025-03-12T19:14:57.802" v="103" actId="20577"/>
        <pc:sldMkLst>
          <pc:docMk/>
          <pc:sldMk cId="3063328731" sldId="704"/>
        </pc:sldMkLst>
        <pc:spChg chg="mod">
          <ac:chgData name="Changhyung Kim" userId="59e95d7ed8e5c4f4" providerId="LiveId" clId="{8B750EF7-8800-4B78-85D8-8B6CF8ECB0E9}" dt="2025-03-12T19:07:20.884" v="41" actId="20577"/>
          <ac:spMkLst>
            <pc:docMk/>
            <pc:sldMk cId="3063328731" sldId="704"/>
            <ac:spMk id="16" creationId="{8C91C7E0-FCC1-C901-0124-81AC3A8A73D0}"/>
          </ac:spMkLst>
        </pc:spChg>
      </pc:sldChg>
      <pc:sldChg chg="addSp delSp modSp mod modNotesTx">
        <pc:chgData name="Changhyung Kim" userId="59e95d7ed8e5c4f4" providerId="LiveId" clId="{8B750EF7-8800-4B78-85D8-8B6CF8ECB0E9}" dt="2025-03-13T16:13:14.033" v="456" actId="20577"/>
        <pc:sldMkLst>
          <pc:docMk/>
          <pc:sldMk cId="1141701304" sldId="705"/>
        </pc:sldMkLst>
        <pc:spChg chg="mod">
          <ac:chgData name="Changhyung Kim" userId="59e95d7ed8e5c4f4" providerId="LiveId" clId="{8B750EF7-8800-4B78-85D8-8B6CF8ECB0E9}" dt="2025-03-13T16:13:14.033" v="456" actId="20577"/>
          <ac:spMkLst>
            <pc:docMk/>
            <pc:sldMk cId="1141701304" sldId="705"/>
            <ac:spMk id="2" creationId="{371FA3E1-EA95-7C22-392C-A7E98715902F}"/>
          </ac:spMkLst>
        </pc:spChg>
        <pc:picChg chg="add mod">
          <ac:chgData name="Changhyung Kim" userId="59e95d7ed8e5c4f4" providerId="LiveId" clId="{8B750EF7-8800-4B78-85D8-8B6CF8ECB0E9}" dt="2025-03-13T15:57:57.393" v="451" actId="14100"/>
          <ac:picMkLst>
            <pc:docMk/>
            <pc:sldMk cId="1141701304" sldId="705"/>
            <ac:picMk id="4" creationId="{796C53A1-EF80-94CF-3BDD-F19CD8BC6C11}"/>
          </ac:picMkLst>
        </pc:picChg>
        <pc:picChg chg="del">
          <ac:chgData name="Changhyung Kim" userId="59e95d7ed8e5c4f4" providerId="LiveId" clId="{8B750EF7-8800-4B78-85D8-8B6CF8ECB0E9}" dt="2025-03-13T15:57:46.117" v="447" actId="478"/>
          <ac:picMkLst>
            <pc:docMk/>
            <pc:sldMk cId="1141701304" sldId="705"/>
            <ac:picMk id="7" creationId="{0D375490-9676-F5B9-1A34-E322C186FFB1}"/>
          </ac:picMkLst>
        </pc:picChg>
      </pc:sldChg>
      <pc:sldChg chg="del">
        <pc:chgData name="Changhyung Kim" userId="59e95d7ed8e5c4f4" providerId="LiveId" clId="{8B750EF7-8800-4B78-85D8-8B6CF8ECB0E9}" dt="2025-03-12T19:00:17.941" v="0" actId="47"/>
        <pc:sldMkLst>
          <pc:docMk/>
          <pc:sldMk cId="550564389" sldId="706"/>
        </pc:sldMkLst>
      </pc:sldChg>
      <pc:sldChg chg="modSp mod">
        <pc:chgData name="Changhyung Kim" userId="59e95d7ed8e5c4f4" providerId="LiveId" clId="{8B750EF7-8800-4B78-85D8-8B6CF8ECB0E9}" dt="2025-03-12T19:18:05.778" v="104" actId="20577"/>
        <pc:sldMkLst>
          <pc:docMk/>
          <pc:sldMk cId="320656470" sldId="710"/>
        </pc:sldMkLst>
        <pc:spChg chg="mod">
          <ac:chgData name="Changhyung Kim" userId="59e95d7ed8e5c4f4" providerId="LiveId" clId="{8B750EF7-8800-4B78-85D8-8B6CF8ECB0E9}" dt="2025-03-12T19:18:05.778" v="104" actId="20577"/>
          <ac:spMkLst>
            <pc:docMk/>
            <pc:sldMk cId="320656470" sldId="710"/>
            <ac:spMk id="2" creationId="{D91E9B71-939F-215B-D87E-2AB7743928FD}"/>
          </ac:spMkLst>
        </pc:spChg>
      </pc:sldChg>
      <pc:sldChg chg="modNotesTx">
        <pc:chgData name="Changhyung Kim" userId="59e95d7ed8e5c4f4" providerId="LiveId" clId="{8B750EF7-8800-4B78-85D8-8B6CF8ECB0E9}" dt="2025-03-13T15:59:20.003" v="454" actId="20577"/>
        <pc:sldMkLst>
          <pc:docMk/>
          <pc:sldMk cId="743712441" sldId="713"/>
        </pc:sldMkLst>
      </pc:sldChg>
      <pc:sldChg chg="modSp mod">
        <pc:chgData name="Changhyung Kim" userId="59e95d7ed8e5c4f4" providerId="LiveId" clId="{8B750EF7-8800-4B78-85D8-8B6CF8ECB0E9}" dt="2025-03-13T18:29:40.857" v="466" actId="20577"/>
        <pc:sldMkLst>
          <pc:docMk/>
          <pc:sldMk cId="3141307445" sldId="715"/>
        </pc:sldMkLst>
        <pc:graphicFrameChg chg="modGraphic">
          <ac:chgData name="Changhyung Kim" userId="59e95d7ed8e5c4f4" providerId="LiveId" clId="{8B750EF7-8800-4B78-85D8-8B6CF8ECB0E9}" dt="2025-03-13T18:29:40.857" v="466" actId="20577"/>
          <ac:graphicFrameMkLst>
            <pc:docMk/>
            <pc:sldMk cId="3141307445" sldId="715"/>
            <ac:graphicFrameMk id="9" creationId="{7BB097E8-98EB-4524-B8E9-7D5B7533337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0F5F0-0EAF-4EA5-9DBD-6ACE04184CA0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C5316-03D6-4A48-ADC0-9E5838A4A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9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micon-circuit.tistory.com/25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design-reuse.com/articles/34499/auto-clock-generation-in-a-soc.html" TargetMode="External"/><Relationship Id="rId4" Type="http://schemas.openxmlformats.org/officeDocument/2006/relationships/hyperlink" Target="https://chanfifo77.tistory.com/99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fkGroteskNeue"/>
              </a:rPr>
              <a:t>오늘 수업은 </a:t>
            </a:r>
            <a:r>
              <a:rPr lang="en-CA" altLang="ko-KR" b="0" i="0" dirty="0">
                <a:effectLst/>
                <a:latin typeface="fkGroteskNeue"/>
              </a:rPr>
              <a:t>soc</a:t>
            </a:r>
            <a:r>
              <a:rPr lang="ko-KR" altLang="en-US" b="0" i="0" dirty="0">
                <a:effectLst/>
                <a:latin typeface="fkGroteskNeue"/>
              </a:rPr>
              <a:t>에서 가장 기본이 되는 클럭과 리셋 그리고 </a:t>
            </a:r>
            <a:r>
              <a:rPr lang="en-CA" altLang="ko-KR" b="0" i="0" dirty="0">
                <a:effectLst/>
                <a:latin typeface="fkGroteskNeue"/>
              </a:rPr>
              <a:t>GPIO</a:t>
            </a:r>
            <a:r>
              <a:rPr lang="ko-KR" altLang="en-US" b="0" i="0" dirty="0">
                <a:effectLst/>
                <a:latin typeface="fkGroteskNeue"/>
              </a:rPr>
              <a:t>에 대해 알아 보겠습니다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632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다양한 </a:t>
            </a:r>
            <a:r>
              <a:rPr lang="en-US" altLang="ko-KR" b="0" i="0" dirty="0" err="1">
                <a:effectLst/>
                <a:latin typeface="fkGroteskNeue"/>
              </a:rPr>
              <a:t>prescaler</a:t>
            </a:r>
            <a:r>
              <a:rPr lang="en-US" altLang="ko-KR" b="0" i="0" dirty="0">
                <a:effectLst/>
                <a:latin typeface="fkGroteskNeue"/>
              </a:rPr>
              <a:t> </a:t>
            </a:r>
            <a:r>
              <a:rPr lang="ko-KR" altLang="en-US" b="0" i="0" dirty="0">
                <a:effectLst/>
                <a:latin typeface="fkGroteskNeue"/>
              </a:rPr>
              <a:t>값을 설정하여 각 경우의 </a:t>
            </a:r>
            <a:r>
              <a:rPr lang="ko-KR" altLang="en-US" b="0" i="0" dirty="0" err="1">
                <a:effectLst/>
                <a:latin typeface="fkGroteskNeue"/>
              </a:rPr>
              <a:t>분주된</a:t>
            </a:r>
            <a:r>
              <a:rPr lang="ko-KR" altLang="en-US" b="0" i="0" dirty="0">
                <a:effectLst/>
                <a:latin typeface="fkGroteskNeue"/>
              </a:rPr>
              <a:t> 클럭 출력을 확인합니다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사용된 값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prescaler</a:t>
            </a:r>
            <a:r>
              <a:rPr lang="en-US" altLang="ko-KR" b="0" i="0" dirty="0">
                <a:effectLst/>
                <a:latin typeface="fkGroteskNeue"/>
              </a:rPr>
              <a:t>=1: </a:t>
            </a:r>
            <a:r>
              <a:rPr lang="ko-KR" altLang="en-US" b="0" i="0" dirty="0">
                <a:effectLst/>
                <a:latin typeface="fkGroteskNeue"/>
              </a:rPr>
              <a:t>입력 클럭의 주파수 </a:t>
            </a:r>
            <a:r>
              <a:rPr lang="en-CA" altLang="ko-KR" b="0" i="0" dirty="0">
                <a:effectLst/>
                <a:latin typeface="fkGroteskNeue"/>
              </a:rPr>
              <a:t>100M</a:t>
            </a:r>
            <a:r>
              <a:rPr lang="ko-KR" altLang="en-US" b="0" i="0" dirty="0">
                <a:effectLst/>
                <a:latin typeface="fkGroteskNeue"/>
              </a:rPr>
              <a:t>를 </a:t>
            </a:r>
            <a:r>
              <a:rPr lang="en-CA" altLang="ko-KR" b="0" i="0" dirty="0">
                <a:effectLst/>
                <a:latin typeface="fkGroteskNeue"/>
              </a:rPr>
              <a:t>4</a:t>
            </a:r>
            <a:r>
              <a:rPr lang="ko-KR" altLang="en-US" b="0" i="0" dirty="0">
                <a:effectLst/>
                <a:latin typeface="fkGroteskNeue"/>
              </a:rPr>
              <a:t>분주하여 </a:t>
            </a:r>
            <a:r>
              <a:rPr lang="en-CA" altLang="ko-KR" b="0" i="0" dirty="0">
                <a:effectLst/>
                <a:latin typeface="fkGroteskNeue"/>
              </a:rPr>
              <a:t>25</a:t>
            </a:r>
            <a:r>
              <a:rPr lang="en-US" altLang="ko-KR" b="0" i="0" dirty="0">
                <a:effectLst/>
                <a:latin typeface="fkGroteskNeue"/>
              </a:rPr>
              <a:t>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prescaler</a:t>
            </a:r>
            <a:r>
              <a:rPr lang="en-US" altLang="ko-KR" b="0" i="0" dirty="0">
                <a:effectLst/>
                <a:latin typeface="fkGroteskNeue"/>
              </a:rPr>
              <a:t>=2: </a:t>
            </a:r>
            <a:r>
              <a:rPr lang="ko-KR" altLang="en-US" b="0" i="0" dirty="0">
                <a:effectLst/>
                <a:latin typeface="fkGroteskNeue"/>
              </a:rPr>
              <a:t>입력 클럭의 주파수를 </a:t>
            </a:r>
            <a:r>
              <a:rPr lang="en-US" altLang="ko-KR" b="0" i="0" dirty="0">
                <a:effectLst/>
                <a:latin typeface="fkGroteskNeue"/>
              </a:rPr>
              <a:t>8</a:t>
            </a:r>
            <a:r>
              <a:rPr lang="ko-KR" altLang="en-US" b="0" i="0" dirty="0">
                <a:effectLst/>
                <a:latin typeface="fkGroteskNeue"/>
              </a:rPr>
              <a:t>로 분주 </a:t>
            </a:r>
            <a:r>
              <a:rPr lang="en-US" altLang="ko-KR" b="0" i="0" dirty="0">
                <a:effectLst/>
                <a:latin typeface="fkGroteskNeue"/>
              </a:rPr>
              <a:t>12.5MM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Prescaler</a:t>
            </a:r>
            <a:r>
              <a:rPr lang="en-US" altLang="ko-KR" b="0" i="0" dirty="0">
                <a:effectLst/>
                <a:latin typeface="fkGroteskNeue"/>
              </a:rPr>
              <a:t>=3: </a:t>
            </a:r>
            <a:r>
              <a:rPr lang="ko-KR" altLang="en-US" b="0" i="0" dirty="0">
                <a:effectLst/>
                <a:latin typeface="fkGroteskNeue"/>
              </a:rPr>
              <a:t>입력 클럭의 주파수를 </a:t>
            </a:r>
            <a:r>
              <a:rPr lang="en-US" altLang="ko-KR" b="0" i="0" dirty="0">
                <a:effectLst/>
                <a:latin typeface="fkGroteskNeue"/>
              </a:rPr>
              <a:t>16</a:t>
            </a:r>
            <a:r>
              <a:rPr lang="ko-KR" altLang="en-US" b="0" i="0" dirty="0">
                <a:effectLst/>
                <a:latin typeface="fkGroteskNeue"/>
              </a:rPr>
              <a:t>로 분주 </a:t>
            </a:r>
            <a:r>
              <a:rPr lang="en-US" altLang="ko-KR" b="0" i="0" dirty="0">
                <a:effectLst/>
                <a:latin typeface="fkGroteskNeue"/>
              </a:rPr>
              <a:t>6.25M</a:t>
            </a:r>
          </a:p>
          <a:p>
            <a:r>
              <a:rPr lang="ko-KR" altLang="en-US" dirty="0"/>
              <a:t>출력 결과를 확인하십시오</a:t>
            </a:r>
            <a:r>
              <a:rPr lang="en-CA" altLang="ko-KR" dirty="0"/>
              <a:t>.</a:t>
            </a:r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095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effectLst/>
                <a:latin typeface="var(--font-fk-grotesk)"/>
              </a:rPr>
              <a:t>리셋</a:t>
            </a:r>
            <a:r>
              <a:rPr lang="en-US" altLang="ko-KR" b="0" i="0" dirty="0">
                <a:effectLst/>
                <a:latin typeface="var(--font-fk-grotesk)"/>
              </a:rPr>
              <a:t>(Reset)</a:t>
            </a:r>
            <a:r>
              <a:rPr lang="ko-KR" altLang="en-US" b="0" i="0" dirty="0">
                <a:effectLst/>
                <a:latin typeface="var(--font-fk-grotesk)"/>
              </a:rPr>
              <a:t>의 기본 개념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리셋은 디지털 회로를 초기 상태로 강제 설정하여 정상적인 동작을 보장하는 중요한 신호입니다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시스템이 전원이 켜질 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비정상 상태에서 복구할 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또는 특정 조건에서 동작을 재설정해야 할 때 사용됩니다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리셋은 시스템의 모든 구성 요소를 </a:t>
            </a:r>
            <a:r>
              <a:rPr lang="en-US" altLang="ko-KR" b="0" i="0" dirty="0">
                <a:effectLst/>
                <a:latin typeface="fkGroteskNeue"/>
              </a:rPr>
              <a:t>"</a:t>
            </a:r>
            <a:r>
              <a:rPr lang="ko-KR" altLang="en-US" b="0" i="0" dirty="0">
                <a:effectLst/>
                <a:latin typeface="fkGroteskNeue"/>
              </a:rPr>
              <a:t>알려진 상태</a:t>
            </a:r>
            <a:r>
              <a:rPr lang="en-US" altLang="ko-KR" b="0" i="0" dirty="0">
                <a:effectLst/>
                <a:latin typeface="fkGroteskNeue"/>
              </a:rPr>
              <a:t>"</a:t>
            </a:r>
            <a:r>
              <a:rPr lang="ko-KR" altLang="en-US" b="0" i="0" dirty="0">
                <a:effectLst/>
                <a:latin typeface="fkGroteskNeue"/>
              </a:rPr>
              <a:t>로 초기화하여 예측 가능한 동작을 가능하게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fkGroteskNeue"/>
              </a:rPr>
              <a:t>리셋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은 디지털 시스템을 초기 상태로 되돌리는 데 사용되는 </a:t>
            </a:r>
            <a:r>
              <a:rPr lang="en-US" altLang="ko-KR" b="0" i="0" dirty="0">
                <a:effectLst/>
                <a:latin typeface="fkGroteskNeue"/>
              </a:rPr>
              <a:t>1</a:t>
            </a:r>
            <a:r>
              <a:rPr lang="ko-KR" altLang="en-US" b="0" i="0" dirty="0">
                <a:effectLst/>
                <a:latin typeface="fkGroteskNeue"/>
              </a:rPr>
              <a:t>비트 신호입니다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하드웨어는 컨트롤을 담당하는 </a:t>
            </a: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과 값을 저장하는 </a:t>
            </a:r>
            <a:r>
              <a:rPr lang="ko-KR" altLang="en-US" b="0" i="0" dirty="0" err="1">
                <a:effectLst/>
                <a:latin typeface="fkGroteskNeue"/>
              </a:rPr>
              <a:t>플립플롭으로</a:t>
            </a:r>
            <a:r>
              <a:rPr lang="ko-KR" altLang="en-US" b="0" i="0" dirty="0">
                <a:effectLst/>
                <a:latin typeface="fkGroteskNeue"/>
              </a:rPr>
              <a:t> 구성되는데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리셋 신호는 </a:t>
            </a: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의 상태를 초기 상태로 되돌리고 </a:t>
            </a:r>
            <a:r>
              <a:rPr lang="ko-KR" altLang="en-US" b="0" i="0" dirty="0" err="1">
                <a:effectLst/>
                <a:latin typeface="fkGroteskNeue"/>
              </a:rPr>
              <a:t>플립플롭에</a:t>
            </a:r>
            <a:r>
              <a:rPr lang="ko-KR" altLang="en-US" b="0" i="0" dirty="0">
                <a:effectLst/>
                <a:latin typeface="fkGroteskNeue"/>
              </a:rPr>
              <a:t> 저장된 값을 초기화합니다</a:t>
            </a:r>
            <a:r>
              <a:rPr lang="en-US" altLang="ko-KR" b="0" i="0" dirty="0">
                <a:effectLst/>
                <a:latin typeface="fkGroteskNeue"/>
              </a:rPr>
              <a:t>. </a:t>
            </a:r>
            <a:r>
              <a:rPr lang="ko-KR" altLang="en-US" b="0" i="0" dirty="0">
                <a:effectLst/>
                <a:latin typeface="fkGroteskNeue"/>
              </a:rPr>
              <a:t>적절한 리셋 구현은 시스템이 전원 </a:t>
            </a:r>
            <a:r>
              <a:rPr lang="ko-KR" altLang="en-US" b="0" i="0" dirty="0" err="1">
                <a:effectLst/>
                <a:latin typeface="fkGroteskNeue"/>
              </a:rPr>
              <a:t>켜짐</a:t>
            </a:r>
            <a:r>
              <a:rPr lang="ko-KR" altLang="en-US" b="0" i="0" dirty="0">
                <a:effectLst/>
                <a:latin typeface="fkGroteskNeue"/>
              </a:rPr>
              <a:t> 상태나 오류 상황에서 정확한 초기 상태로 복구될 수 있도록 보장합니다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var(--font-fk-grotesk)"/>
              </a:rPr>
              <a:t>리셋의 필요성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리셋은 다음과 같은 이유로 필요합니다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시스템 초기화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전원이 켜질 때 모든 </a:t>
            </a:r>
            <a:r>
              <a:rPr lang="ko-KR" altLang="en-US" b="0" i="0" dirty="0" err="1">
                <a:effectLst/>
                <a:latin typeface="fkGroteskNeue"/>
              </a:rPr>
              <a:t>플립플롭과</a:t>
            </a:r>
            <a:r>
              <a:rPr lang="ko-KR" altLang="en-US" b="0" i="0" dirty="0">
                <a:effectLst/>
                <a:latin typeface="fkGroteskNeue"/>
              </a:rPr>
              <a:t> 레지스터를 초기 상태로 설정하여 정상적인 동작을 보장합니다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비정상 상태 복구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클럭 손실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통신 오류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또는 데이터 경합 등으로 인해 시스템이 비정상 상태에 빠질 경우 이를 복구합니다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사용자 제어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사용자 버튼이나 외부 신호를 통해 시스템을 재설정할 수 있도록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var(--font-fk-grotesk)"/>
              </a:rPr>
              <a:t>리셋의 유형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리셋은 동작 방식에 따라 크게 두 가지로 나뉩니다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동기식 리셋</a:t>
            </a:r>
            <a:endParaRPr lang="en-US" altLang="ko-KR" b="0" i="0" dirty="0">
              <a:effectLst/>
              <a:latin typeface="fkGroteskNeu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클럭 신호와 동기화되어 동작하며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클럭 </a:t>
            </a:r>
            <a:r>
              <a:rPr lang="ko-KR" altLang="en-US" b="0" i="0" dirty="0" err="1">
                <a:effectLst/>
                <a:latin typeface="fkGroteskNeue"/>
              </a:rPr>
              <a:t>엣지에서만</a:t>
            </a:r>
            <a:r>
              <a:rPr lang="ko-KR" altLang="en-US" b="0" i="0" dirty="0">
                <a:effectLst/>
                <a:latin typeface="fkGroteskNeue"/>
              </a:rPr>
              <a:t> 리셋 신호가 </a:t>
            </a:r>
            <a:r>
              <a:rPr lang="ko-KR" altLang="en-US" b="0" i="0" dirty="0" err="1">
                <a:effectLst/>
                <a:latin typeface="fkGroteskNeue"/>
              </a:rPr>
              <a:t>샘플링됩니다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 err="1">
                <a:effectLst/>
                <a:latin typeface="fkGroteskNeue"/>
              </a:rPr>
              <a:t>메타스테이블</a:t>
            </a:r>
            <a:r>
              <a:rPr lang="ko-KR" altLang="en-US" b="0" i="0" dirty="0">
                <a:effectLst/>
                <a:latin typeface="fkGroteskNeue"/>
              </a:rPr>
              <a:t> 문제를 방지할 수 있어 안정적입니다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클럭 신호가 필요하므로 클럭이 없는 상태에서는 동작하지 않습니다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비동기식 리셋</a:t>
            </a:r>
            <a:endParaRPr lang="en-US" altLang="ko-KR" b="0" i="0" dirty="0">
              <a:effectLst/>
              <a:latin typeface="fkGroteskNeu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클럭 신호와 무관하게 즉시 동작하며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빠른 초기화가 가능합니다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클럭 없이도 리셋이 가능하므로 전원 </a:t>
            </a:r>
            <a:r>
              <a:rPr lang="ko-KR" altLang="en-US" b="0" i="0" dirty="0" err="1">
                <a:effectLst/>
                <a:latin typeface="fkGroteskNeue"/>
              </a:rPr>
              <a:t>켜짐</a:t>
            </a:r>
            <a:r>
              <a:rPr lang="ko-KR" altLang="en-US" b="0" i="0" dirty="0">
                <a:effectLst/>
                <a:latin typeface="fkGroteskNeue"/>
              </a:rPr>
              <a:t> 초기화에 적합합니다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그러나 리셋 해제 시 </a:t>
            </a:r>
            <a:r>
              <a:rPr lang="ko-KR" altLang="en-US" b="0" i="0" dirty="0" err="1">
                <a:effectLst/>
                <a:latin typeface="fkGroteskNeue"/>
              </a:rPr>
              <a:t>메타스테이블</a:t>
            </a:r>
            <a:r>
              <a:rPr lang="ko-KR" altLang="en-US" b="0" i="0" dirty="0">
                <a:effectLst/>
                <a:latin typeface="fkGroteskNeue"/>
              </a:rPr>
              <a:t> 문제나 </a:t>
            </a:r>
            <a:r>
              <a:rPr lang="ko-KR" altLang="en-US" b="0" i="0" dirty="0" err="1">
                <a:effectLst/>
                <a:latin typeface="fkGroteskNeue"/>
              </a:rPr>
              <a:t>글리치</a:t>
            </a:r>
            <a:r>
              <a:rPr lang="en-US" altLang="ko-KR" b="0" i="0" dirty="0">
                <a:effectLst/>
                <a:latin typeface="fkGroteskNeue"/>
              </a:rPr>
              <a:t>(glitch)</a:t>
            </a:r>
            <a:r>
              <a:rPr lang="ko-KR" altLang="en-US" b="0" i="0" dirty="0">
                <a:effectLst/>
                <a:latin typeface="fkGroteskNeue"/>
              </a:rPr>
              <a:t>가 발생할 가능성이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var(--font-fk-grotesk)"/>
              </a:rPr>
              <a:t>리셋 설계 시 고려사항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리셋 대상 결정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모든 </a:t>
            </a:r>
            <a:r>
              <a:rPr lang="ko-KR" altLang="en-US" b="0" i="0" dirty="0" err="1">
                <a:effectLst/>
                <a:latin typeface="fkGroteskNeue"/>
              </a:rPr>
              <a:t>플립플롭과</a:t>
            </a:r>
            <a:r>
              <a:rPr lang="ko-KR" altLang="en-US" b="0" i="0" dirty="0">
                <a:effectLst/>
                <a:latin typeface="fkGroteskNeue"/>
              </a:rPr>
              <a:t> 레지스터를 </a:t>
            </a:r>
            <a:r>
              <a:rPr lang="ko-KR" altLang="en-US" b="0" i="0" dirty="0" err="1">
                <a:effectLst/>
                <a:latin typeface="fkGroteskNeue"/>
              </a:rPr>
              <a:t>리셋할지</a:t>
            </a:r>
            <a:r>
              <a:rPr lang="ko-KR" altLang="en-US" b="0" i="0" dirty="0">
                <a:effectLst/>
                <a:latin typeface="fkGroteskNeue"/>
              </a:rPr>
              <a:t> 여부를 결정해야 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필요하지 않은 회로까지 </a:t>
            </a:r>
            <a:r>
              <a:rPr lang="ko-KR" altLang="en-US" b="0" i="0" dirty="0" err="1">
                <a:effectLst/>
                <a:latin typeface="fkGroteskNeue"/>
              </a:rPr>
              <a:t>리셋하면</a:t>
            </a:r>
            <a:r>
              <a:rPr lang="ko-KR" altLang="en-US" b="0" i="0" dirty="0">
                <a:effectLst/>
                <a:latin typeface="fkGroteskNeue"/>
              </a:rPr>
              <a:t> 설계 복잡성과 전력 소비가 증가할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리셋 트리 구조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칩 내부에서 리셋 신호를 균일하게 분배하기 위해 리셋 트리를 설계해야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타이밍 문제를 방지하기 위해 지연</a:t>
            </a:r>
            <a:r>
              <a:rPr lang="en-US" altLang="ko-KR" b="0" i="0" dirty="0">
                <a:effectLst/>
                <a:latin typeface="fkGroteskNeue"/>
              </a:rPr>
              <a:t>(skew)</a:t>
            </a:r>
            <a:r>
              <a:rPr lang="ko-KR" altLang="en-US" b="0" i="0" dirty="0">
                <a:effectLst/>
                <a:latin typeface="fkGroteskNeue"/>
              </a:rPr>
              <a:t>과 </a:t>
            </a:r>
            <a:r>
              <a:rPr lang="ko-KR" altLang="en-US" b="0" i="0" dirty="0" err="1">
                <a:effectLst/>
                <a:latin typeface="fkGroteskNeue"/>
              </a:rPr>
              <a:t>글리치를</a:t>
            </a:r>
            <a:r>
              <a:rPr lang="ko-KR" altLang="en-US" b="0" i="0" dirty="0">
                <a:effectLst/>
                <a:latin typeface="fkGroteskNeue"/>
              </a:rPr>
              <a:t> 최소화해야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멀티 클럭 도메인 처리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여러 클럭 도메인에서 리셋 신호를 사용할 경우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각 도메인 간의 동기화를 보장해야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비동기식 리셋을 사용하더라도 해제 시에는 각 도메인에서 동기화를 수행해야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var(--font-fk-grotesk)"/>
              </a:rPr>
              <a:t>리셋의 주요 사용 사례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전원 </a:t>
            </a:r>
            <a:r>
              <a:rPr lang="ko-KR" altLang="en-US" b="0" i="0" dirty="0" err="1">
                <a:effectLst/>
                <a:latin typeface="fkGroteskNeue"/>
              </a:rPr>
              <a:t>켜짐</a:t>
            </a:r>
            <a:r>
              <a:rPr lang="ko-KR" altLang="en-US" b="0" i="0" dirty="0">
                <a:effectLst/>
                <a:latin typeface="fkGroteskNeue"/>
              </a:rPr>
              <a:t> 초기화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시스템이 처음 전원이 켜질 때 모든 회로를 초기 상태로 설정합니다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통신 채널 재동기화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통신 오류가 발생했을 때 채널을 재설정하여 정상 상태로 복구합니다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사용자 버튼 리셋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사용자가 특정 버튼을 눌러 시스템을 수동으로 재설정할 수 있도록 지원합니다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 err="1">
                <a:effectLst/>
                <a:latin typeface="fkGroteskNeue"/>
              </a:rPr>
              <a:t>워치독</a:t>
            </a:r>
            <a:r>
              <a:rPr lang="ko-KR" altLang="en-US" b="0" i="0" dirty="0">
                <a:effectLst/>
                <a:latin typeface="fkGroteskNeue"/>
              </a:rPr>
              <a:t> 타이머 만료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 err="1">
                <a:effectLst/>
                <a:latin typeface="fkGroteskNeue"/>
              </a:rPr>
              <a:t>워치독</a:t>
            </a:r>
            <a:r>
              <a:rPr lang="ko-KR" altLang="en-US" b="0" i="0" dirty="0">
                <a:effectLst/>
                <a:latin typeface="fkGroteskNeue"/>
              </a:rPr>
              <a:t> 타이머가 만료되면 시스템을 자동으로 재설정하여 정상 상태로 복구합니다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var(--font-fk-grotesk)"/>
              </a:rPr>
              <a:t>리셋 관련 문제점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비동기식 리셋 해제 문제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비동기식 리셋은 활성화 시 즉시 동작하지만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해제 시에는 </a:t>
            </a:r>
            <a:r>
              <a:rPr lang="ko-KR" altLang="en-US" b="0" i="0" dirty="0" err="1">
                <a:effectLst/>
                <a:latin typeface="fkGroteskNeue"/>
              </a:rPr>
              <a:t>메타스테이블</a:t>
            </a:r>
            <a:r>
              <a:rPr lang="ko-KR" altLang="en-US" b="0" i="0" dirty="0">
                <a:effectLst/>
                <a:latin typeface="fkGroteskNeue"/>
              </a:rPr>
              <a:t> 문제가 발생할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이를 해결하기 위해 비동기식 리셋 신호를 각 클럭 도메인에서 동기화해야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동기식 리셋의 한계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동기식 리셋은 클럭 신호가 없으면 동작하지 않으므로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전원 </a:t>
            </a:r>
            <a:r>
              <a:rPr lang="ko-KR" altLang="en-US" b="0" i="0" dirty="0" err="1">
                <a:effectLst/>
                <a:latin typeface="fkGroteskNeue"/>
              </a:rPr>
              <a:t>켜짐</a:t>
            </a:r>
            <a:r>
              <a:rPr lang="ko-KR" altLang="en-US" b="0" i="0" dirty="0">
                <a:effectLst/>
                <a:latin typeface="fkGroteskNeue"/>
              </a:rPr>
              <a:t> 초기화에는 적합하지 않을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var(--font-fk-grotesk)"/>
              </a:rPr>
              <a:t>결론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리셋은 디지털 회로 설계에서 필수적인 요소로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시스템의 안정성과 신뢰성을 보장합니다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설계자는 시스템 요구사항에 따라 동기식 또는 비동기식 리셋 방식을 선택하고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멀티 클럭 도메인 및 타이밍 문제를 고려하여 적절히 설계해야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8386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리셋</a:t>
            </a:r>
            <a:r>
              <a:rPr lang="en-CA" altLang="ko-KR" dirty="0"/>
              <a:t>(Reset)</a:t>
            </a:r>
            <a:r>
              <a:rPr lang="ko-KR" altLang="en-US" dirty="0"/>
              <a:t>의 종류</a:t>
            </a:r>
            <a:endParaRPr lang="en-CA" altLang="ko-KR" dirty="0"/>
          </a:p>
          <a:p>
            <a:pPr marL="457200" lvl="1" indent="0">
              <a:buFont typeface="+mj-lt"/>
              <a:buNone/>
            </a:pPr>
            <a:r>
              <a:rPr lang="ko-KR" altLang="en-US" dirty="0"/>
              <a:t>비동기식 리셋</a:t>
            </a:r>
            <a:r>
              <a:rPr lang="en-US" altLang="ko-KR" dirty="0"/>
              <a:t> </a:t>
            </a:r>
            <a:r>
              <a:rPr lang="ko-KR" altLang="en-US" dirty="0"/>
              <a:t>구현 방법은 예시와 같습니다</a:t>
            </a:r>
            <a:r>
              <a:rPr lang="en-CA" altLang="ko-KR" dirty="0"/>
              <a:t>.</a:t>
            </a:r>
          </a:p>
          <a:p>
            <a:pPr marL="457200" lvl="1" indent="0">
              <a:buFont typeface="+mj-lt"/>
              <a:buNone/>
            </a:pPr>
            <a:r>
              <a:rPr lang="ko-KR" altLang="en-US" dirty="0" err="1"/>
              <a:t>클록</a:t>
            </a:r>
            <a:r>
              <a:rPr lang="ko-KR" altLang="en-US" dirty="0"/>
              <a:t> 신호와 무관하게 즉시 작동하며</a:t>
            </a:r>
            <a:r>
              <a:rPr lang="en-US" altLang="ko-KR" dirty="0"/>
              <a:t>, </a:t>
            </a:r>
            <a:r>
              <a:rPr lang="ko-KR" altLang="en-US" dirty="0"/>
              <a:t>빠른 리셋이 가능하지만 동기화 문제가 발생할 수 있습니다</a:t>
            </a:r>
            <a:endParaRPr lang="en-CA" altLang="ko-KR" dirty="0"/>
          </a:p>
          <a:p>
            <a:pPr marL="457200" lvl="1" indent="0">
              <a:buFont typeface="+mj-lt"/>
              <a:buNone/>
            </a:pPr>
            <a:r>
              <a:rPr lang="en-CA" dirty="0" err="1"/>
              <a:t>Clk</a:t>
            </a:r>
            <a:r>
              <a:rPr lang="ko-KR" altLang="en-US" dirty="0"/>
              <a:t>와 상관없이 </a:t>
            </a:r>
            <a:r>
              <a:rPr lang="en-CA" altLang="ko-KR" dirty="0" err="1"/>
              <a:t>creset_n</a:t>
            </a:r>
            <a:r>
              <a:rPr lang="en-CA" altLang="ko-KR" dirty="0"/>
              <a:t> </a:t>
            </a:r>
            <a:r>
              <a:rPr lang="ko-KR" altLang="en-US" dirty="0"/>
              <a:t>리셋이 발생하면 로직이 초기화 됩니다</a:t>
            </a:r>
            <a:r>
              <a:rPr lang="en-CA" altLang="ko-KR" dirty="0"/>
              <a:t>.</a:t>
            </a:r>
            <a:endParaRPr lang="en-CA" dirty="0"/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558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동기식 리셋은 </a:t>
            </a:r>
            <a:r>
              <a:rPr lang="ko-KR" altLang="en-US" dirty="0" err="1"/>
              <a:t>클록</a:t>
            </a:r>
            <a:r>
              <a:rPr lang="ko-KR" altLang="en-US" dirty="0"/>
              <a:t> 신호에 동기화되어 작동하며</a:t>
            </a:r>
            <a:r>
              <a:rPr lang="en-US" altLang="ko-KR" dirty="0"/>
              <a:t>, </a:t>
            </a:r>
            <a:r>
              <a:rPr lang="ko-KR" altLang="en-US" dirty="0"/>
              <a:t>리셋 시 다음 </a:t>
            </a:r>
            <a:r>
              <a:rPr lang="ko-KR" altLang="en-US" dirty="0" err="1"/>
              <a:t>클록</a:t>
            </a:r>
            <a:r>
              <a:rPr lang="ko-KR" altLang="en-US" dirty="0"/>
              <a:t> </a:t>
            </a:r>
            <a:r>
              <a:rPr lang="ko-KR" altLang="en-US" dirty="0" err="1"/>
              <a:t>에지에서</a:t>
            </a:r>
            <a:r>
              <a:rPr lang="ko-KR" altLang="en-US" dirty="0"/>
              <a:t> 시스템이 초기화됩니다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방식은 </a:t>
            </a:r>
            <a:r>
              <a:rPr lang="ko-KR" altLang="en-US" dirty="0" err="1"/>
              <a:t>클록</a:t>
            </a:r>
            <a:r>
              <a:rPr lang="ko-KR" altLang="en-US" dirty="0"/>
              <a:t> 도메인 내에서 일관된 동작을 보장합니다</a:t>
            </a:r>
            <a:endParaRPr lang="en-CA" dirty="0"/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311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400" dirty="0">
                <a:latin typeface="+mn-ea"/>
              </a:rPr>
              <a:t>ASIC </a:t>
            </a:r>
            <a:r>
              <a:rPr lang="ko-KR" altLang="en-US" sz="2400" dirty="0">
                <a:latin typeface="+mn-ea"/>
              </a:rPr>
              <a:t>설계일반적 리셋의 활성화는 비동기적으로 하고 비활성화은 동기적으로 하는 것이 권장됩니다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이는 메타안정성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문제를 방지하기 위함 입니다</a:t>
            </a:r>
            <a:r>
              <a:rPr lang="en-US" altLang="ko-KR" sz="2400" dirty="0">
                <a:latin typeface="+mn-ea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latin typeface="+mn-ea"/>
              </a:rPr>
              <a:t>FPGA </a:t>
            </a:r>
            <a:r>
              <a:rPr lang="ko-KR" altLang="en-US" sz="2400" dirty="0">
                <a:latin typeface="+mn-ea"/>
              </a:rPr>
              <a:t>설계에서는 활성화 비활성화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모두 동기적으로 처리하는 것이 일반적입니다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en-US" altLang="ko-KR" sz="24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+mn-ea"/>
              </a:rPr>
              <a:t>복잡한 시스템에서는 리셋 </a:t>
            </a:r>
            <a:r>
              <a:rPr lang="ko-KR" altLang="en-US" sz="2400" dirty="0" err="1">
                <a:latin typeface="+mn-ea"/>
              </a:rPr>
              <a:t>시퀀싱이</a:t>
            </a:r>
            <a:r>
              <a:rPr lang="ko-KR" altLang="en-US" sz="2400" dirty="0">
                <a:latin typeface="+mn-ea"/>
              </a:rPr>
              <a:t> 중요합니다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다양한 모듈</a:t>
            </a:r>
            <a:r>
              <a:rPr lang="en-CA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프로세서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인터커넥트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버스 구조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주변장치등이</a:t>
            </a:r>
            <a:r>
              <a:rPr lang="ko-KR" altLang="en-US" dirty="0">
                <a:latin typeface="+mn-ea"/>
              </a:rPr>
              <a:t> 함께 </a:t>
            </a:r>
            <a:r>
              <a:rPr lang="ko-KR" altLang="en-US" dirty="0" err="1">
                <a:latin typeface="+mn-ea"/>
              </a:rPr>
              <a:t>리셋되어야</a:t>
            </a:r>
            <a:r>
              <a:rPr lang="ko-KR" altLang="en-US" dirty="0">
                <a:latin typeface="+mn-ea"/>
              </a:rPr>
              <a:t> 하지만 비활성화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시에는 적절한 순서로 진행되어야 할 수 있습니다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일반적으로 시스템의 리셋은 </a:t>
            </a:r>
            <a:r>
              <a:rPr lang="en-US" altLang="ko-KR" dirty="0">
                <a:latin typeface="+mn-ea"/>
              </a:rPr>
              <a:t>PLL</a:t>
            </a:r>
            <a:r>
              <a:rPr lang="ko-KR" altLang="en-US" dirty="0">
                <a:latin typeface="+mn-ea"/>
              </a:rPr>
              <a:t>이 잠기고 </a:t>
            </a:r>
            <a:r>
              <a:rPr lang="ko-KR" altLang="en-US" dirty="0" err="1">
                <a:latin typeface="+mn-ea"/>
              </a:rPr>
              <a:t>클록이</a:t>
            </a:r>
            <a:r>
              <a:rPr lang="ko-KR" altLang="en-US" dirty="0">
                <a:latin typeface="+mn-ea"/>
              </a:rPr>
              <a:t> 안정될 때까지 유지되어야 합니다</a:t>
            </a:r>
            <a:endParaRPr lang="en-CA" dirty="0">
              <a:latin typeface="+mn-ea"/>
            </a:endParaRP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0084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err="1">
                <a:latin typeface="+mn-ea"/>
              </a:rPr>
              <a:t>클록과</a:t>
            </a:r>
            <a:r>
              <a:rPr lang="ko-KR" altLang="en-US" sz="1200" dirty="0">
                <a:latin typeface="+mn-ea"/>
              </a:rPr>
              <a:t> 리셋의 코딩 가이드라인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atin typeface="+mn-ea"/>
              </a:rPr>
              <a:t>Verilog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ko-KR" altLang="en-US" sz="1200" dirty="0" err="1">
                <a:latin typeface="+mn-ea"/>
              </a:rPr>
              <a:t>클록과</a:t>
            </a:r>
            <a:r>
              <a:rPr lang="ko-KR" altLang="en-US" sz="1200" dirty="0">
                <a:latin typeface="+mn-ea"/>
              </a:rPr>
              <a:t> 리셋을 구현할 때 다음과 같은 모범 사례를 따라야 합니다</a:t>
            </a:r>
            <a:r>
              <a:rPr lang="en-US" altLang="ko-KR" sz="1200" dirty="0">
                <a:latin typeface="+mn-ea"/>
              </a:rPr>
              <a:t>:</a:t>
            </a:r>
          </a:p>
          <a:p>
            <a:r>
              <a:rPr lang="en-US" altLang="ko-KR" sz="1200" dirty="0">
                <a:latin typeface="+mn-ea"/>
              </a:rPr>
              <a:t>always </a:t>
            </a:r>
            <a:r>
              <a:rPr lang="ko-KR" altLang="en-US" sz="1200" dirty="0">
                <a:latin typeface="+mn-ea"/>
              </a:rPr>
              <a:t>블록에서의 이벤트 리스트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순차 회로의 </a:t>
            </a:r>
            <a:r>
              <a:rPr lang="en-US" altLang="ko-KR" sz="1200" dirty="0">
                <a:latin typeface="+mn-ea"/>
              </a:rPr>
              <a:t>always </a:t>
            </a:r>
            <a:r>
              <a:rPr lang="ko-KR" altLang="en-US" sz="1200" dirty="0">
                <a:latin typeface="+mn-ea"/>
              </a:rPr>
              <a:t>블록에서 이벤트 리스트</a:t>
            </a:r>
            <a:r>
              <a:rPr lang="en-US" altLang="ko-KR" sz="1200" dirty="0">
                <a:latin typeface="+mn-ea"/>
              </a:rPr>
              <a:t>(sensitivity list)</a:t>
            </a:r>
            <a:r>
              <a:rPr lang="ko-KR" altLang="en-US" sz="1200" dirty="0">
                <a:latin typeface="+mn-ea"/>
              </a:rPr>
              <a:t>에는 </a:t>
            </a:r>
            <a:r>
              <a:rPr lang="ko-KR" altLang="en-US" sz="1200" dirty="0" err="1">
                <a:latin typeface="+mn-ea"/>
              </a:rPr>
              <a:t>클록과</a:t>
            </a:r>
            <a:r>
              <a:rPr lang="ko-KR" altLang="en-US" sz="1200" dirty="0">
                <a:latin typeface="+mn-ea"/>
              </a:rPr>
              <a:t> 리셋만 포함되어야 합니다</a:t>
            </a:r>
            <a:endParaRPr lang="en-CA" altLang="ko-KR" sz="1200" dirty="0">
              <a:latin typeface="+mn-ea"/>
            </a:endParaRPr>
          </a:p>
          <a:p>
            <a:endParaRPr lang="en-CA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예시를 참조해주세요</a:t>
            </a:r>
            <a:endParaRPr lang="en-CA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리셋 초기화</a:t>
            </a:r>
            <a:r>
              <a:rPr lang="en-US" altLang="ko-KR" sz="1200" dirty="0">
                <a:latin typeface="+mn-ea"/>
              </a:rPr>
              <a:t>: </a:t>
            </a:r>
            <a:r>
              <a:rPr lang="ko-KR" altLang="en-US" sz="1200" dirty="0">
                <a:latin typeface="+mn-ea"/>
              </a:rPr>
              <a:t>모든 </a:t>
            </a:r>
            <a:r>
              <a:rPr lang="ko-KR" altLang="en-US" sz="1200" dirty="0" err="1">
                <a:latin typeface="+mn-ea"/>
              </a:rPr>
              <a:t>플립플롭은</a:t>
            </a:r>
            <a:r>
              <a:rPr lang="ko-KR" altLang="en-US" sz="1200" dirty="0">
                <a:latin typeface="+mn-ea"/>
              </a:rPr>
              <a:t> 반드시 </a:t>
            </a:r>
            <a:r>
              <a:rPr lang="ko-KR" altLang="en-US" sz="1200" dirty="0" err="1">
                <a:latin typeface="+mn-ea"/>
              </a:rPr>
              <a:t>리셋되어야</a:t>
            </a:r>
            <a:r>
              <a:rPr lang="ko-KR" altLang="en-US" sz="1200" dirty="0">
                <a:latin typeface="+mn-ea"/>
              </a:rPr>
              <a:t> 합니다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 err="1">
                <a:latin typeface="+mn-ea"/>
              </a:rPr>
              <a:t>리셋하지</a:t>
            </a:r>
            <a:r>
              <a:rPr lang="ko-KR" altLang="en-US" sz="1200" dirty="0">
                <a:latin typeface="+mn-ea"/>
              </a:rPr>
              <a:t> 않으면 초기 전원 인가 시 </a:t>
            </a:r>
            <a:r>
              <a:rPr lang="en-US" altLang="ko-KR" sz="1200" dirty="0">
                <a:latin typeface="+mn-ea"/>
              </a:rPr>
              <a:t>RS </a:t>
            </a:r>
            <a:r>
              <a:rPr lang="ko-KR" altLang="en-US" sz="1200" dirty="0" err="1">
                <a:latin typeface="+mn-ea"/>
              </a:rPr>
              <a:t>플립플롭의</a:t>
            </a:r>
            <a:r>
              <a:rPr lang="ko-KR" altLang="en-US" sz="1200" dirty="0">
                <a:latin typeface="+mn-ea"/>
              </a:rPr>
              <a:t> 구조에 의해 초기값이 예측할 수 없게 됩니다</a:t>
            </a:r>
            <a:r>
              <a:rPr lang="en-US" altLang="ko-KR" sz="1200" dirty="0">
                <a:latin typeface="+mn-ea"/>
              </a:rPr>
              <a:t>.</a:t>
            </a:r>
            <a:endParaRPr lang="en-CA" sz="1200" dirty="0">
              <a:latin typeface="+mn-ea"/>
            </a:endParaRP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425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리셋 에지 타입</a:t>
            </a:r>
            <a:r>
              <a:rPr lang="en-US" altLang="ko-KR" sz="1200" dirty="0"/>
              <a:t>: </a:t>
            </a:r>
            <a:r>
              <a:rPr lang="ko-KR" altLang="en-US" sz="1200" dirty="0"/>
              <a:t>리셋은 일반적으로 </a:t>
            </a:r>
            <a:r>
              <a:rPr lang="en-US" altLang="ko-KR" sz="1200" dirty="0"/>
              <a:t>negative edge</a:t>
            </a:r>
            <a:r>
              <a:rPr lang="ko-KR" altLang="en-US" sz="1200" dirty="0"/>
              <a:t>를 사용합니다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이는 셀 설계자가 일반적으로 </a:t>
            </a:r>
            <a:r>
              <a:rPr lang="en-US" altLang="ko-KR" sz="1200" dirty="0"/>
              <a:t>negative edge</a:t>
            </a:r>
            <a:r>
              <a:rPr lang="ko-KR" altLang="en-US" sz="1200" dirty="0"/>
              <a:t>로 리셋을 설계하기 때문입니다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클록</a:t>
            </a:r>
            <a:r>
              <a:rPr lang="ko-KR" altLang="en-US" sz="1200" dirty="0"/>
              <a:t> 에지 타입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클록은</a:t>
            </a:r>
            <a:r>
              <a:rPr lang="ko-KR" altLang="en-US" sz="1200" dirty="0"/>
              <a:t> </a:t>
            </a:r>
            <a:r>
              <a:rPr lang="en-US" altLang="ko-KR" sz="1200" dirty="0"/>
              <a:t>positive edge</a:t>
            </a:r>
            <a:r>
              <a:rPr lang="ko-KR" altLang="en-US" sz="1200" dirty="0"/>
              <a:t>를 사용합니다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칩 전체에서 일관되게 이 규칙을 준수해야 합니다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err="1"/>
              <a:t>논블로킹</a:t>
            </a:r>
            <a:r>
              <a:rPr lang="ko-KR" altLang="en-US" sz="1200" dirty="0"/>
              <a:t> 할당 사용</a:t>
            </a:r>
            <a:r>
              <a:rPr lang="en-US" altLang="ko-KR" sz="1200" dirty="0"/>
              <a:t>: </a:t>
            </a:r>
            <a:r>
              <a:rPr lang="ko-KR" altLang="en-US" sz="1200" dirty="0"/>
              <a:t>순차 회로에서는 </a:t>
            </a:r>
            <a:r>
              <a:rPr lang="ko-KR" altLang="en-US" sz="1200" dirty="0" err="1"/>
              <a:t>논블로킹</a:t>
            </a:r>
            <a:r>
              <a:rPr lang="ko-KR" altLang="en-US" sz="1200" dirty="0"/>
              <a:t> 할당</a:t>
            </a:r>
            <a:r>
              <a:rPr lang="en-US" altLang="ko-KR" sz="1200" dirty="0"/>
              <a:t>, &lt;=)</a:t>
            </a:r>
            <a:r>
              <a:rPr lang="ko-KR" altLang="en-US" sz="1200" dirty="0"/>
              <a:t>을 사용합니다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이는 </a:t>
            </a:r>
            <a:r>
              <a:rPr lang="en-US" altLang="ko-KR" sz="1200" dirty="0"/>
              <a:t>begin-end </a:t>
            </a:r>
            <a:r>
              <a:rPr lang="ko-KR" altLang="en-US" sz="1200" dirty="0"/>
              <a:t>블록 내의 여러 문장이 동시에 수행되도록 하기 </a:t>
            </a:r>
            <a:r>
              <a:rPr lang="ko-KR" altLang="en-US" sz="1200" dirty="0" err="1"/>
              <a:t>위함입니다</a:t>
            </a:r>
            <a:endParaRPr lang="en-CA" sz="1200" dirty="0"/>
          </a:p>
          <a:p>
            <a:r>
              <a:rPr lang="ko-KR" altLang="en-US" dirty="0"/>
              <a:t>예시를 참조해주세요</a:t>
            </a:r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416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200" dirty="0">
                <a:latin typeface="+mn-ea"/>
              </a:rPr>
              <a:t>SoC </a:t>
            </a:r>
            <a:r>
              <a:rPr lang="ko-KR" altLang="en-US" sz="1200" dirty="0">
                <a:latin typeface="+mn-ea"/>
              </a:rPr>
              <a:t>설계에서 또 다른 중요한 고려사항은 데이터 경로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datapath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와 제어 신호에 대한 리셋 전략입니다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일부 전문가들은 데이터 경로 레지스터를 리셋 불가능하게 만들면 리셋 </a:t>
            </a:r>
            <a:r>
              <a:rPr lang="ko-KR" altLang="en-US" sz="1200" dirty="0" err="1">
                <a:latin typeface="+mn-ea"/>
              </a:rPr>
              <a:t>팬아웃</a:t>
            </a:r>
            <a:r>
              <a:rPr lang="en-US" altLang="ko-KR" sz="1200" dirty="0">
                <a:latin typeface="+mn-ea"/>
              </a:rPr>
              <a:t>(fan-out)</a:t>
            </a:r>
            <a:r>
              <a:rPr lang="ko-KR" altLang="en-US" sz="1200" dirty="0">
                <a:latin typeface="+mn-ea"/>
              </a:rPr>
              <a:t>을 줄이고 설계의 논리 레벨을 줄일 수 있다고 주장합니다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이는 혼잡하거나 큰 설계에서 도움이 될 수 있지만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일반적으로 </a:t>
            </a:r>
            <a:r>
              <a:rPr lang="en-US" altLang="ko-KR" sz="1200" dirty="0" err="1">
                <a:latin typeface="+mn-ea"/>
              </a:rPr>
              <a:t>QoR</a:t>
            </a:r>
            <a:r>
              <a:rPr lang="en-US" altLang="ko-KR" sz="1200" dirty="0">
                <a:latin typeface="+mn-ea"/>
              </a:rPr>
              <a:t>(Quality of Results)</a:t>
            </a:r>
            <a:r>
              <a:rPr lang="ko-KR" altLang="en-US" sz="1200" dirty="0">
                <a:latin typeface="+mn-ea"/>
              </a:rPr>
              <a:t>에 미치는 영향은 적습니다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12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1200" dirty="0">
                <a:latin typeface="+mn-ea"/>
              </a:rPr>
              <a:t>데이터 신호보다는 제어 신호만 </a:t>
            </a:r>
            <a:r>
              <a:rPr lang="ko-KR" altLang="en-US" sz="1200" dirty="0" err="1">
                <a:latin typeface="+mn-ea"/>
              </a:rPr>
              <a:t>리셋하는</a:t>
            </a:r>
            <a:r>
              <a:rPr lang="ko-KR" altLang="en-US" sz="1200" dirty="0">
                <a:latin typeface="+mn-ea"/>
              </a:rPr>
              <a:t> 것이 더 나은 방법일 수 있습니다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많은 제어 신호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예</a:t>
            </a:r>
            <a:r>
              <a:rPr lang="en-US" altLang="ko-KR" sz="1200" dirty="0">
                <a:latin typeface="+mn-ea"/>
              </a:rPr>
              <a:t>: valid </a:t>
            </a:r>
            <a:r>
              <a:rPr lang="ko-KR" altLang="en-US" sz="1200" dirty="0">
                <a:latin typeface="+mn-ea"/>
              </a:rPr>
              <a:t>신호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는 명시적으로 필요할 때만 </a:t>
            </a:r>
            <a:r>
              <a:rPr lang="en-US" altLang="ko-KR" sz="1200" dirty="0">
                <a:latin typeface="+mn-ea"/>
              </a:rPr>
              <a:t>high </a:t>
            </a:r>
            <a:r>
              <a:rPr lang="ko-KR" altLang="en-US" sz="1200" dirty="0">
                <a:latin typeface="+mn-ea"/>
              </a:rPr>
              <a:t>상태가 됩니다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따라서 이러한 신호의 기본값을 비활성화 상태로 설정하고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필요할 때만 덮어쓰는 방식이 효율적입니다</a:t>
            </a:r>
            <a:endParaRPr lang="en-CA" sz="1200" dirty="0">
              <a:latin typeface="+mn-ea"/>
            </a:endParaRP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756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400" dirty="0">
                <a:latin typeface="+mn-ea"/>
              </a:rPr>
              <a:t>타이밍 문제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latin typeface="+mn-ea"/>
              </a:rPr>
              <a:t>리셋과 관련된 타이밍 문제는 </a:t>
            </a:r>
            <a:r>
              <a:rPr lang="en-US" altLang="ko-KR" sz="2000" dirty="0">
                <a:latin typeface="+mn-ea"/>
              </a:rPr>
              <a:t>SoC </a:t>
            </a:r>
            <a:r>
              <a:rPr lang="ko-KR" altLang="en-US" sz="2000" dirty="0">
                <a:latin typeface="+mn-ea"/>
              </a:rPr>
              <a:t>설계에서 흔히 발생합니다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특히 비동기 리셋을 사용할 때 </a:t>
            </a:r>
            <a:r>
              <a:rPr lang="en-US" altLang="ko-KR" sz="2000" dirty="0">
                <a:latin typeface="+mn-ea"/>
              </a:rPr>
              <a:t>Recovery Time</a:t>
            </a:r>
            <a:r>
              <a:rPr lang="ko-KR" altLang="en-US" sz="2000" dirty="0">
                <a:latin typeface="+mn-ea"/>
              </a:rPr>
              <a:t>과 </a:t>
            </a:r>
            <a:r>
              <a:rPr lang="en-US" altLang="ko-KR" sz="2000" dirty="0">
                <a:latin typeface="+mn-ea"/>
              </a:rPr>
              <a:t>Removal Time</a:t>
            </a:r>
            <a:r>
              <a:rPr lang="ko-KR" altLang="en-US" sz="2000" dirty="0">
                <a:latin typeface="+mn-ea"/>
              </a:rPr>
              <a:t>이라는 중요한 타이밍 매개변수가 있습니다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latin typeface="+mn-ea"/>
              </a:rPr>
              <a:t>Recovery Time: </a:t>
            </a:r>
            <a:r>
              <a:rPr lang="ko-KR" altLang="en-US" sz="2000" dirty="0">
                <a:latin typeface="+mn-ea"/>
              </a:rPr>
              <a:t>리셋이 해제된 후 다음 활성 </a:t>
            </a:r>
            <a:r>
              <a:rPr lang="ko-KR" altLang="en-US" sz="2000" dirty="0" err="1">
                <a:latin typeface="+mn-ea"/>
              </a:rPr>
              <a:t>클록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에지까지</a:t>
            </a:r>
            <a:r>
              <a:rPr lang="ko-KR" altLang="en-US" sz="2000" dirty="0">
                <a:latin typeface="+mn-ea"/>
              </a:rPr>
              <a:t> 필요한 최소 시간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latin typeface="+mn-ea"/>
              </a:rPr>
              <a:t>Removal Time: </a:t>
            </a:r>
            <a:r>
              <a:rPr lang="ko-KR" altLang="en-US" sz="2000" dirty="0" err="1">
                <a:latin typeface="+mn-ea"/>
              </a:rPr>
              <a:t>클록</a:t>
            </a:r>
            <a:r>
              <a:rPr lang="ko-KR" altLang="en-US" sz="2000" dirty="0">
                <a:latin typeface="+mn-ea"/>
              </a:rPr>
              <a:t> 에지 이후에 리셋이 해제될 수 있는 최소 요구 시간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latin typeface="+mn-ea"/>
              </a:rPr>
              <a:t>이러한 타이밍 요구사항을 충족하지 못하면 </a:t>
            </a:r>
            <a:r>
              <a:rPr lang="en-US" altLang="ko-KR" sz="2000" dirty="0">
                <a:latin typeface="+mn-ea"/>
              </a:rPr>
              <a:t>metastability </a:t>
            </a:r>
            <a:r>
              <a:rPr lang="ko-KR" altLang="en-US" sz="2000" dirty="0">
                <a:latin typeface="+mn-ea"/>
              </a:rPr>
              <a:t>문제가 발생할 수 있습니다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+mn-ea"/>
              </a:rPr>
              <a:t>도구 해석 문제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latin typeface="+mn-ea"/>
              </a:rPr>
              <a:t>FPGA </a:t>
            </a:r>
            <a:r>
              <a:rPr lang="ko-KR" altLang="en-US" sz="2000" dirty="0">
                <a:latin typeface="+mn-ea"/>
              </a:rPr>
              <a:t>설계 도구는 신호 이름에 따라 리셋의 극성을 해석할 수 있습니다</a:t>
            </a:r>
            <a:r>
              <a:rPr lang="en-US" altLang="ko-KR" sz="2000" dirty="0">
                <a:latin typeface="+mn-ea"/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latin typeface="+mn-ea"/>
              </a:rPr>
              <a:t>예를 들어</a:t>
            </a:r>
            <a:r>
              <a:rPr lang="en-US" altLang="ko-KR" sz="2000" dirty="0">
                <a:latin typeface="+mn-ea"/>
              </a:rPr>
              <a:t>, '_n' </a:t>
            </a:r>
            <a:r>
              <a:rPr lang="ko-KR" altLang="en-US" sz="2000" dirty="0">
                <a:latin typeface="+mn-ea"/>
              </a:rPr>
              <a:t>접미사가 있는 이름은 </a:t>
            </a:r>
            <a:r>
              <a:rPr lang="en-US" altLang="ko-KR" sz="2000" dirty="0">
                <a:latin typeface="+mn-ea"/>
              </a:rPr>
              <a:t>active-low </a:t>
            </a:r>
            <a:r>
              <a:rPr lang="ko-KR" altLang="en-US" sz="2000" dirty="0">
                <a:latin typeface="+mn-ea"/>
              </a:rPr>
              <a:t>리셋을 나타냅니다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이로 인해 도구가 </a:t>
            </a:r>
            <a:r>
              <a:rPr lang="en-US" altLang="ko-KR" sz="2000" dirty="0">
                <a:latin typeface="+mn-ea"/>
              </a:rPr>
              <a:t>associate clock check</a:t>
            </a:r>
            <a:r>
              <a:rPr lang="ko-KR" altLang="en-US" sz="2000" dirty="0">
                <a:latin typeface="+mn-ea"/>
              </a:rPr>
              <a:t>를 켜거나 끄는 등의 동작이 달라질 수 있습니다</a:t>
            </a:r>
            <a:endParaRPr lang="en-US" altLang="ko-KR" sz="2000" dirty="0">
              <a:latin typeface="+mn-ea"/>
            </a:endParaRP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154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  <a:endParaRPr lang="en-CA" altLang="ko-KR" dirty="0"/>
          </a:p>
          <a:p>
            <a:r>
              <a:rPr lang="en-US" altLang="ko-KR" sz="1200" dirty="0"/>
              <a:t>Verilog</a:t>
            </a:r>
            <a:r>
              <a:rPr lang="ko-KR" altLang="en-US" sz="1200" dirty="0"/>
              <a:t>를 사용한 </a:t>
            </a:r>
            <a:r>
              <a:rPr lang="en-US" altLang="ko-KR" sz="1200" dirty="0"/>
              <a:t>SoC </a:t>
            </a:r>
            <a:r>
              <a:rPr lang="ko-KR" altLang="en-US" sz="1200" dirty="0"/>
              <a:t>설계에서 </a:t>
            </a:r>
            <a:r>
              <a:rPr lang="ko-KR" altLang="en-US" sz="1200" dirty="0" err="1"/>
              <a:t>클록과</a:t>
            </a:r>
            <a:r>
              <a:rPr lang="ko-KR" altLang="en-US" sz="1200" dirty="0"/>
              <a:t> 리셋은 시스템의 안정성과 성능에 직접적인 영향을 미치는 핵심 요소입니다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적절한 </a:t>
            </a:r>
            <a:r>
              <a:rPr lang="ko-KR" altLang="en-US" sz="1200" dirty="0" err="1"/>
              <a:t>클록</a:t>
            </a:r>
            <a:r>
              <a:rPr lang="ko-KR" altLang="en-US" sz="1200" dirty="0"/>
              <a:t> 생성 및 분배</a:t>
            </a:r>
            <a:r>
              <a:rPr lang="en-US" altLang="ko-KR" sz="1200" dirty="0"/>
              <a:t>, </a:t>
            </a:r>
            <a:r>
              <a:rPr lang="ko-KR" altLang="en-US" sz="1200" dirty="0"/>
              <a:t>그리고 신중한 리셋 전략은 안정적인 </a:t>
            </a:r>
            <a:r>
              <a:rPr lang="en-US" altLang="ko-KR" sz="1200" dirty="0"/>
              <a:t>SoC </a:t>
            </a:r>
            <a:r>
              <a:rPr lang="ko-KR" altLang="en-US" sz="1200" dirty="0"/>
              <a:t>구현의 기반이 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클록은</a:t>
            </a:r>
            <a:r>
              <a:rPr lang="ko-KR" altLang="en-US" sz="1200" dirty="0"/>
              <a:t> 일반적으로 </a:t>
            </a:r>
            <a:r>
              <a:rPr lang="en-US" altLang="ko-KR" sz="1200" dirty="0"/>
              <a:t>positive edge</a:t>
            </a:r>
            <a:r>
              <a:rPr lang="ko-KR" altLang="en-US" sz="1200" dirty="0"/>
              <a:t>를 사용하고</a:t>
            </a:r>
            <a:r>
              <a:rPr lang="en-US" altLang="ko-KR" sz="1200" dirty="0"/>
              <a:t>, </a:t>
            </a:r>
            <a:r>
              <a:rPr lang="ko-KR" altLang="en-US" sz="1200" dirty="0"/>
              <a:t>리셋은 </a:t>
            </a:r>
            <a:r>
              <a:rPr lang="en-US" altLang="ko-KR" sz="1200" dirty="0"/>
              <a:t>negative edge</a:t>
            </a:r>
            <a:r>
              <a:rPr lang="ko-KR" altLang="en-US" sz="1200" dirty="0"/>
              <a:t>를 사용하는 일관된 방식을 전체 설계에서 유지해야 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</a:t>
            </a:r>
            <a:r>
              <a:rPr lang="en-US" altLang="ko-KR" sz="1200" dirty="0"/>
              <a:t>always </a:t>
            </a:r>
            <a:r>
              <a:rPr lang="ko-KR" altLang="en-US" sz="1200" dirty="0"/>
              <a:t>블록의 이벤트 리스트에는 </a:t>
            </a:r>
            <a:r>
              <a:rPr lang="ko-KR" altLang="en-US" sz="1200" dirty="0" err="1"/>
              <a:t>클록과</a:t>
            </a:r>
            <a:r>
              <a:rPr lang="ko-KR" altLang="en-US" sz="1200" dirty="0"/>
              <a:t> 리셋만 포함되어야 하며</a:t>
            </a:r>
            <a:r>
              <a:rPr lang="en-US" altLang="ko-KR" sz="1200" dirty="0"/>
              <a:t>, </a:t>
            </a:r>
            <a:r>
              <a:rPr lang="ko-KR" altLang="en-US" sz="1200" dirty="0"/>
              <a:t>순차 회로에서는 </a:t>
            </a:r>
            <a:r>
              <a:rPr lang="ko-KR" altLang="en-US" sz="1200" dirty="0" err="1"/>
              <a:t>논블로킹</a:t>
            </a:r>
            <a:r>
              <a:rPr lang="ko-KR" altLang="en-US" sz="1200" dirty="0"/>
              <a:t> 할당을 사용해야 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ASIC</a:t>
            </a:r>
            <a:r>
              <a:rPr lang="ko-KR" altLang="en-US" sz="1200" dirty="0"/>
              <a:t>과 </a:t>
            </a:r>
            <a:r>
              <a:rPr lang="en-US" altLang="ko-KR" sz="1200" dirty="0"/>
              <a:t>FPGA </a:t>
            </a:r>
            <a:r>
              <a:rPr lang="ko-KR" altLang="en-US" sz="1200" dirty="0"/>
              <a:t>설계에서는 리셋 전략이 다를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복잡한 시스템에서는 리셋 </a:t>
            </a:r>
            <a:r>
              <a:rPr lang="ko-KR" altLang="en-US" sz="1200" dirty="0" err="1"/>
              <a:t>시퀀싱이</a:t>
            </a:r>
            <a:r>
              <a:rPr lang="ko-KR" altLang="en-US" sz="1200" dirty="0"/>
              <a:t> 중요합니다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</a:t>
            </a:r>
            <a:r>
              <a:rPr lang="ko-KR" altLang="en-US" sz="1200" dirty="0" err="1"/>
              <a:t>클록</a:t>
            </a:r>
            <a:r>
              <a:rPr lang="ko-KR" altLang="en-US" sz="1200" dirty="0"/>
              <a:t> 도메인 </a:t>
            </a:r>
            <a:r>
              <a:rPr lang="ko-KR" altLang="en-US" sz="1200" dirty="0" err="1"/>
              <a:t>크로싱에서는</a:t>
            </a:r>
            <a:r>
              <a:rPr lang="ko-KR" altLang="en-US" sz="1200" dirty="0"/>
              <a:t> 리셋이 각 도메인에 맞게 적절히 동기화되어야 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이러한 모범 사례를 따르면 안정적이고 예측 가능한 동작을 하는 </a:t>
            </a:r>
            <a:r>
              <a:rPr lang="en-US" altLang="ko-KR" sz="1200" dirty="0"/>
              <a:t>SoC</a:t>
            </a:r>
            <a:r>
              <a:rPr lang="ko-KR" altLang="en-US" sz="1200" dirty="0"/>
              <a:t>를 설계할 수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시뮬레이션부터 실제 하드웨어 작동까지 문제를 줄일 수 있습니다</a:t>
            </a:r>
            <a:endParaRPr lang="en-CA" sz="1200" dirty="0"/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096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 수업의 주요 목차 입니다</a:t>
            </a:r>
            <a:r>
              <a:rPr lang="en-CA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System Clock and Reset </a:t>
            </a:r>
            <a:r>
              <a:rPr lang="ko-KR" altLang="en-US" sz="2400" dirty="0">
                <a:latin typeface="+mn-ea"/>
              </a:rPr>
              <a:t>이해 및 시뮬레이션</a:t>
            </a:r>
            <a:endParaRPr lang="en-CA" altLang="ko-KR" sz="2400" dirty="0">
              <a:latin typeface="+mn-ea"/>
            </a:endParaRPr>
          </a:p>
          <a:p>
            <a:pPr lvl="1"/>
            <a:r>
              <a:rPr lang="en-CA" altLang="ko-KR" dirty="0">
                <a:latin typeface="+mn-ea"/>
              </a:rPr>
              <a:t>Clock </a:t>
            </a:r>
            <a:r>
              <a:rPr lang="ko-KR" altLang="en-US" dirty="0">
                <a:latin typeface="+mn-ea"/>
              </a:rPr>
              <a:t>개념이해</a:t>
            </a:r>
            <a:endParaRPr lang="en-CA" altLang="ko-KR" dirty="0">
              <a:latin typeface="+mn-ea"/>
            </a:endParaRPr>
          </a:p>
          <a:p>
            <a:pPr lvl="1"/>
            <a:r>
              <a:rPr lang="en-CA" altLang="ko-KR" dirty="0">
                <a:latin typeface="+mn-ea"/>
              </a:rPr>
              <a:t>Clock generator, Counter</a:t>
            </a:r>
            <a:r>
              <a:rPr lang="ko-KR" altLang="en-US" dirty="0">
                <a:latin typeface="+mn-ea"/>
              </a:rPr>
              <a:t>를</a:t>
            </a:r>
            <a:r>
              <a:rPr lang="en-CA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이용한 모듈</a:t>
            </a:r>
            <a:r>
              <a:rPr lang="en-CA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시뮬레이션 </a:t>
            </a:r>
            <a:endParaRPr lang="en-CA" altLang="ko-KR" dirty="0">
              <a:latin typeface="+mn-ea"/>
            </a:endParaRPr>
          </a:p>
          <a:p>
            <a:pPr lvl="1"/>
            <a:r>
              <a:rPr lang="en-CA" altLang="ko-KR" dirty="0">
                <a:latin typeface="+mn-ea"/>
              </a:rPr>
              <a:t>Reset</a:t>
            </a:r>
            <a:r>
              <a:rPr lang="ko-KR" altLang="en-US" dirty="0">
                <a:latin typeface="+mn-ea"/>
              </a:rPr>
              <a:t>의 개념</a:t>
            </a:r>
            <a:endParaRPr lang="en-CA" altLang="ko-KR" dirty="0">
              <a:latin typeface="+mn-ea"/>
            </a:endParaRPr>
          </a:p>
          <a:p>
            <a:pPr lvl="1"/>
            <a:r>
              <a:rPr lang="en-CA" altLang="ko-KR" dirty="0">
                <a:latin typeface="+mn-ea"/>
              </a:rPr>
              <a:t>Reset</a:t>
            </a:r>
            <a:r>
              <a:rPr lang="ko-KR" altLang="en-US" dirty="0">
                <a:latin typeface="+mn-ea"/>
              </a:rPr>
              <a:t> 시뮬레이션</a:t>
            </a:r>
            <a:endParaRPr lang="en-CA" altLang="ko-KR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SoC </a:t>
            </a:r>
            <a:r>
              <a:rPr lang="ko-KR" altLang="en-US" sz="2400" dirty="0">
                <a:latin typeface="+mn-ea"/>
              </a:rPr>
              <a:t>설계에서 </a:t>
            </a:r>
            <a:r>
              <a:rPr lang="en-US" altLang="ko-KR" sz="2400" dirty="0">
                <a:latin typeface="+mn-ea"/>
              </a:rPr>
              <a:t>GPIO </a:t>
            </a:r>
            <a:r>
              <a:rPr lang="ko-KR" altLang="en-US" sz="2400" dirty="0">
                <a:latin typeface="+mn-ea"/>
              </a:rPr>
              <a:t>입출력 회로  구조 이해 및 시뮬레이션</a:t>
            </a:r>
          </a:p>
          <a:p>
            <a:pPr lvl="1"/>
            <a:r>
              <a:rPr lang="en-US" altLang="ko-KR" dirty="0">
                <a:latin typeface="+mn-ea"/>
              </a:rPr>
              <a:t>( Logic Level, CMOS Transistors, Push–Pull Output (Digital), Tri-state Output, Open-collector/Open-drain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GPIO</a:t>
            </a:r>
            <a:r>
              <a:rPr lang="ko-KR" altLang="en-US" sz="2400" dirty="0">
                <a:latin typeface="+mn-ea"/>
              </a:rPr>
              <a:t>에 대한 이해 및 시뮬레이션</a:t>
            </a:r>
          </a:p>
          <a:p>
            <a:pPr lvl="1"/>
            <a:r>
              <a:rPr lang="en-US" altLang="ko-KR" dirty="0">
                <a:latin typeface="+mn-ea"/>
              </a:rPr>
              <a:t>SoC</a:t>
            </a:r>
            <a:r>
              <a:rPr lang="ko-KR" altLang="en-US" dirty="0">
                <a:latin typeface="+mn-ea"/>
              </a:rPr>
              <a:t>에서 사용되는 </a:t>
            </a:r>
            <a:r>
              <a:rPr lang="en-US" altLang="ko-KR" dirty="0">
                <a:latin typeface="+mn-ea"/>
              </a:rPr>
              <a:t>GPIO </a:t>
            </a:r>
            <a:r>
              <a:rPr lang="ko-KR" altLang="en-US" dirty="0">
                <a:latin typeface="+mn-ea"/>
              </a:rPr>
              <a:t>구성요소</a:t>
            </a:r>
          </a:p>
          <a:p>
            <a:pPr lvl="1"/>
            <a:r>
              <a:rPr lang="en-US" altLang="ko-KR" dirty="0">
                <a:latin typeface="+mn-ea"/>
              </a:rPr>
              <a:t>GPIO</a:t>
            </a:r>
            <a:r>
              <a:rPr lang="ko-KR" altLang="en-US" dirty="0">
                <a:latin typeface="+mn-ea"/>
              </a:rPr>
              <a:t>제어 구조</a:t>
            </a:r>
          </a:p>
          <a:p>
            <a:pPr lvl="1"/>
            <a:r>
              <a:rPr lang="en-US" altLang="ko-KR" dirty="0">
                <a:latin typeface="+mn-ea"/>
              </a:rPr>
              <a:t>GPIO </a:t>
            </a:r>
            <a:r>
              <a:rPr lang="ko-KR" altLang="en-US" dirty="0">
                <a:latin typeface="+mn-ea"/>
              </a:rPr>
              <a:t>레지스터 맵 구조</a:t>
            </a: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396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9E046-3A8C-AE0F-074A-288E51D15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0500C0A-E1E8-03FC-F175-A3CB744339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4E17B7-8F99-AB5B-9FA7-E21466E28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var(--font-fk-grotesk)"/>
              </a:rPr>
              <a:t>SoC</a:t>
            </a:r>
            <a:r>
              <a:rPr lang="ko-KR" altLang="en-US" b="0" i="0" dirty="0">
                <a:effectLst/>
                <a:latin typeface="var(--font-fk-grotesk)"/>
              </a:rPr>
              <a:t>에서의 리셋 예제 입니다</a:t>
            </a:r>
            <a:r>
              <a:rPr lang="en-CA" altLang="ko-KR" b="0" i="0" dirty="0">
                <a:effectLst/>
                <a:latin typeface="var(--font-fk-grotesk)"/>
              </a:rPr>
              <a:t>.</a:t>
            </a:r>
            <a:endParaRPr lang="ko-KR" altLang="en-US" b="0" i="0" dirty="0">
              <a:effectLst/>
              <a:latin typeface="var(--font-fk-grotesk)"/>
            </a:endParaRPr>
          </a:p>
          <a:p>
            <a:pPr algn="l">
              <a:buFont typeface="+mj-lt"/>
              <a:buNone/>
            </a:pPr>
            <a:r>
              <a:rPr lang="en-CA" altLang="ko-KR" b="0" i="0" dirty="0">
                <a:effectLst/>
                <a:latin typeface="fkGroteskNeue"/>
              </a:rPr>
              <a:t>1</a:t>
            </a:r>
            <a:r>
              <a:rPr lang="ko-KR" altLang="en-US" b="0" i="0" dirty="0">
                <a:effectLst/>
                <a:latin typeface="fkGroteskNeue"/>
              </a:rPr>
              <a:t>은 리셋 동기화 블록입니다</a:t>
            </a:r>
            <a:endParaRPr lang="en-US" altLang="ko-KR" b="0" i="0" dirty="0">
              <a:effectLst/>
              <a:latin typeface="fkGroteskNeue"/>
            </a:endParaRPr>
          </a:p>
          <a:p>
            <a:pPr marL="457200" lvl="1" indent="0" algn="l">
              <a:buFont typeface="+mj-lt"/>
              <a:buNone/>
            </a:pPr>
            <a:r>
              <a:rPr lang="en-US" altLang="ko-KR" b="0" i="0" dirty="0" err="1">
                <a:effectLst/>
                <a:latin typeface="fkGroteskNeue"/>
              </a:rPr>
              <a:t>reset_n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비동기 리셋 신호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가 </a:t>
            </a:r>
            <a:r>
              <a:rPr lang="en-US" altLang="ko-KR" b="0" i="0" dirty="0">
                <a:effectLst/>
                <a:latin typeface="fkGroteskNeue"/>
              </a:rPr>
              <a:t>Low</a:t>
            </a:r>
            <a:r>
              <a:rPr lang="ko-KR" altLang="en-US" b="0" i="0" dirty="0">
                <a:effectLst/>
                <a:latin typeface="fkGroteskNeue"/>
              </a:rPr>
              <a:t>로 활성화되면</a:t>
            </a:r>
            <a:r>
              <a:rPr lang="en-US" altLang="ko-KR" b="0" i="0" dirty="0">
                <a:effectLst/>
                <a:latin typeface="fkGroteskNeue"/>
              </a:rPr>
              <a:t>, sync_reg1</a:t>
            </a:r>
            <a:r>
              <a:rPr lang="ko-KR" altLang="en-US" b="0" i="0" dirty="0">
                <a:effectLst/>
                <a:latin typeface="fkGroteskNeue"/>
              </a:rPr>
              <a:t>과 </a:t>
            </a:r>
            <a:r>
              <a:rPr lang="en-US" altLang="ko-KR" b="0" i="0" dirty="0">
                <a:effectLst/>
                <a:latin typeface="fkGroteskNeue"/>
              </a:rPr>
              <a:t>sync_reg2</a:t>
            </a:r>
            <a:r>
              <a:rPr lang="ko-KR" altLang="en-US" b="0" i="0" dirty="0">
                <a:effectLst/>
                <a:latin typeface="fkGroteskNeue"/>
              </a:rPr>
              <a:t>가 즉시 초기화된다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이후 클럭 상승 </a:t>
            </a:r>
            <a:r>
              <a:rPr lang="ko-KR" altLang="en-US" b="0" i="0" dirty="0" err="1">
                <a:effectLst/>
                <a:latin typeface="fkGroteskNeue"/>
              </a:rPr>
              <a:t>엣지에서</a:t>
            </a:r>
            <a:r>
              <a:rPr lang="ko-KR" altLang="en-US" b="0" i="0" dirty="0">
                <a:effectLst/>
                <a:latin typeface="fkGroteskNeue"/>
              </a:rPr>
              <a:t> </a:t>
            </a:r>
            <a:r>
              <a:rPr lang="en-US" altLang="ko-KR" b="0" i="0" dirty="0">
                <a:effectLst/>
                <a:latin typeface="fkGroteskNeue"/>
              </a:rPr>
              <a:t>sync_reg1</a:t>
            </a:r>
            <a:r>
              <a:rPr lang="ko-KR" altLang="en-US" b="0" i="0" dirty="0">
                <a:effectLst/>
                <a:latin typeface="fkGroteskNeue"/>
              </a:rPr>
              <a:t>과 </a:t>
            </a:r>
            <a:r>
              <a:rPr lang="en-US" altLang="ko-KR" b="0" i="0" dirty="0">
                <a:effectLst/>
                <a:latin typeface="fkGroteskNeue"/>
              </a:rPr>
              <a:t>sync_reg2</a:t>
            </a:r>
            <a:r>
              <a:rPr lang="ko-KR" altLang="en-US" b="0" i="0" dirty="0">
                <a:effectLst/>
                <a:latin typeface="fkGroteskNeue"/>
              </a:rPr>
              <a:t>를 통해 리셋 신호가 동기적으로 해제된다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en-CA" altLang="ko-KR" b="0" i="0" dirty="0">
                <a:effectLst/>
                <a:latin typeface="fkGroteskNeue"/>
              </a:rPr>
              <a:t>2</a:t>
            </a:r>
            <a:r>
              <a:rPr lang="ko-KR" altLang="en-US" b="0" i="0" dirty="0">
                <a:effectLst/>
                <a:latin typeface="fkGroteskNeue"/>
              </a:rPr>
              <a:t>는 데이터 처리 블록에서 동기화된 리셋 신호를 사용한 예입니다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동기화된 리셋 신호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synchronized_reset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가 </a:t>
            </a:r>
            <a:r>
              <a:rPr lang="en-US" altLang="ko-KR" b="0" i="0" dirty="0">
                <a:effectLst/>
                <a:latin typeface="fkGroteskNeue"/>
              </a:rPr>
              <a:t>Low</a:t>
            </a:r>
            <a:r>
              <a:rPr lang="ko-KR" altLang="en-US" b="0" i="0" dirty="0">
                <a:effectLst/>
                <a:latin typeface="fkGroteskNeue"/>
              </a:rPr>
              <a:t>일 때 출력 데이터를 초기화한다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정상적인 클럭 상승 </a:t>
            </a:r>
            <a:r>
              <a:rPr lang="ko-KR" altLang="en-US" b="0" i="0" dirty="0" err="1">
                <a:effectLst/>
                <a:latin typeface="fkGroteskNeue"/>
              </a:rPr>
              <a:t>엣지에서</a:t>
            </a:r>
            <a:r>
              <a:rPr lang="ko-KR" altLang="en-US" b="0" i="0" dirty="0">
                <a:effectLst/>
                <a:latin typeface="fkGroteskNeue"/>
              </a:rPr>
              <a:t> 입력 데이터를 출력으로 전달한다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 로직의 장점은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즉각적인 리셋 활성화가 가능합니다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비동기적으로 리셋이 활성화되므로 빠른 반응성을 제공한다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안정적인 리셋 해제도 가능합니다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리셋 해제가 클럭과 동기화되어 </a:t>
            </a:r>
            <a:r>
              <a:rPr lang="ko-KR" altLang="en-US" b="0" i="0" dirty="0" err="1">
                <a:effectLst/>
                <a:latin typeface="fkGroteskNeue"/>
              </a:rPr>
              <a:t>메타스태빌리티</a:t>
            </a:r>
            <a:r>
              <a:rPr lang="ko-KR" altLang="en-US" b="0" i="0" dirty="0">
                <a:effectLst/>
                <a:latin typeface="fkGroteskNeue"/>
              </a:rPr>
              <a:t> 문제를 방지한다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타이밍 분석 용이성이 용이합니다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동기식 회로로 간주되므로 타이밍 분석 및 검증이 간단하다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121C7C-D423-2B38-603A-263F7F338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1317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92138-8DE0-148F-A5F1-803648A4B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4D6187-BE0B-5DA8-C6CF-2FEFAE8442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59F18C0-79BD-FF09-1848-FDC118A6E9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fkGroteskNeue"/>
              </a:rPr>
              <a:t>다음은 앞에서 작성한 </a:t>
            </a:r>
            <a:r>
              <a:rPr lang="en-US" altLang="ko-KR" b="0" i="0" dirty="0">
                <a:effectLst/>
                <a:latin typeface="fkGroteskNeue"/>
              </a:rPr>
              <a:t>Synchronized Asynchronous Reset </a:t>
            </a:r>
            <a:r>
              <a:rPr lang="ko-KR" altLang="en-US" b="0" i="0" dirty="0">
                <a:effectLst/>
                <a:latin typeface="fkGroteskNeue"/>
              </a:rPr>
              <a:t>모듈을 테스트하기 위한 </a:t>
            </a:r>
            <a:r>
              <a:rPr lang="ko-KR" altLang="en-US" b="0" i="0" dirty="0" err="1">
                <a:effectLst/>
                <a:latin typeface="fkGroteskNeue"/>
              </a:rPr>
              <a:t>베릴로그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테스트벤치</a:t>
            </a:r>
            <a:r>
              <a:rPr lang="en-US" altLang="ko-KR" b="0" i="0" dirty="0">
                <a:effectLst/>
                <a:latin typeface="fkGroteskNeue"/>
              </a:rPr>
              <a:t>(Testbench) </a:t>
            </a:r>
            <a:r>
              <a:rPr lang="ko-KR" altLang="en-US" b="0" i="0" dirty="0">
                <a:effectLst/>
                <a:latin typeface="fkGroteskNeue"/>
              </a:rPr>
              <a:t>코드이다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r>
              <a:rPr lang="ko-KR" altLang="en-US" b="0" i="0" dirty="0" err="1">
                <a:effectLst/>
                <a:latin typeface="fkGroteskNeue"/>
              </a:rPr>
              <a:t>테스트벤치는</a:t>
            </a:r>
            <a:r>
              <a:rPr lang="ko-KR" altLang="en-US" b="0" i="0" dirty="0">
                <a:effectLst/>
                <a:latin typeface="fkGroteskNeue"/>
              </a:rPr>
              <a:t> 모듈의 리셋 동작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데이터 처리 동작을 검증합니다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테스트 시나리오는</a:t>
            </a:r>
            <a:endParaRPr lang="en-US" altLang="ko-KR" b="0" i="0" dirty="0">
              <a:effectLst/>
              <a:latin typeface="fkGroteskNeu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초기 상태에서 </a:t>
            </a:r>
            <a:r>
              <a:rPr lang="en-US" altLang="ko-KR" b="0" i="0" dirty="0" err="1">
                <a:effectLst/>
                <a:latin typeface="fkGroteskNeue"/>
              </a:rPr>
              <a:t>reset_n</a:t>
            </a:r>
            <a:r>
              <a:rPr lang="ko-KR" altLang="en-US" b="0" i="0" dirty="0">
                <a:effectLst/>
                <a:latin typeface="fkGroteskNeue"/>
              </a:rPr>
              <a:t>을 </a:t>
            </a:r>
            <a:r>
              <a:rPr lang="en-US" altLang="ko-KR" b="0" i="0" dirty="0">
                <a:effectLst/>
                <a:latin typeface="fkGroteskNeue"/>
              </a:rPr>
              <a:t>Low</a:t>
            </a:r>
            <a:r>
              <a:rPr lang="ko-KR" altLang="en-US" b="0" i="0" dirty="0">
                <a:effectLst/>
                <a:latin typeface="fkGroteskNeue"/>
              </a:rPr>
              <a:t>로 설정하여 리셋을 활성화합니다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리셋이 해제된 후 입력 데이터를 변경하며 출력이 올바르게 반영되는지 확인합니다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다시 리셋을 활성화하여 출력이 초기화되는지 검증합니다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F2D781-DEAA-C11D-F1EE-9A75A583F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3492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33093-05AE-68C9-ADD6-0657C3125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CE64E1-5601-0FC4-51F5-33F61B5229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EC4B9C-ABBC-2E58-05C0-E17633AF3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/>
              <a:t>시뮬레이션 결과를 확인 하십시오</a:t>
            </a:r>
            <a:endParaRPr lang="en-CA" dirty="0"/>
          </a:p>
          <a:p>
            <a:pPr algn="l">
              <a:buFont typeface="Arial" panose="020B0604020202020204" pitchFamily="34" charset="0"/>
              <a:buChar char="•"/>
            </a:pPr>
            <a:endParaRPr lang="en-CA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리셋 활성화 초기상태에서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reset_n</a:t>
            </a:r>
            <a:r>
              <a:rPr lang="en-US" altLang="ko-KR" b="0" i="0" dirty="0">
                <a:effectLst/>
                <a:latin typeface="fkGroteskNeue"/>
              </a:rPr>
              <a:t> = 0):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출력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out_a</a:t>
            </a:r>
            <a:r>
              <a:rPr lang="en-US" altLang="ko-KR" b="0" i="0" dirty="0">
                <a:effectLst/>
                <a:latin typeface="fkGroteskNeue"/>
              </a:rPr>
              <a:t>, </a:t>
            </a:r>
            <a:r>
              <a:rPr lang="en-US" altLang="ko-KR" b="0" i="0" dirty="0" err="1">
                <a:effectLst/>
                <a:latin typeface="fkGroteskNeue"/>
              </a:rPr>
              <a:t>out_b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이 모두 초기화되어 </a:t>
            </a:r>
            <a:r>
              <a:rPr lang="en-US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으로 설정된다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리셋 해제 </a:t>
            </a:r>
            <a:r>
              <a:rPr lang="en-CA" altLang="ko-KR" b="0" i="0" dirty="0">
                <a:effectLst/>
                <a:latin typeface="fkGroteskNeue"/>
              </a:rPr>
              <a:t>20</a:t>
            </a:r>
            <a:r>
              <a:rPr lang="ko-KR" altLang="en-US" b="0" i="0" dirty="0">
                <a:effectLst/>
                <a:latin typeface="fkGroteskNeue"/>
              </a:rPr>
              <a:t>나노 후 정상 동작 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reset_n</a:t>
            </a:r>
            <a:r>
              <a:rPr lang="en-US" altLang="ko-KR" b="0" i="0" dirty="0">
                <a:effectLst/>
                <a:latin typeface="fkGroteskNeue"/>
              </a:rPr>
              <a:t> = 1)</a:t>
            </a:r>
            <a:r>
              <a:rPr lang="ko-KR" altLang="en-US" b="0" i="0" dirty="0">
                <a:effectLst/>
                <a:latin typeface="fkGroteskNeue"/>
              </a:rPr>
              <a:t>으로 하였습니다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입력 데이터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data_a</a:t>
            </a:r>
            <a:r>
              <a:rPr lang="en-US" altLang="ko-KR" b="0" i="0" dirty="0">
                <a:effectLst/>
                <a:latin typeface="fkGroteskNeue"/>
              </a:rPr>
              <a:t>, </a:t>
            </a:r>
            <a:r>
              <a:rPr lang="en-US" altLang="ko-KR" b="0" i="0" dirty="0" err="1">
                <a:effectLst/>
                <a:latin typeface="fkGroteskNeue"/>
              </a:rPr>
              <a:t>data_b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가 클럭 상승 </a:t>
            </a:r>
            <a:r>
              <a:rPr lang="ko-KR" altLang="en-US" b="0" i="0" dirty="0" err="1">
                <a:effectLst/>
                <a:latin typeface="fkGroteskNeue"/>
              </a:rPr>
              <a:t>엣지에서</a:t>
            </a:r>
            <a:r>
              <a:rPr lang="ko-KR" altLang="en-US" b="0" i="0" dirty="0">
                <a:effectLst/>
                <a:latin typeface="fkGroteskNeue"/>
              </a:rPr>
              <a:t> 출력으로 전달된다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리셋 재활성화 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reset_n</a:t>
            </a:r>
            <a:r>
              <a:rPr lang="en-US" altLang="ko-KR" b="0" i="0" dirty="0">
                <a:effectLst/>
                <a:latin typeface="fkGroteskNeue"/>
              </a:rPr>
              <a:t> = 0) 70</a:t>
            </a:r>
            <a:r>
              <a:rPr lang="ko-KR" altLang="en-US" b="0" i="0" dirty="0">
                <a:effectLst/>
                <a:latin typeface="fkGroteskNeue"/>
              </a:rPr>
              <a:t>나노에서</a:t>
            </a:r>
            <a:endParaRPr lang="en-US" altLang="ko-KR" b="0" i="0" dirty="0">
              <a:effectLst/>
              <a:latin typeface="fkGrotesk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출력이 다시 초기화됩니다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결론적으로</a:t>
            </a:r>
            <a:endParaRPr lang="en-CA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비동기 리셋 활성화 시 출력이 즉시 초기화됨을 확인했습니다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동기 리셋 해제 후 클럭 상승 </a:t>
            </a:r>
            <a:r>
              <a:rPr lang="ko-KR" altLang="en-US" b="0" i="0" dirty="0" err="1">
                <a:effectLst/>
                <a:latin typeface="fkGroteskNeue"/>
              </a:rPr>
              <a:t>엣지에서</a:t>
            </a:r>
            <a:r>
              <a:rPr lang="ko-KR" altLang="en-US" b="0" i="0" dirty="0">
                <a:effectLst/>
                <a:latin typeface="fkGroteskNeue"/>
              </a:rPr>
              <a:t> 입력 데이터가 정확히 출력으로 전달됨을 확인했습니다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설계된 모듈은 </a:t>
            </a:r>
            <a:r>
              <a:rPr lang="en-US" altLang="ko-KR" b="0" i="0" dirty="0">
                <a:effectLst/>
                <a:latin typeface="fkGroteskNeue"/>
              </a:rPr>
              <a:t>Synchronized Asynchronous Reset</a:t>
            </a:r>
            <a:r>
              <a:rPr lang="ko-KR" altLang="en-US" b="0" i="0" dirty="0">
                <a:effectLst/>
                <a:latin typeface="fkGroteskNeue"/>
              </a:rPr>
              <a:t>의 특징인 빠른 리셋 활성화와 안정적인 리셋 해제를 올바르게 구현하고 있음을 시뮬레이션 결과를 통해 검증할 수 있었습니다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fkGroteskNeue"/>
            </a:endParaRPr>
          </a:p>
          <a:p>
            <a:r>
              <a:rPr lang="ko-KR" altLang="en-US" dirty="0"/>
              <a:t>출력 결과를 확인하십시오</a:t>
            </a:r>
            <a:r>
              <a:rPr lang="en-CA" altLang="ko-KR" dirty="0"/>
              <a:t>.</a:t>
            </a:r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877F07-A1AA-4A6F-99B2-4C3A1FC25B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4207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fkGroteskNeue"/>
              </a:rPr>
              <a:t>GPIO </a:t>
            </a:r>
            <a:r>
              <a:rPr lang="ko-KR" altLang="en-US" b="0" i="0" dirty="0">
                <a:effectLst/>
                <a:latin typeface="fkGroteskNeue"/>
              </a:rPr>
              <a:t>구성 요소는 디지털 회로에서 신호를 입력하거나 출력하기 위해 사용하는 중요한 요소로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다양한 출력 방식과 기술을 포함합니다</a:t>
            </a:r>
            <a:endParaRPr lang="en-US" altLang="ko-KR" b="0" i="0" dirty="0">
              <a:effectLst/>
              <a:latin typeface="var(--font-fk-grotesk)"/>
            </a:endParaRP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Logic Level</a:t>
            </a:r>
            <a:r>
              <a:rPr lang="ko-KR" altLang="en-US" b="0" i="0" dirty="0">
                <a:effectLst/>
                <a:latin typeface="fkGroteskNeue"/>
              </a:rPr>
              <a:t>은 디지털 신호의 전압 범위를 정의하며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논리적 </a:t>
            </a:r>
            <a:r>
              <a:rPr lang="en-US" altLang="ko-KR" b="0" i="0" dirty="0">
                <a:effectLst/>
                <a:latin typeface="fkGroteskNeue"/>
              </a:rPr>
              <a:t>HIGH</a:t>
            </a:r>
            <a:r>
              <a:rPr lang="ko-KR" altLang="en-US" b="0" i="0" dirty="0">
                <a:effectLst/>
                <a:latin typeface="fkGroteskNeue"/>
              </a:rPr>
              <a:t>와 </a:t>
            </a:r>
            <a:r>
              <a:rPr lang="en-US" altLang="ko-KR" b="0" i="0" dirty="0">
                <a:effectLst/>
                <a:latin typeface="fkGroteskNeue"/>
              </a:rPr>
              <a:t>LOW </a:t>
            </a:r>
            <a:r>
              <a:rPr lang="ko-KR" altLang="en-US" b="0" i="0" dirty="0">
                <a:effectLst/>
                <a:latin typeface="fkGroteskNeue"/>
              </a:rPr>
              <a:t>상태를 결정합니다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**HIGH </a:t>
            </a:r>
            <a:r>
              <a:rPr lang="ko-KR" altLang="en-US" b="0" i="0" dirty="0">
                <a:effectLst/>
                <a:latin typeface="fkGroteskNeue"/>
              </a:rPr>
              <a:t>상태**는 일반적으로 </a:t>
            </a:r>
            <a:r>
              <a:rPr lang="en-US" altLang="ko-KR" b="0" i="0" dirty="0" err="1">
                <a:effectLst/>
                <a:latin typeface="fkGroteskNeue"/>
              </a:rPr>
              <a:t>Vcc</a:t>
            </a:r>
            <a:r>
              <a:rPr lang="ko-KR" altLang="en-US" b="0" i="0" dirty="0">
                <a:effectLst/>
                <a:latin typeface="fkGroteskNeue"/>
              </a:rPr>
              <a:t>에 가까운 전압으로 정의되며</a:t>
            </a:r>
            <a:r>
              <a:rPr lang="en-US" altLang="ko-KR" b="0" i="0" dirty="0">
                <a:effectLst/>
                <a:latin typeface="fkGroteskNeue"/>
              </a:rPr>
              <a:t>, LOW </a:t>
            </a:r>
            <a:r>
              <a:rPr lang="ko-KR" altLang="en-US" b="0" i="0" dirty="0">
                <a:effectLst/>
                <a:latin typeface="fkGroteskNeue"/>
              </a:rPr>
              <a:t>상태는 </a:t>
            </a:r>
            <a:r>
              <a:rPr lang="en-US" altLang="ko-KR" b="0" i="0" dirty="0">
                <a:effectLst/>
                <a:latin typeface="fkGroteskNeue"/>
              </a:rPr>
              <a:t>GND</a:t>
            </a:r>
            <a:r>
              <a:rPr lang="ko-KR" altLang="en-US" b="0" i="0" dirty="0">
                <a:effectLst/>
                <a:latin typeface="fkGroteskNeue"/>
              </a:rPr>
              <a:t>에 가까운 전압으로 정의됩니다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Push-Pull </a:t>
            </a:r>
            <a:r>
              <a:rPr lang="ko-KR" altLang="en-US" b="0" i="0" dirty="0">
                <a:effectLst/>
                <a:latin typeface="fkGroteskNeue"/>
              </a:rPr>
              <a:t>출력은 </a:t>
            </a:r>
            <a:r>
              <a:rPr lang="en-US" altLang="ko-KR" b="0" i="0" dirty="0">
                <a:effectLst/>
                <a:latin typeface="fkGroteskNeue"/>
              </a:rPr>
              <a:t>NMOS</a:t>
            </a:r>
            <a:r>
              <a:rPr lang="ko-KR" altLang="en-US" b="0" i="0" dirty="0">
                <a:effectLst/>
                <a:latin typeface="fkGroteskNeue"/>
              </a:rPr>
              <a:t>와 </a:t>
            </a:r>
            <a:r>
              <a:rPr lang="en-US" altLang="ko-KR" b="0" i="0" dirty="0">
                <a:effectLst/>
                <a:latin typeface="fkGroteskNeue"/>
              </a:rPr>
              <a:t>PMOS </a:t>
            </a:r>
            <a:r>
              <a:rPr lang="ko-KR" altLang="en-US" b="0" i="0" dirty="0">
                <a:effectLst/>
                <a:latin typeface="fkGroteskNeue"/>
              </a:rPr>
              <a:t>트랜지스터를 상보적으로 사용하여 강력한 소스 및 싱크 능력을 제공합니다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디지털 신호 전송</a:t>
            </a:r>
            <a:r>
              <a:rPr lang="en-US" altLang="ko-KR" b="0" i="0" dirty="0">
                <a:effectLst/>
                <a:latin typeface="fkGroteskNeue"/>
              </a:rPr>
              <a:t>, LED </a:t>
            </a:r>
            <a:r>
              <a:rPr lang="ko-KR" altLang="en-US" b="0" i="0" dirty="0">
                <a:effectLst/>
                <a:latin typeface="fkGroteskNeue"/>
              </a:rPr>
              <a:t>드라이브 등 강한 출력이 필요한 경우에 주로 사용됩니다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None/>
            </a:pPr>
            <a:r>
              <a:rPr lang="ko-KR" altLang="en-US" b="0" i="0" dirty="0">
                <a:effectLst/>
                <a:latin typeface="var(--font-fk-grotesk)"/>
              </a:rPr>
              <a:t> </a:t>
            </a:r>
            <a:r>
              <a:rPr lang="en-US" altLang="ko-KR" b="0" i="0" dirty="0">
                <a:effectLst/>
                <a:latin typeface="var(--font-fk-grotesk)"/>
              </a:rPr>
              <a:t>Open Collector, Open Drain Output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Open Collector </a:t>
            </a:r>
            <a:r>
              <a:rPr lang="ko-KR" altLang="en-US" b="0" i="0" dirty="0">
                <a:effectLst/>
                <a:latin typeface="fkGroteskNeue"/>
              </a:rPr>
              <a:t>또는 </a:t>
            </a:r>
            <a:r>
              <a:rPr lang="en-US" altLang="ko-KR" b="0" i="0" dirty="0">
                <a:effectLst/>
                <a:latin typeface="fkGroteskNeue"/>
              </a:rPr>
              <a:t>Open Drain </a:t>
            </a:r>
            <a:r>
              <a:rPr lang="ko-KR" altLang="en-US" b="0" i="0" dirty="0">
                <a:effectLst/>
                <a:latin typeface="fkGroteskNeue"/>
              </a:rPr>
              <a:t>출력은 단일 </a:t>
            </a:r>
            <a:r>
              <a:rPr lang="en-US" altLang="ko-KR" b="0" i="0" dirty="0">
                <a:effectLst/>
                <a:latin typeface="fkGroteskNeue"/>
              </a:rPr>
              <a:t>NMOS </a:t>
            </a:r>
            <a:r>
              <a:rPr lang="ko-KR" altLang="en-US" b="0" i="0" dirty="0">
                <a:effectLst/>
                <a:latin typeface="fkGroteskNeue"/>
              </a:rPr>
              <a:t>또는 </a:t>
            </a:r>
            <a:r>
              <a:rPr lang="en-US" altLang="ko-KR" b="0" i="0" dirty="0">
                <a:effectLst/>
                <a:latin typeface="fkGroteskNeue"/>
              </a:rPr>
              <a:t>BJT </a:t>
            </a:r>
            <a:r>
              <a:rPr lang="ko-KR" altLang="en-US" b="0" i="0" dirty="0">
                <a:effectLst/>
                <a:latin typeface="fkGroteskNeue"/>
              </a:rPr>
              <a:t>트랜지스터를 사용하여 출력 핀을 </a:t>
            </a:r>
            <a:r>
              <a:rPr lang="en-US" altLang="ko-KR" b="0" i="0" dirty="0">
                <a:effectLst/>
                <a:latin typeface="fkGroteskNeue"/>
              </a:rPr>
              <a:t>GND</a:t>
            </a:r>
            <a:r>
              <a:rPr lang="ko-KR" altLang="en-US" b="0" i="0" dirty="0">
                <a:effectLst/>
                <a:latin typeface="fkGroteskNeue"/>
              </a:rPr>
              <a:t>로 연결할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특징</a:t>
            </a:r>
            <a:r>
              <a:rPr lang="en-CA" altLang="ko-KR" b="0" i="0" dirty="0">
                <a:effectLst/>
                <a:latin typeface="fkGroteskNeue"/>
              </a:rPr>
              <a:t>,</a:t>
            </a:r>
            <a:endParaRPr lang="en-US" altLang="ko-KR" b="0" i="0" dirty="0">
              <a:effectLst/>
              <a:latin typeface="fkGrotesk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외부 </a:t>
            </a:r>
            <a:r>
              <a:rPr lang="ko-KR" altLang="en-US" b="0" i="0" dirty="0" err="1">
                <a:effectLst/>
                <a:latin typeface="fkGroteskNeue"/>
              </a:rPr>
              <a:t>풀업</a:t>
            </a:r>
            <a:r>
              <a:rPr lang="ko-KR" altLang="en-US" b="0" i="0" dirty="0">
                <a:effectLst/>
                <a:latin typeface="fkGroteskNeue"/>
              </a:rPr>
              <a:t> 저항을 통해 </a:t>
            </a:r>
            <a:r>
              <a:rPr lang="en-US" altLang="ko-KR" b="0" i="0" dirty="0">
                <a:effectLst/>
                <a:latin typeface="fkGroteskNeue"/>
              </a:rPr>
              <a:t>HIGH </a:t>
            </a:r>
            <a:r>
              <a:rPr lang="ko-KR" altLang="en-US" b="0" i="0" dirty="0">
                <a:effectLst/>
                <a:latin typeface="fkGroteskNeue"/>
              </a:rPr>
              <a:t>레벨을 유지해야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용도</a:t>
            </a:r>
            <a:r>
              <a:rPr lang="en-US" altLang="ko-KR" b="0" i="0" dirty="0">
                <a:effectLst/>
                <a:latin typeface="fkGroteskNeue"/>
              </a:rPr>
              <a:t>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I2C </a:t>
            </a:r>
            <a:r>
              <a:rPr lang="ko-KR" altLang="en-US" b="0" i="0" dirty="0">
                <a:effectLst/>
                <a:latin typeface="fkGroteskNeue"/>
              </a:rPr>
              <a:t>통신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인터럽트 라인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멀티 드롭 버스에 주로 사용됩니다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Tri-State </a:t>
            </a:r>
            <a:r>
              <a:rPr lang="ko-KR" altLang="en-US" b="0" i="0" dirty="0">
                <a:effectLst/>
                <a:latin typeface="fkGroteskNeue"/>
              </a:rPr>
              <a:t>출력은 추가적인 제어 신호</a:t>
            </a:r>
            <a:r>
              <a:rPr lang="en-US" altLang="ko-KR" b="0" i="0" dirty="0">
                <a:effectLst/>
                <a:latin typeface="fkGroteskNeue"/>
              </a:rPr>
              <a:t>(Enable)</a:t>
            </a:r>
            <a:r>
              <a:rPr lang="ko-KR" altLang="en-US" b="0" i="0" dirty="0">
                <a:effectLst/>
                <a:latin typeface="fkGroteskNeue"/>
              </a:rPr>
              <a:t>를 통해 출력 핀이 활성화되거나 </a:t>
            </a:r>
            <a:r>
              <a:rPr lang="en-US" altLang="ko-KR" b="0" i="0" dirty="0">
                <a:effectLst/>
                <a:latin typeface="fkGroteskNeue"/>
              </a:rPr>
              <a:t>Hi-Z </a:t>
            </a:r>
            <a:r>
              <a:rPr lang="ko-KR" altLang="en-US" b="0" i="0" dirty="0">
                <a:effectLst/>
                <a:latin typeface="fkGroteskNeue"/>
              </a:rPr>
              <a:t>상태로 설정될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특징</a:t>
            </a:r>
            <a:r>
              <a:rPr lang="en-US" altLang="ko-KR" b="0" i="0" dirty="0">
                <a:effectLst/>
                <a:latin typeface="fkGroteskNeue"/>
              </a:rPr>
              <a:t>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Hi-Z </a:t>
            </a:r>
            <a:r>
              <a:rPr lang="ko-KR" altLang="en-US" b="0" i="0" dirty="0">
                <a:effectLst/>
                <a:latin typeface="fkGroteskNeue"/>
              </a:rPr>
              <a:t>상태에서는 회로 간섭 없이 여러 장치가 동일한 버스를 공유할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용도</a:t>
            </a:r>
            <a:r>
              <a:rPr lang="en-US" altLang="ko-KR" b="0" i="0" dirty="0">
                <a:effectLst/>
                <a:latin typeface="fkGroteskNeue"/>
              </a:rPr>
              <a:t>,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데이터 버스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메모리 인터페이스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다중 장치 간 데이터 공유에 주로 사용됩니다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ko-KR" altLang="en-US" b="0" i="0" dirty="0">
              <a:effectLst/>
              <a:latin typeface="fkGroteskNeue"/>
            </a:endParaRP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CMOS </a:t>
            </a:r>
            <a:r>
              <a:rPr lang="ko-KR" altLang="en-US" b="0" i="0" dirty="0">
                <a:effectLst/>
                <a:latin typeface="fkGroteskNeue"/>
              </a:rPr>
              <a:t>트랜지스터는 </a:t>
            </a:r>
            <a:r>
              <a:rPr lang="en-US" altLang="ko-KR" b="0" i="0" dirty="0">
                <a:effectLst/>
                <a:latin typeface="fkGroteskNeue"/>
              </a:rPr>
              <a:t>GPIO</a:t>
            </a:r>
            <a:r>
              <a:rPr lang="ko-KR" altLang="en-US" b="0" i="0" dirty="0">
                <a:effectLst/>
                <a:latin typeface="fkGroteskNeue"/>
              </a:rPr>
              <a:t>의 기본 구성 요소로 사용되며</a:t>
            </a:r>
            <a:r>
              <a:rPr lang="en-US" altLang="ko-KR" b="0" i="0" dirty="0">
                <a:effectLst/>
                <a:latin typeface="fkGroteskNeue"/>
              </a:rPr>
              <a:t>, NMOS</a:t>
            </a:r>
            <a:r>
              <a:rPr lang="ko-KR" altLang="en-US" b="0" i="0" dirty="0">
                <a:effectLst/>
                <a:latin typeface="fkGroteskNeue"/>
              </a:rPr>
              <a:t>와 </a:t>
            </a:r>
            <a:r>
              <a:rPr lang="en-US" altLang="ko-KR" b="0" i="0" dirty="0">
                <a:effectLst/>
                <a:latin typeface="fkGroteskNeue"/>
              </a:rPr>
              <a:t>PMOS </a:t>
            </a:r>
            <a:r>
              <a:rPr lang="ko-KR" altLang="en-US" b="0" i="0" dirty="0">
                <a:effectLst/>
                <a:latin typeface="fkGroteskNeue"/>
              </a:rPr>
              <a:t>트랜지스터를 조합하여 신호를 처리합니다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ko-KR" altLang="en-US" b="0" i="0" dirty="0">
              <a:effectLst/>
              <a:latin typeface="fkGroteskNeue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dirty="0">
                <a:effectLst/>
                <a:latin typeface="+mn-ea"/>
                <a:ea typeface="+mn-ea"/>
              </a:rPr>
              <a:t>낮은 전력 소비</a:t>
            </a:r>
            <a:r>
              <a:rPr lang="en-US" altLang="ko-KR" sz="1200" dirty="0">
                <a:effectLst/>
                <a:latin typeface="+mn-ea"/>
                <a:ea typeface="+mn-ea"/>
              </a:rPr>
              <a:t>, </a:t>
            </a:r>
            <a:r>
              <a:rPr lang="ko-KR" altLang="en-US" sz="1200" dirty="0">
                <a:effectLst/>
                <a:latin typeface="+mn-ea"/>
                <a:ea typeface="+mn-ea"/>
              </a:rPr>
              <a:t>높은 입력 임피던스 구조를 갖습니다</a:t>
            </a:r>
            <a:r>
              <a:rPr lang="en-CA" altLang="ko-KR" sz="1200" dirty="0">
                <a:effectLst/>
                <a:latin typeface="+mn-ea"/>
                <a:ea typeface="+mn-ea"/>
              </a:rPr>
              <a:t>.</a:t>
            </a:r>
            <a:endParaRPr lang="en-CA" altLang="ko-KR" b="0" i="0" dirty="0">
              <a:effectLst/>
              <a:latin typeface="fkGrotesk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대부분의 현대적인 </a:t>
            </a:r>
            <a:r>
              <a:rPr lang="ko-KR" altLang="en-US" b="0" i="0" dirty="0" err="1">
                <a:effectLst/>
                <a:latin typeface="fkGroteskNeue"/>
              </a:rPr>
              <a:t>마이크로컨트롤러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GPIO </a:t>
            </a:r>
            <a:r>
              <a:rPr lang="ko-KR" altLang="en-US" b="0" i="0" dirty="0">
                <a:effectLst/>
                <a:latin typeface="fkGroteskNeue"/>
              </a:rPr>
              <a:t>핀에서 사용됩니다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r>
              <a:rPr lang="en-US" altLang="ko-KR" b="0" i="0" dirty="0">
                <a:effectLst/>
                <a:latin typeface="fkGroteskNeue"/>
              </a:rPr>
              <a:t>GPIO</a:t>
            </a:r>
            <a:r>
              <a:rPr lang="ko-KR" altLang="en-US" b="0" i="0" dirty="0">
                <a:effectLst/>
                <a:latin typeface="fkGroteskNeue"/>
              </a:rPr>
              <a:t>는 다양한 구성 요소를 통해 디지털 회로에서 신호의 입력과 출력을 처리하며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각 구성 요소는 특정 용도와 특성을 가지고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r>
              <a:rPr lang="en-US" altLang="ko-KR" b="0" i="0" dirty="0">
                <a:effectLst/>
                <a:latin typeface="fkGroteskNeue"/>
              </a:rPr>
              <a:t>Push-Pull</a:t>
            </a:r>
            <a:r>
              <a:rPr lang="ko-KR" altLang="en-US" b="0" i="0" dirty="0">
                <a:effectLst/>
                <a:latin typeface="fkGroteskNeue"/>
              </a:rPr>
              <a:t>은 강력한 소스</a:t>
            </a:r>
            <a:r>
              <a:rPr lang="en-US" altLang="ko-KR" b="0" i="0" dirty="0">
                <a:effectLst/>
                <a:latin typeface="fkGroteskNeue"/>
              </a:rPr>
              <a:t>/</a:t>
            </a:r>
            <a:r>
              <a:rPr lang="ko-KR" altLang="en-US" b="0" i="0" dirty="0">
                <a:effectLst/>
                <a:latin typeface="fkGroteskNeue"/>
              </a:rPr>
              <a:t>싱크 능력을 제공하며</a:t>
            </a:r>
            <a:r>
              <a:rPr lang="en-US" altLang="ko-KR" b="0" i="0" dirty="0">
                <a:effectLst/>
                <a:latin typeface="fkGroteskNeue"/>
              </a:rPr>
              <a:t>, Open-Drain</a:t>
            </a:r>
            <a:r>
              <a:rPr lang="ko-KR" altLang="en-US" b="0" i="0" dirty="0">
                <a:effectLst/>
                <a:latin typeface="fkGroteskNeue"/>
              </a:rPr>
              <a:t>은 다중 장치 연결과 </a:t>
            </a:r>
            <a:r>
              <a:rPr lang="ko-KR" altLang="en-US" b="0" i="0" dirty="0" err="1">
                <a:effectLst/>
                <a:latin typeface="fkGroteskNeue"/>
              </a:rPr>
              <a:t>와이어드</a:t>
            </a:r>
            <a:r>
              <a:rPr lang="ko-KR" altLang="en-US" b="0" i="0" dirty="0">
                <a:effectLst/>
                <a:latin typeface="fkGroteskNeue"/>
              </a:rPr>
              <a:t> 논리에 적합합니다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r>
              <a:rPr lang="en-US" altLang="ko-KR" b="0" i="0" dirty="0">
                <a:effectLst/>
                <a:latin typeface="fkGroteskNeue"/>
              </a:rPr>
              <a:t> Tri-State</a:t>
            </a:r>
            <a:r>
              <a:rPr lang="ko-KR" altLang="en-US" b="0" i="0" dirty="0">
                <a:effectLst/>
                <a:latin typeface="fkGroteskNeue"/>
              </a:rPr>
              <a:t>는 </a:t>
            </a:r>
            <a:r>
              <a:rPr lang="en-US" altLang="ko-KR" b="0" i="0" dirty="0">
                <a:effectLst/>
                <a:latin typeface="fkGroteskNeue"/>
              </a:rPr>
              <a:t>Hi-Z </a:t>
            </a:r>
            <a:r>
              <a:rPr lang="ko-KR" altLang="en-US" b="0" i="0" dirty="0">
                <a:effectLst/>
                <a:latin typeface="fkGroteskNeue"/>
              </a:rPr>
              <a:t>상태를 지원하여 버스 공유에 유리하며</a:t>
            </a:r>
            <a:r>
              <a:rPr lang="en-US" altLang="ko-KR" b="0" i="0" dirty="0">
                <a:effectLst/>
                <a:latin typeface="fkGroteskNeue"/>
              </a:rPr>
              <a:t>, CMOS </a:t>
            </a:r>
            <a:r>
              <a:rPr lang="ko-KR" altLang="en-US" b="0" i="0" dirty="0">
                <a:effectLst/>
                <a:latin typeface="fkGroteskNeue"/>
              </a:rPr>
              <a:t>기술은 낮은 전력 소비와 높은 효율성을 제공합니다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r>
              <a:rPr lang="ko-KR" altLang="en-US" b="0" i="0" dirty="0">
                <a:effectLst/>
                <a:latin typeface="fkGroteskNeue"/>
              </a:rPr>
              <a:t>설계 요구 사항에 따라 적절한 </a:t>
            </a:r>
            <a:r>
              <a:rPr lang="en-US" altLang="ko-KR" b="0" i="0" dirty="0">
                <a:effectLst/>
                <a:latin typeface="fkGroteskNeue"/>
              </a:rPr>
              <a:t>GPIO </a:t>
            </a:r>
            <a:r>
              <a:rPr lang="ko-KR" altLang="en-US" b="0" i="0" dirty="0">
                <a:effectLst/>
                <a:latin typeface="fkGroteskNeue"/>
              </a:rPr>
              <a:t>구성 요소를 선택하는 것이 중요합니다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199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디지털 </a:t>
            </a:r>
            <a:r>
              <a:rPr lang="en-US" altLang="ko-KR" dirty="0"/>
              <a:t>Logic Level</a:t>
            </a:r>
            <a:r>
              <a:rPr lang="ko-KR" altLang="en-US" dirty="0"/>
              <a:t>은 디지털 회로에서 신호의 전압 상태를 나타내며</a:t>
            </a:r>
            <a:r>
              <a:rPr lang="en-US" altLang="ko-KR" dirty="0"/>
              <a:t>, </a:t>
            </a:r>
            <a:r>
              <a:rPr lang="ko-KR" altLang="en-US" dirty="0"/>
              <a:t>일반적으로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로 표현됩니다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Positive Logic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낮은 전압</a:t>
            </a:r>
            <a:r>
              <a:rPr lang="en-US" altLang="ko-KR" dirty="0"/>
              <a:t>(0V)</a:t>
            </a:r>
            <a:r>
              <a:rPr lang="ko-KR" altLang="en-US" dirty="0"/>
              <a:t>은 논리 </a:t>
            </a:r>
            <a:r>
              <a:rPr lang="en-US" altLang="ko-KR" dirty="0"/>
              <a:t>0, </a:t>
            </a:r>
            <a:r>
              <a:rPr lang="ko-KR" altLang="en-US" dirty="0"/>
              <a:t>높은 전압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5V)</a:t>
            </a:r>
            <a:r>
              <a:rPr lang="ko-KR" altLang="en-US" dirty="0"/>
              <a:t>은 논리 </a:t>
            </a:r>
            <a:r>
              <a:rPr lang="en-US" altLang="ko-KR" dirty="0"/>
              <a:t>1</a:t>
            </a:r>
            <a:r>
              <a:rPr lang="ko-KR" altLang="en-US" dirty="0"/>
              <a:t>을 나타냅니다</a:t>
            </a:r>
            <a:r>
              <a:rPr lang="en-CA" altLang="ko-KR" dirty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TTL (Transistor-Transistor Logic): </a:t>
            </a:r>
            <a:r>
              <a:rPr lang="ko-KR" altLang="en-US" dirty="0"/>
              <a:t>일반적으로 </a:t>
            </a:r>
            <a:r>
              <a:rPr lang="en-US" altLang="ko-KR" dirty="0"/>
              <a:t>0~0.8V</a:t>
            </a:r>
            <a:r>
              <a:rPr lang="ko-KR" altLang="en-US" dirty="0"/>
              <a:t>는 논리 </a:t>
            </a:r>
            <a:r>
              <a:rPr lang="en-US" altLang="ko-KR" dirty="0"/>
              <a:t>0, 2~5V</a:t>
            </a:r>
            <a:r>
              <a:rPr lang="ko-KR" altLang="en-US" dirty="0"/>
              <a:t>는 논리 </a:t>
            </a:r>
            <a:r>
              <a:rPr lang="en-US" altLang="ko-KR" dirty="0"/>
              <a:t>1</a:t>
            </a:r>
            <a:r>
              <a:rPr lang="ko-KR" altLang="en-US" dirty="0"/>
              <a:t>을 나타냅니다</a:t>
            </a:r>
            <a:r>
              <a:rPr lang="en-US" altLang="ko-KR" dirty="0"/>
              <a:t>13.</a:t>
            </a:r>
          </a:p>
          <a:p>
            <a:endParaRPr lang="en-US" altLang="ko-KR" dirty="0"/>
          </a:p>
          <a:p>
            <a:r>
              <a:rPr lang="en-US" altLang="ko-KR" dirty="0"/>
              <a:t>CMOS Logic: </a:t>
            </a:r>
            <a:r>
              <a:rPr lang="ko-KR" altLang="en-US" dirty="0"/>
              <a:t>공급 전압</a:t>
            </a:r>
            <a:r>
              <a:rPr lang="en-US" altLang="ko-KR" dirty="0"/>
              <a:t>(VDD)</a:t>
            </a:r>
            <a:r>
              <a:rPr lang="ko-KR" altLang="en-US" dirty="0"/>
              <a:t>의 비율로 논리 수준을 정의하며</a:t>
            </a:r>
            <a:r>
              <a:rPr lang="en-US" altLang="ko-KR" dirty="0"/>
              <a:t>, </a:t>
            </a:r>
            <a:r>
              <a:rPr lang="ko-KR" altLang="en-US" dirty="0"/>
              <a:t>낮은 전압은 논리 </a:t>
            </a:r>
            <a:r>
              <a:rPr lang="en-US" altLang="ko-KR" dirty="0"/>
              <a:t>0, </a:t>
            </a:r>
            <a:r>
              <a:rPr lang="ko-KR" altLang="en-US" dirty="0"/>
              <a:t>높은 전압은 논리 </a:t>
            </a:r>
            <a:r>
              <a:rPr lang="en-US" altLang="ko-KR" dirty="0"/>
              <a:t>1</a:t>
            </a:r>
            <a:r>
              <a:rPr lang="ko-KR" altLang="en-US" dirty="0"/>
              <a:t>을 나타냅니다</a:t>
            </a:r>
            <a:endParaRPr lang="en-CA" altLang="ko-KR" dirty="0"/>
          </a:p>
          <a:p>
            <a:r>
              <a:rPr lang="ko-KR" altLang="en-US" b="0" i="0" dirty="0">
                <a:effectLst/>
                <a:latin typeface="fkGroteskNeue"/>
              </a:rPr>
              <a:t>오른쪽 그림은 다양한 전압 레벨에서의 디지털 로직 신호의 전압 범위를 나타낸 것으로</a:t>
            </a:r>
            <a:r>
              <a:rPr lang="en-US" altLang="ko-KR" b="0" i="0" dirty="0">
                <a:effectLst/>
                <a:latin typeface="fkGroteskNeue"/>
              </a:rPr>
              <a:t>, TTL, (Transistor-Transistor Logic)</a:t>
            </a:r>
            <a:r>
              <a:rPr lang="ko-KR" altLang="en-US" b="0" i="0" dirty="0">
                <a:effectLst/>
                <a:latin typeface="fkGroteskNeue"/>
              </a:rPr>
              <a:t>과 </a:t>
            </a:r>
            <a:r>
              <a:rPr lang="en-US" altLang="ko-KR" b="0" i="0" dirty="0">
                <a:effectLst/>
                <a:latin typeface="fkGroteskNeue"/>
              </a:rPr>
              <a:t>CMOS, (Complementary Metal-Oxide-Semiconductor) </a:t>
            </a:r>
            <a:r>
              <a:rPr lang="ko-KR" altLang="en-US" b="0" i="0" dirty="0">
                <a:effectLst/>
                <a:latin typeface="fkGroteskNeue"/>
              </a:rPr>
              <a:t>기술에서의 입력 및 출력 전압 레벨을 비교한 것입니다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각 전압 레벨에서 논리적 </a:t>
            </a:r>
            <a:r>
              <a:rPr lang="en-US" altLang="ko-KR" b="0" i="0" dirty="0">
                <a:effectLst/>
                <a:latin typeface="fkGroteskNeue"/>
              </a:rPr>
              <a:t>HIGH</a:t>
            </a:r>
            <a:r>
              <a:rPr lang="ko-KR" altLang="en-US" b="0" i="0" dirty="0">
                <a:effectLst/>
                <a:latin typeface="fkGroteskNeue"/>
              </a:rPr>
              <a:t>와 </a:t>
            </a:r>
            <a:r>
              <a:rPr lang="en-US" altLang="ko-KR" b="0" i="0" dirty="0">
                <a:effectLst/>
                <a:latin typeface="fkGroteskNeue"/>
              </a:rPr>
              <a:t>LOW </a:t>
            </a:r>
            <a:r>
              <a:rPr lang="ko-KR" altLang="en-US" b="0" i="0" dirty="0">
                <a:effectLst/>
                <a:latin typeface="fkGroteskNeue"/>
              </a:rPr>
              <a:t>신호의 기준 범위를 보여줍니다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세로축은 전압</a:t>
            </a:r>
            <a:r>
              <a:rPr lang="en-US" altLang="ko-KR" b="0" i="0" dirty="0">
                <a:effectLst/>
                <a:latin typeface="fkGroteskNeue"/>
              </a:rPr>
              <a:t>(V)</a:t>
            </a:r>
            <a:r>
              <a:rPr lang="ko-KR" altLang="en-US" b="0" i="0" dirty="0">
                <a:effectLst/>
                <a:latin typeface="fkGroteskNeue"/>
              </a:rPr>
              <a:t>을 나타내며</a:t>
            </a:r>
            <a:r>
              <a:rPr lang="en-US" altLang="ko-KR" b="0" i="0" dirty="0">
                <a:effectLst/>
                <a:latin typeface="fkGroteskNeue"/>
              </a:rPr>
              <a:t>, GND(0V)</a:t>
            </a:r>
            <a:r>
              <a:rPr lang="ko-KR" altLang="en-US" b="0" i="0" dirty="0">
                <a:effectLst/>
                <a:latin typeface="fkGroteskNeue"/>
              </a:rPr>
              <a:t>부터 </a:t>
            </a:r>
            <a:r>
              <a:rPr lang="en-US" altLang="ko-KR" b="0" i="0" dirty="0" err="1">
                <a:effectLst/>
                <a:latin typeface="fkGroteskNeue"/>
              </a:rPr>
              <a:t>Vcc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전원 전압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까지 표시됩니다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각 기술별로 사용되는 전원 전압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Vcc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이 다르며</a:t>
            </a:r>
            <a:r>
              <a:rPr lang="en-US" altLang="ko-KR" b="0" i="0" dirty="0">
                <a:effectLst/>
                <a:latin typeface="fkGroteskNeue"/>
              </a:rPr>
              <a:t>, 5V TTL, 5V CMOS, 3.3V LVTTL, 2.5V CMOS, 1.8V CMOS </a:t>
            </a:r>
            <a:r>
              <a:rPr lang="ko-KR" altLang="en-US" b="0" i="0" dirty="0">
                <a:effectLst/>
                <a:latin typeface="fkGroteskNeue"/>
              </a:rPr>
              <a:t>등으로 구분됩니다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전압 범위 정의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VOH, (Output High Voltage): </a:t>
            </a:r>
            <a:r>
              <a:rPr lang="ko-KR" altLang="en-US" b="0" i="0" dirty="0">
                <a:effectLst/>
                <a:latin typeface="fkGroteskNeue"/>
              </a:rPr>
              <a:t>출력이 논리 </a:t>
            </a:r>
            <a:r>
              <a:rPr lang="en-US" altLang="ko-KR" b="0" i="0" dirty="0">
                <a:effectLst/>
                <a:latin typeface="fkGroteskNeue"/>
              </a:rPr>
              <a:t>HIGH </a:t>
            </a:r>
            <a:r>
              <a:rPr lang="ko-KR" altLang="en-US" b="0" i="0" dirty="0">
                <a:effectLst/>
                <a:latin typeface="fkGroteskNeue"/>
              </a:rPr>
              <a:t>상태일 때 보장되는 최소 전압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VOL, (Output Low Voltage): </a:t>
            </a:r>
            <a:r>
              <a:rPr lang="ko-KR" altLang="en-US" b="0" i="0" dirty="0">
                <a:effectLst/>
                <a:latin typeface="fkGroteskNeue"/>
              </a:rPr>
              <a:t>출력이 논리 </a:t>
            </a:r>
            <a:r>
              <a:rPr lang="en-US" altLang="ko-KR" b="0" i="0" dirty="0">
                <a:effectLst/>
                <a:latin typeface="fkGroteskNeue"/>
              </a:rPr>
              <a:t>LOW </a:t>
            </a:r>
            <a:r>
              <a:rPr lang="ko-KR" altLang="en-US" b="0" i="0" dirty="0">
                <a:effectLst/>
                <a:latin typeface="fkGroteskNeue"/>
              </a:rPr>
              <a:t>상태일 때 보장되는 최대 전압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VIH, (Input High Voltage): </a:t>
            </a:r>
            <a:r>
              <a:rPr lang="ko-KR" altLang="en-US" b="0" i="0" dirty="0">
                <a:effectLst/>
                <a:latin typeface="fkGroteskNeue"/>
              </a:rPr>
              <a:t>입력이 논리 </a:t>
            </a:r>
            <a:r>
              <a:rPr lang="en-US" altLang="ko-KR" b="0" i="0" dirty="0">
                <a:effectLst/>
                <a:latin typeface="fkGroteskNeue"/>
              </a:rPr>
              <a:t>HIGH</a:t>
            </a:r>
            <a:r>
              <a:rPr lang="ko-KR" altLang="en-US" b="0" i="0" dirty="0">
                <a:effectLst/>
                <a:latin typeface="fkGroteskNeue"/>
              </a:rPr>
              <a:t>로 인식되는 최소 전압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VIL, (Input Low Voltage): </a:t>
            </a:r>
            <a:r>
              <a:rPr lang="ko-KR" altLang="en-US" b="0" i="0" dirty="0">
                <a:effectLst/>
                <a:latin typeface="fkGroteskNeue"/>
              </a:rPr>
              <a:t>입력이 논리 </a:t>
            </a:r>
            <a:r>
              <a:rPr lang="en-US" altLang="ko-KR" b="0" i="0" dirty="0">
                <a:effectLst/>
                <a:latin typeface="fkGroteskNeue"/>
              </a:rPr>
              <a:t>LOW</a:t>
            </a:r>
            <a:r>
              <a:rPr lang="ko-KR" altLang="en-US" b="0" i="0" dirty="0">
                <a:effectLst/>
                <a:latin typeface="fkGroteskNeue"/>
              </a:rPr>
              <a:t>로 인식되는 최대 전압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VT, (Threshold Voltage): </a:t>
            </a:r>
            <a:r>
              <a:rPr lang="ko-KR" altLang="en-US" b="0" i="0" dirty="0">
                <a:effectLst/>
                <a:latin typeface="fkGroteskNeue"/>
              </a:rPr>
              <a:t>논리 상태가 </a:t>
            </a:r>
            <a:r>
              <a:rPr lang="en-US" altLang="ko-KR" b="0" i="0" dirty="0">
                <a:effectLst/>
                <a:latin typeface="fkGroteskNeue"/>
              </a:rPr>
              <a:t>HIGH</a:t>
            </a:r>
            <a:r>
              <a:rPr lang="ko-KR" altLang="en-US" b="0" i="0" dirty="0">
                <a:effectLst/>
                <a:latin typeface="fkGroteskNeue"/>
              </a:rPr>
              <a:t>와 </a:t>
            </a:r>
            <a:r>
              <a:rPr lang="en-US" altLang="ko-KR" b="0" i="0" dirty="0">
                <a:effectLst/>
                <a:latin typeface="fkGroteskNeue"/>
              </a:rPr>
              <a:t>LOW </a:t>
            </a:r>
            <a:r>
              <a:rPr lang="ko-KR" altLang="en-US" b="0" i="0" dirty="0">
                <a:effectLst/>
                <a:latin typeface="fkGroteskNeue"/>
              </a:rPr>
              <a:t>사이에서 전환되는 기준 전압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CMOS </a:t>
            </a:r>
            <a:r>
              <a:rPr lang="ko-KR" altLang="en-US" b="0" i="0" dirty="0">
                <a:effectLst/>
                <a:latin typeface="fkGroteskNeue"/>
              </a:rPr>
              <a:t>기술은 </a:t>
            </a:r>
            <a:r>
              <a:rPr lang="en-US" altLang="ko-KR" b="0" i="0" dirty="0">
                <a:effectLst/>
                <a:latin typeface="fkGroteskNeue"/>
              </a:rPr>
              <a:t>Rail-to-Rail </a:t>
            </a:r>
            <a:r>
              <a:rPr lang="ko-KR" altLang="en-US" b="0" i="0" dirty="0">
                <a:effectLst/>
                <a:latin typeface="fkGroteskNeue"/>
              </a:rPr>
              <a:t>동작</a:t>
            </a:r>
            <a:r>
              <a:rPr lang="en-CA" altLang="ko-KR" b="0" i="0" dirty="0">
                <a:effectLst/>
                <a:latin typeface="fkGroteskNeue"/>
              </a:rPr>
              <a:t>,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출력이 </a:t>
            </a:r>
            <a:r>
              <a:rPr lang="en-US" altLang="ko-KR" b="0" i="0" dirty="0">
                <a:effectLst/>
                <a:latin typeface="fkGroteskNeue"/>
              </a:rPr>
              <a:t>GND</a:t>
            </a:r>
            <a:r>
              <a:rPr lang="ko-KR" altLang="en-US" b="0" i="0" dirty="0">
                <a:effectLst/>
                <a:latin typeface="fkGroteskNeue"/>
              </a:rPr>
              <a:t>와 </a:t>
            </a:r>
            <a:r>
              <a:rPr lang="en-US" altLang="ko-KR" b="0" i="0" dirty="0" err="1">
                <a:effectLst/>
                <a:latin typeface="fkGroteskNeue"/>
              </a:rPr>
              <a:t>Vcc</a:t>
            </a:r>
            <a:r>
              <a:rPr lang="ko-KR" altLang="en-US" b="0" i="0" dirty="0">
                <a:effectLst/>
                <a:latin typeface="fkGroteskNeue"/>
              </a:rPr>
              <a:t>에 가까움</a:t>
            </a:r>
            <a:r>
              <a:rPr lang="en-US" altLang="ko-KR" b="0" i="0" dirty="0">
                <a:effectLst/>
                <a:latin typeface="fkGroteskNeue"/>
              </a:rPr>
              <a:t>),</a:t>
            </a:r>
            <a:r>
              <a:rPr lang="ko-KR" altLang="en-US" b="0" i="0" dirty="0">
                <a:effectLst/>
                <a:latin typeface="fkGroteskNeue"/>
              </a:rPr>
              <a:t>을 지원하여 </a:t>
            </a:r>
            <a:r>
              <a:rPr lang="en-US" altLang="ko-KR" b="0" i="0" dirty="0">
                <a:effectLst/>
                <a:latin typeface="fkGroteskNeue"/>
              </a:rPr>
              <a:t>TTL</a:t>
            </a:r>
            <a:r>
              <a:rPr lang="ko-KR" altLang="en-US" b="0" i="0" dirty="0">
                <a:effectLst/>
                <a:latin typeface="fkGroteskNeue"/>
              </a:rPr>
              <a:t>보다 더 넓은 신호 스윙을 제공합니다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낮은 전원 전압을 사용하는 기술일수록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1.8V CMOS) </a:t>
            </a:r>
            <a:r>
              <a:rPr lang="ko-KR" altLang="en-US" b="0" i="0" dirty="0">
                <a:effectLst/>
                <a:latin typeface="fkGroteskNeue"/>
              </a:rPr>
              <a:t>입력 및 출력 </a:t>
            </a:r>
            <a:r>
              <a:rPr lang="ko-KR" altLang="en-US" b="0" i="0" dirty="0" err="1">
                <a:effectLst/>
                <a:latin typeface="fkGroteskNeue"/>
              </a:rPr>
              <a:t>임계값도</a:t>
            </a:r>
            <a:r>
              <a:rPr lang="ko-KR" altLang="en-US" b="0" i="0" dirty="0">
                <a:effectLst/>
                <a:latin typeface="fkGroteskNeue"/>
              </a:rPr>
              <a:t> 더 낮아집니다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TTL</a:t>
            </a:r>
            <a:r>
              <a:rPr lang="ko-KR" altLang="en-US" b="0" i="0" dirty="0">
                <a:effectLst/>
                <a:latin typeface="fkGroteskNeue"/>
              </a:rPr>
              <a:t>은 </a:t>
            </a:r>
            <a:r>
              <a:rPr lang="en-US" altLang="ko-KR" b="0" i="0" dirty="0">
                <a:effectLst/>
                <a:latin typeface="fkGroteskNeue"/>
              </a:rPr>
              <a:t>CMOS</a:t>
            </a:r>
            <a:r>
              <a:rPr lang="ko-KR" altLang="en-US" b="0" i="0" dirty="0">
                <a:effectLst/>
                <a:latin typeface="fkGroteskNeue"/>
              </a:rPr>
              <a:t>에 비해 더 낮은 전압 스윙을 가지며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이는 과거 기술에서의 제한 사항입이다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575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디지털 </a:t>
            </a:r>
            <a:r>
              <a:rPr lang="en-US" altLang="ko-KR" b="0" i="0" dirty="0">
                <a:effectLst/>
                <a:latin typeface="fkGroteskNeue"/>
              </a:rPr>
              <a:t>CMOS </a:t>
            </a:r>
            <a:r>
              <a:rPr lang="ko-KR" altLang="en-US" b="0" i="0" dirty="0">
                <a:effectLst/>
                <a:latin typeface="fkGroteskNeue"/>
              </a:rPr>
              <a:t>트랜지스터는 </a:t>
            </a:r>
            <a:r>
              <a:rPr lang="en-US" altLang="ko-KR" b="0" i="0" dirty="0">
                <a:effectLst/>
                <a:latin typeface="fkGroteskNeue"/>
              </a:rPr>
              <a:t>SoC(System-on-Chip) </a:t>
            </a:r>
            <a:r>
              <a:rPr lang="ko-KR" altLang="en-US" b="0" i="0" dirty="0">
                <a:effectLst/>
                <a:latin typeface="fkGroteskNeue"/>
              </a:rPr>
              <a:t>설계에서 가장 널리 사용되는 기술로</a:t>
            </a:r>
            <a:r>
              <a:rPr lang="en-US" altLang="ko-KR" b="0" i="0" dirty="0">
                <a:effectLst/>
                <a:latin typeface="fkGroteskNeue"/>
              </a:rPr>
              <a:t>, NMOS</a:t>
            </a:r>
            <a:r>
              <a:rPr lang="ko-KR" altLang="en-US" b="0" i="0" dirty="0">
                <a:effectLst/>
                <a:latin typeface="fkGroteskNeue"/>
              </a:rPr>
              <a:t>와 </a:t>
            </a:r>
            <a:r>
              <a:rPr lang="en-US" altLang="ko-KR" b="0" i="0" dirty="0">
                <a:effectLst/>
                <a:latin typeface="fkGroteskNeue"/>
              </a:rPr>
              <a:t>PMOS </a:t>
            </a:r>
            <a:r>
              <a:rPr lang="ko-KR" altLang="en-US" b="0" i="0" dirty="0">
                <a:effectLst/>
                <a:latin typeface="fkGroteskNeue"/>
              </a:rPr>
              <a:t>트랜지스터를 상보적으로 결합하여 전력 소비를 줄이고 높은 성능을 제공하는 구조를 가지고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CMOS</a:t>
            </a:r>
            <a:r>
              <a:rPr lang="ko-KR" altLang="en-US" b="0" i="0" dirty="0">
                <a:effectLst/>
                <a:latin typeface="fkGroteskNeue"/>
              </a:rPr>
              <a:t>는 </a:t>
            </a:r>
            <a:r>
              <a:rPr lang="en-US" altLang="ko-KR" b="0" i="0" dirty="0">
                <a:effectLst/>
                <a:latin typeface="fkGroteskNeue"/>
              </a:rPr>
              <a:t>"Complementary Metal-Oxide-Semiconductor"</a:t>
            </a:r>
            <a:r>
              <a:rPr lang="ko-KR" altLang="en-US" b="0" i="0" dirty="0">
                <a:effectLst/>
                <a:latin typeface="fkGroteskNeue"/>
              </a:rPr>
              <a:t>의 약자로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디지털 </a:t>
            </a:r>
            <a:r>
              <a:rPr lang="ko-KR" altLang="en-US" b="0" i="0" dirty="0" err="1">
                <a:effectLst/>
                <a:latin typeface="fkGroteskNeue"/>
              </a:rPr>
              <a:t>회로뿐만</a:t>
            </a:r>
            <a:r>
              <a:rPr lang="ko-KR" altLang="en-US" b="0" i="0" dirty="0">
                <a:effectLst/>
                <a:latin typeface="fkGroteskNeue"/>
              </a:rPr>
              <a:t> 아니라 아날로그 회로와 혼합 신호 회로에서도 필수적인 역할을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fkGroteskNeue"/>
              </a:rPr>
              <a:t>CMOS </a:t>
            </a:r>
            <a:r>
              <a:rPr lang="ko-KR" altLang="en-US" b="0" i="0" dirty="0">
                <a:effectLst/>
                <a:latin typeface="fkGroteskNeue"/>
              </a:rPr>
              <a:t>트랜지스터는 </a:t>
            </a:r>
            <a:r>
              <a:rPr lang="en-US" altLang="ko-KR" b="0" i="0" dirty="0">
                <a:effectLst/>
                <a:latin typeface="fkGroteskNeue"/>
              </a:rPr>
              <a:t>NMOS</a:t>
            </a:r>
            <a:r>
              <a:rPr lang="ko-KR" altLang="en-US" b="0" i="0" dirty="0">
                <a:effectLst/>
                <a:latin typeface="fkGroteskNeue"/>
              </a:rPr>
              <a:t>와 </a:t>
            </a:r>
            <a:r>
              <a:rPr lang="en-US" altLang="ko-KR" b="0" i="0" dirty="0">
                <a:effectLst/>
                <a:latin typeface="fkGroteskNeue"/>
              </a:rPr>
              <a:t>PMOS</a:t>
            </a:r>
            <a:r>
              <a:rPr lang="ko-KR" altLang="en-US" b="0" i="0" dirty="0">
                <a:effectLst/>
                <a:latin typeface="fkGroteskNeue"/>
              </a:rPr>
              <a:t>의 상보적인 동작을 통해 출력 신호를 생성합니다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fkGroteskNeue"/>
              </a:rPr>
              <a:t> NMOS</a:t>
            </a:r>
            <a:r>
              <a:rPr lang="ko-KR" altLang="en-US" b="0" i="0" dirty="0">
                <a:effectLst/>
                <a:latin typeface="fkGroteskNeue"/>
              </a:rPr>
              <a:t>는 </a:t>
            </a:r>
            <a:r>
              <a:rPr lang="en-US" altLang="ko-KR" b="0" i="0" dirty="0" err="1">
                <a:effectLst/>
                <a:latin typeface="fkGroteskNeue"/>
              </a:rPr>
              <a:t>Vdd</a:t>
            </a:r>
            <a:r>
              <a:rPr lang="ko-KR" altLang="en-US" b="0" i="0" dirty="0">
                <a:effectLst/>
                <a:latin typeface="fkGroteskNeue"/>
              </a:rPr>
              <a:t>에서 </a:t>
            </a:r>
            <a:r>
              <a:rPr lang="en-US" altLang="ko-KR" b="0" i="0" dirty="0">
                <a:effectLst/>
                <a:latin typeface="fkGroteskNeue"/>
              </a:rPr>
              <a:t>GND</a:t>
            </a:r>
            <a:r>
              <a:rPr lang="ko-KR" altLang="en-US" b="0" i="0" dirty="0">
                <a:effectLst/>
                <a:latin typeface="fkGroteskNeue"/>
              </a:rPr>
              <a:t>로 전류를 흐르게 하고</a:t>
            </a:r>
            <a:r>
              <a:rPr lang="en-US" altLang="ko-KR" b="0" i="0" dirty="0">
                <a:effectLst/>
                <a:latin typeface="fkGroteskNeue"/>
              </a:rPr>
              <a:t>, PMOS</a:t>
            </a:r>
            <a:r>
              <a:rPr lang="ko-KR" altLang="en-US" b="0" i="0" dirty="0">
                <a:effectLst/>
                <a:latin typeface="fkGroteskNeue"/>
              </a:rPr>
              <a:t>는 </a:t>
            </a:r>
            <a:r>
              <a:rPr lang="en-US" altLang="ko-KR" b="0" i="0" dirty="0">
                <a:effectLst/>
                <a:latin typeface="fkGroteskNeue"/>
              </a:rPr>
              <a:t>GND</a:t>
            </a:r>
            <a:r>
              <a:rPr lang="ko-KR" altLang="en-US" b="0" i="0" dirty="0">
                <a:effectLst/>
                <a:latin typeface="fkGroteskNeue"/>
              </a:rPr>
              <a:t>에서 </a:t>
            </a:r>
            <a:r>
              <a:rPr lang="en-US" altLang="ko-KR" b="0" i="0" dirty="0" err="1">
                <a:effectLst/>
                <a:latin typeface="fkGroteskNeue"/>
              </a:rPr>
              <a:t>Vdd</a:t>
            </a:r>
            <a:r>
              <a:rPr lang="ko-KR" altLang="en-US" b="0" i="0" dirty="0">
                <a:effectLst/>
                <a:latin typeface="fkGroteskNeue"/>
              </a:rPr>
              <a:t>로 전류를 흐르게 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fkGroteskNeue"/>
              </a:rPr>
              <a:t>이러한 구조는 </a:t>
            </a:r>
            <a:r>
              <a:rPr lang="en-US" altLang="ko-KR" b="0" i="0" dirty="0">
                <a:effectLst/>
                <a:latin typeface="fkGroteskNeue"/>
              </a:rPr>
              <a:t>Push-Pull </a:t>
            </a:r>
            <a:r>
              <a:rPr lang="ko-KR" altLang="en-US" b="0" i="0" dirty="0">
                <a:effectLst/>
                <a:latin typeface="fkGroteskNeue"/>
              </a:rPr>
              <a:t>방식으로 동작하며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강력한 신호 구동 능력을 제공합니다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endParaRPr lang="en-US" altLang="ko-KR" b="0" i="0" dirty="0">
              <a:effectLst/>
              <a:latin typeface="fkGroteskNeue"/>
            </a:endParaRP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CMOS </a:t>
            </a:r>
            <a:r>
              <a:rPr lang="ko-KR" altLang="en-US" b="0" i="0" dirty="0">
                <a:effectLst/>
                <a:latin typeface="fkGroteskNeue"/>
              </a:rPr>
              <a:t>기술의 가장 큰 특징은 낮은 정적 전력 소비입니다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CMOS </a:t>
            </a:r>
            <a:r>
              <a:rPr lang="ko-KR" altLang="en-US" b="0" i="0" dirty="0">
                <a:effectLst/>
                <a:latin typeface="fkGroteskNeue"/>
              </a:rPr>
              <a:t>회로는 </a:t>
            </a:r>
            <a:r>
              <a:rPr lang="ko-KR" altLang="en-US" b="0" i="0" dirty="0" err="1">
                <a:effectLst/>
                <a:latin typeface="fkGroteskNeue"/>
              </a:rPr>
              <a:t>스위칭</a:t>
            </a:r>
            <a:r>
              <a:rPr lang="ko-KR" altLang="en-US" b="0" i="0" dirty="0">
                <a:effectLst/>
                <a:latin typeface="fkGroteskNeue"/>
              </a:rPr>
              <a:t> 동작 중에만 전력을 소비하며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정적 상태에서는 거의 전력이 소모되지 않습니다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이로 인해 열 발생이 적고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전력 효율성이 뛰어나며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배터리 기반 장치와 같은 저전력 응용 분야에 적합합니다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또한 </a:t>
            </a:r>
            <a:r>
              <a:rPr lang="en-US" altLang="ko-KR" b="0" i="0" dirty="0">
                <a:effectLst/>
                <a:latin typeface="fkGroteskNeue"/>
              </a:rPr>
              <a:t>CMOS</a:t>
            </a:r>
            <a:r>
              <a:rPr lang="ko-KR" altLang="en-US" b="0" i="0" dirty="0">
                <a:effectLst/>
                <a:latin typeface="fkGroteskNeue"/>
              </a:rPr>
              <a:t>는 높은 노이즈 면역성을 가지며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집적도가 높아 대규모 트랜지스터를 칩에 배치할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하지만 </a:t>
            </a:r>
            <a:r>
              <a:rPr lang="en-US" altLang="ko-KR" b="0" i="0" dirty="0">
                <a:effectLst/>
                <a:latin typeface="fkGroteskNeue"/>
              </a:rPr>
              <a:t>CMOS </a:t>
            </a:r>
            <a:r>
              <a:rPr lang="ko-KR" altLang="en-US" b="0" i="0" dirty="0">
                <a:effectLst/>
                <a:latin typeface="fkGroteskNeue"/>
              </a:rPr>
              <a:t>기술에도 단점이 존재합니다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고주파에서 </a:t>
            </a:r>
            <a:r>
              <a:rPr lang="ko-KR" altLang="en-US" b="0" i="0" dirty="0" err="1">
                <a:effectLst/>
                <a:latin typeface="fkGroteskNeue"/>
              </a:rPr>
              <a:t>스위칭</a:t>
            </a:r>
            <a:r>
              <a:rPr lang="ko-KR" altLang="en-US" b="0" i="0" dirty="0">
                <a:effectLst/>
                <a:latin typeface="fkGroteskNeue"/>
              </a:rPr>
              <a:t> 시 순간적인 전력 소비가 증가하며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소형화가 진행됨에 따라 누설 전류 문제가 심각해질 수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이를 해결하기 위해 하이 </a:t>
            </a:r>
            <a:r>
              <a:rPr lang="en-US" altLang="ko-KR" b="0" i="0" dirty="0">
                <a:effectLst/>
                <a:latin typeface="fkGroteskNeue"/>
              </a:rPr>
              <a:t>κ </a:t>
            </a:r>
            <a:r>
              <a:rPr lang="ko-KR" altLang="en-US" b="0" i="0" dirty="0">
                <a:effectLst/>
                <a:latin typeface="fkGroteskNeue"/>
              </a:rPr>
              <a:t>유전체와 같은 새로운 재료가 사용되며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다중 </a:t>
            </a:r>
            <a:r>
              <a:rPr lang="ko-KR" altLang="en-US" b="0" i="0" dirty="0" err="1">
                <a:effectLst/>
                <a:latin typeface="fkGroteskNeue"/>
              </a:rPr>
              <a:t>임계값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CMOS(MTCMOS) </a:t>
            </a:r>
            <a:r>
              <a:rPr lang="ko-KR" altLang="en-US" b="0" i="0" dirty="0">
                <a:effectLst/>
                <a:latin typeface="fkGroteskNeue"/>
              </a:rPr>
              <a:t>기술을 통해 속도와 누설 전류 간의 균형을 유지하려는 노력이 이루어지고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최근에는 </a:t>
            </a:r>
            <a:r>
              <a:rPr lang="en-US" altLang="ko-KR" b="0" i="0" dirty="0">
                <a:effectLst/>
                <a:latin typeface="fkGroteskNeue"/>
              </a:rPr>
              <a:t>FinFET </a:t>
            </a:r>
            <a:r>
              <a:rPr lang="ko-KR" altLang="en-US" b="0" i="0" dirty="0">
                <a:effectLst/>
                <a:latin typeface="fkGroteskNeue"/>
              </a:rPr>
              <a:t>및 </a:t>
            </a:r>
            <a:r>
              <a:rPr lang="ko-KR" altLang="en-US" b="0" i="0" dirty="0" err="1">
                <a:effectLst/>
                <a:latin typeface="fkGroteskNeue"/>
              </a:rPr>
              <a:t>나노시트</a:t>
            </a:r>
            <a:r>
              <a:rPr lang="ko-KR" altLang="en-US" b="0" i="0" dirty="0">
                <a:effectLst/>
                <a:latin typeface="fkGroteskNeue"/>
              </a:rPr>
              <a:t> 기술과 같은 </a:t>
            </a:r>
            <a:r>
              <a:rPr lang="en-US" altLang="ko-KR" b="0" i="0" dirty="0">
                <a:effectLst/>
                <a:latin typeface="fkGroteskNeue"/>
              </a:rPr>
              <a:t>3D </a:t>
            </a:r>
            <a:r>
              <a:rPr lang="ko-KR" altLang="en-US" b="0" i="0" dirty="0">
                <a:effectLst/>
                <a:latin typeface="fkGroteskNeue"/>
              </a:rPr>
              <a:t>구조가 도입되어 </a:t>
            </a:r>
            <a:r>
              <a:rPr lang="en-US" altLang="ko-KR" b="0" i="0" dirty="0">
                <a:effectLst/>
                <a:latin typeface="fkGroteskNeue"/>
              </a:rPr>
              <a:t>CMOS </a:t>
            </a:r>
            <a:r>
              <a:rPr lang="ko-KR" altLang="en-US" b="0" i="0" dirty="0">
                <a:effectLst/>
                <a:latin typeface="fkGroteskNeue"/>
              </a:rPr>
              <a:t>기술의 스케일링 한계를 극복하고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이러한 기술은 단위 면적당 트랜지스터 성능을 향상시키고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전력 공급 전압을 낮추어 더 높은 에너지 효율성을 제공합니다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또한 </a:t>
            </a:r>
            <a:r>
              <a:rPr lang="en-US" altLang="ko-KR" b="0" i="0" dirty="0">
                <a:effectLst/>
                <a:latin typeface="fkGroteskNeue"/>
              </a:rPr>
              <a:t>3D </a:t>
            </a:r>
            <a:r>
              <a:rPr lang="ko-KR" altLang="en-US" b="0" i="0" dirty="0">
                <a:effectLst/>
                <a:latin typeface="fkGroteskNeue"/>
              </a:rPr>
              <a:t>적층 기술을 활용하여 고밀도 논리층과 </a:t>
            </a:r>
            <a:r>
              <a:rPr lang="ko-KR" altLang="en-US" b="0" i="0" dirty="0" err="1">
                <a:effectLst/>
                <a:latin typeface="fkGroteskNeue"/>
              </a:rPr>
              <a:t>저전압</a:t>
            </a:r>
            <a:r>
              <a:rPr lang="ko-KR" altLang="en-US" b="0" i="0" dirty="0">
                <a:effectLst/>
                <a:latin typeface="fkGroteskNeue"/>
              </a:rPr>
              <a:t> 트랜지스터를 조합함으로써 성능과 효율성을 최적화하고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결론적으로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디지털 </a:t>
            </a:r>
            <a:r>
              <a:rPr lang="en-US" altLang="ko-KR" b="0" i="0" dirty="0">
                <a:effectLst/>
                <a:latin typeface="fkGroteskNeue"/>
              </a:rPr>
              <a:t>CMOS </a:t>
            </a:r>
            <a:r>
              <a:rPr lang="ko-KR" altLang="en-US" b="0" i="0" dirty="0">
                <a:effectLst/>
                <a:latin typeface="fkGroteskNeue"/>
              </a:rPr>
              <a:t>트랜지스터는 </a:t>
            </a:r>
            <a:r>
              <a:rPr lang="en-US" altLang="ko-KR" b="0" i="0" dirty="0">
                <a:effectLst/>
                <a:latin typeface="fkGroteskNeue"/>
              </a:rPr>
              <a:t>SoC </a:t>
            </a:r>
            <a:r>
              <a:rPr lang="ko-KR" altLang="en-US" b="0" i="0" dirty="0">
                <a:effectLst/>
                <a:latin typeface="fkGroteskNeue"/>
              </a:rPr>
              <a:t>설계에서 필수적인 구성 요소로 자리잡고 있으며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지속적인 기술 발전을 통해 더 작은 크기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더 낮은 전력 소비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더 높은 성능을 제공하고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 SoC </a:t>
            </a:r>
            <a:r>
              <a:rPr lang="ko-KR" altLang="en-US" b="0" i="0" dirty="0">
                <a:effectLst/>
                <a:latin typeface="fkGroteskNeue"/>
              </a:rPr>
              <a:t>설계자는 이러한 </a:t>
            </a:r>
            <a:r>
              <a:rPr lang="en-US" altLang="ko-KR" b="0" i="0" dirty="0">
                <a:effectLst/>
                <a:latin typeface="fkGroteskNeue"/>
              </a:rPr>
              <a:t>CMOS </a:t>
            </a:r>
            <a:r>
              <a:rPr lang="ko-KR" altLang="en-US" b="0" i="0" dirty="0">
                <a:effectLst/>
                <a:latin typeface="fkGroteskNeue"/>
              </a:rPr>
              <a:t>기술의 특성과 한계를 이해하고 적절히 활용하여 최적의 설계를 구현해야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349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**</a:t>
            </a:r>
            <a:r>
              <a:rPr lang="en-US" altLang="ko-KR" b="0" i="0" dirty="0">
                <a:effectLst/>
                <a:latin typeface="fkGroteskNeue"/>
              </a:rPr>
              <a:t>Push Pull Output (</a:t>
            </a:r>
            <a:r>
              <a:rPr lang="ko-KR" altLang="en-US" b="0" i="0" dirty="0" err="1">
                <a:effectLst/>
                <a:latin typeface="fkGroteskNeue"/>
              </a:rPr>
              <a:t>푸시풀</a:t>
            </a:r>
            <a:r>
              <a:rPr lang="ko-KR" altLang="en-US" b="0" i="0" dirty="0">
                <a:effectLst/>
                <a:latin typeface="fkGroteskNeue"/>
              </a:rPr>
              <a:t> 출력</a:t>
            </a:r>
            <a:r>
              <a:rPr lang="en-US" altLang="ko-KR" b="0" i="0" dirty="0">
                <a:effectLst/>
                <a:latin typeface="fkGroteskNeue"/>
              </a:rPr>
              <a:t>)**</a:t>
            </a:r>
            <a:r>
              <a:rPr lang="ko-KR" altLang="en-US" b="0" i="0" dirty="0">
                <a:effectLst/>
                <a:latin typeface="fkGroteskNeue"/>
              </a:rPr>
              <a:t>은 디지털 회로에서 출력 신호를 구동하는 기본적인 방식 중 하나로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두 개의 트랜지스터</a:t>
            </a:r>
            <a:r>
              <a:rPr lang="en-US" altLang="ko-KR" b="0" i="0" dirty="0">
                <a:effectLst/>
                <a:latin typeface="fkGroteskNeue"/>
              </a:rPr>
              <a:t>(N MOS</a:t>
            </a:r>
            <a:r>
              <a:rPr lang="ko-KR" altLang="en-US" b="0" i="0" dirty="0">
                <a:effectLst/>
                <a:latin typeface="fkGroteskNeue"/>
              </a:rPr>
              <a:t>와 </a:t>
            </a:r>
            <a:r>
              <a:rPr lang="en-US" altLang="ko-KR" b="0" i="0" dirty="0">
                <a:effectLst/>
                <a:latin typeface="fkGroteskNeue"/>
              </a:rPr>
              <a:t>P MOS)</a:t>
            </a:r>
            <a:r>
              <a:rPr lang="ko-KR" altLang="en-US" b="0" i="0" dirty="0">
                <a:effectLst/>
                <a:latin typeface="fkGroteskNeue"/>
              </a:rPr>
              <a:t>를 상보적으로 연결하여 구성됩니다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 방식은 출력 신호를 능동적으로 </a:t>
            </a:r>
            <a:r>
              <a:rPr lang="en-US" altLang="ko-KR" b="0" i="0" dirty="0">
                <a:effectLst/>
                <a:latin typeface="fkGroteskNeue"/>
              </a:rPr>
              <a:t>High </a:t>
            </a:r>
            <a:r>
              <a:rPr lang="ko-KR" altLang="en-US" b="0" i="0" dirty="0">
                <a:effectLst/>
                <a:latin typeface="fkGroteskNeue"/>
              </a:rPr>
              <a:t>또는 </a:t>
            </a:r>
            <a:r>
              <a:rPr lang="en-US" altLang="ko-KR" b="0" i="0" dirty="0">
                <a:effectLst/>
                <a:latin typeface="fkGroteskNeue"/>
              </a:rPr>
              <a:t>Low </a:t>
            </a:r>
            <a:r>
              <a:rPr lang="ko-KR" altLang="en-US" b="0" i="0" dirty="0">
                <a:effectLst/>
                <a:latin typeface="fkGroteskNeue"/>
              </a:rPr>
              <a:t>상태로 설정할 수 있어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외부 </a:t>
            </a:r>
            <a:r>
              <a:rPr lang="ko-KR" altLang="en-US" b="0" i="0" dirty="0" err="1">
                <a:effectLst/>
                <a:latin typeface="fkGroteskNeue"/>
              </a:rPr>
              <a:t>풀업또는</a:t>
            </a:r>
            <a:r>
              <a:rPr lang="ko-KR" altLang="en-US" b="0" i="0" dirty="0">
                <a:effectLst/>
                <a:latin typeface="fkGroteskNeue"/>
              </a:rPr>
              <a:t> 풀다운저항이 필요하지 않습니다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 err="1">
                <a:effectLst/>
                <a:latin typeface="fkGroteskNeue"/>
              </a:rPr>
              <a:t>푸시풀</a:t>
            </a:r>
            <a:r>
              <a:rPr lang="ko-KR" altLang="en-US" b="0" i="0" dirty="0">
                <a:effectLst/>
                <a:latin typeface="fkGroteskNeue"/>
              </a:rPr>
              <a:t> 출력은 다음과 같이 작동합니다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출력이 </a:t>
            </a:r>
            <a:r>
              <a:rPr lang="en-US" altLang="ko-KR" b="0" i="0" dirty="0">
                <a:effectLst/>
                <a:latin typeface="fkGroteskNeue"/>
              </a:rPr>
              <a:t>High</a:t>
            </a:r>
            <a:r>
              <a:rPr lang="ko-KR" altLang="en-US" b="0" i="0" dirty="0">
                <a:effectLst/>
                <a:latin typeface="fkGroteskNeue"/>
              </a:rPr>
              <a:t>일 때</a:t>
            </a:r>
            <a:r>
              <a:rPr lang="en-US" altLang="ko-KR" b="0" i="0" dirty="0">
                <a:effectLst/>
                <a:latin typeface="fkGroteskNeue"/>
              </a:rPr>
              <a:t>, P Mos </a:t>
            </a:r>
            <a:r>
              <a:rPr lang="ko-KR" altLang="en-US" b="0" i="0" dirty="0">
                <a:effectLst/>
                <a:latin typeface="fkGroteskNeue"/>
              </a:rPr>
              <a:t>트랜지스터가 활성화되어 전원과 출력 핀을 연결합니다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출력이 </a:t>
            </a:r>
            <a:r>
              <a:rPr lang="en-US" altLang="ko-KR" b="0" i="0" dirty="0">
                <a:effectLst/>
                <a:latin typeface="fkGroteskNeue"/>
              </a:rPr>
              <a:t>Low</a:t>
            </a:r>
            <a:r>
              <a:rPr lang="ko-KR" altLang="en-US" b="0" i="0" dirty="0">
                <a:effectLst/>
                <a:latin typeface="fkGroteskNeue"/>
              </a:rPr>
              <a:t>일 때</a:t>
            </a:r>
            <a:r>
              <a:rPr lang="en-US" altLang="ko-KR" b="0" i="0" dirty="0">
                <a:effectLst/>
                <a:latin typeface="fkGroteskNeue"/>
              </a:rPr>
              <a:t>, N Mos </a:t>
            </a:r>
            <a:r>
              <a:rPr lang="ko-KR" altLang="en-US" b="0" i="0" dirty="0">
                <a:effectLst/>
                <a:latin typeface="fkGroteskNeue"/>
              </a:rPr>
              <a:t>트랜지스터가 활성화되어 출력 핀을 접지와 연결합니다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이 과정에서 두 트랜지스터는 서로 반대로 동작하여 동시에 활성화되지 않도록 설계됩니다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 err="1">
                <a:effectLst/>
                <a:latin typeface="fkGroteskNeue"/>
              </a:rPr>
              <a:t>푸시풀</a:t>
            </a:r>
            <a:r>
              <a:rPr lang="ko-KR" altLang="en-US" b="0" i="0" dirty="0">
                <a:effectLst/>
                <a:latin typeface="fkGroteskNeue"/>
              </a:rPr>
              <a:t> 출력의 주요 장점은 강력한 전류 소스 및 싱크 능력을 제공한다는 점입니다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이를 통해 빠른 신호 전환 속도를 구현할 수 있으며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낮은 출력 임피던스로 인해 안정적인 신호 전달이 가능합니다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또한 외부 저항 없이도 안정적인 </a:t>
            </a:r>
            <a:r>
              <a:rPr lang="en-US" altLang="ko-KR" b="0" i="0" dirty="0">
                <a:effectLst/>
                <a:latin typeface="fkGroteskNeue"/>
              </a:rPr>
              <a:t>HIGH</a:t>
            </a:r>
            <a:r>
              <a:rPr lang="ko-KR" altLang="en-US" b="0" i="0" dirty="0">
                <a:effectLst/>
                <a:latin typeface="fkGroteskNeue"/>
              </a:rPr>
              <a:t>와 </a:t>
            </a:r>
            <a:r>
              <a:rPr lang="en-US" altLang="ko-KR" b="0" i="0" dirty="0">
                <a:effectLst/>
                <a:latin typeface="fkGroteskNeue"/>
              </a:rPr>
              <a:t>LOW </a:t>
            </a:r>
            <a:r>
              <a:rPr lang="ko-KR" altLang="en-US" b="0" i="0" dirty="0">
                <a:effectLst/>
                <a:latin typeface="fkGroteskNeue"/>
              </a:rPr>
              <a:t>출력을 생성할 수 있어 설계가 </a:t>
            </a:r>
            <a:r>
              <a:rPr lang="ko-KR" altLang="en-US" b="0" i="0" dirty="0" err="1">
                <a:effectLst/>
                <a:latin typeface="fkGroteskNeue"/>
              </a:rPr>
              <a:t>간단해집니다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그러나 </a:t>
            </a:r>
            <a:r>
              <a:rPr lang="ko-KR" altLang="en-US" b="0" i="0" dirty="0" err="1">
                <a:effectLst/>
                <a:latin typeface="fkGroteskNeue"/>
              </a:rPr>
              <a:t>푸시풀</a:t>
            </a:r>
            <a:r>
              <a:rPr lang="ko-KR" altLang="en-US" b="0" i="0" dirty="0">
                <a:effectLst/>
                <a:latin typeface="fkGroteskNeue"/>
              </a:rPr>
              <a:t> 출력은 여러 </a:t>
            </a:r>
            <a:r>
              <a:rPr lang="en-US" altLang="ko-KR" b="0" i="0" dirty="0">
                <a:effectLst/>
                <a:latin typeface="fkGroteskNeue"/>
              </a:rPr>
              <a:t>GPIO </a:t>
            </a:r>
            <a:r>
              <a:rPr lang="ko-KR" altLang="en-US" b="0" i="0" dirty="0">
                <a:effectLst/>
                <a:latin typeface="fkGroteskNeue"/>
              </a:rPr>
              <a:t>핀이 같은 라인을 공유하는 경우 충돌이 발생할 수 있다는 단점이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따라서 </a:t>
            </a:r>
            <a:r>
              <a:rPr lang="ko-KR" altLang="en-US" b="0" i="0" dirty="0" err="1">
                <a:effectLst/>
                <a:latin typeface="fkGroteskNeue"/>
              </a:rPr>
              <a:t>푸시풀</a:t>
            </a:r>
            <a:r>
              <a:rPr lang="ko-KR" altLang="en-US" b="0" i="0" dirty="0">
                <a:effectLst/>
                <a:latin typeface="fkGroteskNeue"/>
              </a:rPr>
              <a:t> 출력은 일반적으로 단일 출력 핀에서만 사용되며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다중 장치가 연결되는 경우에는 </a:t>
            </a:r>
            <a:r>
              <a:rPr lang="en-US" altLang="ko-KR" b="0" i="0" dirty="0">
                <a:effectLst/>
                <a:latin typeface="fkGroteskNeue"/>
              </a:rPr>
              <a:t>Open Drain </a:t>
            </a:r>
            <a:r>
              <a:rPr lang="ko-KR" altLang="en-US" b="0" i="0" dirty="0">
                <a:effectLst/>
                <a:latin typeface="fkGroteskNeue"/>
              </a:rPr>
              <a:t>방식과 같은 다른 구조를 고려해야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 err="1">
                <a:effectLst/>
                <a:latin typeface="fkGroteskNeue"/>
              </a:rPr>
              <a:t>푸시풀</a:t>
            </a:r>
            <a:r>
              <a:rPr lang="ko-KR" altLang="en-US" b="0" i="0" dirty="0">
                <a:effectLst/>
                <a:latin typeface="fkGroteskNeue"/>
              </a:rPr>
              <a:t> 출력은 </a:t>
            </a:r>
            <a:r>
              <a:rPr lang="ko-KR" altLang="en-US" b="0" i="0" dirty="0" err="1">
                <a:effectLst/>
                <a:latin typeface="fkGroteskNeue"/>
              </a:rPr>
              <a:t>마이크로컨트롤러의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GPIO </a:t>
            </a:r>
            <a:r>
              <a:rPr lang="ko-KR" altLang="en-US" b="0" i="0" dirty="0">
                <a:effectLst/>
                <a:latin typeface="fkGroteskNeue"/>
              </a:rPr>
              <a:t>핀</a:t>
            </a:r>
            <a:r>
              <a:rPr lang="en-US" altLang="ko-KR" b="0" i="0" dirty="0">
                <a:effectLst/>
                <a:latin typeface="fkGroteskNeue"/>
              </a:rPr>
              <a:t>, LED </a:t>
            </a:r>
            <a:r>
              <a:rPr lang="ko-KR" altLang="en-US" b="0" i="0" dirty="0">
                <a:effectLst/>
                <a:latin typeface="fkGroteskNeue"/>
              </a:rPr>
              <a:t>드라이버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디지털 신호 전송 등 다양한 응용 분야에서 사용됩니다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 방식은 빠른 속도와 강력한 구동 능력이 필요한 디지털 회로에 적합한 선택입니다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4126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Open Collector </a:t>
            </a:r>
            <a:r>
              <a:rPr lang="ko-KR" altLang="en-US" b="0" i="0" dirty="0">
                <a:effectLst/>
                <a:latin typeface="fkGroteskNeue"/>
              </a:rPr>
              <a:t>또는 </a:t>
            </a:r>
            <a:r>
              <a:rPr lang="en-US" altLang="ko-KR" b="0" i="0" dirty="0">
                <a:effectLst/>
                <a:latin typeface="fkGroteskNeue"/>
              </a:rPr>
              <a:t>Open Drain </a:t>
            </a:r>
            <a:r>
              <a:rPr lang="ko-KR" altLang="en-US" b="0" i="0" dirty="0">
                <a:effectLst/>
                <a:latin typeface="fkGroteskNeue"/>
              </a:rPr>
              <a:t>출력은 단일 </a:t>
            </a:r>
            <a:r>
              <a:rPr lang="en-US" altLang="ko-KR" b="0" i="0" dirty="0">
                <a:effectLst/>
                <a:latin typeface="fkGroteskNeue"/>
              </a:rPr>
              <a:t>NMOS </a:t>
            </a:r>
            <a:r>
              <a:rPr lang="ko-KR" altLang="en-US" b="0" i="0" dirty="0">
                <a:effectLst/>
                <a:latin typeface="fkGroteskNeue"/>
              </a:rPr>
              <a:t>또는 </a:t>
            </a:r>
            <a:r>
              <a:rPr lang="en-US" altLang="ko-KR" b="0" i="0" dirty="0">
                <a:effectLst/>
                <a:latin typeface="fkGroteskNeue"/>
              </a:rPr>
              <a:t>BJT </a:t>
            </a:r>
            <a:r>
              <a:rPr lang="ko-KR" altLang="en-US" b="0" i="0" dirty="0">
                <a:effectLst/>
                <a:latin typeface="fkGroteskNeue"/>
              </a:rPr>
              <a:t>트랜지스터를 사용하여 출력 핀을 </a:t>
            </a:r>
            <a:r>
              <a:rPr lang="en-US" altLang="ko-KR" b="0" i="0" dirty="0">
                <a:effectLst/>
                <a:latin typeface="fkGroteskNeue"/>
              </a:rPr>
              <a:t>GND</a:t>
            </a:r>
            <a:r>
              <a:rPr lang="ko-KR" altLang="en-US" b="0" i="0" dirty="0">
                <a:effectLst/>
                <a:latin typeface="fkGroteskNeue"/>
              </a:rPr>
              <a:t>로 연결할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0" algn="l" rtl="0" eaLnBrk="1" fontAlgn="base" latinLnBrk="0" hangingPunct="1">
              <a:buNone/>
            </a:pPr>
            <a:r>
              <a:rPr lang="ko-KR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구조</a:t>
            </a:r>
            <a:endParaRPr lang="en-CA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ase" latinLnBrk="0" hangingPunct="1"/>
            <a:r>
              <a:rPr lang="ko-KR" sz="1800" b="1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트랜지스터의 </a:t>
            </a:r>
            <a:r>
              <a:rPr lang="ko-KR" sz="1800" b="1" i="0" u="none" strike="noStrike" kern="1200" dirty="0" err="1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컬렉터</a:t>
            </a:r>
            <a:r>
              <a:rPr lang="ko-KR" sz="1800" b="1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 또는 </a:t>
            </a:r>
            <a:r>
              <a:rPr lang="ko-KR" sz="1800" b="1" i="0" u="none" strike="noStrike" kern="1200" dirty="0" err="1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드레인이</a:t>
            </a:r>
            <a:r>
              <a:rPr lang="ko-KR" sz="1800" b="1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 출력 핀과 연결되며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, </a:t>
            </a:r>
            <a:r>
              <a:rPr lang="ko-KR" sz="1800" b="1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외부 </a:t>
            </a:r>
            <a:r>
              <a:rPr lang="ko-KR" sz="1800" b="1" i="0" u="none" strike="noStrike" kern="1200" dirty="0" err="1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풀업</a:t>
            </a:r>
            <a:r>
              <a:rPr lang="ko-KR" sz="1800" b="1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 저항을 통해 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HIGH </a:t>
            </a:r>
            <a:r>
              <a:rPr lang="ko-KR" sz="1800" b="1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상태를 유지</a:t>
            </a:r>
            <a:r>
              <a:rPr lang="ko-KR" altLang="en-US" sz="1800" b="1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합니다</a:t>
            </a:r>
            <a:r>
              <a:rPr lang="en-CA" altLang="ko-KR" sz="1800" b="1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작동 방식은</a:t>
            </a:r>
            <a:endParaRPr lang="en-US" altLang="ko-KR" b="0" i="0" dirty="0">
              <a:effectLst/>
              <a:latin typeface="fkGrotesk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출력이 </a:t>
            </a:r>
            <a:r>
              <a:rPr lang="en-US" altLang="ko-KR" b="0" i="0" dirty="0">
                <a:effectLst/>
                <a:latin typeface="fkGroteskNeue"/>
              </a:rPr>
              <a:t>LOW</a:t>
            </a:r>
            <a:r>
              <a:rPr lang="ko-KR" altLang="en-US" b="0" i="0" dirty="0">
                <a:effectLst/>
                <a:latin typeface="fkGroteskNeue"/>
              </a:rPr>
              <a:t>일 때 트랜지스터가 활성화되어 </a:t>
            </a:r>
            <a:r>
              <a:rPr lang="en-US" altLang="ko-KR" b="0" i="0" dirty="0">
                <a:effectLst/>
                <a:latin typeface="fkGroteskNeue"/>
              </a:rPr>
              <a:t>GND</a:t>
            </a:r>
            <a:r>
              <a:rPr lang="ko-KR" altLang="en-US" b="0" i="0" dirty="0">
                <a:effectLst/>
                <a:latin typeface="fkGroteskNeue"/>
              </a:rPr>
              <a:t>로 연결됩니다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출력이 </a:t>
            </a:r>
            <a:r>
              <a:rPr lang="en-US" altLang="ko-KR" b="0" i="0" dirty="0">
                <a:effectLst/>
                <a:latin typeface="fkGroteskNeue"/>
              </a:rPr>
              <a:t>HIGH</a:t>
            </a:r>
            <a:r>
              <a:rPr lang="ko-KR" altLang="en-US" b="0" i="0" dirty="0">
                <a:effectLst/>
                <a:latin typeface="fkGroteskNeue"/>
              </a:rPr>
              <a:t>일 때 트랜지스터가 비활성화되어 핀이 </a:t>
            </a:r>
            <a:r>
              <a:rPr lang="ko-KR" altLang="en-US" b="0" i="0" dirty="0" err="1">
                <a:effectLst/>
                <a:latin typeface="fkGroteskNeue"/>
              </a:rPr>
              <a:t>플로팅</a:t>
            </a:r>
            <a:r>
              <a:rPr lang="ko-KR" altLang="en-US" b="0" i="0" dirty="0">
                <a:effectLst/>
                <a:latin typeface="fkGroteskNeue"/>
              </a:rPr>
              <a:t> 상태 즉 </a:t>
            </a:r>
            <a:r>
              <a:rPr lang="ko-KR" altLang="en-US" b="0" i="0" dirty="0" err="1">
                <a:effectLst/>
                <a:latin typeface="fkGroteskNeue"/>
              </a:rPr>
              <a:t>하이임피던스가</a:t>
            </a:r>
            <a:r>
              <a:rPr lang="ko-KR" altLang="en-US" b="0" i="0" dirty="0">
                <a:effectLst/>
                <a:latin typeface="fkGroteskNeue"/>
              </a:rPr>
              <a:t> 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외부 </a:t>
            </a:r>
            <a:r>
              <a:rPr lang="ko-KR" altLang="en-US" b="0" i="0" dirty="0" err="1">
                <a:effectLst/>
                <a:latin typeface="fkGroteskNeue"/>
              </a:rPr>
              <a:t>풀업</a:t>
            </a:r>
            <a:r>
              <a:rPr lang="ko-KR" altLang="en-US" b="0" i="0" dirty="0">
                <a:effectLst/>
                <a:latin typeface="fkGroteskNeue"/>
              </a:rPr>
              <a:t> 저항을 통해 </a:t>
            </a:r>
            <a:r>
              <a:rPr lang="en-US" altLang="ko-KR" b="0" i="0" dirty="0">
                <a:effectLst/>
                <a:latin typeface="fkGroteskNeue"/>
              </a:rPr>
              <a:t>HIGH </a:t>
            </a:r>
            <a:r>
              <a:rPr lang="ko-KR" altLang="en-US" b="0" i="0" dirty="0">
                <a:effectLst/>
                <a:latin typeface="fkGroteskNeue"/>
              </a:rPr>
              <a:t>레벨을 유지해야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특징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여러 장치가 같은 라인을 공유할 수 있어 </a:t>
            </a:r>
            <a:r>
              <a:rPr lang="ko-KR" altLang="en-US" b="0" i="0" dirty="0" err="1">
                <a:effectLst/>
                <a:latin typeface="fkGroteskNeue"/>
              </a:rPr>
              <a:t>와이어드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AND/OR </a:t>
            </a:r>
            <a:r>
              <a:rPr lang="ko-KR" altLang="en-US" b="0" i="0" dirty="0">
                <a:effectLst/>
                <a:latin typeface="fkGroteskNeue"/>
              </a:rPr>
              <a:t>논리를 구현할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전류 소싱 능력이 낮아 </a:t>
            </a:r>
            <a:r>
              <a:rPr lang="ko-KR" altLang="en-US" b="0" i="0" dirty="0" err="1">
                <a:effectLst/>
                <a:latin typeface="fkGroteskNeue"/>
              </a:rPr>
              <a:t>풀업</a:t>
            </a:r>
            <a:r>
              <a:rPr lang="ko-KR" altLang="en-US" b="0" i="0" dirty="0">
                <a:effectLst/>
                <a:latin typeface="fkGroteskNeue"/>
              </a:rPr>
              <a:t> 저항에 의존합니다</a:t>
            </a:r>
            <a:endParaRPr lang="en-CA" altLang="ko-KR" b="0" i="0" dirty="0">
              <a:effectLst/>
              <a:latin typeface="fkGroteskNeue"/>
            </a:endParaRPr>
          </a:p>
          <a:p>
            <a:pPr marL="0" algn="l" rtl="0" eaLnBrk="1" fontAlgn="base" latinLnBrk="0" hangingPunct="1">
              <a:buNone/>
            </a:pPr>
            <a:r>
              <a:rPr lang="ko-KR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장점</a:t>
            </a:r>
            <a:r>
              <a:rPr lang="ko-KR" alt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으로는 </a:t>
            </a:r>
            <a:r>
              <a:rPr lang="ko-KR" sz="1800" b="1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다중 장치 연결에 적합</a:t>
            </a:r>
            <a:r>
              <a:rPr lang="ko-KR" altLang="en-US" sz="1800" b="1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하고</a:t>
            </a:r>
            <a:r>
              <a:rPr lang="en-CA" altLang="ko-KR" sz="1800" b="1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, </a:t>
            </a:r>
            <a:r>
              <a:rPr lang="ko-KR" sz="1800" b="1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간단한 회로 구조</a:t>
            </a:r>
            <a:r>
              <a:rPr lang="en-US" altLang="ko-KR" sz="1800" b="1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ko-KR" altLang="en-US" sz="1800" b="1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와 외</a:t>
            </a:r>
            <a:r>
              <a:rPr lang="ko-KR" sz="1800" b="1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부 </a:t>
            </a:r>
            <a:r>
              <a:rPr lang="ko-KR" sz="1800" b="1" i="0" u="none" strike="noStrike" kern="1200" dirty="0" err="1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풀업</a:t>
            </a:r>
            <a:r>
              <a:rPr lang="ko-KR" sz="1800" b="1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 저항으로 전압 레벨 조정 가능</a:t>
            </a:r>
            <a:r>
              <a:rPr lang="ko-KR" altLang="en-US" sz="1800" b="1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합니다</a:t>
            </a:r>
            <a:r>
              <a:rPr lang="en-CA" altLang="ko-KR" sz="1800" b="1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.</a:t>
            </a:r>
            <a:endParaRPr lang="en-CA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ase" latinLnBrk="0" hangingPunct="1">
              <a:buNone/>
            </a:pPr>
            <a:r>
              <a:rPr lang="ko-KR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단점</a:t>
            </a:r>
            <a:r>
              <a:rPr lang="ko-KR" alt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으로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ko-K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외부 </a:t>
            </a:r>
            <a:r>
              <a:rPr lang="ko-KR" sz="1800" b="0" i="0" u="none" strike="noStrike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풀업</a:t>
            </a:r>
            <a:r>
              <a:rPr lang="ko-K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 저항 필요</a:t>
            </a:r>
            <a:r>
              <a:rPr lang="ko-KR" altLang="en-US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하고</a:t>
            </a:r>
            <a:r>
              <a:rPr lang="en-CA" altLang="ko-K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, </a:t>
            </a:r>
            <a:r>
              <a:rPr lang="ko-K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신호 전환 속도가 상대적으로 느</a:t>
            </a:r>
            <a:r>
              <a:rPr lang="ko-KR" altLang="en-US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립니다</a:t>
            </a:r>
            <a:r>
              <a:rPr lang="en-CA" altLang="ko-K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. </a:t>
            </a:r>
            <a:r>
              <a:rPr lang="ko-KR" altLang="en-US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또한 </a:t>
            </a:r>
            <a:r>
              <a:rPr lang="ko-K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전류 소싱 능력이 </a:t>
            </a:r>
            <a:r>
              <a:rPr lang="ko-KR" sz="1800" b="0" i="0" u="none" strike="noStrike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부족함</a:t>
            </a:r>
            <a:r>
              <a:rPr lang="ko-KR" altLang="en-US" sz="1800" b="0" i="0" u="none" strike="noStrike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합니다</a:t>
            </a:r>
            <a:r>
              <a:rPr lang="en-CA" altLang="ko-K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.</a:t>
            </a:r>
            <a:endParaRPr lang="en-CA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ase" latinLnBrk="0" hangingPunct="1">
              <a:buNone/>
            </a:pPr>
            <a:r>
              <a:rPr lang="ko-KR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응용 분야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I2C </a:t>
            </a:r>
            <a:r>
              <a:rPr lang="ko-K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통신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. </a:t>
            </a:r>
            <a:r>
              <a:rPr lang="ko-K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인터럽트 라인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. </a:t>
            </a:r>
            <a:r>
              <a:rPr lang="ko-K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멀티 드롭 버스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. </a:t>
            </a:r>
            <a:r>
              <a:rPr lang="ko-KR" sz="1800" b="0" i="0" u="none" strike="noStrike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와이어드</a:t>
            </a:r>
            <a:r>
              <a:rPr lang="ko-K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 논리 </a:t>
            </a:r>
            <a:r>
              <a:rPr lang="ko-KR" sz="1800" b="0" i="0" u="none" strike="noStrike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구현</a:t>
            </a:r>
            <a:r>
              <a:rPr lang="ko-KR" altLang="en-US" sz="1800" b="0" i="0" u="none" strike="noStrike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등에</a:t>
            </a:r>
            <a:r>
              <a:rPr lang="ko-KR" altLang="en-US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 쓰입니다</a:t>
            </a:r>
            <a:r>
              <a:rPr lang="en-CA" altLang="ko-K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.</a:t>
            </a:r>
            <a:endParaRPr lang="en-CA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ase" latinLnBrk="0" hangingPunct="1">
              <a:buNone/>
            </a:pPr>
            <a:r>
              <a:rPr lang="ko-KR" sz="1800" b="0" i="0" u="none" strike="noStrike" kern="1200" dirty="0" err="1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와이어드</a:t>
            </a:r>
            <a:r>
              <a:rPr lang="ko-KR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 논리 구현</a:t>
            </a:r>
            <a:r>
              <a:rPr lang="ko-KR" altLang="en-US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이란</a:t>
            </a:r>
            <a:r>
              <a:rPr lang="en-CA" altLang="ko-KR" sz="1800" b="0" i="0" u="none" strike="noStrike" kern="12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, </a:t>
            </a:r>
            <a:endParaRPr lang="en-CA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base" latinLnBrk="0" hangingPunct="1">
              <a:buNone/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- </a:t>
            </a:r>
            <a:r>
              <a:rPr lang="ko-KR" sz="1800" b="0" i="0" u="none" strike="noStrike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와이어드</a:t>
            </a:r>
            <a:r>
              <a:rPr lang="ko-K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 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AND: </a:t>
            </a:r>
            <a:r>
              <a:rPr lang="ko-K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여러 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Open Collector </a:t>
            </a:r>
            <a:r>
              <a:rPr lang="ko-K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출력이 같은 라인에서 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LOW</a:t>
            </a:r>
            <a:r>
              <a:rPr lang="ko-K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일 때만 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LOW </a:t>
            </a:r>
            <a:r>
              <a:rPr lang="ko-K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상태 유지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.</a:t>
            </a:r>
            <a:b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- </a:t>
            </a:r>
            <a:r>
              <a:rPr lang="ko-KR" sz="1800" b="0" i="0" u="none" strike="noStrike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와이어드</a:t>
            </a:r>
            <a:r>
              <a:rPr lang="ko-K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 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OR: </a:t>
            </a:r>
            <a:r>
              <a:rPr lang="ko-K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여러 출력 중 하나라도 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HIGH</a:t>
            </a:r>
            <a:r>
              <a:rPr lang="ko-K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일 때 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HIGH </a:t>
            </a:r>
            <a:r>
              <a:rPr lang="ko-K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상태 유지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.</a:t>
            </a:r>
            <a:endParaRPr lang="en-CA" sz="1800" b="0" i="0" u="none" strike="noStrike" dirty="0"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54704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fkGroteskNeue"/>
              </a:rPr>
              <a:t>**</a:t>
            </a:r>
            <a:r>
              <a:rPr lang="en-US" altLang="ko-KR" dirty="0"/>
              <a:t>Tri-State Output</a:t>
            </a:r>
            <a:r>
              <a:rPr lang="ko-KR" altLang="en-US" b="0" i="0" dirty="0">
                <a:effectLst/>
                <a:latin typeface="fkGroteskNeue"/>
              </a:rPr>
              <a:t>**은 </a:t>
            </a:r>
            <a:r>
              <a:rPr lang="en-US" altLang="ko-KR" b="0" i="0" dirty="0">
                <a:effectLst/>
                <a:latin typeface="fkGroteskNeue"/>
              </a:rPr>
              <a:t>SoC(System-on-Chip) </a:t>
            </a:r>
            <a:r>
              <a:rPr lang="ko-KR" altLang="en-US" b="0" i="0" dirty="0">
                <a:effectLst/>
                <a:latin typeface="fkGroteskNeue"/>
              </a:rPr>
              <a:t>설계에서 출력 핀이 </a:t>
            </a:r>
            <a:r>
              <a:rPr lang="en-US" altLang="ko-KR" b="0" i="0" dirty="0">
                <a:effectLst/>
                <a:latin typeface="fkGroteskNeue"/>
              </a:rPr>
              <a:t>HIGH, LOW, Hi-Z(High-Impedance) </a:t>
            </a:r>
            <a:r>
              <a:rPr lang="ko-KR" altLang="en-US" b="0" i="0" dirty="0">
                <a:effectLst/>
                <a:latin typeface="fkGroteskNeue"/>
              </a:rPr>
              <a:t>상태 중 하나를 가질 수 있는 출력 방식으로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</a:p>
          <a:p>
            <a:r>
              <a:rPr lang="ko-KR" altLang="en-US" b="0" i="0" dirty="0">
                <a:effectLst/>
                <a:latin typeface="fkGroteskNeue"/>
              </a:rPr>
              <a:t>다중 장치가 동일한 데이터 라인이나 버스를 공유해야 할 때 사용됩니다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r>
              <a:rPr lang="en-US" altLang="ko-KR" b="0" i="0" dirty="0">
                <a:effectLst/>
                <a:latin typeface="fkGroteskNeue"/>
              </a:rPr>
              <a:t> Tri-State </a:t>
            </a:r>
            <a:r>
              <a:rPr lang="ko-KR" altLang="en-US" b="0" i="0" dirty="0">
                <a:effectLst/>
                <a:latin typeface="fkGroteskNeue"/>
              </a:rPr>
              <a:t>출력은 추가적인 </a:t>
            </a:r>
            <a:r>
              <a:rPr lang="en-US" altLang="ko-KR" b="0" i="0" dirty="0">
                <a:effectLst/>
                <a:latin typeface="fkGroteskNeue"/>
              </a:rPr>
              <a:t>Enable </a:t>
            </a:r>
            <a:r>
              <a:rPr lang="ko-KR" altLang="en-US" b="0" i="0" dirty="0">
                <a:effectLst/>
                <a:latin typeface="fkGroteskNeue"/>
              </a:rPr>
              <a:t>신호를 통해 제어되며</a:t>
            </a:r>
            <a:r>
              <a:rPr lang="en-US" altLang="ko-KR" b="0" i="0" dirty="0">
                <a:effectLst/>
                <a:latin typeface="fkGroteskNeue"/>
              </a:rPr>
              <a:t>, Enable </a:t>
            </a:r>
            <a:r>
              <a:rPr lang="ko-KR" altLang="en-US" b="0" i="0" dirty="0">
                <a:effectLst/>
                <a:latin typeface="fkGroteskNeue"/>
              </a:rPr>
              <a:t>신호</a:t>
            </a:r>
            <a:endParaRPr lang="en-CA" altLang="ko-KR" b="0" i="0" dirty="0">
              <a:effectLst/>
              <a:latin typeface="fkGroteskNeue"/>
            </a:endParaRPr>
          </a:p>
          <a:p>
            <a:r>
              <a:rPr lang="ko-KR" altLang="en-US" b="0" i="0" dirty="0">
                <a:effectLst/>
                <a:latin typeface="fkGroteskNeue"/>
              </a:rPr>
              <a:t>가 활성화되면 출력 핀이 </a:t>
            </a:r>
            <a:r>
              <a:rPr lang="en-US" altLang="ko-KR" b="0" i="0" dirty="0">
                <a:effectLst/>
                <a:latin typeface="fkGroteskNeue"/>
              </a:rPr>
              <a:t>HIGH </a:t>
            </a:r>
            <a:r>
              <a:rPr lang="ko-KR" altLang="en-US" b="0" i="0" dirty="0">
                <a:effectLst/>
                <a:latin typeface="fkGroteskNeue"/>
              </a:rPr>
              <a:t>또는 </a:t>
            </a:r>
            <a:r>
              <a:rPr lang="en-US" altLang="ko-KR" b="0" i="0" dirty="0">
                <a:effectLst/>
                <a:latin typeface="fkGroteskNeue"/>
              </a:rPr>
              <a:t>LOW</a:t>
            </a:r>
            <a:r>
              <a:rPr lang="ko-KR" altLang="en-US" b="0" i="0" dirty="0">
                <a:effectLst/>
                <a:latin typeface="fkGroteskNeue"/>
              </a:rPr>
              <a:t>로 동작하고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비활성화되면 </a:t>
            </a:r>
            <a:r>
              <a:rPr lang="en-US" altLang="ko-KR" b="0" i="0" dirty="0">
                <a:effectLst/>
                <a:latin typeface="fkGroteskNeue"/>
              </a:rPr>
              <a:t>Hi-Z </a:t>
            </a:r>
            <a:r>
              <a:rPr lang="ko-KR" altLang="en-US" b="0" i="0" dirty="0">
                <a:effectLst/>
                <a:latin typeface="fkGroteskNeue"/>
              </a:rPr>
              <a:t>상태로 전환됩니다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Hi-Z </a:t>
            </a:r>
            <a:r>
              <a:rPr lang="ko-KR" altLang="en-US" b="0" i="0" dirty="0">
                <a:effectLst/>
                <a:latin typeface="fkGroteskNeue"/>
              </a:rPr>
              <a:t>상태는 출력 핀이 회로에서 분리된 상태를 의미하며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 상태에서는 출력 핀으로부터 전류가 흐르지 않습니다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이를 통해 다른 장치가 동일한 데이터 라인을 사용할 수 있도록 허용하며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회로 간섭을 방지하고 전력 소모를 줄이는 데 유용합니다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이러한 특성 덕분에 </a:t>
            </a:r>
            <a:r>
              <a:rPr lang="en-US" altLang="ko-KR" b="0" i="0" dirty="0">
                <a:effectLst/>
                <a:latin typeface="fkGroteskNeue"/>
              </a:rPr>
              <a:t>Tri-State Output</a:t>
            </a:r>
            <a:r>
              <a:rPr lang="ko-KR" altLang="en-US" b="0" i="0" dirty="0">
                <a:effectLst/>
                <a:latin typeface="fkGroteskNeue"/>
              </a:rPr>
              <a:t>은 데이터 버스와 메모리 인터페이스와 같은 응용 분야에서 널리 사용됩니다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Tri-State Output</a:t>
            </a:r>
            <a:r>
              <a:rPr lang="ko-KR" altLang="en-US" b="0" i="0" dirty="0">
                <a:effectLst/>
                <a:latin typeface="fkGroteskNeue"/>
              </a:rPr>
              <a:t>의 주요 장점은 여러 장치 간 데이터 공유가 가능하다는 점입니다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Hi-Z </a:t>
            </a:r>
            <a:r>
              <a:rPr lang="ko-KR" altLang="en-US" b="0" i="0" dirty="0">
                <a:effectLst/>
                <a:latin typeface="fkGroteskNeue"/>
              </a:rPr>
              <a:t>상태를 활용하면 다중 장치가 하나의 데이터 라인을 공유할 수 있으며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외부 </a:t>
            </a:r>
            <a:r>
              <a:rPr lang="ko-KR" altLang="en-US" b="0" i="0" dirty="0" err="1">
                <a:effectLst/>
                <a:latin typeface="fkGroteskNeue"/>
              </a:rPr>
              <a:t>풀업</a:t>
            </a:r>
            <a:r>
              <a:rPr lang="en-US" altLang="ko-KR" b="0" i="0" dirty="0">
                <a:effectLst/>
                <a:latin typeface="fkGroteskNeue"/>
              </a:rPr>
              <a:t>/</a:t>
            </a:r>
            <a:r>
              <a:rPr lang="ko-KR" altLang="en-US" b="0" i="0" dirty="0" err="1">
                <a:effectLst/>
                <a:latin typeface="fkGroteskNeue"/>
              </a:rPr>
              <a:t>풀다운</a:t>
            </a:r>
            <a:r>
              <a:rPr lang="ko-KR" altLang="en-US" b="0" i="0" dirty="0">
                <a:effectLst/>
                <a:latin typeface="fkGroteskNeue"/>
              </a:rPr>
              <a:t> 저항 없이도 안정적인 동작이 가능합니다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또한</a:t>
            </a:r>
            <a:r>
              <a:rPr lang="en-US" altLang="ko-KR" b="0" i="0" dirty="0">
                <a:effectLst/>
                <a:latin typeface="fkGroteskNeue"/>
              </a:rPr>
              <a:t>, Hi-Z </a:t>
            </a:r>
            <a:r>
              <a:rPr lang="ko-KR" altLang="en-US" b="0" i="0" dirty="0">
                <a:effectLst/>
                <a:latin typeface="fkGroteskNeue"/>
              </a:rPr>
              <a:t>상태는 전력 소비를 줄이는 데 기여합니다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하지만 </a:t>
            </a:r>
            <a:r>
              <a:rPr lang="en-US" altLang="ko-KR" b="0" i="0" dirty="0">
                <a:effectLst/>
                <a:latin typeface="fkGroteskNeue"/>
              </a:rPr>
              <a:t>Tri-State Output</a:t>
            </a:r>
            <a:r>
              <a:rPr lang="ko-KR" altLang="en-US" b="0" i="0" dirty="0">
                <a:effectLst/>
                <a:latin typeface="fkGroteskNeue"/>
              </a:rPr>
              <a:t>에는 몇 가지 단점도 존재합니다</a:t>
            </a:r>
            <a:r>
              <a:rPr lang="en-US" altLang="ko-KR" b="0" i="0" dirty="0">
                <a:effectLst/>
                <a:latin typeface="fkGroteskNeue"/>
              </a:rPr>
              <a:t>. Hi-Z </a:t>
            </a:r>
            <a:r>
              <a:rPr lang="ko-KR" altLang="en-US" b="0" i="0" dirty="0">
                <a:effectLst/>
                <a:latin typeface="fkGroteskNeue"/>
              </a:rPr>
              <a:t>상태에서는 출력 핀이 외부 노이즈에 취약할 수 있으며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충돌을 방지하기 위해 정확한 제어 로직이 필요합니다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특히 다중 장치가 동일한 라인을 사용할 경우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각 장치의 </a:t>
            </a:r>
            <a:r>
              <a:rPr lang="en-US" altLang="ko-KR" b="0" i="0" dirty="0">
                <a:effectLst/>
                <a:latin typeface="fkGroteskNeue"/>
              </a:rPr>
              <a:t>Enable </a:t>
            </a:r>
            <a:r>
              <a:rPr lang="ko-KR" altLang="en-US" b="0" i="0" dirty="0">
                <a:effectLst/>
                <a:latin typeface="fkGroteskNeue"/>
              </a:rPr>
              <a:t>신호를 정밀하게 관리해야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Tri-State Output</a:t>
            </a:r>
            <a:r>
              <a:rPr lang="ko-KR" altLang="en-US" b="0" i="0" dirty="0">
                <a:effectLst/>
                <a:latin typeface="fkGroteskNeue"/>
              </a:rPr>
              <a:t>은 </a:t>
            </a:r>
            <a:r>
              <a:rPr lang="en-US" altLang="ko-KR" b="0" i="0" dirty="0">
                <a:effectLst/>
                <a:latin typeface="fkGroteskNeue"/>
              </a:rPr>
              <a:t>FPGA, </a:t>
            </a:r>
            <a:r>
              <a:rPr lang="ko-KR" altLang="en-US" b="0" i="0" dirty="0" err="1">
                <a:effectLst/>
                <a:latin typeface="fkGroteskNeue"/>
              </a:rPr>
              <a:t>마이크로컨트롤러</a:t>
            </a:r>
            <a:r>
              <a:rPr lang="ko-KR" altLang="en-US" b="0" i="0" dirty="0">
                <a:effectLst/>
                <a:latin typeface="fkGroteskNeue"/>
              </a:rPr>
              <a:t> 설계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데이터 버스 및 메모리 인터페이스와 같은 분야에서 필수적으로 사용되며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효율적인 데이터 공유와 전력 절감이 필요한 </a:t>
            </a:r>
            <a:r>
              <a:rPr lang="en-US" altLang="ko-KR" b="0" i="0" dirty="0">
                <a:effectLst/>
                <a:latin typeface="fkGroteskNeue"/>
              </a:rPr>
              <a:t>SoC </a:t>
            </a:r>
            <a:r>
              <a:rPr lang="ko-KR" altLang="en-US" b="0" i="0" dirty="0">
                <a:effectLst/>
                <a:latin typeface="fkGroteskNeue"/>
              </a:rPr>
              <a:t>설계에서 매우 중요한 역할을 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설계자는 이러한 특성을 이해하고 적절히 활용하여 시스템의 성능과 안정성을 최적화해야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5758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>
                <a:latin typeface="+mn-ea"/>
              </a:rPr>
              <a:t>SoC</a:t>
            </a:r>
            <a:r>
              <a:rPr lang="ko-KR" altLang="en-US" sz="1200" dirty="0">
                <a:latin typeface="+mn-ea"/>
              </a:rPr>
              <a:t>에서의 </a:t>
            </a:r>
            <a:r>
              <a:rPr lang="en-CA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상태 게이트 버퍼 다음을 설계해 </a:t>
            </a:r>
            <a:r>
              <a:rPr lang="ko-KR" altLang="en-US" sz="1200" dirty="0" err="1">
                <a:latin typeface="+mn-ea"/>
              </a:rPr>
              <a:t>보시오</a:t>
            </a:r>
            <a:endParaRPr lang="en-CA" sz="1200" dirty="0">
              <a:latin typeface="+mn-ea"/>
            </a:endParaRP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포트 설명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clk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클럭 신호로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데이터 입출력 동작을 동기화합니다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oe</a:t>
            </a:r>
            <a:r>
              <a:rPr lang="en-US" altLang="ko-KR" b="0" i="0" dirty="0">
                <a:effectLst/>
                <a:latin typeface="fkGroteskNeue"/>
              </a:rPr>
              <a:t>(Output Enable): </a:t>
            </a:r>
            <a:r>
              <a:rPr lang="ko-KR" altLang="en-US" b="0" i="0" dirty="0">
                <a:effectLst/>
                <a:latin typeface="fkGroteskNeue"/>
              </a:rPr>
              <a:t>출력 활성화 신호입니다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oe</a:t>
            </a:r>
            <a:r>
              <a:rPr lang="en-US" altLang="ko-KR" b="0" i="0" dirty="0">
                <a:effectLst/>
                <a:latin typeface="fkGroteskNeue"/>
              </a:rPr>
              <a:t> = 1: </a:t>
            </a:r>
            <a:r>
              <a:rPr lang="ko-KR" altLang="en-US" b="0" i="0" dirty="0">
                <a:effectLst/>
                <a:latin typeface="fkGroteskNeue"/>
              </a:rPr>
              <a:t>출력 모드로 설정되어 내부 데이터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data_in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를 외부 핀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io_pin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으로 전달합니다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oe</a:t>
            </a:r>
            <a:r>
              <a:rPr lang="en-US" altLang="ko-KR" b="0" i="0" dirty="0">
                <a:effectLst/>
                <a:latin typeface="fkGroteskNeue"/>
              </a:rPr>
              <a:t> = 0: </a:t>
            </a:r>
            <a:r>
              <a:rPr lang="ko-KR" altLang="en-US" b="0" i="0" dirty="0">
                <a:effectLst/>
                <a:latin typeface="fkGroteskNeue"/>
              </a:rPr>
              <a:t>입력 모드로 설정되어 외부 핀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io_pin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에서 데이터를 읽어 내부 레지스터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data_out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에 저장합니다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data_in</a:t>
            </a:r>
            <a:r>
              <a:rPr lang="en-US" altLang="ko-KR" b="0" i="0" dirty="0">
                <a:effectLst/>
                <a:latin typeface="fkGroteskNeue"/>
              </a:rPr>
              <a:t>: DUT</a:t>
            </a:r>
            <a:r>
              <a:rPr lang="ko-KR" altLang="en-US" b="0" i="0" dirty="0">
                <a:effectLst/>
                <a:latin typeface="fkGroteskNeue"/>
              </a:rPr>
              <a:t>가 출력할 데이터입니다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data_out</a:t>
            </a:r>
            <a:r>
              <a:rPr lang="en-US" altLang="ko-KR" b="0" i="0" dirty="0">
                <a:effectLst/>
                <a:latin typeface="fkGroteskNeue"/>
              </a:rPr>
              <a:t>: DUT</a:t>
            </a:r>
            <a:r>
              <a:rPr lang="ko-KR" altLang="en-US" b="0" i="0" dirty="0">
                <a:effectLst/>
                <a:latin typeface="fkGroteskNeue"/>
              </a:rPr>
              <a:t>가 입력 모드일 때 외부 핀에서 읽은 데이터를 저장하는 레지스터입니다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io_pin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양방향 핀으로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외부와 연결됩니다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 err="1">
                <a:effectLst/>
                <a:latin typeface="var(--font-fk-grotesk)"/>
              </a:rPr>
              <a:t>트라이스테이트</a:t>
            </a:r>
            <a:r>
              <a:rPr lang="ko-KR" altLang="en-US" b="0" i="0" dirty="0">
                <a:effectLst/>
                <a:latin typeface="var(--font-fk-grotesk)"/>
              </a:rPr>
              <a:t> 제어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assign </a:t>
            </a:r>
            <a:r>
              <a:rPr lang="en-US" altLang="ko-KR" b="0" i="0" dirty="0" err="1">
                <a:effectLst/>
                <a:latin typeface="fkGroteskNeue"/>
              </a:rPr>
              <a:t>io_pin</a:t>
            </a:r>
            <a:r>
              <a:rPr lang="en-US" altLang="ko-KR" b="0" i="0" dirty="0">
                <a:effectLst/>
                <a:latin typeface="fkGroteskNeue"/>
              </a:rPr>
              <a:t> = (</a:t>
            </a:r>
            <a:r>
              <a:rPr lang="en-US" altLang="ko-KR" b="0" i="0" dirty="0" err="1">
                <a:effectLst/>
                <a:latin typeface="fkGroteskNeue"/>
              </a:rPr>
              <a:t>oe</a:t>
            </a:r>
            <a:r>
              <a:rPr lang="en-US" altLang="ko-KR" b="0" i="0" dirty="0">
                <a:effectLst/>
                <a:latin typeface="fkGroteskNeue"/>
              </a:rPr>
              <a:t>) ? </a:t>
            </a:r>
            <a:r>
              <a:rPr lang="en-US" altLang="ko-KR" b="0" i="0" dirty="0" err="1">
                <a:effectLst/>
                <a:latin typeface="fkGroteskNeue"/>
              </a:rPr>
              <a:t>data_in</a:t>
            </a:r>
            <a:r>
              <a:rPr lang="en-US" altLang="ko-KR" b="0" i="0" dirty="0">
                <a:effectLst/>
                <a:latin typeface="fkGroteskNeue"/>
              </a:rPr>
              <a:t> : 8'bz;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oe</a:t>
            </a:r>
            <a:r>
              <a:rPr lang="en-US" altLang="ko-KR" b="0" i="0" dirty="0">
                <a:effectLst/>
                <a:latin typeface="fkGroteskNeue"/>
              </a:rPr>
              <a:t> = 1</a:t>
            </a:r>
            <a:r>
              <a:rPr lang="ko-KR" altLang="en-US" b="0" i="0" dirty="0">
                <a:effectLst/>
                <a:latin typeface="fkGroteskNeue"/>
              </a:rPr>
              <a:t>이면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내부 데이터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data_in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가 외부 핀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io_pin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으로 전달됩니다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oe</a:t>
            </a:r>
            <a:r>
              <a:rPr lang="en-US" altLang="ko-KR" b="0" i="0" dirty="0">
                <a:effectLst/>
                <a:latin typeface="fkGroteskNeue"/>
              </a:rPr>
              <a:t> = 0</a:t>
            </a:r>
            <a:r>
              <a:rPr lang="ko-KR" altLang="en-US" b="0" i="0" dirty="0">
                <a:effectLst/>
                <a:latin typeface="fkGroteskNeue"/>
              </a:rPr>
              <a:t>이면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핀이 </a:t>
            </a:r>
            <a:r>
              <a:rPr lang="ko-KR" altLang="en-US" b="0" i="0" dirty="0" err="1">
                <a:effectLst/>
                <a:latin typeface="fkGroteskNeue"/>
              </a:rPr>
              <a:t>고임피던스</a:t>
            </a:r>
            <a:r>
              <a:rPr lang="ko-KR" altLang="en-US" b="0" i="0" dirty="0">
                <a:effectLst/>
                <a:latin typeface="fkGroteskNeue"/>
              </a:rPr>
              <a:t> 상태</a:t>
            </a:r>
            <a:r>
              <a:rPr lang="en-US" altLang="ko-KR" b="0" i="0" dirty="0">
                <a:effectLst/>
                <a:latin typeface="fkGroteskNeue"/>
              </a:rPr>
              <a:t>(Z)</a:t>
            </a:r>
            <a:r>
              <a:rPr lang="ko-KR" altLang="en-US" b="0" i="0" dirty="0">
                <a:effectLst/>
                <a:latin typeface="fkGroteskNeue"/>
              </a:rPr>
              <a:t>로 설정되어 외부에서 데이터를 읽을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입력 데이터 읽기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always @(posedge </a:t>
            </a:r>
            <a:r>
              <a:rPr lang="en-US" altLang="ko-KR" b="0" i="0" dirty="0" err="1">
                <a:effectLst/>
                <a:latin typeface="fkGroteskNeue"/>
              </a:rPr>
              <a:t>clk</a:t>
            </a:r>
            <a:r>
              <a:rPr lang="en-US" altLang="ko-KR" b="0" i="0" dirty="0">
                <a:effectLst/>
                <a:latin typeface="fkGroteskNeue"/>
              </a:rPr>
              <a:t>) </a:t>
            </a:r>
            <a:r>
              <a:rPr lang="ko-KR" altLang="en-US" b="0" i="0" dirty="0">
                <a:effectLst/>
                <a:latin typeface="fkGroteskNeue"/>
              </a:rPr>
              <a:t>블록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클럭 상승 </a:t>
            </a:r>
            <a:r>
              <a:rPr lang="ko-KR" altLang="en-US" b="0" i="0" dirty="0" err="1">
                <a:effectLst/>
                <a:latin typeface="fkGroteskNeue"/>
              </a:rPr>
              <a:t>에지에서</a:t>
            </a:r>
            <a:r>
              <a:rPr lang="ko-KR" altLang="en-US" b="0" i="0" dirty="0">
                <a:effectLst/>
                <a:latin typeface="fkGroteskNeue"/>
              </a:rPr>
              <a:t> 실행됩니다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oe</a:t>
            </a:r>
            <a:r>
              <a:rPr lang="en-US" altLang="ko-KR" b="0" i="0" dirty="0">
                <a:effectLst/>
                <a:latin typeface="fkGroteskNeue"/>
              </a:rPr>
              <a:t> = 0</a:t>
            </a:r>
            <a:r>
              <a:rPr lang="ko-KR" altLang="en-US" b="0" i="0" dirty="0">
                <a:effectLst/>
                <a:latin typeface="fkGroteskNeue"/>
              </a:rPr>
              <a:t>일 때만 외부 핀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io_pin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의 값을 읽어 내부 레지스터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data_out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에 저장합니다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8246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effectLst/>
                <a:latin typeface="fkGroteskNeue"/>
              </a:rPr>
              <a:t>클럭과 리셋은 디지털 시스템의 작동 타이밍과 초기화를 제어하는 데 필수적인 역할을 담당합니다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적절한 </a:t>
            </a:r>
            <a:r>
              <a:rPr lang="ko-KR" altLang="en-US" b="0" i="0" dirty="0" err="1">
                <a:effectLst/>
                <a:latin typeface="fkGroteskNeue"/>
              </a:rPr>
              <a:t>클록과</a:t>
            </a:r>
            <a:r>
              <a:rPr lang="ko-KR" altLang="en-US" b="0" i="0" dirty="0">
                <a:effectLst/>
                <a:latin typeface="fkGroteskNeue"/>
              </a:rPr>
              <a:t> 리셋 설계는 안정적인 </a:t>
            </a:r>
            <a:r>
              <a:rPr lang="en-US" altLang="ko-KR" b="0" i="0" dirty="0">
                <a:effectLst/>
                <a:latin typeface="fkGroteskNeue"/>
              </a:rPr>
              <a:t>SoC </a:t>
            </a:r>
            <a:r>
              <a:rPr lang="ko-KR" altLang="en-US" b="0" i="0" dirty="0">
                <a:effectLst/>
                <a:latin typeface="fkGroteskNeue"/>
              </a:rPr>
              <a:t>구현의 기반이 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잘못된 구현은 시뮬레이션부터 실제 하드웨어 작동까지 다양한 문제를 야기할 수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endParaRPr lang="en-CA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clk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은 디지털 전자 시스템에서 </a:t>
            </a:r>
            <a:r>
              <a:rPr lang="ko-KR" altLang="en-US" b="0" i="0" dirty="0" err="1">
                <a:effectLst/>
                <a:latin typeface="fkGroteskNeue"/>
              </a:rPr>
              <a:t>클록은</a:t>
            </a:r>
            <a:r>
              <a:rPr lang="ko-KR" altLang="en-US" b="0" i="0" dirty="0">
                <a:effectLst/>
                <a:latin typeface="fkGroteskNeue"/>
              </a:rPr>
              <a:t> 시스템의 상태 업데이트를 위한 기준 신호이며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일종의 </a:t>
            </a:r>
            <a:r>
              <a:rPr lang="en-US" altLang="ko-KR" b="0" i="0" dirty="0">
                <a:effectLst/>
                <a:latin typeface="fkGroteskNeue"/>
              </a:rPr>
              <a:t>"</a:t>
            </a:r>
            <a:r>
              <a:rPr lang="ko-KR" altLang="en-US" b="0" i="0" dirty="0">
                <a:effectLst/>
                <a:latin typeface="fkGroteskNeue"/>
              </a:rPr>
              <a:t>심장 박동</a:t>
            </a:r>
            <a:r>
              <a:rPr lang="en-US" altLang="ko-KR" b="0" i="0" dirty="0">
                <a:effectLst/>
                <a:latin typeface="fkGroteskNeue"/>
              </a:rPr>
              <a:t>" </a:t>
            </a:r>
            <a:r>
              <a:rPr lang="ko-KR" altLang="en-US" b="0" i="0" dirty="0">
                <a:effectLst/>
                <a:latin typeface="fkGroteskNeue"/>
              </a:rPr>
              <a:t>역할을 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신호는 일반적으로 </a:t>
            </a:r>
            <a:r>
              <a:rPr lang="ko-KR" altLang="en-US" b="0" i="0" dirty="0" err="1">
                <a:effectLst/>
                <a:latin typeface="fkGroteskNeue"/>
              </a:rPr>
              <a:t>오실레이터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수정 </a:t>
            </a:r>
            <a:r>
              <a:rPr lang="ko-KR" altLang="en-US" b="0" i="0" dirty="0" err="1">
                <a:effectLst/>
                <a:latin typeface="fkGroteskNeue"/>
              </a:rPr>
              <a:t>발진기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에 의해 생성되며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주기적으로 높은 상태와 낮은 상태 간을 빠르게 전환하여 메모리와 로직이 동시에 업데이트되도록 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이를 통해 경합 조건</a:t>
            </a:r>
            <a:r>
              <a:rPr lang="en-US" altLang="ko-KR" b="0" i="0" dirty="0">
                <a:effectLst/>
                <a:latin typeface="fkGroteskNeue"/>
              </a:rPr>
              <a:t>(race condition)</a:t>
            </a:r>
            <a:r>
              <a:rPr lang="ko-KR" altLang="en-US" b="0" i="0" dirty="0">
                <a:effectLst/>
                <a:latin typeface="fkGroteskNeue"/>
              </a:rPr>
              <a:t>을 방지하고 안정적인 회로 동작을 보장합니다</a:t>
            </a:r>
            <a:endParaRPr lang="en-CA" altLang="ko-KR" b="0" i="0" dirty="0">
              <a:effectLst/>
              <a:latin typeface="fkGroteskNeue"/>
            </a:endParaRPr>
          </a:p>
          <a:p>
            <a:pPr algn="l"/>
            <a:endParaRPr lang="en-CA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디지털 시스템에서 데이터 처리의 타이밍을 제어하는 주기적인 신호입니다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주파수와 주기를 통해 신호의 반복속도와 시간 등을 나타내며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디지털 회로의 동작 속도를 결정합니다</a:t>
            </a:r>
            <a:r>
              <a:rPr lang="en-US" altLang="ko-KR" b="0" i="0" u="none" strike="noStrike" dirty="0">
                <a:effectLst/>
                <a:latin typeface="var(--font-berkeley-mono)"/>
                <a:hlinkClick r:id="rId3"/>
              </a:rPr>
              <a:t>1</a:t>
            </a:r>
            <a:r>
              <a:rPr lang="en-US" altLang="ko-KR" b="0" i="0" dirty="0">
                <a:effectLst/>
                <a:latin typeface="fkGroteskNeue"/>
              </a:rPr>
              <a:t>. </a:t>
            </a:r>
            <a:r>
              <a:rPr lang="ko-KR" altLang="en-US" b="0" i="0" dirty="0" err="1">
                <a:effectLst/>
                <a:latin typeface="fkGroteskNeue"/>
              </a:rPr>
              <a:t>클록은</a:t>
            </a:r>
            <a:r>
              <a:rPr lang="ko-KR" altLang="en-US" b="0" i="0" dirty="0">
                <a:effectLst/>
                <a:latin typeface="fkGroteskNeue"/>
              </a:rPr>
              <a:t> 시스템 내의 다양한 요소들이 동기화되어 작동할 수 있도록 하는 중요한 역할을 담당합니다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SoC </a:t>
            </a:r>
            <a:r>
              <a:rPr lang="ko-KR" altLang="en-US" b="0" i="0" dirty="0">
                <a:effectLst/>
                <a:latin typeface="fkGroteskNeue"/>
              </a:rPr>
              <a:t>설계에서 </a:t>
            </a:r>
            <a:r>
              <a:rPr lang="ko-KR" altLang="en-US" b="0" i="0" dirty="0" err="1">
                <a:effectLst/>
                <a:latin typeface="fkGroteskNeue"/>
              </a:rPr>
              <a:t>클록은</a:t>
            </a:r>
            <a:r>
              <a:rPr lang="ko-KR" altLang="en-US" b="0" i="0" dirty="0">
                <a:effectLst/>
                <a:latin typeface="fkGroteskNeue"/>
              </a:rPr>
              <a:t> 일반적으로 칩 외부에서 생성되어 칩 내부로 들어옵니다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칩에 들어온 </a:t>
            </a:r>
            <a:r>
              <a:rPr lang="ko-KR" altLang="en-US" b="0" i="0" dirty="0" err="1">
                <a:effectLst/>
                <a:latin typeface="fkGroteskNeue"/>
              </a:rPr>
              <a:t>클록은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Crystal</a:t>
            </a:r>
            <a:r>
              <a:rPr lang="ko-KR" altLang="en-US" b="0" i="0" dirty="0">
                <a:effectLst/>
                <a:latin typeface="fkGroteskNeue"/>
              </a:rPr>
              <a:t>을 통해 들어오며</a:t>
            </a:r>
            <a:r>
              <a:rPr lang="en-US" altLang="ko-KR" b="0" i="0" dirty="0">
                <a:effectLst/>
                <a:latin typeface="fkGroteskNeue"/>
              </a:rPr>
              <a:t>, PLL(Phase Locked Loop)</a:t>
            </a:r>
            <a:r>
              <a:rPr lang="ko-KR" altLang="en-US" b="0" i="0" dirty="0">
                <a:effectLst/>
                <a:latin typeface="fkGroteskNeue"/>
              </a:rPr>
              <a:t>과 같은 회로를 통해 </a:t>
            </a:r>
            <a:r>
              <a:rPr lang="ko-KR" altLang="en-US" b="0" i="0" dirty="0" err="1">
                <a:effectLst/>
                <a:latin typeface="fkGroteskNeue"/>
              </a:rPr>
              <a:t>클록의</a:t>
            </a:r>
            <a:r>
              <a:rPr lang="ko-KR" altLang="en-US" b="0" i="0" dirty="0">
                <a:effectLst/>
                <a:latin typeface="fkGroteskNeue"/>
              </a:rPr>
              <a:t> 위상</a:t>
            </a:r>
            <a:r>
              <a:rPr lang="en-US" altLang="ko-KR" b="0" i="0" dirty="0">
                <a:effectLst/>
                <a:latin typeface="fkGroteskNeue"/>
              </a:rPr>
              <a:t>(Phase), </a:t>
            </a:r>
            <a:r>
              <a:rPr lang="ko-KR" altLang="en-US" b="0" i="0" dirty="0">
                <a:effectLst/>
                <a:latin typeface="fkGroteskNeue"/>
              </a:rPr>
              <a:t>주파수</a:t>
            </a:r>
            <a:r>
              <a:rPr lang="en-US" altLang="ko-KR" b="0" i="0" dirty="0">
                <a:effectLst/>
                <a:latin typeface="fkGroteskNeue"/>
              </a:rPr>
              <a:t>(Hz) </a:t>
            </a:r>
            <a:r>
              <a:rPr lang="ko-KR" altLang="en-US" b="0" i="0" dirty="0">
                <a:effectLst/>
                <a:latin typeface="fkGroteskNeue"/>
              </a:rPr>
              <a:t>등을 조정하여 목적에 맞는 </a:t>
            </a:r>
            <a:r>
              <a:rPr lang="ko-KR" altLang="en-US" b="0" i="0" dirty="0" err="1">
                <a:effectLst/>
                <a:latin typeface="fkGroteskNeue"/>
              </a:rPr>
              <a:t>클록을</a:t>
            </a:r>
            <a:r>
              <a:rPr lang="ko-KR" altLang="en-US" b="0" i="0" dirty="0">
                <a:effectLst/>
                <a:latin typeface="fkGroteskNeue"/>
              </a:rPr>
              <a:t> 생성하고 칩 내부의 레지스터로 전달합니다</a:t>
            </a:r>
            <a:r>
              <a:rPr lang="en-US" altLang="ko-KR" b="0" i="0" u="none" strike="noStrike" dirty="0">
                <a:effectLst/>
                <a:latin typeface="var(--font-berkeley-mono)"/>
                <a:hlinkClick r:id="rId4"/>
              </a:rPr>
              <a:t>12</a:t>
            </a:r>
            <a:r>
              <a:rPr lang="en-US" altLang="ko-KR" b="0" i="0" dirty="0">
                <a:effectLst/>
                <a:latin typeface="fkGroteskNeue"/>
              </a:rPr>
              <a:t>. </a:t>
            </a:r>
            <a:r>
              <a:rPr lang="ko-KR" altLang="en-US" b="0" i="0" dirty="0">
                <a:effectLst/>
                <a:latin typeface="fkGroteskNeue"/>
              </a:rPr>
              <a:t>이렇게 생성된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신호는 </a:t>
            </a:r>
            <a:r>
              <a:rPr lang="en-US" altLang="ko-KR" b="0" i="0" dirty="0">
                <a:effectLst/>
                <a:latin typeface="fkGroteskNeue"/>
              </a:rPr>
              <a:t>SoC </a:t>
            </a:r>
            <a:r>
              <a:rPr lang="ko-KR" altLang="en-US" b="0" i="0" dirty="0">
                <a:effectLst/>
                <a:latin typeface="fkGroteskNeue"/>
              </a:rPr>
              <a:t>내의 다양한 모듈과 레지스터에 분배됩니다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dirty="0"/>
          </a:p>
          <a:p>
            <a:pPr algn="l"/>
            <a:r>
              <a:rPr lang="ko-KR" altLang="en-US" b="0" i="0" dirty="0" err="1">
                <a:effectLst/>
                <a:latin typeface="var(--font-fk-grotesk)"/>
              </a:rPr>
              <a:t>클록</a:t>
            </a:r>
            <a:r>
              <a:rPr lang="ko-KR" altLang="en-US" b="0" i="0" dirty="0">
                <a:effectLst/>
                <a:latin typeface="var(--font-fk-grotesk)"/>
              </a:rPr>
              <a:t> 시스템 설계</a:t>
            </a:r>
          </a:p>
          <a:p>
            <a:pPr algn="l"/>
            <a:r>
              <a:rPr lang="en-US" altLang="ko-KR" b="0" i="0" dirty="0">
                <a:effectLst/>
                <a:latin typeface="var(--font-fk-grotesk)"/>
              </a:rPr>
              <a:t>SoC</a:t>
            </a:r>
            <a:r>
              <a:rPr lang="ko-KR" altLang="en-US" b="0" i="0" dirty="0">
                <a:effectLst/>
                <a:latin typeface="var(--font-fk-grotesk)"/>
              </a:rPr>
              <a:t>에서의 </a:t>
            </a:r>
            <a:r>
              <a:rPr lang="ko-KR" altLang="en-US" b="0" i="0" dirty="0" err="1">
                <a:effectLst/>
                <a:latin typeface="var(--font-fk-grotesk)"/>
              </a:rPr>
              <a:t>클록</a:t>
            </a:r>
            <a:r>
              <a:rPr lang="ko-KR" altLang="en-US" b="0" i="0" dirty="0">
                <a:effectLst/>
                <a:latin typeface="var(--font-fk-grotesk)"/>
              </a:rPr>
              <a:t> 생성 및 분배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SoC</a:t>
            </a:r>
            <a:r>
              <a:rPr lang="ko-KR" altLang="en-US" b="0" i="0" dirty="0">
                <a:effectLst/>
                <a:latin typeface="fkGroteskNeue"/>
              </a:rPr>
              <a:t>에서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생성은 복잡한 구조를 가질 수 있으며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여러 소스로부터 파생된 </a:t>
            </a:r>
            <a:r>
              <a:rPr lang="ko-KR" altLang="en-US" b="0" i="0" dirty="0" err="1">
                <a:effectLst/>
                <a:latin typeface="fkGroteskNeue"/>
              </a:rPr>
              <a:t>클록들이</a:t>
            </a:r>
            <a:r>
              <a:rPr lang="ko-KR" altLang="en-US" b="0" i="0" dirty="0">
                <a:effectLst/>
                <a:latin typeface="fkGroteskNeue"/>
              </a:rPr>
              <a:t> 시스템의 기능을 가능하게 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생성은 일반적으로 외부 소스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크리스탈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에서 시작하여 </a:t>
            </a:r>
            <a:r>
              <a:rPr lang="en-US" altLang="ko-KR" b="0" i="0" dirty="0">
                <a:effectLst/>
                <a:latin typeface="fkGroteskNeue"/>
              </a:rPr>
              <a:t>PLL</a:t>
            </a:r>
            <a:r>
              <a:rPr lang="ko-KR" altLang="en-US" b="0" i="0" dirty="0">
                <a:effectLst/>
                <a:latin typeface="fkGroteskNeue"/>
              </a:rPr>
              <a:t>을 통해 필요한 주파수로 구성됩니다</a:t>
            </a:r>
            <a:r>
              <a:rPr lang="en-US" altLang="ko-KR" b="0" i="0" u="none" strike="noStrike" dirty="0">
                <a:effectLst/>
                <a:latin typeface="var(--font-berkeley-mono)"/>
                <a:hlinkClick r:id="rId5"/>
              </a:rPr>
              <a:t>3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PLL</a:t>
            </a:r>
            <a:r>
              <a:rPr lang="ko-KR" altLang="en-US" b="0" i="0" dirty="0">
                <a:effectLst/>
                <a:latin typeface="fkGroteskNeue"/>
              </a:rPr>
              <a:t>은 외부에서 들어오는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신호를 기반으로 다양한 주파수와 위상을 가진 </a:t>
            </a:r>
            <a:r>
              <a:rPr lang="ko-KR" altLang="en-US" b="0" i="0" dirty="0" err="1">
                <a:effectLst/>
                <a:latin typeface="fkGroteskNeue"/>
              </a:rPr>
              <a:t>클록을</a:t>
            </a:r>
            <a:r>
              <a:rPr lang="ko-KR" altLang="en-US" b="0" i="0" dirty="0">
                <a:effectLst/>
                <a:latin typeface="fkGroteskNeue"/>
              </a:rPr>
              <a:t> 생성할 수 있는 핵심 컴포넌트입니다</a:t>
            </a:r>
            <a:r>
              <a:rPr lang="en-US" altLang="ko-KR" b="0" i="0" dirty="0">
                <a:effectLst/>
                <a:latin typeface="fkGroteskNeue"/>
              </a:rPr>
              <a:t>. FPGA </a:t>
            </a:r>
            <a:r>
              <a:rPr lang="ko-KR" altLang="en-US" b="0" i="0" dirty="0">
                <a:effectLst/>
                <a:latin typeface="fkGroteskNeue"/>
              </a:rPr>
              <a:t>설계에서는 </a:t>
            </a:r>
            <a:r>
              <a:rPr lang="en-US" altLang="ko-KR" b="0" i="0" dirty="0">
                <a:effectLst/>
                <a:latin typeface="fkGroteskNeue"/>
              </a:rPr>
              <a:t>Clocking Wizard</a:t>
            </a:r>
            <a:r>
              <a:rPr lang="ko-KR" altLang="en-US" b="0" i="0" dirty="0">
                <a:effectLst/>
                <a:latin typeface="fkGroteskNeue"/>
              </a:rPr>
              <a:t>와 같은 </a:t>
            </a:r>
            <a:r>
              <a:rPr lang="en-US" altLang="ko-KR" b="0" i="0" dirty="0">
                <a:effectLst/>
                <a:latin typeface="fkGroteskNeue"/>
              </a:rPr>
              <a:t>IP(Intellectual Property)</a:t>
            </a:r>
            <a:r>
              <a:rPr lang="ko-KR" altLang="en-US" b="0" i="0" dirty="0">
                <a:effectLst/>
                <a:latin typeface="fkGroteskNeue"/>
              </a:rPr>
              <a:t>를 사용하여 </a:t>
            </a:r>
            <a:r>
              <a:rPr lang="en-US" altLang="ko-KR" b="0" i="0" dirty="0">
                <a:effectLst/>
                <a:latin typeface="fkGroteskNeue"/>
              </a:rPr>
              <a:t>PLL </a:t>
            </a:r>
            <a:r>
              <a:rPr lang="ko-KR" altLang="en-US" b="0" i="0" dirty="0">
                <a:effectLst/>
                <a:latin typeface="fkGroteskNeue"/>
              </a:rPr>
              <a:t>기능을 구현하는 경우가 많습니다</a:t>
            </a:r>
            <a:endParaRPr lang="en-US" altLang="ko-KR" b="0" i="0" u="none" strike="noStrike" dirty="0">
              <a:effectLst/>
              <a:latin typeface="var(--font-berkeley-mono)"/>
            </a:endParaRPr>
          </a:p>
          <a:p>
            <a:pPr algn="l"/>
            <a:endParaRPr lang="en-US" altLang="ko-KR" b="0" i="0" u="none" strike="noStrike" dirty="0">
              <a:effectLst/>
              <a:latin typeface="var(--font-berkeley-mono)"/>
            </a:endParaRPr>
          </a:p>
          <a:p>
            <a:pPr lvl="1"/>
            <a:r>
              <a:rPr lang="en-US" altLang="ko-KR" sz="1200" b="0" i="0" dirty="0">
                <a:effectLst/>
                <a:latin typeface="fkGroteskNeue"/>
              </a:rPr>
              <a:t>SoC(System-on-Chip) </a:t>
            </a:r>
            <a:r>
              <a:rPr lang="ko-KR" altLang="en-US" sz="1200" b="0" i="0" dirty="0">
                <a:effectLst/>
                <a:latin typeface="fkGroteskNeue"/>
              </a:rPr>
              <a:t>설계에서 클럭은 다양한 주파수와 특성을 가진 여러 클럭 도메인을 필요로 하며</a:t>
            </a:r>
            <a:r>
              <a:rPr lang="en-US" altLang="ko-KR" sz="1200" b="0" i="0" dirty="0">
                <a:effectLst/>
                <a:latin typeface="fkGroteskNeue"/>
              </a:rPr>
              <a:t>, </a:t>
            </a:r>
            <a:r>
              <a:rPr lang="ko-KR" altLang="en-US" sz="1200" b="0" i="0" dirty="0">
                <a:effectLst/>
                <a:latin typeface="fkGroteskNeue"/>
              </a:rPr>
              <a:t>주로 </a:t>
            </a:r>
            <a:r>
              <a:rPr lang="en-US" altLang="ko-KR" sz="1200" b="0" i="0" dirty="0">
                <a:effectLst/>
                <a:latin typeface="fkGroteskNeue"/>
              </a:rPr>
              <a:t>PLL(Phase-Locked Loop)</a:t>
            </a:r>
            <a:r>
              <a:rPr lang="ko-KR" altLang="en-US" sz="1200" b="0" i="0" dirty="0">
                <a:effectLst/>
                <a:latin typeface="fkGroteskNeue"/>
              </a:rPr>
              <a:t>을 이용해 생성된다</a:t>
            </a:r>
            <a:r>
              <a:rPr lang="en-US" altLang="ko-KR" sz="1200" b="0" i="0" dirty="0">
                <a:effectLst/>
                <a:latin typeface="fkGroteskNeue"/>
              </a:rPr>
              <a:t>. </a:t>
            </a:r>
          </a:p>
          <a:p>
            <a:pPr lvl="1"/>
            <a:r>
              <a:rPr lang="ko-KR" altLang="en-US" sz="1200" b="0" i="0" dirty="0">
                <a:effectLst/>
                <a:latin typeface="fkGroteskNeue"/>
              </a:rPr>
              <a:t>일반적인 </a:t>
            </a:r>
            <a:r>
              <a:rPr lang="en-US" altLang="ko-KR" sz="1200" b="0" i="0" dirty="0">
                <a:effectLst/>
                <a:latin typeface="fkGroteskNeue"/>
              </a:rPr>
              <a:t>SoC</a:t>
            </a:r>
            <a:r>
              <a:rPr lang="ko-KR" altLang="en-US" sz="1200" b="0" i="0" dirty="0">
                <a:effectLst/>
                <a:latin typeface="fkGroteskNeue"/>
              </a:rPr>
              <a:t>의 클럭 생성 구조는 다음과 같다</a:t>
            </a:r>
            <a:r>
              <a:rPr lang="en-US" altLang="ko-KR" sz="1200" b="0" i="0" dirty="0">
                <a:effectLst/>
                <a:latin typeface="fkGroteskNeue"/>
              </a:rPr>
              <a:t>:</a:t>
            </a:r>
          </a:p>
          <a:p>
            <a:pPr lvl="1"/>
            <a:endParaRPr lang="en-US" altLang="ko-KR" sz="1200" b="0" i="0" dirty="0">
              <a:effectLst/>
              <a:latin typeface="fkGroteskNeue"/>
            </a:endParaRPr>
          </a:p>
          <a:p>
            <a:pPr lvl="1"/>
            <a:r>
              <a:rPr lang="ko-KR" altLang="en-US" sz="1200" b="0" i="0" dirty="0">
                <a:effectLst/>
                <a:latin typeface="fkGroteskNeue"/>
              </a:rPr>
              <a:t>외부에서 입력된 기준 클럭</a:t>
            </a:r>
            <a:r>
              <a:rPr lang="en-US" altLang="ko-KR" sz="1200" b="0" i="0" dirty="0">
                <a:effectLst/>
                <a:latin typeface="fkGroteskNeue"/>
              </a:rPr>
              <a:t>(</a:t>
            </a:r>
            <a:r>
              <a:rPr lang="en-US" altLang="ko-KR" sz="1200" b="0" i="0" dirty="0" err="1">
                <a:effectLst/>
                <a:latin typeface="fkGroteskNeue"/>
              </a:rPr>
              <a:t>ref_clk</a:t>
            </a:r>
            <a:r>
              <a:rPr lang="en-US" altLang="ko-KR" sz="1200" b="0" i="0" dirty="0">
                <a:effectLst/>
                <a:latin typeface="fkGroteskNeue"/>
              </a:rPr>
              <a:t>)</a:t>
            </a:r>
            <a:r>
              <a:rPr lang="ko-KR" altLang="en-US" sz="1200" b="0" i="0" dirty="0">
                <a:effectLst/>
                <a:latin typeface="fkGroteskNeue"/>
              </a:rPr>
              <a:t>을 </a:t>
            </a:r>
            <a:r>
              <a:rPr lang="en-US" altLang="ko-KR" sz="1200" b="0" i="0" dirty="0">
                <a:effectLst/>
                <a:latin typeface="fkGroteskNeue"/>
              </a:rPr>
              <a:t>PLL</a:t>
            </a:r>
            <a:r>
              <a:rPr lang="ko-KR" altLang="en-US" sz="1200" b="0" i="0" dirty="0">
                <a:effectLst/>
                <a:latin typeface="fkGroteskNeue"/>
              </a:rPr>
              <a:t>의 입력으로 사용하여 원하는 주파수의 내부 클럭</a:t>
            </a:r>
            <a:r>
              <a:rPr lang="en-US" altLang="ko-KR" sz="1200" b="0" i="0" dirty="0">
                <a:effectLst/>
                <a:latin typeface="fkGroteskNeue"/>
              </a:rPr>
              <a:t>(</a:t>
            </a:r>
            <a:r>
              <a:rPr lang="en-US" altLang="ko-KR" sz="1200" b="0" i="0" dirty="0" err="1">
                <a:effectLst/>
                <a:latin typeface="fkGroteskNeue"/>
              </a:rPr>
              <a:t>pll_clk</a:t>
            </a:r>
            <a:r>
              <a:rPr lang="en-US" altLang="ko-KR" sz="1200" b="0" i="0" dirty="0">
                <a:effectLst/>
                <a:latin typeface="fkGroteskNeue"/>
              </a:rPr>
              <a:t>)</a:t>
            </a:r>
            <a:r>
              <a:rPr lang="ko-KR" altLang="en-US" sz="1200" b="0" i="0" dirty="0">
                <a:effectLst/>
                <a:latin typeface="fkGroteskNeue"/>
              </a:rPr>
              <a:t>을 생성한다</a:t>
            </a:r>
            <a:r>
              <a:rPr lang="en-US" altLang="ko-KR" sz="1200" b="0" i="0" dirty="0">
                <a:effectLst/>
                <a:latin typeface="fkGroteskNeue"/>
              </a:rPr>
              <a:t>.</a:t>
            </a:r>
          </a:p>
          <a:p>
            <a:pPr lvl="1"/>
            <a:endParaRPr lang="en-US" altLang="ko-KR" sz="1200" b="0" i="0" dirty="0">
              <a:effectLst/>
              <a:latin typeface="fkGroteskNeue"/>
            </a:endParaRPr>
          </a:p>
          <a:p>
            <a:pPr lvl="1"/>
            <a:r>
              <a:rPr lang="ko-KR" altLang="en-US" sz="1200" b="0" i="0" dirty="0">
                <a:effectLst/>
                <a:latin typeface="fkGroteskNeue"/>
              </a:rPr>
              <a:t>생성된 </a:t>
            </a:r>
            <a:r>
              <a:rPr lang="en-US" altLang="ko-KR" sz="1200" b="0" i="0" dirty="0">
                <a:effectLst/>
                <a:latin typeface="fkGroteskNeue"/>
              </a:rPr>
              <a:t>PLL </a:t>
            </a:r>
            <a:r>
              <a:rPr lang="ko-KR" altLang="en-US" sz="1200" b="0" i="0" dirty="0">
                <a:effectLst/>
                <a:latin typeface="fkGroteskNeue"/>
              </a:rPr>
              <a:t>출력 클럭을 기반으로</a:t>
            </a:r>
            <a:r>
              <a:rPr lang="en-US" altLang="ko-KR" sz="1200" b="0" i="0" dirty="0">
                <a:effectLst/>
                <a:latin typeface="fkGroteskNeue"/>
              </a:rPr>
              <a:t>, </a:t>
            </a:r>
            <a:r>
              <a:rPr lang="ko-KR" altLang="en-US" sz="1200" b="0" i="0" dirty="0">
                <a:effectLst/>
                <a:latin typeface="fkGroteskNeue"/>
              </a:rPr>
              <a:t>분주 회로</a:t>
            </a:r>
            <a:r>
              <a:rPr lang="en-US" altLang="ko-KR" sz="1200" b="0" i="0" dirty="0">
                <a:effectLst/>
                <a:latin typeface="fkGroteskNeue"/>
              </a:rPr>
              <a:t>(divisor circuits) </a:t>
            </a:r>
            <a:r>
              <a:rPr lang="ko-KR" altLang="en-US" sz="1200" b="0" i="0" dirty="0">
                <a:effectLst/>
                <a:latin typeface="fkGroteskNeue"/>
              </a:rPr>
              <a:t>및 기타 로직을 통해 필요한 내부 클럭들을 생성한다</a:t>
            </a:r>
            <a:r>
              <a:rPr lang="en-US" altLang="ko-KR" sz="1200" b="0" i="0" dirty="0">
                <a:effectLst/>
                <a:latin typeface="fkGroteskNeue"/>
              </a:rPr>
              <a:t>.</a:t>
            </a:r>
          </a:p>
          <a:p>
            <a:pPr lvl="1"/>
            <a:endParaRPr lang="en-US" altLang="ko-KR" sz="1200" b="0" i="0" dirty="0">
              <a:effectLst/>
              <a:latin typeface="fkGroteskNeue"/>
            </a:endParaRPr>
          </a:p>
          <a:p>
            <a:pPr lvl="1"/>
            <a:r>
              <a:rPr lang="ko-KR" altLang="en-US" sz="1200" b="0" i="0" dirty="0">
                <a:effectLst/>
                <a:latin typeface="fkGroteskNeue"/>
              </a:rPr>
              <a:t>자동화된 알고리즘을 사용하여 </a:t>
            </a:r>
            <a:r>
              <a:rPr lang="en-US" altLang="ko-KR" sz="1200" b="0" i="0" dirty="0">
                <a:effectLst/>
                <a:latin typeface="fkGroteskNeue"/>
              </a:rPr>
              <a:t>Excel</a:t>
            </a:r>
            <a:r>
              <a:rPr lang="ko-KR" altLang="en-US" sz="1200" b="0" i="0" dirty="0">
                <a:effectLst/>
                <a:latin typeface="fkGroteskNeue"/>
              </a:rPr>
              <a:t>과 같은 표준 입력 파일로부터 </a:t>
            </a:r>
            <a:r>
              <a:rPr lang="en-US" altLang="ko-KR" sz="1200" b="0" i="0" dirty="0">
                <a:effectLst/>
                <a:latin typeface="fkGroteskNeue"/>
              </a:rPr>
              <a:t>Perl </a:t>
            </a:r>
            <a:r>
              <a:rPr lang="ko-KR" altLang="en-US" sz="1200" b="0" i="0" dirty="0">
                <a:effectLst/>
                <a:latin typeface="fkGroteskNeue"/>
              </a:rPr>
              <a:t>스크립트를 통해 </a:t>
            </a:r>
            <a:r>
              <a:rPr lang="en-US" altLang="ko-KR" sz="1200" b="0" i="0" dirty="0" err="1">
                <a:effectLst/>
                <a:latin typeface="fkGroteskNeue"/>
              </a:rPr>
              <a:t>SystemVerilog</a:t>
            </a:r>
            <a:r>
              <a:rPr lang="en-US" altLang="ko-KR" sz="1200" b="0" i="0" dirty="0">
                <a:effectLst/>
                <a:latin typeface="fkGroteskNeue"/>
              </a:rPr>
              <a:t> RTL </a:t>
            </a:r>
            <a:r>
              <a:rPr lang="ko-KR" altLang="en-US" sz="1200" b="0" i="0" dirty="0">
                <a:effectLst/>
                <a:latin typeface="fkGroteskNeue"/>
              </a:rPr>
              <a:t>코드</a:t>
            </a:r>
            <a:r>
              <a:rPr lang="en-US" altLang="ko-KR" sz="1200" b="0" i="0" dirty="0">
                <a:effectLst/>
                <a:latin typeface="fkGroteskNeue"/>
              </a:rPr>
              <a:t>, </a:t>
            </a:r>
            <a:r>
              <a:rPr lang="ko-KR" altLang="en-US" sz="1200" b="0" i="0" dirty="0">
                <a:effectLst/>
                <a:latin typeface="fkGroteskNeue"/>
              </a:rPr>
              <a:t>검증을 위한 </a:t>
            </a:r>
            <a:r>
              <a:rPr lang="en-US" altLang="ko-KR" sz="1200" b="0" i="0" dirty="0">
                <a:effectLst/>
                <a:latin typeface="fkGroteskNeue"/>
              </a:rPr>
              <a:t>Assertions, Clock Constraints </a:t>
            </a:r>
            <a:r>
              <a:rPr lang="ko-KR" altLang="en-US" sz="1200" b="0" i="0" dirty="0">
                <a:effectLst/>
                <a:latin typeface="fkGroteskNeue"/>
              </a:rPr>
              <a:t>등을 자동으로 생성할 수 있다</a:t>
            </a:r>
            <a:endParaRPr lang="en-CA" altLang="ko-KR" sz="1200" dirty="0"/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93499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effectLst/>
                <a:latin typeface="var(--font-fk-grotesk)"/>
              </a:rPr>
              <a:t>1. </a:t>
            </a:r>
            <a:r>
              <a:rPr lang="ko-KR" altLang="en-US" b="0" i="0" dirty="0">
                <a:effectLst/>
                <a:latin typeface="var(--font-fk-grotesk)"/>
              </a:rPr>
              <a:t>클럭 생성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always #5 </a:t>
            </a:r>
            <a:r>
              <a:rPr lang="en-US" altLang="ko-KR" b="0" i="0" dirty="0" err="1">
                <a:effectLst/>
                <a:latin typeface="fkGroteskNeue"/>
              </a:rPr>
              <a:t>clk</a:t>
            </a:r>
            <a:r>
              <a:rPr lang="en-US" altLang="ko-KR" b="0" i="0" dirty="0">
                <a:effectLst/>
                <a:latin typeface="fkGroteskNeue"/>
              </a:rPr>
              <a:t> = ~</a:t>
            </a:r>
            <a:r>
              <a:rPr lang="en-US" altLang="ko-KR" b="0" i="0" dirty="0" err="1">
                <a:effectLst/>
                <a:latin typeface="fkGroteskNeue"/>
              </a:rPr>
              <a:t>clk</a:t>
            </a:r>
            <a:r>
              <a:rPr lang="en-US" altLang="ko-KR" b="0" i="0" dirty="0">
                <a:effectLst/>
                <a:latin typeface="fkGroteskNeue"/>
              </a:rPr>
              <a:t>;</a:t>
            </a:r>
            <a:r>
              <a:rPr lang="ko-KR" altLang="en-US" b="0" i="0" dirty="0">
                <a:effectLst/>
                <a:latin typeface="fkGroteskNeue"/>
              </a:rPr>
              <a:t>로 주기가 </a:t>
            </a:r>
            <a:r>
              <a:rPr lang="en-US" altLang="ko-KR" b="0" i="0" dirty="0">
                <a:effectLst/>
                <a:latin typeface="fkGroteskNeue"/>
              </a:rPr>
              <a:t>10ns</a:t>
            </a:r>
            <a:r>
              <a:rPr lang="ko-KR" altLang="en-US" b="0" i="0" dirty="0">
                <a:effectLst/>
                <a:latin typeface="fkGroteskNeue"/>
              </a:rPr>
              <a:t>인 클럭 신호를 생성합니다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var(--font-fk-grotesk)"/>
              </a:rPr>
              <a:t>2. </a:t>
            </a:r>
            <a:r>
              <a:rPr lang="ko-KR" altLang="en-US" b="0" i="0" dirty="0" err="1">
                <a:effectLst/>
                <a:latin typeface="var(--font-fk-grotesk)"/>
              </a:rPr>
              <a:t>트라이스테이트</a:t>
            </a:r>
            <a:r>
              <a:rPr lang="ko-KR" altLang="en-US" b="0" i="0" dirty="0">
                <a:effectLst/>
                <a:latin typeface="var(--font-fk-grotesk)"/>
              </a:rPr>
              <a:t> 핀 동작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fkGroteskNeue"/>
              </a:rPr>
              <a:t>테스트벤치에서</a:t>
            </a:r>
            <a:r>
              <a:rPr lang="ko-KR" altLang="en-US" b="0" i="0" dirty="0">
                <a:effectLst/>
                <a:latin typeface="fkGroteskNeue"/>
              </a:rPr>
              <a:t> </a:t>
            </a:r>
            <a:r>
              <a:rPr lang="en-US" altLang="ko-KR" b="0" i="0" dirty="0">
                <a:effectLst/>
                <a:latin typeface="fkGroteskNeue"/>
              </a:rPr>
              <a:t>assign </a:t>
            </a:r>
            <a:r>
              <a:rPr lang="en-US" altLang="ko-KR" b="0" i="0" dirty="0" err="1">
                <a:effectLst/>
                <a:latin typeface="fkGroteskNeue"/>
              </a:rPr>
              <a:t>io_pin</a:t>
            </a:r>
            <a:r>
              <a:rPr lang="en-US" altLang="ko-KR" b="0" i="0" dirty="0">
                <a:effectLst/>
                <a:latin typeface="fkGroteskNeue"/>
              </a:rPr>
              <a:t> = </a:t>
            </a:r>
            <a:r>
              <a:rPr lang="en-US" altLang="ko-KR" b="0" i="0" dirty="0" err="1">
                <a:effectLst/>
                <a:latin typeface="fkGroteskNeue"/>
              </a:rPr>
              <a:t>external_drive_enable</a:t>
            </a:r>
            <a:r>
              <a:rPr lang="en-US" altLang="ko-KR" b="0" i="0" dirty="0">
                <a:effectLst/>
                <a:latin typeface="fkGroteskNeue"/>
              </a:rPr>
              <a:t> ? </a:t>
            </a:r>
            <a:r>
              <a:rPr lang="en-US" altLang="ko-KR" b="0" i="0" dirty="0" err="1">
                <a:effectLst/>
                <a:latin typeface="fkGroteskNeue"/>
              </a:rPr>
              <a:t>external_data</a:t>
            </a:r>
            <a:r>
              <a:rPr lang="en-US" altLang="ko-KR" b="0" i="0" dirty="0">
                <a:effectLst/>
                <a:latin typeface="fkGroteskNeue"/>
              </a:rPr>
              <a:t> : 8'bz;</a:t>
            </a:r>
            <a:r>
              <a:rPr lang="ko-KR" altLang="en-US" b="0" i="0" dirty="0">
                <a:effectLst/>
                <a:latin typeface="fkGroteskNeue"/>
              </a:rPr>
              <a:t>를 사용하여 핀을 외부에서 구동하거나 </a:t>
            </a:r>
            <a:r>
              <a:rPr lang="ko-KR" altLang="en-US" b="0" i="0" dirty="0" err="1">
                <a:effectLst/>
                <a:latin typeface="fkGroteskNeue"/>
              </a:rPr>
              <a:t>고임피던스</a:t>
            </a:r>
            <a:r>
              <a:rPr lang="ko-KR" altLang="en-US" b="0" i="0" dirty="0">
                <a:effectLst/>
                <a:latin typeface="fkGroteskNeue"/>
              </a:rPr>
              <a:t> 상태로 설정합니다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external_drive_enable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1: </a:t>
            </a:r>
            <a:r>
              <a:rPr lang="ko-KR" altLang="en-US" b="0" i="0" dirty="0">
                <a:effectLst/>
                <a:latin typeface="fkGroteskNeue"/>
              </a:rPr>
              <a:t>외부 데이터를 통해 핀을 구동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0: </a:t>
            </a:r>
            <a:r>
              <a:rPr lang="ko-KR" altLang="en-US" b="0" i="0" dirty="0">
                <a:effectLst/>
                <a:latin typeface="fkGroteskNeue"/>
              </a:rPr>
              <a:t>핀이 </a:t>
            </a:r>
            <a:r>
              <a:rPr lang="ko-KR" altLang="en-US" b="0" i="0" dirty="0" err="1">
                <a:effectLst/>
                <a:latin typeface="fkGroteskNeue"/>
              </a:rPr>
              <a:t>고임피던스</a:t>
            </a:r>
            <a:r>
              <a:rPr lang="ko-KR" altLang="en-US" b="0" i="0" dirty="0">
                <a:effectLst/>
                <a:latin typeface="fkGroteskNeue"/>
              </a:rPr>
              <a:t> 상태</a:t>
            </a:r>
            <a:r>
              <a:rPr lang="en-US" altLang="ko-KR" b="0" i="0" dirty="0">
                <a:effectLst/>
                <a:latin typeface="fkGroteskNeue"/>
              </a:rPr>
              <a:t>(Z)</a:t>
            </a:r>
            <a:r>
              <a:rPr lang="ko-KR" altLang="en-US" b="0" i="0" dirty="0">
                <a:effectLst/>
                <a:latin typeface="fkGroteskNeue"/>
              </a:rPr>
              <a:t>가 되어 </a:t>
            </a:r>
            <a:r>
              <a:rPr lang="en-US" altLang="ko-KR" b="0" i="0" dirty="0">
                <a:effectLst/>
                <a:latin typeface="fkGroteskNeue"/>
              </a:rPr>
              <a:t>DUT</a:t>
            </a:r>
            <a:r>
              <a:rPr lang="ko-KR" altLang="en-US" b="0" i="0" dirty="0">
                <a:effectLst/>
                <a:latin typeface="fkGroteskNeue"/>
              </a:rPr>
              <a:t>가 데이터를 출력할 수 있게 함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var(--font-fk-grotesk)"/>
              </a:rPr>
              <a:t>3. </a:t>
            </a:r>
            <a:r>
              <a:rPr lang="ko-KR" altLang="en-US" b="0" i="0" dirty="0">
                <a:effectLst/>
                <a:latin typeface="var(--font-fk-grotesk)"/>
              </a:rPr>
              <a:t>출력 활성화 신호 </a:t>
            </a:r>
            <a:r>
              <a:rPr lang="en-US" altLang="ko-KR" b="0" i="0" dirty="0">
                <a:effectLst/>
                <a:latin typeface="var(--font-fk-grotesk)"/>
              </a:rPr>
              <a:t>(</a:t>
            </a:r>
            <a:r>
              <a:rPr lang="en-US" altLang="ko-KR" b="0" i="0" dirty="0" err="1">
                <a:effectLst/>
                <a:latin typeface="var(--font-fk-grotesk)"/>
              </a:rPr>
              <a:t>oe</a:t>
            </a:r>
            <a:r>
              <a:rPr lang="en-US" altLang="ko-KR" b="0" i="0" dirty="0">
                <a:effectLst/>
                <a:latin typeface="var(--font-fk-grotesk)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oe</a:t>
            </a:r>
            <a:r>
              <a:rPr lang="ko-KR" altLang="en-US" b="0" i="0" dirty="0">
                <a:effectLst/>
                <a:latin typeface="fkGroteskNeue"/>
              </a:rPr>
              <a:t>가 활성화</a:t>
            </a:r>
            <a:r>
              <a:rPr lang="en-US" altLang="ko-KR" b="0" i="0" dirty="0">
                <a:effectLst/>
                <a:latin typeface="fkGroteskNeue"/>
              </a:rPr>
              <a:t>(1)</a:t>
            </a:r>
            <a:r>
              <a:rPr lang="ko-KR" altLang="en-US" b="0" i="0" dirty="0">
                <a:effectLst/>
                <a:latin typeface="fkGroteskNeue"/>
              </a:rPr>
              <a:t>되면 </a:t>
            </a:r>
            <a:r>
              <a:rPr lang="en-US" altLang="ko-KR" b="0" i="0" dirty="0">
                <a:effectLst/>
                <a:latin typeface="fkGroteskNeue"/>
              </a:rPr>
              <a:t>DUT</a:t>
            </a:r>
            <a:r>
              <a:rPr lang="ko-KR" altLang="en-US" b="0" i="0" dirty="0">
                <a:effectLst/>
                <a:latin typeface="fkGroteskNeue"/>
              </a:rPr>
              <a:t>가 데이터를 출력하고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비활성화</a:t>
            </a:r>
            <a:r>
              <a:rPr lang="en-US" altLang="ko-KR" b="0" i="0" dirty="0">
                <a:effectLst/>
                <a:latin typeface="fkGroteskNeue"/>
              </a:rPr>
              <a:t>(0)</a:t>
            </a:r>
            <a:r>
              <a:rPr lang="ko-KR" altLang="en-US" b="0" i="0" dirty="0">
                <a:effectLst/>
                <a:latin typeface="fkGroteskNeue"/>
              </a:rPr>
              <a:t>되면 </a:t>
            </a:r>
            <a:r>
              <a:rPr lang="en-US" altLang="ko-KR" b="0" i="0" dirty="0">
                <a:effectLst/>
                <a:latin typeface="fkGroteskNeue"/>
              </a:rPr>
              <a:t>DUT</a:t>
            </a:r>
            <a:r>
              <a:rPr lang="ko-KR" altLang="en-US" b="0" i="0" dirty="0">
                <a:effectLst/>
                <a:latin typeface="fkGroteskNeue"/>
              </a:rPr>
              <a:t>가 데이터를 </a:t>
            </a:r>
            <a:r>
              <a:rPr lang="ko-KR" altLang="en-US" b="0" i="0" dirty="0" err="1">
                <a:effectLst/>
                <a:latin typeface="fkGroteskNeue"/>
              </a:rPr>
              <a:t>입력받습니다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var(--font-fk-grotesk)"/>
              </a:rPr>
              <a:t>4. </a:t>
            </a:r>
            <a:r>
              <a:rPr lang="ko-KR" altLang="en-US" b="0" i="0" dirty="0">
                <a:effectLst/>
                <a:latin typeface="var(--font-fk-grotesk)"/>
              </a:rPr>
              <a:t>테스트 시나리오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Step 1: </a:t>
            </a:r>
            <a:r>
              <a:rPr lang="ko-KR" altLang="en-US" b="0" i="0" dirty="0">
                <a:effectLst/>
                <a:latin typeface="fkGroteskNeue"/>
              </a:rPr>
              <a:t>초기에는 외부 데이터를 통해 </a:t>
            </a:r>
            <a:r>
              <a:rPr lang="en-US" altLang="ko-KR" b="0" i="0" dirty="0">
                <a:effectLst/>
                <a:latin typeface="fkGroteskNeue"/>
              </a:rPr>
              <a:t>DUT</a:t>
            </a:r>
            <a:r>
              <a:rPr lang="ko-KR" altLang="en-US" b="0" i="0" dirty="0">
                <a:effectLst/>
                <a:latin typeface="fkGroteskNeue"/>
              </a:rPr>
              <a:t>가 데이터를 읽는지 확인합니다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Step 2: </a:t>
            </a:r>
            <a:r>
              <a:rPr lang="ko-KR" altLang="en-US" b="0" i="0" dirty="0">
                <a:effectLst/>
                <a:latin typeface="fkGroteskNeue"/>
              </a:rPr>
              <a:t>이후 </a:t>
            </a:r>
            <a:r>
              <a:rPr lang="en-US" altLang="ko-KR" b="0" i="0" dirty="0">
                <a:effectLst/>
                <a:latin typeface="fkGroteskNeue"/>
              </a:rPr>
              <a:t>DUT</a:t>
            </a:r>
            <a:r>
              <a:rPr lang="ko-KR" altLang="en-US" b="0" i="0" dirty="0">
                <a:effectLst/>
                <a:latin typeface="fkGroteskNeue"/>
              </a:rPr>
              <a:t>를 출력 모드로 전환하여 내부 데이터를 외부로 전달합니다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Step 3: </a:t>
            </a:r>
            <a:r>
              <a:rPr lang="ko-KR" altLang="en-US" b="0" i="0" dirty="0">
                <a:effectLst/>
                <a:latin typeface="fkGroteskNeue"/>
              </a:rPr>
              <a:t>다시 입력 모드로 전환하여 새로운 외부 데이터를 읽습니다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결과 기대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시뮬레이션 결과에서 다음과 같은 동작을 확인할 수 있습니다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입력 모드에서는 </a:t>
            </a:r>
            <a:r>
              <a:rPr lang="en-US" altLang="ko-KR" b="0" i="0" dirty="0" err="1">
                <a:effectLst/>
                <a:latin typeface="fkGroteskNeue"/>
              </a:rPr>
              <a:t>io_pin</a:t>
            </a:r>
            <a:r>
              <a:rPr lang="en-US" altLang="ko-KR" b="0" i="0" dirty="0">
                <a:effectLst/>
                <a:latin typeface="fkGroteskNeue"/>
              </a:rPr>
              <a:t> </a:t>
            </a:r>
            <a:r>
              <a:rPr lang="ko-KR" altLang="en-US" b="0" i="0" dirty="0">
                <a:effectLst/>
                <a:latin typeface="fkGroteskNeue"/>
              </a:rPr>
              <a:t>값을 읽어 </a:t>
            </a:r>
            <a:r>
              <a:rPr lang="en-US" altLang="ko-KR" b="0" i="0" dirty="0" err="1">
                <a:effectLst/>
                <a:latin typeface="fkGroteskNeue"/>
              </a:rPr>
              <a:t>data_out</a:t>
            </a:r>
            <a:r>
              <a:rPr lang="ko-KR" altLang="en-US" b="0" i="0" dirty="0">
                <a:effectLst/>
                <a:latin typeface="fkGroteskNeue"/>
              </a:rPr>
              <a:t>에 저장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출력 모드에서는 </a:t>
            </a:r>
            <a:r>
              <a:rPr lang="en-US" altLang="ko-KR" b="0" i="0" dirty="0" err="1">
                <a:effectLst/>
                <a:latin typeface="fkGroteskNeue"/>
              </a:rPr>
              <a:t>data_in</a:t>
            </a:r>
            <a:r>
              <a:rPr lang="en-US" altLang="ko-KR" b="0" i="0" dirty="0">
                <a:effectLst/>
                <a:latin typeface="fkGroteskNeue"/>
              </a:rPr>
              <a:t> </a:t>
            </a:r>
            <a:r>
              <a:rPr lang="ko-KR" altLang="en-US" b="0" i="0" dirty="0">
                <a:effectLst/>
                <a:latin typeface="fkGroteskNeue"/>
              </a:rPr>
              <a:t>값을 </a:t>
            </a:r>
            <a:r>
              <a:rPr lang="en-US" altLang="ko-KR" b="0" i="0" dirty="0" err="1">
                <a:effectLst/>
                <a:latin typeface="fkGroteskNeue"/>
              </a:rPr>
              <a:t>io_pin</a:t>
            </a:r>
            <a:r>
              <a:rPr lang="ko-KR" altLang="en-US" b="0" i="0" dirty="0">
                <a:effectLst/>
                <a:latin typeface="fkGroteskNeue"/>
              </a:rPr>
              <a:t>으로 전달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58805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fkGroteskNeue"/>
              </a:rPr>
              <a:t>다음은 </a:t>
            </a:r>
            <a:r>
              <a:rPr lang="en-US" altLang="ko-KR" b="0" i="0" dirty="0">
                <a:effectLst/>
                <a:latin typeface="fkGroteskNeue"/>
              </a:rPr>
              <a:t>Verilog</a:t>
            </a:r>
            <a:r>
              <a:rPr lang="ko-KR" altLang="en-US" b="0" i="0" dirty="0">
                <a:effectLst/>
                <a:latin typeface="fkGroteskNeue"/>
              </a:rPr>
              <a:t>에서 </a:t>
            </a:r>
            <a:r>
              <a:rPr lang="en-US" altLang="ko-KR" dirty="0" err="1"/>
              <a:t>inout</a:t>
            </a:r>
            <a:r>
              <a:rPr lang="ko-KR" altLang="en-US" b="0" i="0" dirty="0">
                <a:effectLst/>
                <a:latin typeface="fkGroteskNeue"/>
              </a:rPr>
              <a:t> 포트를 사용하여 외부 핀을 입출력으로 제어하는 예제입니다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 예제는 </a:t>
            </a:r>
            <a:r>
              <a:rPr lang="en-US" altLang="ko-KR" b="0" i="0" dirty="0">
                <a:effectLst/>
                <a:latin typeface="fkGroteskNeue"/>
              </a:rPr>
              <a:t>tri-state </a:t>
            </a:r>
            <a:r>
              <a:rPr lang="ko-KR" altLang="en-US" b="0" i="0" dirty="0">
                <a:effectLst/>
                <a:latin typeface="fkGroteskNeue"/>
              </a:rPr>
              <a:t>버퍼를 활용하여 외부 핀을 입력과 출력으로 모두 사용할 수 있게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io_pin</a:t>
            </a:r>
            <a:r>
              <a:rPr lang="ko-KR" altLang="en-US" b="0" i="0" dirty="0">
                <a:effectLst/>
                <a:latin typeface="fkGroteskNeue"/>
              </a:rPr>
              <a:t>은 </a:t>
            </a:r>
            <a:r>
              <a:rPr lang="en-US" altLang="ko-KR" b="0" i="0" dirty="0">
                <a:effectLst/>
                <a:latin typeface="fkGroteskNeue"/>
              </a:rPr>
              <a:t>Verilog</a:t>
            </a:r>
            <a:r>
              <a:rPr lang="ko-KR" altLang="en-US" b="0" i="0" dirty="0">
                <a:effectLst/>
                <a:latin typeface="fkGroteskNeue"/>
              </a:rPr>
              <a:t>의 </a:t>
            </a:r>
            <a:r>
              <a:rPr lang="en-US" altLang="ko-KR" b="0" i="0" dirty="0" err="1">
                <a:effectLst/>
                <a:latin typeface="fkGroteskNeue"/>
              </a:rPr>
              <a:t>inout</a:t>
            </a:r>
            <a:r>
              <a:rPr lang="en-US" altLang="ko-KR" b="0" i="0" dirty="0">
                <a:effectLst/>
                <a:latin typeface="fkGroteskNeue"/>
              </a:rPr>
              <a:t> </a:t>
            </a:r>
            <a:r>
              <a:rPr lang="ko-KR" altLang="en-US" b="0" i="0" dirty="0">
                <a:effectLst/>
                <a:latin typeface="fkGroteskNeue"/>
              </a:rPr>
              <a:t>타입으로 선언되어 있어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입력과 출력을 모두 수행할 수 있습니다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oe</a:t>
            </a:r>
            <a:r>
              <a:rPr lang="en-US" altLang="ko-KR" b="0" i="0" dirty="0">
                <a:effectLst/>
                <a:latin typeface="fkGroteskNeue"/>
              </a:rPr>
              <a:t>(output enable) </a:t>
            </a:r>
            <a:r>
              <a:rPr lang="ko-KR" altLang="en-US" b="0" i="0" dirty="0">
                <a:effectLst/>
                <a:latin typeface="fkGroteskNeue"/>
              </a:rPr>
              <a:t>신호가 활성화</a:t>
            </a:r>
            <a:r>
              <a:rPr lang="en-US" altLang="ko-KR" b="0" i="0" dirty="0">
                <a:effectLst/>
                <a:latin typeface="fkGroteskNeue"/>
              </a:rPr>
              <a:t>(1)</a:t>
            </a:r>
            <a:r>
              <a:rPr lang="ko-KR" altLang="en-US" b="0" i="0" dirty="0">
                <a:effectLst/>
                <a:latin typeface="fkGroteskNeue"/>
              </a:rPr>
              <a:t>되면 내부 데이터를 외부로 출력하고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비활성화</a:t>
            </a:r>
            <a:r>
              <a:rPr lang="en-US" altLang="ko-KR" b="0" i="0" dirty="0">
                <a:effectLst/>
                <a:latin typeface="fkGroteskNeue"/>
              </a:rPr>
              <a:t>(0)</a:t>
            </a:r>
            <a:r>
              <a:rPr lang="ko-KR" altLang="en-US" b="0" i="0" dirty="0">
                <a:effectLst/>
                <a:latin typeface="fkGroteskNeue"/>
              </a:rPr>
              <a:t>되면 </a:t>
            </a:r>
            <a:r>
              <a:rPr lang="ko-KR" altLang="en-US" b="0" i="0" dirty="0" err="1">
                <a:effectLst/>
                <a:latin typeface="fkGroteskNeue"/>
              </a:rPr>
              <a:t>고임피던스</a:t>
            </a:r>
            <a:r>
              <a:rPr lang="en-US" altLang="ko-KR" b="0" i="0" dirty="0">
                <a:effectLst/>
                <a:latin typeface="fkGroteskNeue"/>
              </a:rPr>
              <a:t>(Z) </a:t>
            </a:r>
            <a:r>
              <a:rPr lang="ko-KR" altLang="en-US" b="0" i="0" dirty="0">
                <a:effectLst/>
                <a:latin typeface="fkGroteskNeue"/>
              </a:rPr>
              <a:t>상태가 되어 외부에서 데이터를 </a:t>
            </a:r>
            <a:r>
              <a:rPr lang="ko-KR" altLang="en-US" b="0" i="0" dirty="0" err="1">
                <a:effectLst/>
                <a:latin typeface="fkGroteskNeue"/>
              </a:rPr>
              <a:t>읽어들일</a:t>
            </a:r>
            <a:r>
              <a:rPr lang="ko-KR" altLang="en-US" b="0" i="0" dirty="0">
                <a:effectLst/>
                <a:latin typeface="fkGroteskNeue"/>
              </a:rPr>
              <a:t> 수 있습니다</a:t>
            </a:r>
            <a:r>
              <a:rPr lang="en-US" altLang="ko-KR" b="0" i="0" u="none" strike="noStrike" dirty="0">
                <a:effectLst/>
                <a:latin typeface="var(--font-berkeley-mono)"/>
              </a:rPr>
              <a:t>1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위 예제에서는 간단히 매 클럭마다 내부 데이터를 증가시키면서 짝수일 때만 출력을 활성화하는 방식으로 동작을 시연합니다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6025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주어진 파형 이미지를 기반으로 </a:t>
            </a:r>
            <a:r>
              <a:rPr lang="en-US" altLang="ko-KR" dirty="0"/>
              <a:t>tri-io</a:t>
            </a:r>
            <a:r>
              <a:rPr lang="ko-KR" altLang="en-US" b="0" i="0" dirty="0">
                <a:effectLst/>
                <a:latin typeface="fkGroteskNeue"/>
              </a:rPr>
              <a:t>를 사용한 외부 </a:t>
            </a:r>
            <a:r>
              <a:rPr lang="en-US" altLang="ko-KR" b="0" i="0" dirty="0">
                <a:effectLst/>
                <a:latin typeface="fkGroteskNeue"/>
              </a:rPr>
              <a:t>IO </a:t>
            </a:r>
            <a:r>
              <a:rPr lang="ko-KR" altLang="en-US" b="0" i="0" dirty="0">
                <a:effectLst/>
                <a:latin typeface="fkGroteskNeue"/>
              </a:rPr>
              <a:t>입출력 동작에 대해 설명하겠습니다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이 파형은 양방향 핀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dirty="0" err="1"/>
              <a:t>io_pin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이 입력 및 출력 모드로 전환되면서 데이터를 주고받는 과정을 보여줍니다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clk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클럭 신호는 주기가 약 </a:t>
            </a:r>
            <a:r>
              <a:rPr lang="en-US" altLang="ko-KR" b="0" i="0" dirty="0">
                <a:effectLst/>
                <a:latin typeface="fkGroteskNeue"/>
              </a:rPr>
              <a:t>10ns</a:t>
            </a:r>
            <a:r>
              <a:rPr lang="ko-KR" altLang="en-US" b="0" i="0" dirty="0">
                <a:effectLst/>
                <a:latin typeface="fkGroteskNeue"/>
              </a:rPr>
              <a:t>로 상승 및 하강 에지가 반복됩니다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oe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oe</a:t>
            </a:r>
            <a:r>
              <a:rPr lang="en-US" altLang="ko-KR" b="0" i="0" dirty="0">
                <a:effectLst/>
                <a:latin typeface="fkGroteskNeue"/>
              </a:rPr>
              <a:t> = 0: DUT</a:t>
            </a:r>
            <a:r>
              <a:rPr lang="ko-KR" altLang="en-US" b="0" i="0" dirty="0">
                <a:effectLst/>
                <a:latin typeface="fkGroteskNeue"/>
              </a:rPr>
              <a:t>가 입력 모드로 설정되어 외부 데이터를 읽습니다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oe</a:t>
            </a:r>
            <a:r>
              <a:rPr lang="en-US" altLang="ko-KR" b="0" i="0" dirty="0">
                <a:effectLst/>
                <a:latin typeface="fkGroteskNeue"/>
              </a:rPr>
              <a:t> = 1: DUT</a:t>
            </a:r>
            <a:r>
              <a:rPr lang="ko-KR" altLang="en-US" b="0" i="0" dirty="0">
                <a:effectLst/>
                <a:latin typeface="fkGroteskNeue"/>
              </a:rPr>
              <a:t>가 출력 모드로 설정되어 내부 데이터를 외부로 전달합니다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data_in</a:t>
            </a:r>
            <a:r>
              <a:rPr lang="en-US" altLang="ko-KR" b="0" i="0" dirty="0">
                <a:effectLst/>
                <a:latin typeface="fkGroteskNeue"/>
              </a:rPr>
              <a:t>: DUT</a:t>
            </a:r>
            <a:r>
              <a:rPr lang="ko-KR" altLang="en-US" b="0" i="0" dirty="0">
                <a:effectLst/>
                <a:latin typeface="fkGroteskNeue"/>
              </a:rPr>
              <a:t>가 출력 모드일 때 외부로 전달하는 데이터입니다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data_out</a:t>
            </a:r>
            <a:r>
              <a:rPr lang="en-US" altLang="ko-KR" b="0" i="0" dirty="0">
                <a:effectLst/>
                <a:latin typeface="fkGroteskNeue"/>
              </a:rPr>
              <a:t>: DUT</a:t>
            </a:r>
            <a:r>
              <a:rPr lang="ko-KR" altLang="en-US" b="0" i="0" dirty="0">
                <a:effectLst/>
                <a:latin typeface="fkGroteskNeue"/>
              </a:rPr>
              <a:t>가 입력 모드일 때 외부 핀에서 읽은 데이터를 저장한 값입니다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external_drive_enable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 err="1">
                <a:effectLst/>
                <a:latin typeface="fkGroteskNeue"/>
              </a:rPr>
              <a:t>테스트벤치에서</a:t>
            </a:r>
            <a:r>
              <a:rPr lang="ko-KR" altLang="en-US" b="0" i="0" dirty="0">
                <a:effectLst/>
                <a:latin typeface="fkGroteskNeue"/>
              </a:rPr>
              <a:t> 외부 환경이 핀을 구동할지 결정하는 신호입니다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external_data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 err="1">
                <a:effectLst/>
                <a:latin typeface="fkGroteskNeue"/>
              </a:rPr>
              <a:t>테스트벤치에서</a:t>
            </a:r>
            <a:r>
              <a:rPr lang="ko-KR" altLang="en-US" b="0" i="0" dirty="0">
                <a:effectLst/>
                <a:latin typeface="fkGroteskNeue"/>
              </a:rPr>
              <a:t> 외부 환경이 설정한 데이터입니다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io_pin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b="0" i="0" dirty="0">
                <a:effectLst/>
                <a:latin typeface="fkGroteskNeue"/>
              </a:rPr>
              <a:t>입력 모드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oe</a:t>
            </a:r>
            <a:r>
              <a:rPr lang="en-US" altLang="ko-KR" b="0" i="0" dirty="0">
                <a:effectLst/>
                <a:latin typeface="fkGroteskNeue"/>
              </a:rPr>
              <a:t> = 0)</a:t>
            </a:r>
            <a:r>
              <a:rPr lang="ko-KR" altLang="en-US" b="0" i="0" dirty="0">
                <a:effectLst/>
                <a:latin typeface="fkGroteskNeue"/>
              </a:rPr>
              <a:t>에서는 외부 데이터를 읽습니다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r>
              <a:rPr lang="ko-KR" altLang="en-US" b="0" i="0" dirty="0">
                <a:effectLst/>
                <a:latin typeface="fkGroteskNeue"/>
              </a:rPr>
              <a:t> 외부 환경이 양방향 핀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io_pin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을 통해 데이터를 제공하며</a:t>
            </a:r>
            <a:r>
              <a:rPr lang="en-US" altLang="ko-KR" b="0" i="0" dirty="0">
                <a:effectLst/>
                <a:latin typeface="fkGroteskNeue"/>
              </a:rPr>
              <a:t>, DUT</a:t>
            </a:r>
            <a:r>
              <a:rPr lang="ko-KR" altLang="en-US" b="0" i="0" dirty="0">
                <a:effectLst/>
                <a:latin typeface="fkGroteskNeue"/>
              </a:rPr>
              <a:t>는 이를 읽어 내부 레지스터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data_out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에 저장합니다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출력 모드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oe</a:t>
            </a:r>
            <a:r>
              <a:rPr lang="en-US" altLang="ko-KR" b="0" i="0" dirty="0">
                <a:effectLst/>
                <a:latin typeface="fkGroteskNeue"/>
              </a:rPr>
              <a:t> = 1)</a:t>
            </a:r>
            <a:r>
              <a:rPr lang="ko-KR" altLang="en-US" b="0" i="0" dirty="0">
                <a:effectLst/>
                <a:latin typeface="fkGroteskNeue"/>
              </a:rPr>
              <a:t>에서는 내부 데이터를 전달합니다</a:t>
            </a:r>
            <a:r>
              <a:rPr lang="en-US" altLang="ko-KR" b="0" i="0" dirty="0">
                <a:effectLst/>
                <a:latin typeface="fkGroteskNeue"/>
              </a:rPr>
              <a:t>. DUT</a:t>
            </a:r>
            <a:r>
              <a:rPr lang="ko-KR" altLang="en-US" b="0" i="0" dirty="0">
                <a:effectLst/>
                <a:latin typeface="fkGroteskNeue"/>
              </a:rPr>
              <a:t>는 내부 데이터를 양방향 핀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dirty="0" err="1"/>
              <a:t>io_pin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으로 출력하며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외부 환경은 이를 읽을 수 있습니다</a:t>
            </a:r>
            <a:endParaRPr lang="en-CA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단계별 설명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초기 상태 </a:t>
            </a:r>
            <a:r>
              <a:rPr lang="en-US" altLang="ko-KR" b="0" i="0" dirty="0">
                <a:effectLst/>
                <a:latin typeface="fkGroteskNeue"/>
              </a:rPr>
              <a:t>(0ns):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oe</a:t>
            </a:r>
            <a:r>
              <a:rPr lang="en-US" altLang="ko-KR" b="0" i="0" dirty="0">
                <a:effectLst/>
                <a:latin typeface="fkGroteskNeue"/>
              </a:rPr>
              <a:t> = 0: DUT</a:t>
            </a:r>
            <a:r>
              <a:rPr lang="ko-KR" altLang="en-US" b="0" i="0" dirty="0">
                <a:effectLst/>
                <a:latin typeface="fkGroteskNeue"/>
              </a:rPr>
              <a:t>가 입력 모드입니다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_</a:t>
            </a:r>
            <a:r>
              <a:rPr lang="en-US" altLang="ko-KR" b="0" i="0" dirty="0" err="1">
                <a:effectLst/>
                <a:latin typeface="fkGroteskNeue"/>
              </a:rPr>
              <a:t>drive_enable</a:t>
            </a:r>
            <a:r>
              <a:rPr lang="en-US" altLang="ko-KR" b="0" i="0" dirty="0">
                <a:effectLst/>
                <a:latin typeface="fkGroteskNeue"/>
              </a:rPr>
              <a:t> = 1: </a:t>
            </a:r>
            <a:r>
              <a:rPr lang="ko-KR" altLang="en-US" b="0" i="0" dirty="0">
                <a:effectLst/>
                <a:latin typeface="fkGroteskNeue"/>
              </a:rPr>
              <a:t>외부 환경이 </a:t>
            </a:r>
            <a:r>
              <a:rPr lang="en-US" altLang="ko-KR" b="0" i="0" dirty="0" err="1">
                <a:effectLst/>
                <a:latin typeface="fkGroteskNeue"/>
              </a:rPr>
              <a:t>io_pin</a:t>
            </a:r>
            <a:r>
              <a:rPr lang="ko-KR" altLang="en-US" b="0" i="0" dirty="0">
                <a:effectLst/>
                <a:latin typeface="fkGroteskNeue"/>
              </a:rPr>
              <a:t>을 구동하고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external_data</a:t>
            </a:r>
            <a:r>
              <a:rPr lang="en-US" altLang="ko-KR" b="0" i="0" dirty="0">
                <a:effectLst/>
                <a:latin typeface="fkGroteskNeue"/>
              </a:rPr>
              <a:t> = AA: </a:t>
            </a:r>
            <a:r>
              <a:rPr lang="ko-KR" altLang="en-US" b="0" i="0" dirty="0">
                <a:effectLst/>
                <a:latin typeface="fkGroteskNeue"/>
              </a:rPr>
              <a:t>외부에서 </a:t>
            </a:r>
            <a:r>
              <a:rPr lang="en-US" altLang="ko-KR" b="0" i="0" dirty="0">
                <a:effectLst/>
                <a:latin typeface="fkGroteskNeue"/>
              </a:rPr>
              <a:t>AA </a:t>
            </a:r>
            <a:r>
              <a:rPr lang="ko-KR" altLang="en-US" b="0" i="0" dirty="0">
                <a:effectLst/>
                <a:latin typeface="fkGroteskNeue"/>
              </a:rPr>
              <a:t>데이터를 제공하고 있으며</a:t>
            </a:r>
            <a:r>
              <a:rPr lang="en-US" altLang="ko-KR" b="0" i="0" dirty="0">
                <a:effectLst/>
                <a:latin typeface="fkGroteskNeue"/>
              </a:rPr>
              <a:t>, DUT</a:t>
            </a:r>
            <a:r>
              <a:rPr lang="ko-KR" altLang="en-US" b="0" i="0" dirty="0">
                <a:effectLst/>
                <a:latin typeface="fkGroteskNeue"/>
              </a:rPr>
              <a:t>는 이를 읽어야 하지만 아직 초기화되지 않아 </a:t>
            </a:r>
            <a:r>
              <a:rPr lang="en-US" altLang="ko-KR" b="0" i="0" dirty="0" err="1">
                <a:effectLst/>
                <a:latin typeface="fkGroteskNeue"/>
              </a:rPr>
              <a:t>data_out</a:t>
            </a:r>
            <a:r>
              <a:rPr lang="en-US" altLang="ko-KR" b="0" i="0" dirty="0">
                <a:effectLst/>
                <a:latin typeface="fkGroteskNeue"/>
              </a:rPr>
              <a:t> = X </a:t>
            </a:r>
            <a:r>
              <a:rPr lang="ko-KR" altLang="en-US" b="0" i="0" dirty="0">
                <a:effectLst/>
                <a:latin typeface="fkGroteskNeue"/>
              </a:rPr>
              <a:t>상태입니다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20ns (</a:t>
            </a:r>
            <a:r>
              <a:rPr lang="ko-KR" altLang="en-US" b="0" i="0" dirty="0">
                <a:effectLst/>
                <a:latin typeface="fkGroteskNeue"/>
              </a:rPr>
              <a:t>입력 모드</a:t>
            </a:r>
            <a:r>
              <a:rPr lang="en-US" altLang="ko-KR" b="0" i="0" dirty="0">
                <a:effectLst/>
                <a:latin typeface="fkGroteskNeue"/>
              </a:rPr>
              <a:t>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oe</a:t>
            </a:r>
            <a:r>
              <a:rPr lang="en-US" altLang="ko-KR" b="0" i="0" dirty="0">
                <a:effectLst/>
                <a:latin typeface="fkGroteskNeue"/>
              </a:rPr>
              <a:t> = 0: DUT</a:t>
            </a:r>
            <a:r>
              <a:rPr lang="ko-KR" altLang="en-US" b="0" i="0" dirty="0">
                <a:effectLst/>
                <a:latin typeface="fkGroteskNeue"/>
              </a:rPr>
              <a:t>는 여전히 입력 모드입니다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_</a:t>
            </a:r>
            <a:r>
              <a:rPr lang="en-US" altLang="ko-KR" b="0" i="0" dirty="0" err="1">
                <a:effectLst/>
                <a:latin typeface="fkGroteskNeue"/>
              </a:rPr>
              <a:t>drive_enable</a:t>
            </a:r>
            <a:r>
              <a:rPr lang="en-US" altLang="ko-KR" b="0" i="0" dirty="0">
                <a:effectLst/>
                <a:latin typeface="fkGroteskNeue"/>
              </a:rPr>
              <a:t> = 1: </a:t>
            </a:r>
            <a:r>
              <a:rPr lang="ko-KR" altLang="en-US" b="0" i="0" dirty="0">
                <a:effectLst/>
                <a:latin typeface="fkGroteskNeue"/>
              </a:rPr>
              <a:t>외부 환경이 </a:t>
            </a:r>
            <a:r>
              <a:rPr lang="en-US" altLang="ko-KR" b="0" i="0" dirty="0" err="1">
                <a:effectLst/>
                <a:latin typeface="fkGroteskNeue"/>
              </a:rPr>
              <a:t>io_pin</a:t>
            </a:r>
            <a:r>
              <a:rPr lang="ko-KR" altLang="en-US" b="0" i="0" dirty="0">
                <a:effectLst/>
                <a:latin typeface="fkGroteskNeue"/>
              </a:rPr>
              <a:t>을 구동하고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external_data</a:t>
            </a:r>
            <a:r>
              <a:rPr lang="en-US" altLang="ko-KR" b="0" i="0" dirty="0">
                <a:effectLst/>
                <a:latin typeface="fkGroteskNeue"/>
              </a:rPr>
              <a:t> = 55: </a:t>
            </a:r>
            <a:r>
              <a:rPr lang="ko-KR" altLang="en-US" b="0" i="0" dirty="0">
                <a:effectLst/>
                <a:latin typeface="fkGroteskNeue"/>
              </a:rPr>
              <a:t>외부에서 새로운 데이터</a:t>
            </a:r>
            <a:r>
              <a:rPr lang="en-US" altLang="ko-KR" b="0" i="0" dirty="0">
                <a:effectLst/>
                <a:latin typeface="fkGroteskNeue"/>
              </a:rPr>
              <a:t>(55)</a:t>
            </a:r>
            <a:r>
              <a:rPr lang="ko-KR" altLang="en-US" b="0" i="0" dirty="0">
                <a:effectLst/>
                <a:latin typeface="fkGroteskNeue"/>
              </a:rPr>
              <a:t>를 제공하며</a:t>
            </a:r>
            <a:r>
              <a:rPr lang="en-US" altLang="ko-KR" b="0" i="0" dirty="0">
                <a:effectLst/>
                <a:latin typeface="fkGroteskNeue"/>
              </a:rPr>
              <a:t>, DUT</a:t>
            </a:r>
            <a:r>
              <a:rPr lang="ko-KR" altLang="en-US" b="0" i="0" dirty="0">
                <a:effectLst/>
                <a:latin typeface="fkGroteskNeue"/>
              </a:rPr>
              <a:t>는 이를 읽어 </a:t>
            </a:r>
            <a:r>
              <a:rPr lang="en-US" altLang="ko-KR" b="0" i="0" dirty="0" err="1">
                <a:effectLst/>
                <a:latin typeface="fkGroteskNeue"/>
              </a:rPr>
              <a:t>data_out</a:t>
            </a:r>
            <a:r>
              <a:rPr lang="en-US" altLang="ko-KR" b="0" i="0" dirty="0">
                <a:effectLst/>
                <a:latin typeface="fkGroteskNeue"/>
              </a:rPr>
              <a:t> = 55</a:t>
            </a:r>
            <a:r>
              <a:rPr lang="ko-KR" altLang="en-US" b="0" i="0" dirty="0">
                <a:effectLst/>
                <a:latin typeface="fkGroteskNeue"/>
              </a:rPr>
              <a:t>로 저장합니다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40ns (</a:t>
            </a:r>
            <a:r>
              <a:rPr lang="ko-KR" altLang="en-US" b="0" i="0" dirty="0">
                <a:effectLst/>
                <a:latin typeface="fkGroteskNeue"/>
              </a:rPr>
              <a:t>출력 모드</a:t>
            </a:r>
            <a:r>
              <a:rPr lang="en-US" altLang="ko-KR" b="0" i="0" dirty="0">
                <a:effectLst/>
                <a:latin typeface="fkGroteskNeue"/>
              </a:rPr>
              <a:t>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oe</a:t>
            </a:r>
            <a:r>
              <a:rPr lang="en-US" altLang="ko-KR" b="0" i="0" dirty="0">
                <a:effectLst/>
                <a:latin typeface="fkGroteskNeue"/>
              </a:rPr>
              <a:t> = 1: DUT</a:t>
            </a:r>
            <a:r>
              <a:rPr lang="ko-KR" altLang="en-US" b="0" i="0" dirty="0">
                <a:effectLst/>
                <a:latin typeface="fkGroteskNeue"/>
              </a:rPr>
              <a:t>가 출력 모드로 전환되었습니다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_</a:t>
            </a:r>
            <a:r>
              <a:rPr lang="en-US" altLang="ko-KR" b="0" i="0" dirty="0" err="1">
                <a:effectLst/>
                <a:latin typeface="fkGroteskNeue"/>
              </a:rPr>
              <a:t>drive_enable</a:t>
            </a:r>
            <a:r>
              <a:rPr lang="en-US" altLang="ko-KR" b="0" i="0" dirty="0">
                <a:effectLst/>
                <a:latin typeface="fkGroteskNeue"/>
              </a:rPr>
              <a:t> = 0: </a:t>
            </a:r>
            <a:r>
              <a:rPr lang="ko-KR" altLang="en-US" b="0" i="0" dirty="0">
                <a:effectLst/>
                <a:latin typeface="fkGroteskNeue"/>
              </a:rPr>
              <a:t>외부 환경은 더 이상 </a:t>
            </a:r>
            <a:r>
              <a:rPr lang="en-US" altLang="ko-KR" b="0" i="0" dirty="0" err="1">
                <a:effectLst/>
                <a:latin typeface="fkGroteskNeue"/>
              </a:rPr>
              <a:t>io_pin</a:t>
            </a:r>
            <a:r>
              <a:rPr lang="ko-KR" altLang="en-US" b="0" i="0" dirty="0">
                <a:effectLst/>
                <a:latin typeface="fkGroteskNeue"/>
              </a:rPr>
              <a:t>을 구동하지 않으며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핀이 </a:t>
            </a:r>
            <a:r>
              <a:rPr lang="ko-KR" altLang="en-US" b="0" i="0" dirty="0" err="1">
                <a:effectLst/>
                <a:latin typeface="fkGroteskNeue"/>
              </a:rPr>
              <a:t>고임피던스</a:t>
            </a:r>
            <a:r>
              <a:rPr lang="en-US" altLang="ko-KR" b="0" i="0" dirty="0">
                <a:effectLst/>
                <a:latin typeface="fkGroteskNeue"/>
              </a:rPr>
              <a:t>(Z) </a:t>
            </a:r>
            <a:r>
              <a:rPr lang="ko-KR" altLang="en-US" b="0" i="0" dirty="0">
                <a:effectLst/>
                <a:latin typeface="fkGroteskNeue"/>
              </a:rPr>
              <a:t>상태가 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data_in</a:t>
            </a:r>
            <a:r>
              <a:rPr lang="en-US" altLang="ko-KR" b="0" i="0" dirty="0">
                <a:effectLst/>
                <a:latin typeface="fkGroteskNeue"/>
              </a:rPr>
              <a:t> = F0: DUT</a:t>
            </a:r>
            <a:r>
              <a:rPr lang="ko-KR" altLang="en-US" b="0" i="0" dirty="0">
                <a:effectLst/>
                <a:latin typeface="fkGroteskNeue"/>
              </a:rPr>
              <a:t>는 내부 데이터를 </a:t>
            </a:r>
            <a:r>
              <a:rPr lang="en-US" altLang="ko-KR" b="0" i="0" dirty="0" err="1">
                <a:effectLst/>
                <a:latin typeface="fkGroteskNeue"/>
              </a:rPr>
              <a:t>io_pin</a:t>
            </a:r>
            <a:r>
              <a:rPr lang="ko-KR" altLang="en-US" b="0" i="0" dirty="0">
                <a:effectLst/>
                <a:latin typeface="fkGroteskNeue"/>
              </a:rPr>
              <a:t>으로 출력하며</a:t>
            </a:r>
            <a:r>
              <a:rPr lang="en-US" altLang="ko-KR" b="0" i="0" dirty="0">
                <a:effectLst/>
                <a:latin typeface="fkGroteskNeue"/>
              </a:rPr>
              <a:t>, </a:t>
            </a:r>
            <a:r>
              <a:rPr lang="en-US" altLang="ko-KR" b="0" i="0" dirty="0" err="1">
                <a:effectLst/>
                <a:latin typeface="fkGroteskNeue"/>
              </a:rPr>
              <a:t>io_pin</a:t>
            </a:r>
            <a:r>
              <a:rPr lang="en-US" altLang="ko-KR" b="0" i="0" dirty="0">
                <a:effectLst/>
                <a:latin typeface="fkGroteskNeue"/>
              </a:rPr>
              <a:t> = F0</a:t>
            </a:r>
            <a:r>
              <a:rPr lang="ko-KR" altLang="en-US" b="0" i="0" dirty="0">
                <a:effectLst/>
                <a:latin typeface="fkGroteskNeue"/>
              </a:rPr>
              <a:t>으로 설정됩니다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60ns (</a:t>
            </a:r>
            <a:r>
              <a:rPr lang="ko-KR" altLang="en-US" b="0" i="0" dirty="0">
                <a:effectLst/>
                <a:latin typeface="fkGroteskNeue"/>
              </a:rPr>
              <a:t>출력 유지</a:t>
            </a:r>
            <a:r>
              <a:rPr lang="en-US" altLang="ko-KR" b="0" i="0" dirty="0">
                <a:effectLst/>
                <a:latin typeface="fkGroteskNeue"/>
              </a:rPr>
              <a:t>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oe</a:t>
            </a:r>
            <a:r>
              <a:rPr lang="en-US" altLang="ko-KR" b="0" i="0" dirty="0">
                <a:effectLst/>
                <a:latin typeface="fkGroteskNeue"/>
              </a:rPr>
              <a:t> = 1: DUT</a:t>
            </a:r>
            <a:r>
              <a:rPr lang="ko-KR" altLang="en-US" b="0" i="0" dirty="0">
                <a:effectLst/>
                <a:latin typeface="fkGroteskNeue"/>
              </a:rPr>
              <a:t>는 여전히 출력 모드입니다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_</a:t>
            </a:r>
            <a:r>
              <a:rPr lang="en-US" altLang="ko-KR" b="0" i="0" dirty="0" err="1">
                <a:effectLst/>
                <a:latin typeface="fkGroteskNeue"/>
              </a:rPr>
              <a:t>drive_enable</a:t>
            </a:r>
            <a:r>
              <a:rPr lang="en-US" altLang="ko-KR" b="0" i="0" dirty="0">
                <a:effectLst/>
                <a:latin typeface="fkGroteskNeue"/>
              </a:rPr>
              <a:t> = 0: </a:t>
            </a:r>
            <a:r>
              <a:rPr lang="ko-KR" altLang="en-US" b="0" i="0" dirty="0">
                <a:effectLst/>
                <a:latin typeface="fkGroteskNeue"/>
              </a:rPr>
              <a:t>외부 환경은 여전히 핀을 구동하지 않고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data_in</a:t>
            </a:r>
            <a:r>
              <a:rPr lang="en-US" altLang="ko-KR" b="0" i="0" dirty="0">
                <a:effectLst/>
                <a:latin typeface="fkGroteskNeue"/>
              </a:rPr>
              <a:t> = F0: DUT</a:t>
            </a:r>
            <a:r>
              <a:rPr lang="ko-KR" altLang="en-US" b="0" i="0" dirty="0">
                <a:effectLst/>
                <a:latin typeface="fkGroteskNeue"/>
              </a:rPr>
              <a:t>는 이전과 동일하게 데이터를 유지하며</a:t>
            </a:r>
            <a:r>
              <a:rPr lang="en-US" altLang="ko-KR" b="0" i="0" dirty="0">
                <a:effectLst/>
                <a:latin typeface="fkGroteskNeue"/>
              </a:rPr>
              <a:t>, </a:t>
            </a:r>
            <a:r>
              <a:rPr lang="en-US" altLang="ko-KR" b="0" i="0" dirty="0" err="1">
                <a:effectLst/>
                <a:latin typeface="fkGroteskNeue"/>
              </a:rPr>
              <a:t>io_pin</a:t>
            </a:r>
            <a:r>
              <a:rPr lang="en-US" altLang="ko-KR" b="0" i="0" dirty="0">
                <a:effectLst/>
                <a:latin typeface="fkGroteskNeue"/>
              </a:rPr>
              <a:t> = F0 </a:t>
            </a:r>
            <a:r>
              <a:rPr lang="ko-KR" altLang="en-US" b="0" i="0" dirty="0">
                <a:effectLst/>
                <a:latin typeface="fkGroteskNeue"/>
              </a:rPr>
              <a:t>상태를 유지합니다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80ns (</a:t>
            </a:r>
            <a:r>
              <a:rPr lang="ko-KR" altLang="en-US" b="0" i="0" dirty="0">
                <a:effectLst/>
                <a:latin typeface="fkGroteskNeue"/>
              </a:rPr>
              <a:t>입력 모드 </a:t>
            </a:r>
            <a:r>
              <a:rPr lang="ko-KR" altLang="en-US" b="0" i="0" dirty="0" err="1">
                <a:effectLst/>
                <a:latin typeface="fkGroteskNeue"/>
              </a:rPr>
              <a:t>재전환</a:t>
            </a:r>
            <a:r>
              <a:rPr lang="en-US" altLang="ko-KR" b="0" i="0" dirty="0">
                <a:effectLst/>
                <a:latin typeface="fkGroteskNeue"/>
              </a:rPr>
              <a:t>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oe</a:t>
            </a:r>
            <a:r>
              <a:rPr lang="en-US" altLang="ko-KR" b="0" i="0" dirty="0">
                <a:effectLst/>
                <a:latin typeface="fkGroteskNeue"/>
              </a:rPr>
              <a:t> = 0: DUT</a:t>
            </a:r>
            <a:r>
              <a:rPr lang="ko-KR" altLang="en-US" b="0" i="0" dirty="0">
                <a:effectLst/>
                <a:latin typeface="fkGroteskNeue"/>
              </a:rPr>
              <a:t>가 다시 입력 모드로 전환되었습니다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_</a:t>
            </a:r>
            <a:r>
              <a:rPr lang="en-US" altLang="ko-KR" b="0" i="0" dirty="0" err="1">
                <a:effectLst/>
                <a:latin typeface="fkGroteskNeue"/>
              </a:rPr>
              <a:t>drive_enable</a:t>
            </a:r>
            <a:r>
              <a:rPr lang="en-US" altLang="ko-KR" b="0" i="0" dirty="0">
                <a:effectLst/>
                <a:latin typeface="fkGroteskNeue"/>
              </a:rPr>
              <a:t> = 1: </a:t>
            </a:r>
            <a:r>
              <a:rPr lang="ko-KR" altLang="en-US" b="0" i="0" dirty="0">
                <a:effectLst/>
                <a:latin typeface="fkGroteskNeue"/>
              </a:rPr>
              <a:t>외부 환경이 다시 핀을 구동하기 시작합니다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external_data</a:t>
            </a:r>
            <a:r>
              <a:rPr lang="en-US" altLang="ko-KR" b="0" i="0" dirty="0">
                <a:effectLst/>
                <a:latin typeface="fkGroteskNeue"/>
              </a:rPr>
              <a:t> = A5: </a:t>
            </a:r>
            <a:r>
              <a:rPr lang="ko-KR" altLang="en-US" b="0" i="0" dirty="0">
                <a:effectLst/>
                <a:latin typeface="fkGroteskNeue"/>
              </a:rPr>
              <a:t>외부에서 새로운 데이터</a:t>
            </a:r>
            <a:r>
              <a:rPr lang="en-US" altLang="ko-KR" b="0" i="0" dirty="0">
                <a:effectLst/>
                <a:latin typeface="fkGroteskNeue"/>
              </a:rPr>
              <a:t>(A5)</a:t>
            </a:r>
            <a:r>
              <a:rPr lang="ko-KR" altLang="en-US" b="0" i="0" dirty="0">
                <a:effectLst/>
                <a:latin typeface="fkGroteskNeue"/>
              </a:rPr>
              <a:t>를 제공하며</a:t>
            </a:r>
            <a:r>
              <a:rPr lang="en-US" altLang="ko-KR" b="0" i="0" dirty="0">
                <a:effectLst/>
                <a:latin typeface="fkGroteskNeue"/>
              </a:rPr>
              <a:t>, DUT</a:t>
            </a:r>
            <a:r>
              <a:rPr lang="ko-KR" altLang="en-US" b="0" i="0" dirty="0">
                <a:effectLst/>
                <a:latin typeface="fkGroteskNeue"/>
              </a:rPr>
              <a:t>는 이를 읽어와 </a:t>
            </a:r>
            <a:r>
              <a:rPr lang="en-US" altLang="ko-KR" b="0" i="0" dirty="0" err="1">
                <a:effectLst/>
                <a:latin typeface="fkGroteskNeue"/>
              </a:rPr>
              <a:t>data_out</a:t>
            </a:r>
            <a:r>
              <a:rPr lang="en-US" altLang="ko-KR" b="0" i="0" dirty="0">
                <a:effectLst/>
                <a:latin typeface="fkGroteskNeue"/>
              </a:rPr>
              <a:t> = A5</a:t>
            </a:r>
            <a:r>
              <a:rPr lang="ko-KR" altLang="en-US" b="0" i="0" dirty="0">
                <a:effectLst/>
                <a:latin typeface="fkGroteskNeue"/>
              </a:rPr>
              <a:t>로 저장합니다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결과 요약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초기에는 </a:t>
            </a:r>
            <a:r>
              <a:rPr lang="en-US" altLang="ko-KR" b="0" i="0" dirty="0">
                <a:effectLst/>
                <a:latin typeface="fkGroteskNeue"/>
              </a:rPr>
              <a:t>DUT</a:t>
            </a:r>
            <a:r>
              <a:rPr lang="ko-KR" altLang="en-US" b="0" i="0" dirty="0">
                <a:effectLst/>
                <a:latin typeface="fkGroteskNeue"/>
              </a:rPr>
              <a:t>가 입력 모드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oe</a:t>
            </a:r>
            <a:r>
              <a:rPr lang="en-US" altLang="ko-KR" b="0" i="0" dirty="0">
                <a:effectLst/>
                <a:latin typeface="fkGroteskNeue"/>
              </a:rPr>
              <a:t> = 0)</a:t>
            </a:r>
            <a:r>
              <a:rPr lang="ko-KR" altLang="en-US" b="0" i="0" dirty="0">
                <a:effectLst/>
                <a:latin typeface="fkGroteskNeue"/>
              </a:rPr>
              <a:t>로 설정되어 외부 데이터를 읽습니다</a:t>
            </a:r>
            <a:r>
              <a:rPr lang="en-US" altLang="ko-KR" b="0" i="0" dirty="0">
                <a:effectLst/>
                <a:latin typeface="fkGroteskNeue"/>
              </a:rPr>
              <a:t>(AA → 55 → A5).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이후 </a:t>
            </a:r>
            <a:r>
              <a:rPr lang="en-US" altLang="ko-KR" b="0" i="0" dirty="0">
                <a:effectLst/>
                <a:latin typeface="fkGroteskNeue"/>
              </a:rPr>
              <a:t>DUT</a:t>
            </a:r>
            <a:r>
              <a:rPr lang="ko-KR" altLang="en-US" b="0" i="0" dirty="0">
                <a:effectLst/>
                <a:latin typeface="fkGroteskNeue"/>
              </a:rPr>
              <a:t>가 출력 모드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oe</a:t>
            </a:r>
            <a:r>
              <a:rPr lang="en-US" altLang="ko-KR" b="0" i="0" dirty="0">
                <a:effectLst/>
                <a:latin typeface="fkGroteskNeue"/>
              </a:rPr>
              <a:t> = 1)</a:t>
            </a:r>
            <a:r>
              <a:rPr lang="ko-KR" altLang="en-US" b="0" i="0" dirty="0">
                <a:effectLst/>
                <a:latin typeface="fkGroteskNeue"/>
              </a:rPr>
              <a:t>로 전환되어 내부 데이터를 외부로 전달합니다</a:t>
            </a:r>
            <a:r>
              <a:rPr lang="en-US" altLang="ko-KR" b="0" i="0" dirty="0">
                <a:effectLst/>
                <a:latin typeface="fkGroteskNeue"/>
              </a:rPr>
              <a:t>(F0).</a:t>
            </a: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13628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GPIO(General-Purpose Input/Output)</a:t>
            </a:r>
            <a:r>
              <a:rPr lang="ko-KR" altLang="en-US" b="0" i="0" dirty="0">
                <a:effectLst/>
                <a:latin typeface="fkGroteskNeue"/>
              </a:rPr>
              <a:t>는 </a:t>
            </a:r>
            <a:r>
              <a:rPr lang="en-US" altLang="ko-KR" b="0" i="0" dirty="0">
                <a:effectLst/>
                <a:latin typeface="fkGroteskNeue"/>
              </a:rPr>
              <a:t>SoC(System-on-Chip)</a:t>
            </a:r>
            <a:r>
              <a:rPr lang="ko-KR" altLang="en-US" b="0" i="0" dirty="0">
                <a:effectLst/>
                <a:latin typeface="fkGroteskNeue"/>
              </a:rPr>
              <a:t>에서 디지털 신호의 입출력을 처리하는 다목적 핀으로</a:t>
            </a:r>
            <a:r>
              <a:rPr lang="en-US" altLang="ko-KR" b="0" i="0" dirty="0">
                <a:effectLst/>
                <a:latin typeface="fkGroteskNeue"/>
              </a:rPr>
              <a:t>,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각 핀이 독립적으로 입력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출력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또는 양방향으로 설정될 수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GPIO</a:t>
            </a:r>
            <a:r>
              <a:rPr lang="ko-KR" altLang="en-US" b="0" i="0" dirty="0">
                <a:effectLst/>
                <a:latin typeface="fkGroteskNeue"/>
              </a:rPr>
              <a:t>는 유연한 구성을 통해 다양한 역할을 수행하며</a:t>
            </a:r>
            <a:r>
              <a:rPr lang="en-US" altLang="ko-KR" b="0" i="0" dirty="0">
                <a:effectLst/>
                <a:latin typeface="fkGroteskNeue"/>
              </a:rPr>
              <a:t>, SoC</a:t>
            </a:r>
            <a:r>
              <a:rPr lang="ko-KR" altLang="en-US" b="0" i="0" dirty="0">
                <a:effectLst/>
                <a:latin typeface="fkGroteskNeue"/>
              </a:rPr>
              <a:t>와 외부 장치 간의 상호작용을 가능하게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입력 모드에서는 </a:t>
            </a:r>
            <a:r>
              <a:rPr lang="en-US" altLang="ko-KR" b="0" i="0" dirty="0">
                <a:effectLst/>
                <a:latin typeface="fkGroteskNeue"/>
              </a:rPr>
              <a:t>GPIO</a:t>
            </a:r>
            <a:r>
              <a:rPr lang="ko-KR" altLang="en-US" b="0" i="0" dirty="0">
                <a:effectLst/>
                <a:latin typeface="fkGroteskNeue"/>
              </a:rPr>
              <a:t>가 외부 신호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버튼 상태 또는 센서 데이터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를 감지하여 </a:t>
            </a:r>
            <a:r>
              <a:rPr lang="en-US" altLang="ko-KR" b="0" i="0" dirty="0">
                <a:effectLst/>
                <a:latin typeface="fkGroteskNeue"/>
              </a:rPr>
              <a:t>CPU</a:t>
            </a:r>
            <a:r>
              <a:rPr lang="ko-KR" altLang="en-US" b="0" i="0" dirty="0">
                <a:effectLst/>
                <a:latin typeface="fkGroteskNeue"/>
              </a:rPr>
              <a:t>에 전달합니다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반면 출력 모드에서는 </a:t>
            </a:r>
            <a:r>
              <a:rPr lang="en-US" altLang="ko-KR" b="0" i="0" dirty="0">
                <a:effectLst/>
                <a:latin typeface="fkGroteskNeue"/>
              </a:rPr>
              <a:t>CPU </a:t>
            </a:r>
            <a:r>
              <a:rPr lang="ko-KR" altLang="en-US" b="0" i="0" dirty="0">
                <a:effectLst/>
                <a:latin typeface="fkGroteskNeue"/>
              </a:rPr>
              <a:t>명령에 따라 외부 장치를 제어할 수 있습니다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LED </a:t>
            </a:r>
            <a:r>
              <a:rPr lang="ko-KR" altLang="en-US" b="0" i="0" dirty="0">
                <a:effectLst/>
                <a:latin typeface="fkGroteskNeue"/>
              </a:rPr>
              <a:t>점등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모터 구동</a:t>
            </a:r>
            <a:r>
              <a:rPr lang="en-US" altLang="ko-KR" b="0" i="0" dirty="0">
                <a:effectLst/>
                <a:latin typeface="fkGroteskNeue"/>
              </a:rPr>
              <a:t>).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또한 일부 </a:t>
            </a:r>
            <a:r>
              <a:rPr lang="en-US" altLang="ko-KR" b="0" i="0" dirty="0">
                <a:effectLst/>
                <a:latin typeface="fkGroteskNeue"/>
              </a:rPr>
              <a:t>GPIO</a:t>
            </a:r>
            <a:r>
              <a:rPr lang="ko-KR" altLang="en-US" b="0" i="0" dirty="0">
                <a:effectLst/>
                <a:latin typeface="fkGroteskNeue"/>
              </a:rPr>
              <a:t>는 양방향으로 설정되어 데이터 송수신이 모두 가능합니다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GPIO</a:t>
            </a:r>
            <a:r>
              <a:rPr lang="ko-KR" altLang="en-US" b="0" i="0" dirty="0">
                <a:effectLst/>
                <a:latin typeface="fkGroteskNeue"/>
              </a:rPr>
              <a:t>의 주요 특징 중 하나는 </a:t>
            </a:r>
            <a:r>
              <a:rPr lang="en-US" altLang="ko-KR" b="0" i="0" dirty="0">
                <a:effectLst/>
                <a:latin typeface="fkGroteskNeue"/>
              </a:rPr>
              <a:t>Active-High</a:t>
            </a:r>
            <a:r>
              <a:rPr lang="ko-KR" altLang="en-US" b="0" i="0" dirty="0">
                <a:effectLst/>
                <a:latin typeface="fkGroteskNeue"/>
              </a:rPr>
              <a:t>와 </a:t>
            </a:r>
            <a:r>
              <a:rPr lang="en-US" altLang="ko-KR" b="0" i="0" dirty="0">
                <a:effectLst/>
                <a:latin typeface="fkGroteskNeue"/>
              </a:rPr>
              <a:t>Active-Low </a:t>
            </a:r>
            <a:r>
              <a:rPr lang="ko-KR" altLang="en-US" b="0" i="0" dirty="0">
                <a:effectLst/>
                <a:latin typeface="fkGroteskNeue"/>
              </a:rPr>
              <a:t>설정이 가능하다는 점입니다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이는 논리적 </a:t>
            </a:r>
            <a:r>
              <a:rPr lang="en-US" altLang="ko-KR" b="0" i="0" dirty="0">
                <a:effectLst/>
                <a:latin typeface="fkGroteskNeue"/>
              </a:rPr>
              <a:t>HIGH(1)</a:t>
            </a:r>
            <a:r>
              <a:rPr lang="ko-KR" altLang="en-US" b="0" i="0" dirty="0">
                <a:effectLst/>
                <a:latin typeface="fkGroteskNeue"/>
              </a:rPr>
              <a:t>와 </a:t>
            </a:r>
            <a:r>
              <a:rPr lang="en-US" altLang="ko-KR" b="0" i="0" dirty="0">
                <a:effectLst/>
                <a:latin typeface="fkGroteskNeue"/>
              </a:rPr>
              <a:t>LOW(0)</a:t>
            </a:r>
            <a:r>
              <a:rPr lang="ko-KR" altLang="en-US" b="0" i="0" dirty="0">
                <a:effectLst/>
                <a:latin typeface="fkGroteskNeue"/>
              </a:rPr>
              <a:t>가 실제 전압 수준에서 어떻게 표현되는지를 정의하며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설계 요구사항에 따라 유연하게 조정할 수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또한 </a:t>
            </a:r>
            <a:r>
              <a:rPr lang="en-US" altLang="ko-KR" b="0" i="0" dirty="0">
                <a:effectLst/>
                <a:latin typeface="fkGroteskNeue"/>
              </a:rPr>
              <a:t>GPIO</a:t>
            </a:r>
            <a:r>
              <a:rPr lang="ko-KR" altLang="en-US" b="0" i="0" dirty="0">
                <a:effectLst/>
                <a:latin typeface="fkGroteskNeue"/>
              </a:rPr>
              <a:t>는 </a:t>
            </a:r>
            <a:r>
              <a:rPr lang="ko-KR" altLang="en-US" b="0" i="0" dirty="0" err="1">
                <a:effectLst/>
                <a:latin typeface="fkGroteskNeue"/>
              </a:rPr>
              <a:t>풀업</a:t>
            </a:r>
            <a:r>
              <a:rPr lang="en-US" altLang="ko-KR" b="0" i="0" dirty="0">
                <a:effectLst/>
                <a:latin typeface="fkGroteskNeue"/>
              </a:rPr>
              <a:t>/</a:t>
            </a:r>
            <a:r>
              <a:rPr lang="ko-KR" altLang="en-US" b="0" i="0" dirty="0" err="1">
                <a:effectLst/>
                <a:latin typeface="fkGroteskNeue"/>
              </a:rPr>
              <a:t>풀다운</a:t>
            </a:r>
            <a:r>
              <a:rPr lang="ko-KR" altLang="en-US" b="0" i="0" dirty="0">
                <a:effectLst/>
                <a:latin typeface="fkGroteskNeue"/>
              </a:rPr>
              <a:t> 저항을 내장할 수 있어 외부 회로 설계를 단순화하고 안정성을 높입니다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고급 기능으로는 인터럽트 생성 기능이 포함되어 있어 특정 이벤트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상승 </a:t>
            </a:r>
            <a:r>
              <a:rPr lang="ko-KR" altLang="en-US" b="0" i="0" dirty="0" err="1">
                <a:effectLst/>
                <a:latin typeface="fkGroteskNeue"/>
              </a:rPr>
              <a:t>엣지</a:t>
            </a:r>
            <a:r>
              <a:rPr lang="ko-KR" altLang="en-US" b="0" i="0" dirty="0">
                <a:effectLst/>
                <a:latin typeface="fkGroteskNeue"/>
              </a:rPr>
              <a:t> 또는 하강 </a:t>
            </a:r>
            <a:r>
              <a:rPr lang="ko-KR" altLang="en-US" b="0" i="0" dirty="0" err="1">
                <a:effectLst/>
                <a:latin typeface="fkGroteskNeue"/>
              </a:rPr>
              <a:t>엣지</a:t>
            </a:r>
            <a:r>
              <a:rPr lang="ko-KR" altLang="en-US" b="0" i="0" dirty="0">
                <a:effectLst/>
                <a:latin typeface="fkGroteskNeue"/>
              </a:rPr>
              <a:t> 감지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에 반응할 수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일부 </a:t>
            </a:r>
            <a:r>
              <a:rPr lang="en-US" altLang="ko-KR" b="0" i="0" dirty="0">
                <a:effectLst/>
                <a:latin typeface="fkGroteskNeue"/>
              </a:rPr>
              <a:t>GPIO</a:t>
            </a:r>
            <a:r>
              <a:rPr lang="ko-KR" altLang="en-US" b="0" i="0" dirty="0">
                <a:effectLst/>
                <a:latin typeface="fkGroteskNeue"/>
              </a:rPr>
              <a:t>는 하드웨어 </a:t>
            </a:r>
            <a:r>
              <a:rPr lang="ko-KR" altLang="en-US" b="0" i="0" dirty="0" err="1">
                <a:effectLst/>
                <a:latin typeface="fkGroteskNeue"/>
              </a:rPr>
              <a:t>디바운싱을</a:t>
            </a:r>
            <a:r>
              <a:rPr lang="ko-KR" altLang="en-US" b="0" i="0" dirty="0">
                <a:effectLst/>
                <a:latin typeface="fkGroteskNeue"/>
              </a:rPr>
              <a:t> 지원하며</a:t>
            </a:r>
            <a:r>
              <a:rPr lang="en-US" altLang="ko-KR" b="0" i="0" dirty="0">
                <a:effectLst/>
                <a:latin typeface="fkGroteskNeue"/>
              </a:rPr>
              <a:t>, PWM(Pulse Width Modulation) </a:t>
            </a:r>
            <a:r>
              <a:rPr lang="ko-KR" altLang="en-US" b="0" i="0" dirty="0">
                <a:effectLst/>
                <a:latin typeface="fkGroteskNeue"/>
              </a:rPr>
              <a:t>및 </a:t>
            </a:r>
            <a:r>
              <a:rPr lang="en-US" altLang="ko-KR" b="0" i="0" dirty="0">
                <a:effectLst/>
                <a:latin typeface="fkGroteskNeue"/>
              </a:rPr>
              <a:t>Blink </a:t>
            </a:r>
            <a:r>
              <a:rPr lang="ko-KR" altLang="en-US" b="0" i="0" dirty="0">
                <a:effectLst/>
                <a:latin typeface="fkGroteskNeue"/>
              </a:rPr>
              <a:t>기능을 통해 </a:t>
            </a:r>
            <a:r>
              <a:rPr lang="en-US" altLang="ko-KR" b="0" i="0" dirty="0">
                <a:effectLst/>
                <a:latin typeface="fkGroteskNeue"/>
              </a:rPr>
              <a:t>LED </a:t>
            </a:r>
            <a:r>
              <a:rPr lang="ko-KR" altLang="en-US" b="0" i="0" dirty="0">
                <a:effectLst/>
                <a:latin typeface="fkGroteskNeue"/>
              </a:rPr>
              <a:t>깜박임과 같은 고급 제어도 가능합니다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GPIO</a:t>
            </a:r>
            <a:r>
              <a:rPr lang="ko-KR" altLang="en-US" b="0" i="0" dirty="0">
                <a:effectLst/>
                <a:latin typeface="fkGroteskNeue"/>
              </a:rPr>
              <a:t>는 </a:t>
            </a:r>
            <a:r>
              <a:rPr lang="en-US" altLang="ko-KR" b="0" i="0" dirty="0">
                <a:effectLst/>
                <a:latin typeface="fkGroteskNeue"/>
              </a:rPr>
              <a:t>LED </a:t>
            </a:r>
            <a:r>
              <a:rPr lang="ko-KR" altLang="en-US" b="0" i="0" dirty="0">
                <a:effectLst/>
                <a:latin typeface="fkGroteskNeue"/>
              </a:rPr>
              <a:t>제어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버튼 입력 처리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센서 데이터 수집 등 간단한 작업부터 </a:t>
            </a:r>
            <a:r>
              <a:rPr lang="en-US" altLang="ko-KR" b="0" i="0" dirty="0">
                <a:effectLst/>
                <a:latin typeface="fkGroteskNeue"/>
              </a:rPr>
              <a:t>I2C </a:t>
            </a:r>
            <a:r>
              <a:rPr lang="ko-KR" altLang="en-US" b="0" i="0" dirty="0">
                <a:effectLst/>
                <a:latin typeface="fkGroteskNeue"/>
              </a:rPr>
              <a:t>및 </a:t>
            </a:r>
            <a:r>
              <a:rPr lang="en-US" altLang="ko-KR" b="0" i="0" dirty="0">
                <a:effectLst/>
                <a:latin typeface="fkGroteskNeue"/>
              </a:rPr>
              <a:t>SPI </a:t>
            </a:r>
            <a:r>
              <a:rPr lang="ko-KR" altLang="en-US" b="0" i="0" dirty="0">
                <a:effectLst/>
                <a:latin typeface="fkGroteskNeue"/>
              </a:rPr>
              <a:t>통신과 같은 복잡한 인터페이스까지 다양한 응용 분야에 사용됩니다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그러나 </a:t>
            </a:r>
            <a:r>
              <a:rPr lang="en-US" altLang="ko-KR" b="0" i="0" dirty="0">
                <a:effectLst/>
                <a:latin typeface="fkGroteskNeue"/>
              </a:rPr>
              <a:t>GPIO</a:t>
            </a:r>
            <a:r>
              <a:rPr lang="ko-KR" altLang="en-US" b="0" i="0" dirty="0">
                <a:effectLst/>
                <a:latin typeface="fkGroteskNeue"/>
              </a:rPr>
              <a:t>는 일반적으로 고속 신호 처리를 위한 용도로는 적합하지 않으며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외부 회로 설계 시 노이즈 및 간섭 방지를 위한 추가적인 고려가 필요합니다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결론적으로</a:t>
            </a:r>
            <a:r>
              <a:rPr lang="en-US" altLang="ko-KR" b="0" i="0" dirty="0">
                <a:effectLst/>
                <a:latin typeface="fkGroteskNeue"/>
              </a:rPr>
              <a:t>, GPIO</a:t>
            </a:r>
            <a:r>
              <a:rPr lang="ko-KR" altLang="en-US" b="0" i="0" dirty="0">
                <a:effectLst/>
                <a:latin typeface="fkGroteskNeue"/>
              </a:rPr>
              <a:t>는 </a:t>
            </a:r>
            <a:r>
              <a:rPr lang="en-US" altLang="ko-KR" b="0" i="0" dirty="0">
                <a:effectLst/>
                <a:latin typeface="fkGroteskNeue"/>
              </a:rPr>
              <a:t>SoC </a:t>
            </a:r>
            <a:r>
              <a:rPr lang="ko-KR" altLang="en-US" b="0" i="0" dirty="0">
                <a:effectLst/>
                <a:latin typeface="fkGroteskNeue"/>
              </a:rPr>
              <a:t>설계에서 매우 중요한 구성 요소로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유연성과 확장성을 제공하여 다양한 디지털 신호 처리 요구를 충족합니다</a:t>
            </a: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5788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fkGroteskNeue"/>
              </a:rPr>
              <a:t>GPIO</a:t>
            </a:r>
            <a:r>
              <a:rPr lang="ko-KR" altLang="en-US" b="0" i="0" dirty="0">
                <a:effectLst/>
                <a:latin typeface="fkGroteskNeue"/>
              </a:rPr>
              <a:t>는 특별한 용도가 정의되지 않은 범용 입출력 핀입니다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 핀의 기능은 일반적으로 실행 시 사용자가 지정합니다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이러한 추가적인 범용 핀의 존재는 </a:t>
            </a:r>
            <a:r>
              <a:rPr lang="en-US" altLang="ko-KR" b="0" i="0" dirty="0">
                <a:effectLst/>
                <a:latin typeface="fkGroteskNeue"/>
              </a:rPr>
              <a:t>SoC </a:t>
            </a:r>
            <a:r>
              <a:rPr lang="ko-KR" altLang="en-US" b="0" i="0" dirty="0">
                <a:effectLst/>
                <a:latin typeface="fkGroteskNeue"/>
              </a:rPr>
              <a:t>설계자가 </a:t>
            </a:r>
            <a:r>
              <a:rPr lang="ko-KR" altLang="en-US" b="0" i="0" dirty="0" err="1">
                <a:effectLst/>
                <a:latin typeface="fkGroteskNeue"/>
              </a:rPr>
              <a:t>서드파티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IP </a:t>
            </a:r>
            <a:r>
              <a:rPr lang="ko-KR" altLang="en-US" b="0" i="0" dirty="0">
                <a:effectLst/>
                <a:latin typeface="fkGroteskNeue"/>
              </a:rPr>
              <a:t>코어를 통합하는 데 도움을 줍니다</a:t>
            </a:r>
            <a:r>
              <a:rPr lang="en-US" altLang="ko-KR" b="0" i="0" dirty="0">
                <a:effectLst/>
                <a:latin typeface="fkGroteskNeue"/>
              </a:rPr>
              <a:t>. GPIO</a:t>
            </a:r>
            <a:r>
              <a:rPr lang="ko-KR" altLang="en-US" b="0" i="0" dirty="0">
                <a:effectLst/>
                <a:latin typeface="fkGroteskNeue"/>
              </a:rPr>
              <a:t>는 대부분의 응용 프로그램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특히 환경 센서로부터 데이터를 읽어야 하는 경우에 널리 사용됩니다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입출력 방향은 방향 레지스터</a:t>
            </a:r>
            <a:r>
              <a:rPr lang="en-US" altLang="ko-KR" b="0" i="0" dirty="0">
                <a:effectLst/>
                <a:latin typeface="fkGroteskNeue"/>
              </a:rPr>
              <a:t>(direction register)</a:t>
            </a:r>
            <a:r>
              <a:rPr lang="ko-KR" altLang="en-US" b="0" i="0" dirty="0">
                <a:effectLst/>
                <a:latin typeface="fkGroteskNeue"/>
              </a:rPr>
              <a:t>에 의해 제어되며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특정 비트를 </a:t>
            </a:r>
            <a:r>
              <a:rPr lang="ko-KR" altLang="en-US" b="0" i="0" dirty="0" err="1">
                <a:effectLst/>
                <a:latin typeface="fkGroteskNeue"/>
              </a:rPr>
              <a:t>마스킹하기</a:t>
            </a:r>
            <a:r>
              <a:rPr lang="ko-KR" altLang="en-US" b="0" i="0" dirty="0">
                <a:effectLst/>
                <a:latin typeface="fkGroteskNeue"/>
              </a:rPr>
              <a:t> 위해 마스크 레지스터</a:t>
            </a:r>
            <a:r>
              <a:rPr lang="en-US" altLang="ko-KR" b="0" i="0" dirty="0">
                <a:effectLst/>
                <a:latin typeface="fkGroteskNeue"/>
              </a:rPr>
              <a:t>(mask register)</a:t>
            </a:r>
            <a:r>
              <a:rPr lang="ko-KR" altLang="en-US" b="0" i="0" dirty="0">
                <a:effectLst/>
                <a:latin typeface="fkGroteskNeue"/>
              </a:rPr>
              <a:t>가 자주 사용됩니다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이러한 핀의 입력 및 출력 전압의 </a:t>
            </a:r>
            <a:r>
              <a:rPr lang="ko-KR" altLang="en-US" b="0" i="0" dirty="0" err="1">
                <a:effectLst/>
                <a:latin typeface="fkGroteskNeue"/>
              </a:rPr>
              <a:t>상한값은</a:t>
            </a:r>
            <a:r>
              <a:rPr lang="ko-KR" altLang="en-US" b="0" i="0" dirty="0">
                <a:effectLst/>
                <a:latin typeface="fkGroteskNeue"/>
              </a:rPr>
              <a:t> 일반적으로 디바이스의 공급 전압입니다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 값을 초과하면 대부분의 경우 핀이 손상될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38585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AHB GPIO </a:t>
            </a:r>
            <a:r>
              <a:rPr lang="ko-KR" altLang="en-US" b="0" i="0" dirty="0">
                <a:effectLst/>
                <a:latin typeface="fkGroteskNeue"/>
              </a:rPr>
              <a:t>주변 장치의 블록 다이어그램은 다음과 같은 블록들로 구성되어 있습니다</a:t>
            </a:r>
            <a:r>
              <a:rPr lang="en-US" altLang="ko-KR" b="0" i="0" dirty="0">
                <a:effectLst/>
                <a:latin typeface="fkGroteskNeue"/>
              </a:rPr>
              <a:t>: AHB </a:t>
            </a:r>
            <a:r>
              <a:rPr lang="ko-KR" altLang="en-US" b="0" i="0" dirty="0">
                <a:effectLst/>
                <a:latin typeface="fkGroteskNeue"/>
              </a:rPr>
              <a:t>버스 인터페이스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주소 </a:t>
            </a:r>
            <a:r>
              <a:rPr lang="ko-KR" altLang="en-US" b="0" i="0" dirty="0" err="1">
                <a:effectLst/>
                <a:latin typeface="fkGroteskNeue"/>
              </a:rPr>
              <a:t>디코더</a:t>
            </a:r>
            <a:r>
              <a:rPr lang="en-US" altLang="ko-KR" b="0" i="0" dirty="0">
                <a:effectLst/>
                <a:latin typeface="fkGroteskNeue"/>
              </a:rPr>
              <a:t>(Address Decoder), </a:t>
            </a:r>
            <a:r>
              <a:rPr lang="ko-KR" altLang="en-US" b="0" i="0" dirty="0">
                <a:effectLst/>
                <a:latin typeface="fkGroteskNeue"/>
              </a:rPr>
              <a:t>그리고 세 개의 </a:t>
            </a:r>
            <a:r>
              <a:rPr lang="en-US" altLang="ko-KR" b="0" i="0" dirty="0">
                <a:effectLst/>
                <a:latin typeface="fkGroteskNeue"/>
              </a:rPr>
              <a:t>8</a:t>
            </a:r>
            <a:r>
              <a:rPr lang="ko-KR" altLang="en-US" b="0" i="0" dirty="0">
                <a:effectLst/>
                <a:latin typeface="fkGroteskNeue"/>
              </a:rPr>
              <a:t>비트 레지스터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**</a:t>
            </a:r>
            <a:r>
              <a:rPr lang="ko-KR" altLang="en-US" b="0" i="0" dirty="0">
                <a:effectLst/>
                <a:latin typeface="fkGroteskNeue"/>
              </a:rPr>
              <a:t>입력 데이터 레지스터**는 외부 장치로부터 읽어온 데이터를 저장합니다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**</a:t>
            </a:r>
            <a:r>
              <a:rPr lang="ko-KR" altLang="en-US" b="0" i="0" dirty="0">
                <a:effectLst/>
                <a:latin typeface="fkGroteskNeue"/>
              </a:rPr>
              <a:t>출력 데이터 레지스터**는 외부 장치로 전송할 데이터를 저장합니다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**</a:t>
            </a:r>
            <a:r>
              <a:rPr lang="ko-KR" altLang="en-US" b="0" i="0" dirty="0">
                <a:effectLst/>
                <a:latin typeface="fkGroteskNeue"/>
              </a:rPr>
              <a:t>방향 레지스터**는 읽기 또는 쓰기와 같은 동작 유형을 결정하는 제어 비트를 포함합니다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AHB </a:t>
            </a:r>
            <a:r>
              <a:rPr lang="ko-KR" altLang="en-US" b="0" i="0" dirty="0">
                <a:effectLst/>
                <a:latin typeface="fkGroteskNeue"/>
              </a:rPr>
              <a:t>인터페이스 블록은 </a:t>
            </a:r>
            <a:r>
              <a:rPr lang="en-US" altLang="ko-KR" b="0" i="0" dirty="0">
                <a:effectLst/>
                <a:latin typeface="fkGroteskNeue"/>
              </a:rPr>
              <a:t>AHB </a:t>
            </a:r>
            <a:r>
              <a:rPr lang="ko-KR" altLang="en-US" b="0" i="0" dirty="0">
                <a:effectLst/>
                <a:latin typeface="fkGroteskNeue"/>
              </a:rPr>
              <a:t>버스에서 이 주변 장치의 내부 메모리 공간으로 데이터와 제어 신호의 흐름을 관리하는 역할을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br>
              <a:rPr lang="en-US" altLang="ko-KR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주소 </a:t>
            </a:r>
            <a:r>
              <a:rPr lang="ko-KR" altLang="en-US" b="0" i="0" dirty="0" err="1">
                <a:effectLst/>
                <a:latin typeface="fkGroteskNeue"/>
              </a:rPr>
              <a:t>디코더</a:t>
            </a:r>
            <a:r>
              <a:rPr lang="en-US" altLang="ko-KR" b="0" i="0" dirty="0">
                <a:effectLst/>
                <a:latin typeface="fkGroteskNeue"/>
              </a:rPr>
              <a:t>(Address Decoder)</a:t>
            </a:r>
            <a:r>
              <a:rPr lang="ko-KR" altLang="en-US" b="0" i="0" dirty="0">
                <a:effectLst/>
                <a:latin typeface="fkGroteskNeue"/>
              </a:rPr>
              <a:t>는 선택 신호</a:t>
            </a:r>
            <a:r>
              <a:rPr lang="en-US" altLang="ko-KR" b="0" i="0" dirty="0">
                <a:effectLst/>
                <a:latin typeface="fkGroteskNeue"/>
              </a:rPr>
              <a:t>(select signal)</a:t>
            </a:r>
            <a:r>
              <a:rPr lang="ko-KR" altLang="en-US" b="0" i="0" dirty="0">
                <a:effectLst/>
                <a:latin typeface="fkGroteskNeue"/>
              </a:rPr>
              <a:t>를 생성하여 </a:t>
            </a:r>
            <a:r>
              <a:rPr lang="en-US" altLang="ko-KR" b="0" i="0" dirty="0">
                <a:effectLst/>
                <a:latin typeface="fkGroteskNeue"/>
              </a:rPr>
              <a:t>AHB </a:t>
            </a:r>
            <a:r>
              <a:rPr lang="ko-KR" altLang="en-US" b="0" i="0" dirty="0">
                <a:effectLst/>
                <a:latin typeface="fkGroteskNeue"/>
              </a:rPr>
              <a:t>버스 인터페이스가 세 개의 내부 레지스터 중 어느 것을 읽거나 쓸지를 결정합니다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90197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>
                <a:effectLst/>
                <a:latin typeface="var(--font-fk-grotesk-neue)"/>
              </a:rPr>
              <a:t>GPIO </a:t>
            </a:r>
            <a:r>
              <a:rPr lang="ko-KR" altLang="en-US" dirty="0">
                <a:effectLst/>
                <a:latin typeface="var(--font-fk-grotesk-neue)"/>
              </a:rPr>
              <a:t>주변 장치의 내부 메모리 공간은 세 개의 레지스터로 나뉩니다</a:t>
            </a:r>
            <a:r>
              <a:rPr lang="en-US" altLang="ko-KR" dirty="0">
                <a:effectLst/>
                <a:latin typeface="var(--font-fk-grotesk-neue)"/>
              </a:rPr>
              <a:t>: </a:t>
            </a:r>
          </a:p>
          <a:p>
            <a:pPr>
              <a:buNone/>
            </a:pPr>
            <a:r>
              <a:rPr lang="ko-KR" altLang="en-US" dirty="0">
                <a:effectLst/>
                <a:latin typeface="var(--font-fk-grotesk-neue)"/>
              </a:rPr>
              <a:t>입력 레지스터</a:t>
            </a:r>
            <a:r>
              <a:rPr lang="en-US" altLang="ko-KR" dirty="0">
                <a:effectLst/>
                <a:latin typeface="var(--font-fk-grotesk-neue)"/>
              </a:rPr>
              <a:t>(input register), </a:t>
            </a:r>
            <a:r>
              <a:rPr lang="ko-KR" altLang="en-US" dirty="0">
                <a:effectLst/>
                <a:latin typeface="var(--font-fk-grotesk-neue)"/>
              </a:rPr>
              <a:t>출력 레지스터</a:t>
            </a:r>
            <a:r>
              <a:rPr lang="en-US" altLang="ko-KR" dirty="0">
                <a:effectLst/>
                <a:latin typeface="var(--font-fk-grotesk-neue)"/>
              </a:rPr>
              <a:t>(output register), </a:t>
            </a:r>
            <a:r>
              <a:rPr lang="ko-KR" altLang="en-US" dirty="0">
                <a:effectLst/>
                <a:latin typeface="var(--font-fk-grotesk-neue)"/>
              </a:rPr>
              <a:t>방향 레지스터</a:t>
            </a:r>
            <a:r>
              <a:rPr lang="en-US" altLang="ko-KR" dirty="0">
                <a:effectLst/>
                <a:latin typeface="var(--font-fk-grotesk-neue)"/>
              </a:rPr>
              <a:t>(direction register). </a:t>
            </a:r>
            <a:r>
              <a:rPr lang="ko-KR" altLang="en-US" dirty="0">
                <a:effectLst/>
                <a:latin typeface="var(--font-fk-grotesk-neue)"/>
              </a:rPr>
              <a:t>각 레지스터는 </a:t>
            </a:r>
            <a:r>
              <a:rPr lang="en-US" altLang="ko-KR" dirty="0">
                <a:effectLst/>
                <a:latin typeface="var(--font-fk-grotesk-neue)"/>
              </a:rPr>
              <a:t>4</a:t>
            </a:r>
            <a:r>
              <a:rPr lang="ko-KR" altLang="en-US" dirty="0">
                <a:effectLst/>
                <a:latin typeface="var(--font-fk-grotesk-neue)"/>
              </a:rPr>
              <a:t>바이트를 차지합니다</a:t>
            </a:r>
            <a:r>
              <a:rPr lang="en-US" altLang="ko-KR" dirty="0">
                <a:effectLst/>
                <a:latin typeface="var(--font-fk-grotesk-neue)"/>
              </a:rPr>
              <a:t>. </a:t>
            </a:r>
          </a:p>
          <a:p>
            <a:pPr>
              <a:buNone/>
            </a:pPr>
            <a:r>
              <a:rPr lang="ko-KR" altLang="en-US" dirty="0">
                <a:effectLst/>
                <a:latin typeface="var(--font-fk-grotesk-neue)"/>
              </a:rPr>
              <a:t>이러한 레지스터의 메모리 주소는 이 표에 명시되어 있습니다</a:t>
            </a:r>
            <a:r>
              <a:rPr lang="en-US" altLang="ko-KR" dirty="0">
                <a:effectLst/>
                <a:latin typeface="var(--font-fk-grotesk-neue)"/>
              </a:rPr>
              <a:t>.</a:t>
            </a:r>
          </a:p>
          <a:p>
            <a:pPr>
              <a:buNone/>
            </a:pPr>
            <a:br>
              <a:rPr lang="ko-KR" altLang="en-US" dirty="0">
                <a:effectLst/>
              </a:rPr>
            </a:b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00560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A12EE-FB5B-09CC-6476-BF454EF2B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7F09B4-1012-BF90-EDAE-3189B4D550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50EF291-CB6F-AAFF-FFCE-AFE505FD1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fkGroteskNeue"/>
              </a:rPr>
              <a:t>다음은 </a:t>
            </a:r>
            <a:r>
              <a:rPr lang="en-US" altLang="ko-KR" b="0" i="0" dirty="0">
                <a:effectLst/>
                <a:latin typeface="fkGroteskNeue"/>
              </a:rPr>
              <a:t>AHB GPIO </a:t>
            </a:r>
            <a:r>
              <a:rPr lang="ko-KR" altLang="en-US" b="0" i="0" dirty="0">
                <a:effectLst/>
                <a:latin typeface="fkGroteskNeue"/>
              </a:rPr>
              <a:t>주변 장치와 관련된 </a:t>
            </a:r>
            <a:r>
              <a:rPr lang="ko-KR" altLang="en-US" b="0" i="0" dirty="0" err="1">
                <a:effectLst/>
                <a:latin typeface="fkGroteskNeue"/>
              </a:rPr>
              <a:t>베릴로그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예제 코드입니다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endParaRPr lang="en-CA" sz="1200" dirty="0">
              <a:latin typeface="+mn-ea"/>
            </a:endParaRPr>
          </a:p>
          <a:p>
            <a:r>
              <a:rPr lang="ko-KR" altLang="en-US" b="0" i="0" dirty="0">
                <a:effectLst/>
                <a:latin typeface="fkGroteskNeue"/>
              </a:rPr>
              <a:t>이 코드는 입력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출력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방향 레지스터를 포함한 간단한 </a:t>
            </a:r>
            <a:r>
              <a:rPr lang="en-US" altLang="ko-KR" b="0" i="0" dirty="0">
                <a:effectLst/>
                <a:latin typeface="fkGroteskNeue"/>
              </a:rPr>
              <a:t>GPIO </a:t>
            </a:r>
            <a:r>
              <a:rPr lang="ko-KR" altLang="en-US" b="0" i="0" dirty="0">
                <a:effectLst/>
                <a:latin typeface="fkGroteskNeue"/>
              </a:rPr>
              <a:t>모듈을 구현합니다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r>
              <a:rPr lang="en-US" altLang="ko-KR" sz="1200" dirty="0">
                <a:latin typeface="+mn-ea"/>
              </a:rPr>
              <a:t>SoC</a:t>
            </a:r>
            <a:r>
              <a:rPr lang="ko-KR" altLang="en-US" sz="1200" dirty="0">
                <a:latin typeface="+mn-ea"/>
              </a:rPr>
              <a:t>에서의 </a:t>
            </a:r>
            <a:r>
              <a:rPr lang="en-CA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상태 게이트 버퍼 다음을 설계해 </a:t>
            </a:r>
            <a:r>
              <a:rPr lang="ko-KR" altLang="en-US" sz="1200" dirty="0" err="1">
                <a:latin typeface="+mn-ea"/>
              </a:rPr>
              <a:t>보시오</a:t>
            </a:r>
            <a:endParaRPr lang="en-US" altLang="ko-KR" sz="1200" b="0" i="0" dirty="0">
              <a:effectLst/>
              <a:latin typeface="fkGroteskNeue"/>
            </a:endParaRPr>
          </a:p>
          <a:p>
            <a:r>
              <a:rPr lang="ko-KR" altLang="en-US" sz="1200" b="0" i="0" dirty="0">
                <a:effectLst/>
                <a:latin typeface="fkGroteskNeue"/>
              </a:rPr>
              <a:t>코드를 설명 드리겠습니다</a:t>
            </a:r>
            <a:r>
              <a:rPr lang="en-CA" altLang="ko-KR" sz="1200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레지스터 정의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 err="1">
                <a:effectLst/>
                <a:latin typeface="fkGroteskNeue"/>
              </a:rPr>
              <a:t>input_data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외부 장치로부터 읽어온 데이터를 저장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 err="1">
                <a:effectLst/>
                <a:latin typeface="fkGroteskNeue"/>
              </a:rPr>
              <a:t>output_data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외부 장치로 보낼 데이터를 저장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direction: </a:t>
            </a:r>
            <a:r>
              <a:rPr lang="ko-KR" altLang="en-US" b="0" i="0" dirty="0">
                <a:effectLst/>
                <a:latin typeface="fkGroteskNeue"/>
              </a:rPr>
              <a:t>각 </a:t>
            </a:r>
            <a:r>
              <a:rPr lang="en-US" altLang="ko-KR" b="0" i="0" dirty="0">
                <a:effectLst/>
                <a:latin typeface="fkGroteskNeue"/>
              </a:rPr>
              <a:t>GPIO </a:t>
            </a:r>
            <a:r>
              <a:rPr lang="ko-KR" altLang="en-US" b="0" i="0" dirty="0">
                <a:effectLst/>
                <a:latin typeface="fkGroteskNeue"/>
              </a:rPr>
              <a:t>핀의 입출력 방향을 설정</a:t>
            </a:r>
            <a:r>
              <a:rPr lang="en-US" altLang="ko-KR" b="0" i="0" dirty="0">
                <a:effectLst/>
                <a:latin typeface="fkGroteskNeue"/>
              </a:rPr>
              <a:t>(1=</a:t>
            </a:r>
            <a:r>
              <a:rPr lang="ko-KR" altLang="en-US" b="0" i="0" dirty="0">
                <a:effectLst/>
                <a:latin typeface="fkGroteskNeue"/>
              </a:rPr>
              <a:t>출력</a:t>
            </a:r>
            <a:r>
              <a:rPr lang="en-US" altLang="ko-KR" b="0" i="0" dirty="0">
                <a:effectLst/>
                <a:latin typeface="fkGroteskNeue"/>
              </a:rPr>
              <a:t>, 0=</a:t>
            </a:r>
            <a:r>
              <a:rPr lang="ko-KR" altLang="en-US" b="0" i="0" dirty="0">
                <a:effectLst/>
                <a:latin typeface="fkGroteskNeue"/>
              </a:rPr>
              <a:t>입력</a:t>
            </a:r>
            <a:r>
              <a:rPr lang="en-US" altLang="ko-KR" b="0" i="0" dirty="0">
                <a:effectLst/>
                <a:latin typeface="fkGroteskNeue"/>
              </a:rPr>
              <a:t>).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주소 매핑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ADDR_INPUT: </a:t>
            </a:r>
            <a:r>
              <a:rPr lang="ko-KR" altLang="en-US" b="0" i="0" dirty="0">
                <a:effectLst/>
                <a:latin typeface="fkGroteskNeue"/>
              </a:rPr>
              <a:t>입력 데이터를 읽는 주소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ADDR_OUTPUT: </a:t>
            </a:r>
            <a:r>
              <a:rPr lang="ko-KR" altLang="en-US" b="0" i="0" dirty="0">
                <a:effectLst/>
                <a:latin typeface="fkGroteskNeue"/>
              </a:rPr>
              <a:t>출력 데이터를 쓰거나 읽는 주소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ADDR_DIR: GPIO </a:t>
            </a:r>
            <a:r>
              <a:rPr lang="ko-KR" altLang="en-US" b="0" i="0" dirty="0">
                <a:effectLst/>
                <a:latin typeface="fkGroteskNeue"/>
              </a:rPr>
              <a:t>핀의 방향을 설정하는 주소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읽기 동작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AHB </a:t>
            </a:r>
            <a:r>
              <a:rPr lang="ko-KR" altLang="en-US" b="0" i="0" dirty="0">
                <a:effectLst/>
                <a:latin typeface="fkGroteskNeue"/>
              </a:rPr>
              <a:t>버스에서 특정 주소를 읽을 때 해당 레지스터 값을 반환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쓰기 동작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AHB </a:t>
            </a:r>
            <a:r>
              <a:rPr lang="ko-KR" altLang="en-US" b="0" i="0" dirty="0">
                <a:effectLst/>
                <a:latin typeface="fkGroteskNeue"/>
              </a:rPr>
              <a:t>버스에서 특정 주소로 데이터를 쓸 때 해당 레지스터 값을 갱신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GPIO </a:t>
            </a:r>
            <a:r>
              <a:rPr lang="ko-KR" altLang="en-US" b="0" i="0" dirty="0">
                <a:effectLst/>
                <a:latin typeface="fkGroteskNeue"/>
              </a:rPr>
              <a:t>동작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gpio_out</a:t>
            </a:r>
            <a:r>
              <a:rPr lang="ko-KR" altLang="en-US" b="0" i="0" dirty="0">
                <a:effectLst/>
                <a:latin typeface="fkGroteskNeue"/>
              </a:rPr>
              <a:t>은 출력 모드일 때만 활성화되며</a:t>
            </a:r>
            <a:r>
              <a:rPr lang="en-US" altLang="ko-KR" b="0" i="0" dirty="0">
                <a:effectLst/>
                <a:latin typeface="fkGroteskNeue"/>
              </a:rPr>
              <a:t>, </a:t>
            </a:r>
            <a:r>
              <a:rPr lang="en-US" altLang="ko-KR" b="0" i="0" dirty="0" err="1">
                <a:effectLst/>
                <a:latin typeface="fkGroteskNeue"/>
              </a:rPr>
              <a:t>gpio_in</a:t>
            </a:r>
            <a:r>
              <a:rPr lang="ko-KR" altLang="en-US" b="0" i="0" dirty="0">
                <a:effectLst/>
                <a:latin typeface="fkGroteskNeue"/>
              </a:rPr>
              <a:t>은 입력 모드일 때만 값을 읽어옵니다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335127-C70F-B7F0-AF26-B4316C35B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16534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74872-A136-2D5B-4122-566779F47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B959A9-F590-79C0-B2B0-E1BB0178A4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D641F9-F8E7-EF0E-11AC-21732DD1F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 이 코드는 실제 하드웨어 없이 시뮬레이션 환경에서 </a:t>
            </a:r>
            <a:r>
              <a:rPr lang="en-US" altLang="ko-KR" b="0" i="0" dirty="0">
                <a:effectLst/>
                <a:latin typeface="fkGroteskNeue"/>
              </a:rPr>
              <a:t>GPIO </a:t>
            </a:r>
            <a:r>
              <a:rPr lang="ko-KR" altLang="en-US" b="0" i="0" dirty="0">
                <a:effectLst/>
                <a:latin typeface="fkGroteskNeue"/>
              </a:rPr>
              <a:t>모듈의 동작을 확인하고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입출력 동작 및 방향 설정이 올바르게 작동하는지 검증합니다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아래는 </a:t>
            </a:r>
            <a:r>
              <a:rPr lang="ko-KR" altLang="en-US" b="0" i="0" dirty="0" err="1">
                <a:effectLst/>
                <a:latin typeface="fkGroteskNeue"/>
              </a:rPr>
              <a:t>테스트벤치</a:t>
            </a:r>
            <a:r>
              <a:rPr lang="ko-KR" altLang="en-US" b="0" i="0" dirty="0">
                <a:effectLst/>
                <a:latin typeface="fkGroteskNeue"/>
              </a:rPr>
              <a:t> 코드의 주요 동작과 각 단계에 대한 서술형 설명입니다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1. </a:t>
            </a:r>
            <a:r>
              <a:rPr lang="ko-KR" altLang="en-US" b="0" i="0" dirty="0">
                <a:effectLst/>
                <a:latin typeface="fkGroteskNeue"/>
              </a:rPr>
              <a:t>테스트 시작 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시스템을 초기화하여 </a:t>
            </a:r>
            <a:r>
              <a:rPr lang="en-US" altLang="ko-KR" b="0" i="0" dirty="0">
                <a:effectLst/>
                <a:latin typeface="fkGroteskNeue"/>
              </a:rPr>
              <a:t>GPIO </a:t>
            </a:r>
            <a:r>
              <a:rPr lang="ko-KR" altLang="en-US" b="0" i="0" dirty="0">
                <a:effectLst/>
                <a:latin typeface="fkGroteskNeue"/>
              </a:rPr>
              <a:t>모듈의 모든 레지스터를 기본값으로 설정합니다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reset_n</a:t>
            </a:r>
            <a:r>
              <a:rPr lang="en-US" altLang="ko-KR" b="0" i="0" dirty="0">
                <a:effectLst/>
                <a:latin typeface="fkGroteskNeue"/>
              </a:rPr>
              <a:t> </a:t>
            </a:r>
            <a:r>
              <a:rPr lang="ko-KR" altLang="en-US" b="0" i="0" dirty="0">
                <a:effectLst/>
                <a:latin typeface="fkGroteskNeue"/>
              </a:rPr>
              <a:t>신호를 </a:t>
            </a:r>
            <a:r>
              <a:rPr lang="en-US" altLang="ko-KR" b="0" i="0" dirty="0">
                <a:effectLst/>
                <a:latin typeface="fkGroteskNeue"/>
              </a:rPr>
              <a:t>Low</a:t>
            </a:r>
            <a:r>
              <a:rPr lang="ko-KR" altLang="en-US" b="0" i="0" dirty="0">
                <a:effectLst/>
                <a:latin typeface="fkGroteskNeue"/>
              </a:rPr>
              <a:t>로 설정하여 </a:t>
            </a:r>
            <a:r>
              <a:rPr lang="en-US" altLang="ko-KR" b="0" i="0" dirty="0">
                <a:effectLst/>
                <a:latin typeface="fkGroteskNeue"/>
              </a:rPr>
              <a:t>GPIO </a:t>
            </a:r>
            <a:r>
              <a:rPr lang="ko-KR" altLang="en-US" b="0" i="0" dirty="0">
                <a:effectLst/>
                <a:latin typeface="fkGroteskNeue"/>
              </a:rPr>
              <a:t>모듈을 </a:t>
            </a:r>
            <a:r>
              <a:rPr lang="ko-KR" altLang="en-US" b="0" i="0" dirty="0" err="1">
                <a:effectLst/>
                <a:latin typeface="fkGroteskNeue"/>
              </a:rPr>
              <a:t>리셋합니다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리셋 상태에서 모든 레지스터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input_data</a:t>
            </a:r>
            <a:r>
              <a:rPr lang="en-US" altLang="ko-KR" b="0" i="0" dirty="0">
                <a:effectLst/>
                <a:latin typeface="fkGroteskNeue"/>
              </a:rPr>
              <a:t>, </a:t>
            </a:r>
            <a:r>
              <a:rPr lang="en-US" altLang="ko-KR" b="0" i="0" dirty="0" err="1">
                <a:effectLst/>
                <a:latin typeface="fkGroteskNeue"/>
              </a:rPr>
              <a:t>output_data</a:t>
            </a:r>
            <a:r>
              <a:rPr lang="en-US" altLang="ko-KR" b="0" i="0" dirty="0">
                <a:effectLst/>
                <a:latin typeface="fkGroteskNeue"/>
              </a:rPr>
              <a:t>, direction)</a:t>
            </a:r>
            <a:r>
              <a:rPr lang="ko-KR" altLang="en-US" b="0" i="0" dirty="0">
                <a:effectLst/>
                <a:latin typeface="fkGroteskNeue"/>
              </a:rPr>
              <a:t>가 </a:t>
            </a:r>
            <a:r>
              <a:rPr lang="en-US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으로 초기화됩니다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이후 </a:t>
            </a:r>
            <a:r>
              <a:rPr lang="en-US" altLang="ko-KR" b="0" i="0" dirty="0" err="1">
                <a:effectLst/>
                <a:latin typeface="fkGroteskNeue"/>
              </a:rPr>
              <a:t>reset_n</a:t>
            </a:r>
            <a:r>
              <a:rPr lang="ko-KR" altLang="en-US" b="0" i="0" dirty="0">
                <a:effectLst/>
                <a:latin typeface="fkGroteskNeue"/>
              </a:rPr>
              <a:t>을 </a:t>
            </a:r>
            <a:r>
              <a:rPr lang="en-US" altLang="ko-KR" b="0" i="0" dirty="0">
                <a:effectLst/>
                <a:latin typeface="fkGroteskNeue"/>
              </a:rPr>
              <a:t>High</a:t>
            </a:r>
            <a:r>
              <a:rPr lang="ko-KR" altLang="en-US" b="0" i="0" dirty="0">
                <a:effectLst/>
                <a:latin typeface="fkGroteskNeue"/>
              </a:rPr>
              <a:t>로 전환하여 리셋을 해제하고 정상 동작을 시작합니다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이는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시스템이 초기 상태에서 시작하도록 보장합니다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2. </a:t>
            </a:r>
            <a:r>
              <a:rPr lang="ko-KR" altLang="en-US" b="0" i="0" dirty="0">
                <a:effectLst/>
                <a:latin typeface="var(--font-fk-grotesk)"/>
              </a:rPr>
              <a:t>방향 레지스터 설정은</a:t>
            </a:r>
            <a:r>
              <a:rPr lang="en-US" altLang="ko-KR" b="0" i="0" dirty="0">
                <a:effectLst/>
                <a:latin typeface="fkGroteskNeue"/>
              </a:rPr>
              <a:t> GPIO </a:t>
            </a:r>
            <a:r>
              <a:rPr lang="ko-KR" altLang="en-US" b="0" i="0" dirty="0">
                <a:effectLst/>
                <a:latin typeface="fkGroteskNeue"/>
              </a:rPr>
              <a:t>핀의 입출력 방향을 설정합니다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AHB </a:t>
            </a:r>
            <a:r>
              <a:rPr lang="ko-KR" altLang="en-US" b="0" i="0" dirty="0">
                <a:effectLst/>
                <a:latin typeface="fkGroteskNeue"/>
              </a:rPr>
              <a:t>버스에서 주소</a:t>
            </a:r>
            <a:r>
              <a:rPr lang="en-US" altLang="ko-KR" b="0" i="0" dirty="0">
                <a:effectLst/>
                <a:latin typeface="fkGroteskNeue"/>
              </a:rPr>
              <a:t>(0x5300_0008)</a:t>
            </a:r>
            <a:r>
              <a:rPr lang="ko-KR" altLang="en-US" b="0" i="0" dirty="0">
                <a:effectLst/>
                <a:latin typeface="fkGroteskNeue"/>
              </a:rPr>
              <a:t>에 접근하여 방향 레지스터</a:t>
            </a:r>
            <a:r>
              <a:rPr lang="en-US" altLang="ko-KR" b="0" i="0" dirty="0">
                <a:effectLst/>
                <a:latin typeface="fkGroteskNeue"/>
              </a:rPr>
              <a:t>(direction)</a:t>
            </a:r>
            <a:r>
              <a:rPr lang="ko-KR" altLang="en-US" b="0" i="0" dirty="0">
                <a:effectLst/>
                <a:latin typeface="fkGroteskNeue"/>
              </a:rPr>
              <a:t>에 데이터를 씁니다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예를 들어</a:t>
            </a:r>
            <a:r>
              <a:rPr lang="en-US" altLang="ko-KR" b="0" i="0" dirty="0">
                <a:effectLst/>
                <a:latin typeface="fkGroteskNeue"/>
              </a:rPr>
              <a:t>, </a:t>
            </a:r>
            <a:r>
              <a:rPr lang="en-US" altLang="ko-KR" b="0" i="0" dirty="0" err="1">
                <a:effectLst/>
                <a:latin typeface="fkGroteskNeue"/>
              </a:rPr>
              <a:t>wdata</a:t>
            </a:r>
            <a:r>
              <a:rPr lang="en-US" altLang="ko-KR" b="0" i="0" dirty="0">
                <a:effectLst/>
                <a:latin typeface="fkGroteskNeue"/>
              </a:rPr>
              <a:t> = 8'b11110000 </a:t>
            </a:r>
            <a:r>
              <a:rPr lang="ko-KR" altLang="en-US" b="0" i="0" dirty="0">
                <a:effectLst/>
                <a:latin typeface="fkGroteskNeue"/>
              </a:rPr>
              <a:t>값을 쓰면 상위 </a:t>
            </a:r>
            <a:r>
              <a:rPr lang="en-US" altLang="ko-KR" b="0" i="0" dirty="0">
                <a:effectLst/>
                <a:latin typeface="fkGroteskNeue"/>
              </a:rPr>
              <a:t>4</a:t>
            </a:r>
            <a:r>
              <a:rPr lang="ko-KR" altLang="en-US" b="0" i="0" dirty="0">
                <a:effectLst/>
                <a:latin typeface="fkGroteskNeue"/>
              </a:rPr>
              <a:t>비트는 출력 모드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하위 </a:t>
            </a:r>
            <a:r>
              <a:rPr lang="en-US" altLang="ko-KR" b="0" i="0" dirty="0">
                <a:effectLst/>
                <a:latin typeface="fkGroteskNeue"/>
              </a:rPr>
              <a:t>4</a:t>
            </a:r>
            <a:r>
              <a:rPr lang="ko-KR" altLang="en-US" b="0" i="0" dirty="0">
                <a:effectLst/>
                <a:latin typeface="fkGroteskNeue"/>
              </a:rPr>
              <a:t>비트는 입력 모드로 설정됩니다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따라서</a:t>
            </a:r>
            <a:r>
              <a:rPr lang="en-CA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각 </a:t>
            </a:r>
            <a:r>
              <a:rPr lang="en-US" altLang="ko-KR" b="0" i="0" dirty="0">
                <a:effectLst/>
                <a:latin typeface="fkGroteskNeue"/>
              </a:rPr>
              <a:t>GPIO </a:t>
            </a:r>
            <a:r>
              <a:rPr lang="ko-KR" altLang="en-US" b="0" i="0" dirty="0">
                <a:effectLst/>
                <a:latin typeface="fkGroteskNeue"/>
              </a:rPr>
              <a:t>핀의 입출력 방향을 제어하고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 err="1">
                <a:effectLst/>
                <a:latin typeface="fkGroteskNeue"/>
              </a:rPr>
              <a:t>핀별로</a:t>
            </a:r>
            <a:r>
              <a:rPr lang="ko-KR" altLang="en-US" b="0" i="0" dirty="0">
                <a:effectLst/>
                <a:latin typeface="fkGroteskNeue"/>
              </a:rPr>
              <a:t> 독립적인 동작이 가능하도록 만듭니다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3. </a:t>
            </a:r>
            <a:r>
              <a:rPr lang="ko-KR" altLang="en-US" b="0" i="0" dirty="0">
                <a:effectLst/>
                <a:latin typeface="var(--font-fk-grotesk)"/>
              </a:rPr>
              <a:t>출력 데이터 설정은 </a:t>
            </a:r>
            <a:r>
              <a:rPr lang="ko-KR" altLang="en-US" b="0" i="0" dirty="0">
                <a:effectLst/>
                <a:latin typeface="fkGroteskNeue"/>
              </a:rPr>
              <a:t>출력 모드로 설정된 핀에 데이터를 출력합니다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AHB </a:t>
            </a:r>
            <a:r>
              <a:rPr lang="ko-KR" altLang="en-US" b="0" i="0" dirty="0">
                <a:effectLst/>
                <a:latin typeface="fkGroteskNeue"/>
              </a:rPr>
              <a:t>버스에서 주소</a:t>
            </a:r>
            <a:r>
              <a:rPr lang="en-US" altLang="ko-KR" b="0" i="0" dirty="0">
                <a:effectLst/>
                <a:latin typeface="fkGroteskNeue"/>
              </a:rPr>
              <a:t>(0x5300_0000)</a:t>
            </a:r>
            <a:r>
              <a:rPr lang="ko-KR" altLang="en-US" b="0" i="0" dirty="0">
                <a:effectLst/>
                <a:latin typeface="fkGroteskNeue"/>
              </a:rPr>
              <a:t>에 접근하여 출력 데이터 레지스터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output_data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에 데이터를 씁니다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예를 들어</a:t>
            </a:r>
            <a:r>
              <a:rPr lang="en-US" altLang="ko-KR" b="0" i="0" dirty="0">
                <a:effectLst/>
                <a:latin typeface="fkGroteskNeue"/>
              </a:rPr>
              <a:t>, </a:t>
            </a:r>
            <a:r>
              <a:rPr lang="en-US" altLang="ko-KR" b="0" i="0" dirty="0" err="1">
                <a:effectLst/>
                <a:latin typeface="fkGroteskNeue"/>
              </a:rPr>
              <a:t>wdata</a:t>
            </a:r>
            <a:r>
              <a:rPr lang="en-US" altLang="ko-KR" b="0" i="0" dirty="0">
                <a:effectLst/>
                <a:latin typeface="fkGroteskNeue"/>
              </a:rPr>
              <a:t> = 8'b11001100 </a:t>
            </a:r>
            <a:r>
              <a:rPr lang="ko-KR" altLang="en-US" b="0" i="0" dirty="0">
                <a:effectLst/>
                <a:latin typeface="fkGroteskNeue"/>
              </a:rPr>
              <a:t>값을 쓰면 출력 핀이 해당 값으로 설정됩니다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출력 데이터는 방향 레지스터에 따라 출력 모드로 설정된 핀에서만 반영됩니다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이렇게 </a:t>
            </a:r>
            <a:r>
              <a:rPr lang="ko-KR" altLang="en-US" b="0" i="0" dirty="0" err="1">
                <a:effectLst/>
                <a:latin typeface="fkGroteskNeue"/>
              </a:rPr>
              <a:t>하므로써</a:t>
            </a:r>
            <a:r>
              <a:rPr lang="en-CA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외부 장치로 데이터를 전송하기 위한 출력을 제어합니다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4. </a:t>
            </a:r>
            <a:r>
              <a:rPr lang="ko-KR" altLang="en-US" b="0" i="0" dirty="0">
                <a:effectLst/>
                <a:latin typeface="var(--font-fk-grotesk)"/>
              </a:rPr>
              <a:t>입력 데이터 읽기는 </a:t>
            </a:r>
            <a:r>
              <a:rPr lang="ko-KR" altLang="en-US" b="0" i="0" dirty="0">
                <a:effectLst/>
                <a:latin typeface="fkGroteskNeue"/>
              </a:rPr>
              <a:t>외부 장치로부터 입력 데이터를 읽어옵니다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외부 입력 신호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gpio_in</a:t>
            </a:r>
            <a:r>
              <a:rPr lang="en-US" altLang="ko-KR" b="0" i="0" dirty="0">
                <a:effectLst/>
                <a:latin typeface="fkGroteskNeue"/>
              </a:rPr>
              <a:t> = 8'b10101010)</a:t>
            </a:r>
            <a:r>
              <a:rPr lang="ko-KR" altLang="en-US" b="0" i="0" dirty="0">
                <a:effectLst/>
                <a:latin typeface="fkGroteskNeue"/>
              </a:rPr>
              <a:t>를 설정합니다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AHB </a:t>
            </a:r>
            <a:r>
              <a:rPr lang="ko-KR" altLang="en-US" b="0" i="0" dirty="0">
                <a:effectLst/>
                <a:latin typeface="fkGroteskNeue"/>
              </a:rPr>
              <a:t>버스에서 주소</a:t>
            </a:r>
            <a:r>
              <a:rPr lang="en-US" altLang="ko-KR" b="0" i="0" dirty="0">
                <a:effectLst/>
                <a:latin typeface="fkGroteskNeue"/>
              </a:rPr>
              <a:t>(0x5300_0000)</a:t>
            </a:r>
            <a:r>
              <a:rPr lang="ko-KR" altLang="en-US" b="0" i="0" dirty="0">
                <a:effectLst/>
                <a:latin typeface="fkGroteskNeue"/>
              </a:rPr>
              <a:t>에 접근하여 입력 데이터를 읽습니다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입력 데이터는 방향 레지스터에 따라 입력 모드로 설정된 핀에서만 읽힙니다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이렇게 </a:t>
            </a:r>
            <a:r>
              <a:rPr lang="ko-KR" altLang="en-US" b="0" i="0" dirty="0" err="1">
                <a:effectLst/>
                <a:latin typeface="fkGroteskNeue"/>
              </a:rPr>
              <a:t>하므로써</a:t>
            </a:r>
            <a:r>
              <a:rPr lang="en-CA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외부 장치의 상태나 데이터를 정확히 읽어오는 기능을 검증합니다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5. </a:t>
            </a:r>
            <a:r>
              <a:rPr lang="ko-KR" altLang="en-US" b="0" i="0" dirty="0">
                <a:effectLst/>
                <a:latin typeface="var(--font-fk-grotesk)"/>
              </a:rPr>
              <a:t>출력 및 입력 동작 확인은 </a:t>
            </a:r>
            <a:r>
              <a:rPr lang="en-US" altLang="ko-KR" b="0" i="0" dirty="0">
                <a:effectLst/>
                <a:latin typeface="fkGroteskNeue"/>
              </a:rPr>
              <a:t>GPIO </a:t>
            </a:r>
            <a:r>
              <a:rPr lang="ko-KR" altLang="en-US" b="0" i="0" dirty="0">
                <a:effectLst/>
                <a:latin typeface="fkGroteskNeue"/>
              </a:rPr>
              <a:t>핀이 입출력 방향에 따라 올바르게 동작하는지 확인합니다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출력 핀은 방향 레지스터에 따라 설정된 값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gpio_out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을 유지해야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입력 핀은 외부 신호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gpio_in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를 정확히 읽어야 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읽힌 값은 </a:t>
            </a:r>
            <a:r>
              <a:rPr lang="en-US" altLang="ko-KR" b="0" i="0" dirty="0">
                <a:effectLst/>
                <a:latin typeface="fkGroteskNeue"/>
              </a:rPr>
              <a:t>AHB </a:t>
            </a:r>
            <a:r>
              <a:rPr lang="ko-KR" altLang="en-US" b="0" i="0" dirty="0">
                <a:effectLst/>
                <a:latin typeface="fkGroteskNeue"/>
              </a:rPr>
              <a:t>버스를 통해 반환됩니다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GPIO </a:t>
            </a:r>
            <a:r>
              <a:rPr lang="ko-KR" altLang="en-US" b="0" i="0" dirty="0">
                <a:effectLst/>
                <a:latin typeface="fkGroteskNeue"/>
              </a:rPr>
              <a:t>핀이 설계대로 작동하며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입출력 간 충돌 없이 안정적으로 동작하는지 검증합니다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fkGroteskNeue"/>
            </a:endParaRPr>
          </a:p>
          <a:p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DA603B-953C-0E51-9660-51A6C28576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8900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6B6E6-F77F-BB5E-5CA8-30A42E043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E2D6C5F-4C1E-87A1-EF6F-5F31F5FFF7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E027E6A-0427-6F45-C92F-F6A192CE3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ko-KR" altLang="en-US" b="0" i="0" dirty="0">
                <a:effectLst/>
                <a:latin typeface="var(--font-fk-grotesk)"/>
              </a:rPr>
              <a:t>테스트 결과 요약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초기화 단계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리셋 신호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reset_n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가 비활성화되었을 때 모든 </a:t>
            </a:r>
            <a:r>
              <a:rPr lang="en-US" altLang="ko-KR" b="0" i="0" dirty="0">
                <a:effectLst/>
                <a:latin typeface="fkGroteskNeue"/>
              </a:rPr>
              <a:t>GPIO </a:t>
            </a:r>
            <a:r>
              <a:rPr lang="ko-KR" altLang="en-US" b="0" i="0" dirty="0">
                <a:effectLst/>
                <a:latin typeface="fkGroteskNeue"/>
              </a:rPr>
              <a:t>관련 레지스터가 초기화되었으며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예상대로 동작합니다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방향 설정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방향 레지스터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gpio_dir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를 통해 특정 핀을 입력 또는 출력으로 설정하는 기능이 정상적으로 동작합니다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출력 데이터 확인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출력 데이터 레지스터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gpio_out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에 설정한 값이 올바르게 반영되었으며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출력 모드로 설정된 핀에서만 값이 나타냅니다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입력 데이터 확인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외부 입력 데이터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gpio_in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가 정확히 읽혀지고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입력 모드로 설정된 핀에서만 동작합니다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None/>
            </a:pPr>
            <a:r>
              <a:rPr lang="ko-KR" altLang="en-US" b="0" i="0" dirty="0">
                <a:effectLst/>
                <a:latin typeface="var(--font-fk-grotesk)"/>
              </a:rPr>
              <a:t>결론</a:t>
            </a:r>
          </a:p>
          <a:p>
            <a:pPr algn="l"/>
            <a:r>
              <a:rPr lang="ko-KR" altLang="en-US" b="0" i="0" dirty="0" err="1">
                <a:effectLst/>
                <a:latin typeface="fkGroteskNeue"/>
              </a:rPr>
              <a:t>테스트벤치를</a:t>
            </a:r>
            <a:r>
              <a:rPr lang="ko-KR" altLang="en-US" b="0" i="0" dirty="0">
                <a:effectLst/>
                <a:latin typeface="fkGroteskNeue"/>
              </a:rPr>
              <a:t> 통해 </a:t>
            </a:r>
            <a:r>
              <a:rPr lang="en-US" altLang="ko-KR" b="0" i="0" dirty="0">
                <a:effectLst/>
                <a:latin typeface="fkGroteskNeue"/>
              </a:rPr>
              <a:t>AHB GPIO </a:t>
            </a:r>
            <a:r>
              <a:rPr lang="ko-KR" altLang="en-US" b="0" i="0" dirty="0">
                <a:effectLst/>
                <a:latin typeface="fkGroteskNeue"/>
              </a:rPr>
              <a:t>모듈의 주요 기능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입출력 데이터 처리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방향 제어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이 정상적으로 동작함을 확인할 수 있었습니다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모든 테스트 단계에서 예상 결과와 실제 결과가 일치했으며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설계된 </a:t>
            </a:r>
            <a:r>
              <a:rPr lang="en-US" altLang="ko-KR" b="0" i="0" dirty="0">
                <a:effectLst/>
                <a:latin typeface="fkGroteskNeue"/>
              </a:rPr>
              <a:t>GPIO </a:t>
            </a:r>
            <a:r>
              <a:rPr lang="ko-KR" altLang="en-US" b="0" i="0" dirty="0">
                <a:effectLst/>
                <a:latin typeface="fkGroteskNeue"/>
              </a:rPr>
              <a:t>모듈이 요구사항을 충족함을 검증했습니다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1DCE4A-2E39-30A0-73A1-FA8C026F6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6442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Aft>
                <a:spcPts val="1500"/>
              </a:spcAft>
              <a:buNone/>
            </a:pPr>
            <a:r>
              <a:rPr lang="en-US" altLang="ko-KR" b="1" i="0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Clock Tree Synthesis (CTS)</a:t>
            </a:r>
            <a:r>
              <a:rPr lang="ko-KR" alt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는 디지털 회로 설계에서 매우 중요한 과정으로</a:t>
            </a: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ko-KR" alt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클럭 신호를 효과적으로 분배하기 위한 구조와 방법을 설계하는 것을 의미합니다</a:t>
            </a: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pPr algn="l">
              <a:spcAft>
                <a:spcPts val="1500"/>
              </a:spcAft>
              <a:buNone/>
            </a:pP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 CTS</a:t>
            </a:r>
            <a:r>
              <a:rPr lang="ko-KR" alt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의 주된 목적은 클럭 신호의 지연을 최소화하고</a:t>
            </a: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ko-KR" alt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클럭 주파수에 따른 동기화를 유지하며</a:t>
            </a: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ko-KR" alt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모든 </a:t>
            </a:r>
            <a:r>
              <a:rPr lang="ko-KR" altLang="en-US" b="0" i="0" dirty="0" err="1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플립플롭과</a:t>
            </a:r>
            <a:r>
              <a:rPr lang="ko-KR" alt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 레지스터가 동일한 클럭 신호를 받도록 하는 것입니다</a:t>
            </a: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. </a:t>
            </a:r>
          </a:p>
          <a:p>
            <a:pPr algn="l">
              <a:spcAft>
                <a:spcPts val="1500"/>
              </a:spcAft>
              <a:buNone/>
            </a:pPr>
            <a:r>
              <a:rPr lang="ko-KR" alt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이는 </a:t>
            </a: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VLSI </a:t>
            </a:r>
            <a:r>
              <a:rPr lang="ko-KR" alt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시스템의 성능과 안정성에 중대한 영향을 미칩니다</a:t>
            </a: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pPr algn="l">
              <a:spcAft>
                <a:spcPts val="1500"/>
              </a:spcAft>
              <a:buNone/>
            </a:pP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CTS</a:t>
            </a:r>
            <a:r>
              <a:rPr lang="ko-KR" alt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는 클럭 트리의 구조를 최적화하기 위해 다양한 알고리즘과 기법을 사용합니다</a:t>
            </a: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. </a:t>
            </a:r>
          </a:p>
          <a:p>
            <a:pPr algn="l">
              <a:spcAft>
                <a:spcPts val="1500"/>
              </a:spcAft>
              <a:buNone/>
            </a:pPr>
            <a:r>
              <a:rPr lang="ko-KR" alt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이 과정에서 클럭 신호의 전파 지연</a:t>
            </a: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ko-KR" alt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전력 소비</a:t>
            </a: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ko-KR" alt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그리고 신호 무결성을 고려해야 합니다</a:t>
            </a: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pPr algn="l">
              <a:spcAft>
                <a:spcPts val="1500"/>
              </a:spcAft>
              <a:buNone/>
            </a:pP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ko-KR" alt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클럭 트리는 일반적으로 루트 노드</a:t>
            </a: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(</a:t>
            </a:r>
            <a:r>
              <a:rPr lang="ko-KR" alt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클럭 소스</a:t>
            </a: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)</a:t>
            </a:r>
            <a:r>
              <a:rPr lang="ko-KR" alt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에서 시작하여 여러 레벨의 노드를 통해 하위 노드</a:t>
            </a: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(</a:t>
            </a:r>
            <a:r>
              <a:rPr lang="ko-KR" alt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플립플롭 및 레지스터</a:t>
            </a: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)</a:t>
            </a:r>
            <a:r>
              <a:rPr lang="ko-KR" alt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로 분기됩니다</a:t>
            </a: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. </a:t>
            </a:r>
          </a:p>
          <a:p>
            <a:pPr algn="l">
              <a:spcAft>
                <a:spcPts val="1500"/>
              </a:spcAft>
              <a:buNone/>
            </a:pPr>
            <a:r>
              <a:rPr lang="ko-KR" alt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이러한 트리 구조는 클럭 신호가 지연 없이 모든 노드에 도달하도록 설계되어야 합니다</a:t>
            </a: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pPr algn="l">
              <a:spcAft>
                <a:spcPts val="1500"/>
              </a:spcAft>
            </a:pP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CTS</a:t>
            </a:r>
            <a:r>
              <a:rPr lang="ko-KR" alt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는 디지털 회로 설계의 초기 단계에서부터 시작되며</a:t>
            </a: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ko-KR" alt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설계의 복잡성과 크기에 따라 여러 가지 접근 방법이 적용될 수 있습니다</a:t>
            </a: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. </a:t>
            </a:r>
          </a:p>
          <a:p>
            <a:pPr algn="l">
              <a:spcAft>
                <a:spcPts val="1500"/>
              </a:spcAft>
            </a:pPr>
            <a:r>
              <a:rPr lang="ko-KR" alt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예를 들어</a:t>
            </a: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ko-KR" alt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작은 회로에서는 간단한 트리 구조가 적합할 수 있지만</a:t>
            </a: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ko-KR" alt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대규모 </a:t>
            </a: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VLSI </a:t>
            </a:r>
            <a:r>
              <a:rPr lang="ko-KR" alt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칩에서는 복잡한 알고리즘과 시뮬레이션 기법이 필요합니다</a:t>
            </a: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. </a:t>
            </a:r>
          </a:p>
          <a:p>
            <a:pPr algn="l">
              <a:spcAft>
                <a:spcPts val="1500"/>
              </a:spcAft>
            </a:pPr>
            <a:r>
              <a:rPr lang="ko-KR" alt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이 과정은 일반적으로 설계 자동화 도구를 사용하여 수행되며</a:t>
            </a: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ko-KR" alt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최적의 클럭 트리 구조를 찾기 위해 다양한 최적화 기법이 적용됩니다</a:t>
            </a:r>
            <a:endParaRPr lang="en-CA" altLang="ko-KR" b="0" i="0" dirty="0">
              <a:solidFill>
                <a:srgbClr val="727272"/>
              </a:solidFill>
              <a:effectLst/>
              <a:latin typeface="Noto Sans" panose="020B0502040504020204" pitchFamily="34" charset="0"/>
            </a:endParaRPr>
          </a:p>
          <a:p>
            <a:pPr algn="l">
              <a:spcAft>
                <a:spcPts val="1500"/>
              </a:spcAft>
            </a:pPr>
            <a:r>
              <a:rPr lang="ko-KR" alt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저전력 설계 </a:t>
            </a: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Clock Gating</a:t>
            </a:r>
            <a:r>
              <a:rPr lang="ko-KR" alt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은 불필요한 클럭 신호를 차단하여 전력 소비를 줄이는 기술입니다</a:t>
            </a: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.</a:t>
            </a:r>
          </a:p>
          <a:p>
            <a:pPr algn="l">
              <a:spcAft>
                <a:spcPts val="1500"/>
              </a:spcAft>
            </a:pP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CTS</a:t>
            </a:r>
            <a:r>
              <a:rPr lang="ko-KR" alt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와 비교할 때</a:t>
            </a: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, Clock Gating</a:t>
            </a:r>
            <a:r>
              <a:rPr lang="ko-KR" alt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은 클럭 신호의 분배보다는 클럭의 사용을 최적화하는 데 중점을 둡니다</a:t>
            </a: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. </a:t>
            </a:r>
          </a:p>
          <a:p>
            <a:pPr algn="l">
              <a:spcAft>
                <a:spcPts val="1500"/>
              </a:spcAft>
            </a:pP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CTS</a:t>
            </a:r>
            <a:r>
              <a:rPr lang="ko-KR" alt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는 클럭 신호의 지연과 동기화를 최적화하는 반면</a:t>
            </a: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, Clock Gating</a:t>
            </a:r>
            <a:r>
              <a:rPr lang="ko-KR" altLang="en-US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은 전력 효율성을 높이는 데 중점을 둡니다</a:t>
            </a:r>
            <a:r>
              <a:rPr lang="en-US" altLang="ko-KR" b="0" i="0" dirty="0">
                <a:solidFill>
                  <a:srgbClr val="727272"/>
                </a:solidFill>
                <a:effectLst/>
                <a:latin typeface="Noto Sans" panose="020B0502040504020204" pitchFamily="34" charset="0"/>
              </a:rPr>
              <a:t>.</a:t>
            </a:r>
            <a:endParaRPr lang="ko-KR" altLang="en-US" b="0" i="0" dirty="0">
              <a:solidFill>
                <a:srgbClr val="727272"/>
              </a:solidFill>
              <a:effectLst/>
              <a:latin typeface="Noto Sans" panose="020B0502040504020204" pitchFamily="34" charset="0"/>
            </a:endParaRP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567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CA" altLang="ko-KR" dirty="0"/>
              <a:t>.</a:t>
            </a:r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44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클럭 시스템 설계에서 중요한 항목과 고려사항을 정리하면 다음과 같습니다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클럭 소스 선택</a:t>
            </a:r>
            <a:br>
              <a:rPr lang="ko-KR" altLang="en-US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클럭 신호를 생성하기 위해 사용되는 소스는 </a:t>
            </a:r>
            <a:r>
              <a:rPr lang="en-US" altLang="ko-KR" b="0" i="0" dirty="0">
                <a:effectLst/>
                <a:latin typeface="fkGroteskNeue"/>
              </a:rPr>
              <a:t>XTAL(</a:t>
            </a:r>
            <a:r>
              <a:rPr lang="ko-KR" altLang="en-US" b="0" i="0" dirty="0">
                <a:effectLst/>
                <a:latin typeface="fkGroteskNeue"/>
              </a:rPr>
              <a:t>크리스탈</a:t>
            </a:r>
            <a:r>
              <a:rPr lang="en-US" altLang="ko-KR" b="0" i="0" dirty="0">
                <a:effectLst/>
                <a:latin typeface="fkGroteskNeue"/>
              </a:rPr>
              <a:t>), PLL(Phase Locked Loop), RC </a:t>
            </a:r>
            <a:r>
              <a:rPr lang="ko-KR" altLang="en-US" b="0" i="0" dirty="0" err="1">
                <a:effectLst/>
                <a:latin typeface="fkGroteskNeue"/>
              </a:rPr>
              <a:t>오실레이터</a:t>
            </a:r>
            <a:r>
              <a:rPr lang="ko-KR" altLang="en-US" b="0" i="0" dirty="0">
                <a:effectLst/>
                <a:latin typeface="fkGroteskNeue"/>
              </a:rPr>
              <a:t> 등 다양한 방식이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클럭 소스를 선택할 때는 주파수 정확도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전력 소비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비용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안정성과 같은 요소를 고려해야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클럭 트리 설계</a:t>
            </a:r>
            <a:br>
              <a:rPr lang="ko-KR" altLang="en-US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클럭 신호를 </a:t>
            </a:r>
            <a:r>
              <a:rPr lang="en-US" altLang="ko-KR" b="0" i="0" dirty="0">
                <a:effectLst/>
                <a:latin typeface="fkGroteskNeue"/>
              </a:rPr>
              <a:t>SoC </a:t>
            </a:r>
            <a:r>
              <a:rPr lang="ko-KR" altLang="en-US" b="0" i="0" dirty="0">
                <a:effectLst/>
                <a:latin typeface="fkGroteskNeue"/>
              </a:rPr>
              <a:t>내부의 다양한 블록으로 균일하게 분배하기 위해 클럭 트리를 설계합니다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 과정에서 균일한 시간 지연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낮은 </a:t>
            </a:r>
            <a:r>
              <a:rPr lang="ko-KR" altLang="en-US" b="0" i="0" dirty="0" err="1">
                <a:effectLst/>
                <a:latin typeface="fkGroteskNeue"/>
              </a:rPr>
              <a:t>지터</a:t>
            </a:r>
            <a:r>
              <a:rPr lang="en-US" altLang="ko-KR" b="0" i="0" dirty="0">
                <a:effectLst/>
                <a:latin typeface="fkGroteskNeue"/>
              </a:rPr>
              <a:t>(Jitter), </a:t>
            </a:r>
            <a:r>
              <a:rPr lang="ko-KR" altLang="en-US" b="0" i="0" dirty="0">
                <a:effectLst/>
                <a:latin typeface="fkGroteskNeue"/>
              </a:rPr>
              <a:t>신호 무결성을 유지하는 것이 중요합니다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클럭 도메인 분리</a:t>
            </a:r>
            <a:br>
              <a:rPr lang="ko-KR" altLang="en-US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서로 다른 주파수로 동작하는 클럭 도메인을 분리하여 설계해야 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이는 교차 클럭 도메인</a:t>
            </a:r>
            <a:r>
              <a:rPr lang="en-US" altLang="ko-KR" b="0" i="0" dirty="0">
                <a:effectLst/>
                <a:latin typeface="fkGroteskNeue"/>
              </a:rPr>
              <a:t>(CDC) </a:t>
            </a:r>
            <a:r>
              <a:rPr lang="ko-KR" altLang="en-US" b="0" i="0" dirty="0">
                <a:effectLst/>
                <a:latin typeface="fkGroteskNeue"/>
              </a:rPr>
              <a:t>문제를 해결하고 동기화 회로를 삽입하여 안정성을 보장합니다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PLL(Phase Locked Loop)</a:t>
            </a:r>
            <a:br>
              <a:rPr lang="en-US" altLang="ko-KR" b="0" i="0" dirty="0">
                <a:effectLst/>
                <a:latin typeface="fkGroteskNeue"/>
              </a:rPr>
            </a:br>
            <a:r>
              <a:rPr lang="en-US" altLang="ko-KR" b="0" i="0" dirty="0">
                <a:effectLst/>
                <a:latin typeface="fkGroteskNeue"/>
              </a:rPr>
              <a:t>PLL</a:t>
            </a:r>
            <a:r>
              <a:rPr lang="ko-KR" altLang="en-US" b="0" i="0" dirty="0">
                <a:effectLst/>
                <a:latin typeface="fkGroteskNeue"/>
              </a:rPr>
              <a:t>은 다양한 주파수의 </a:t>
            </a:r>
            <a:r>
              <a:rPr lang="ko-KR" altLang="en-US" b="0" i="0" dirty="0" err="1">
                <a:effectLst/>
                <a:latin typeface="fkGroteskNeue"/>
              </a:rPr>
              <a:t>고정밀</a:t>
            </a:r>
            <a:r>
              <a:rPr lang="ko-KR" altLang="en-US" b="0" i="0" dirty="0">
                <a:effectLst/>
                <a:latin typeface="fkGroteskNeue"/>
              </a:rPr>
              <a:t> 클럭을 생성하기 위한 회로입니다</a:t>
            </a:r>
            <a:r>
              <a:rPr lang="en-US" altLang="ko-KR" b="0" i="0" dirty="0">
                <a:effectLst/>
                <a:latin typeface="fkGroteskNeue"/>
              </a:rPr>
              <a:t>. PLL </a:t>
            </a:r>
            <a:r>
              <a:rPr lang="ko-KR" altLang="en-US" b="0" i="0" dirty="0">
                <a:effectLst/>
                <a:latin typeface="fkGroteskNeue"/>
              </a:rPr>
              <a:t>설계 시에는 주파수 변환 범위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안정성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 err="1">
                <a:effectLst/>
                <a:latin typeface="fkGroteskNeue"/>
              </a:rPr>
              <a:t>지터</a:t>
            </a:r>
            <a:r>
              <a:rPr lang="ko-KR" altLang="en-US" b="0" i="0" dirty="0">
                <a:effectLst/>
                <a:latin typeface="fkGroteskNeue"/>
              </a:rPr>
              <a:t> 최소화와 같은 요소를 고려해야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저전력 모드 지원</a:t>
            </a:r>
            <a:br>
              <a:rPr lang="ko-KR" altLang="en-US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저전력 상태에서는 클럭 속도를 낮추거나 비활성화하여 전력 소비를 줄이는 기능이 필요합니다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이때 전환 속도와 복구 시간을 고려해야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자동화된 클럭 생성</a:t>
            </a:r>
            <a:br>
              <a:rPr lang="ko-KR" altLang="en-US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복잡한 </a:t>
            </a:r>
            <a:r>
              <a:rPr lang="en-US" altLang="ko-KR" b="0" i="0" dirty="0">
                <a:effectLst/>
                <a:latin typeface="fkGroteskNeue"/>
              </a:rPr>
              <a:t>SoC </a:t>
            </a:r>
            <a:r>
              <a:rPr lang="ko-KR" altLang="en-US" b="0" i="0" dirty="0">
                <a:effectLst/>
                <a:latin typeface="fkGroteskNeue"/>
              </a:rPr>
              <a:t>설계를 위해 자동화된 알고리즘을 통해 클럭 구조를 생성할 수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이를 통해 </a:t>
            </a:r>
            <a:r>
              <a:rPr lang="en-US" altLang="ko-KR" b="0" i="0" dirty="0">
                <a:effectLst/>
                <a:latin typeface="fkGroteskNeue"/>
              </a:rPr>
              <a:t>RTL </a:t>
            </a:r>
            <a:r>
              <a:rPr lang="ko-KR" altLang="en-US" b="0" i="0" dirty="0">
                <a:effectLst/>
                <a:latin typeface="fkGroteskNeue"/>
              </a:rPr>
              <a:t>코드 생성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검증용 </a:t>
            </a:r>
            <a:r>
              <a:rPr lang="ko-KR" altLang="en-US" b="0" i="0" dirty="0" err="1">
                <a:effectLst/>
                <a:latin typeface="fkGroteskNeue"/>
              </a:rPr>
              <a:t>어설션</a:t>
            </a:r>
            <a:r>
              <a:rPr lang="en-US" altLang="ko-KR" b="0" i="0" dirty="0">
                <a:effectLst/>
                <a:latin typeface="fkGroteskNeue"/>
              </a:rPr>
              <a:t>(assertion), </a:t>
            </a:r>
            <a:r>
              <a:rPr lang="ko-KR" altLang="en-US" b="0" i="0" dirty="0">
                <a:effectLst/>
                <a:latin typeface="fkGroteskNeue"/>
              </a:rPr>
              <a:t>제약 조건 관리 등이 가능해집니다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신호 무결성 유지</a:t>
            </a:r>
            <a:br>
              <a:rPr lang="ko-KR" altLang="en-US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클럭 신호의 품질을 유지하여 시스템의 안정적인 동작을 보장해야 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이를 위해 </a:t>
            </a:r>
            <a:r>
              <a:rPr lang="en-US" altLang="ko-KR" b="0" i="0" dirty="0">
                <a:effectLst/>
                <a:latin typeface="fkGroteskNeue"/>
              </a:rPr>
              <a:t>EMI(</a:t>
            </a:r>
            <a:r>
              <a:rPr lang="ko-KR" altLang="en-US" b="0" i="0" dirty="0">
                <a:effectLst/>
                <a:latin typeface="fkGroteskNeue"/>
              </a:rPr>
              <a:t>전자기 간섭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를 최소화하고 </a:t>
            </a:r>
            <a:r>
              <a:rPr lang="en-US" altLang="ko-KR" b="0" i="0" dirty="0">
                <a:effectLst/>
                <a:latin typeface="fkGroteskNeue"/>
              </a:rPr>
              <a:t>PCB </a:t>
            </a:r>
            <a:r>
              <a:rPr lang="ko-KR" altLang="en-US" b="0" i="0" dirty="0">
                <a:effectLst/>
                <a:latin typeface="fkGroteskNeue"/>
              </a:rPr>
              <a:t>레이아웃을 최적화해야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 err="1">
                <a:effectLst/>
                <a:latin typeface="fkGroteskNeue"/>
              </a:rPr>
              <a:t>지터</a:t>
            </a:r>
            <a:r>
              <a:rPr lang="en-US" altLang="ko-KR" b="0" i="0" dirty="0">
                <a:effectLst/>
                <a:latin typeface="fkGroteskNeue"/>
              </a:rPr>
              <a:t>(Jitter) </a:t>
            </a:r>
            <a:r>
              <a:rPr lang="ko-KR" altLang="en-US" b="0" i="0" dirty="0">
                <a:effectLst/>
                <a:latin typeface="fkGroteskNeue"/>
              </a:rPr>
              <a:t>관리</a:t>
            </a:r>
            <a:br>
              <a:rPr lang="ko-KR" altLang="en-US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클럭 신호의 시간적 변동을 최소화하여 정확한 타이밍을 제공합니다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이를 위해 </a:t>
            </a:r>
            <a:r>
              <a:rPr lang="en-US" altLang="ko-KR" b="0" i="0" dirty="0">
                <a:effectLst/>
                <a:latin typeface="fkGroteskNeue"/>
              </a:rPr>
              <a:t>PLL </a:t>
            </a:r>
            <a:r>
              <a:rPr lang="ko-KR" altLang="en-US" b="0" i="0" dirty="0">
                <a:effectLst/>
                <a:latin typeface="fkGroteskNeue"/>
              </a:rPr>
              <a:t>설계를 최적화하거나 고품질 </a:t>
            </a:r>
            <a:r>
              <a:rPr lang="ko-KR" altLang="en-US" b="0" i="0" dirty="0" err="1">
                <a:effectLst/>
                <a:latin typeface="fkGroteskNeue"/>
              </a:rPr>
              <a:t>오실레이터를</a:t>
            </a:r>
            <a:r>
              <a:rPr lang="ko-KR" altLang="en-US" b="0" i="0" dirty="0">
                <a:effectLst/>
                <a:latin typeface="fkGroteskNeue"/>
              </a:rPr>
              <a:t> 사용하는 것이 중요합니다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클럭 </a:t>
            </a:r>
            <a:r>
              <a:rPr lang="ko-KR" altLang="en-US" b="0" i="0" dirty="0" err="1">
                <a:effectLst/>
                <a:latin typeface="fkGroteskNeue"/>
              </a:rPr>
              <a:t>게이팅</a:t>
            </a:r>
            <a:r>
              <a:rPr lang="en-US" altLang="ko-KR" b="0" i="0" dirty="0">
                <a:effectLst/>
                <a:latin typeface="fkGroteskNeue"/>
              </a:rPr>
              <a:t>(Clock Gating)</a:t>
            </a:r>
            <a:br>
              <a:rPr lang="en-US" altLang="ko-KR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필요하지 않은 블록에 클럭 신호를 차단하여 동적 전력 관리를 수행합니다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타이밍 분석과 동적 전력 관리 기법을 활용하여 효율적으로 구현할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테스트 및 디버깅</a:t>
            </a:r>
            <a:br>
              <a:rPr lang="ko-KR" altLang="en-US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클럭 시스템의 기능 검증 및 오류 수정을 위해 </a:t>
            </a:r>
            <a:r>
              <a:rPr lang="ko-KR" altLang="en-US" b="0" i="0" dirty="0" err="1">
                <a:effectLst/>
                <a:latin typeface="fkGroteskNeue"/>
              </a:rPr>
              <a:t>프로브</a:t>
            </a:r>
            <a:r>
              <a:rPr lang="ko-KR" altLang="en-US" b="0" i="0" dirty="0">
                <a:effectLst/>
                <a:latin typeface="fkGroteskNeue"/>
              </a:rPr>
              <a:t> 삽입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시뮬레이션 및 하드웨어 디버깅 도구를 활용해야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위 요소들은 안정적이고 효율적인 클럭 시스템 설계를 위해 반드시 고려되어야 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각 항목은 상호 연관되어 </a:t>
            </a:r>
            <a:r>
              <a:rPr lang="en-US" altLang="ko-KR" b="0" i="0" dirty="0">
                <a:effectLst/>
                <a:latin typeface="fkGroteskNeue"/>
              </a:rPr>
              <a:t>SoC </a:t>
            </a:r>
            <a:r>
              <a:rPr lang="ko-KR" altLang="en-US" b="0" i="0" dirty="0">
                <a:effectLst/>
                <a:latin typeface="fkGroteskNeue"/>
              </a:rPr>
              <a:t>설계의 성능과 품질에 영향을 미칩니다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6522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생성기</a:t>
            </a:r>
            <a:r>
              <a:rPr lang="ko-KR" altLang="en-US" b="0" i="0" dirty="0">
                <a:effectLst/>
                <a:latin typeface="fkGroteskNeue"/>
              </a:rPr>
              <a:t> 설계 시 주의할 점은 </a:t>
            </a:r>
            <a:r>
              <a:rPr lang="en-US" altLang="ko-KR" b="0" i="0" dirty="0">
                <a:effectLst/>
                <a:latin typeface="fkGroteskNeue"/>
              </a:rPr>
              <a:t>Blocking assignment</a:t>
            </a:r>
            <a:r>
              <a:rPr lang="ko-KR" altLang="en-US" b="0" i="0" dirty="0">
                <a:effectLst/>
                <a:latin typeface="fkGroteskNeue"/>
              </a:rPr>
              <a:t>를 사용해야 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en-US" altLang="ko-KR" b="0" i="0" dirty="0" err="1">
                <a:effectLst/>
                <a:latin typeface="fkGroteskNeue"/>
              </a:rPr>
              <a:t>NonBlocking</a:t>
            </a:r>
            <a:r>
              <a:rPr lang="en-US" altLang="ko-KR" b="0" i="0" dirty="0">
                <a:effectLst/>
                <a:latin typeface="fkGroteskNeue"/>
              </a:rPr>
              <a:t> assignment</a:t>
            </a:r>
            <a:r>
              <a:rPr lang="ko-KR" altLang="en-US" b="0" i="0" dirty="0">
                <a:effectLst/>
                <a:latin typeface="fkGroteskNeue"/>
              </a:rPr>
              <a:t>는 사용하지 말아야 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시작 신호</a:t>
            </a:r>
            <a:r>
              <a:rPr lang="en-US" altLang="ko-KR" b="0" i="0" dirty="0">
                <a:effectLst/>
                <a:latin typeface="fkGroteskNeue"/>
              </a:rPr>
              <a:t>(time-0)</a:t>
            </a:r>
            <a:r>
              <a:rPr lang="ko-KR" altLang="en-US" b="0" i="0" dirty="0">
                <a:effectLst/>
                <a:latin typeface="fkGroteskNeue"/>
              </a:rPr>
              <a:t>는 </a:t>
            </a:r>
            <a:r>
              <a:rPr lang="en-US" altLang="ko-KR" b="0" i="0" dirty="0">
                <a:effectLst/>
                <a:latin typeface="fkGroteskNeue"/>
              </a:rPr>
              <a:t>Low</a:t>
            </a:r>
            <a:r>
              <a:rPr lang="ko-KR" altLang="en-US" b="0" i="0" dirty="0">
                <a:effectLst/>
                <a:latin typeface="fkGroteskNeue"/>
              </a:rPr>
              <a:t>로 권장되며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en-US" altLang="ko-KR" b="0" i="0" dirty="0" err="1">
                <a:effectLst/>
                <a:latin typeface="fkGroteskNeue"/>
              </a:rPr>
              <a:t>negedge</a:t>
            </a:r>
            <a:r>
              <a:rPr lang="ko-KR" altLang="en-US" b="0" i="0" dirty="0">
                <a:effectLst/>
                <a:latin typeface="fkGroteskNeue"/>
              </a:rPr>
              <a:t>로 초기화해야 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또한 </a:t>
            </a:r>
            <a:r>
              <a:rPr lang="en-US" altLang="ko-KR" b="0" i="0" dirty="0" err="1">
                <a:effectLst/>
                <a:latin typeface="fkGroteskNeue"/>
              </a:rPr>
              <a:t>start_delay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사용을 권장합니다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 err="1">
                <a:effectLst/>
                <a:latin typeface="var(--font-fk-grotesk)"/>
              </a:rPr>
              <a:t>클록</a:t>
            </a:r>
            <a:r>
              <a:rPr lang="ko-KR" altLang="en-US" b="0" i="0" dirty="0">
                <a:effectLst/>
                <a:latin typeface="var(--font-fk-grotesk)"/>
              </a:rPr>
              <a:t> </a:t>
            </a:r>
            <a:r>
              <a:rPr lang="ko-KR" altLang="en-US" b="0" i="0" dirty="0" err="1">
                <a:effectLst/>
                <a:latin typeface="var(--font-fk-grotesk)"/>
              </a:rPr>
              <a:t>스큐와</a:t>
            </a:r>
            <a:r>
              <a:rPr lang="ko-KR" altLang="en-US" b="0" i="0" dirty="0">
                <a:effectLst/>
                <a:latin typeface="var(--font-fk-grotesk)"/>
              </a:rPr>
              <a:t> 버퍼 사용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SoC </a:t>
            </a:r>
            <a:r>
              <a:rPr lang="ko-KR" altLang="en-US" b="0" i="0" dirty="0">
                <a:effectLst/>
                <a:latin typeface="fkGroteskNeue"/>
              </a:rPr>
              <a:t>내에서 </a:t>
            </a:r>
            <a:r>
              <a:rPr lang="ko-KR" altLang="en-US" b="0" i="0" dirty="0" err="1">
                <a:effectLst/>
                <a:latin typeface="fkGroteskNeue"/>
              </a:rPr>
              <a:t>클록을</a:t>
            </a:r>
            <a:r>
              <a:rPr lang="ko-KR" altLang="en-US" b="0" i="0" dirty="0">
                <a:effectLst/>
                <a:latin typeface="fkGroteskNeue"/>
              </a:rPr>
              <a:t> 사용하는 각 레지스터는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소스와의 물리적 거리 차이로 인해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신호가 도달하는 시간에 차이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 err="1">
                <a:effectLst/>
                <a:latin typeface="fkGroteskNeue"/>
              </a:rPr>
              <a:t>스큐</a:t>
            </a:r>
            <a:r>
              <a:rPr lang="en-US" altLang="ko-KR" b="0" i="0" dirty="0">
                <a:effectLst/>
                <a:latin typeface="fkGroteskNeue"/>
              </a:rPr>
              <a:t>, Skew)</a:t>
            </a:r>
            <a:r>
              <a:rPr lang="ko-KR" altLang="en-US" b="0" i="0" dirty="0">
                <a:effectLst/>
                <a:latin typeface="fkGroteskNeue"/>
              </a:rPr>
              <a:t>가 발생합니다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이러한 </a:t>
            </a:r>
            <a:r>
              <a:rPr lang="ko-KR" altLang="en-US" b="0" i="0" dirty="0" err="1">
                <a:effectLst/>
                <a:latin typeface="fkGroteskNeue"/>
              </a:rPr>
              <a:t>스큐를</a:t>
            </a:r>
            <a:r>
              <a:rPr lang="ko-KR" altLang="en-US" b="0" i="0" dirty="0">
                <a:effectLst/>
                <a:latin typeface="fkGroteskNeue"/>
              </a:rPr>
              <a:t> 줄이기 위해 버퍼</a:t>
            </a:r>
            <a:r>
              <a:rPr lang="en-US" altLang="ko-KR" b="0" i="0" dirty="0">
                <a:effectLst/>
                <a:latin typeface="fkGroteskNeue"/>
              </a:rPr>
              <a:t>(Buffer)</a:t>
            </a:r>
            <a:r>
              <a:rPr lang="ko-KR" altLang="en-US" b="0" i="0" dirty="0">
                <a:effectLst/>
                <a:latin typeface="fkGroteskNeue"/>
              </a:rPr>
              <a:t>를 사용하여 </a:t>
            </a:r>
            <a:r>
              <a:rPr lang="ko-KR" altLang="en-US" b="0" i="0" dirty="0" err="1">
                <a:effectLst/>
                <a:latin typeface="fkGroteskNeue"/>
              </a:rPr>
              <a:t>클록이</a:t>
            </a:r>
            <a:r>
              <a:rPr lang="ko-KR" altLang="en-US" b="0" i="0" dirty="0">
                <a:effectLst/>
                <a:latin typeface="fkGroteskNeue"/>
              </a:rPr>
              <a:t> 빨리 도달하는 레지스터에는 지연을 주어 타이밍을 맞추는 방법을 사용합니다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또한 </a:t>
            </a:r>
            <a:r>
              <a:rPr lang="en-US" altLang="ko-KR" b="0" i="0" dirty="0">
                <a:effectLst/>
                <a:latin typeface="fkGroteskNeue"/>
              </a:rPr>
              <a:t>Fan-out </a:t>
            </a:r>
            <a:r>
              <a:rPr lang="ko-KR" altLang="en-US" b="0" i="0" dirty="0">
                <a:effectLst/>
                <a:latin typeface="fkGroteskNeue"/>
              </a:rPr>
              <a:t>문제도 고려해야 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Fan-out</a:t>
            </a:r>
            <a:r>
              <a:rPr lang="ko-KR" altLang="en-US" b="0" i="0" dirty="0">
                <a:effectLst/>
                <a:latin typeface="fkGroteskNeue"/>
              </a:rPr>
              <a:t>은 한 논리 게이트의 출력이 몇 개의 논리 게이트의 입력으로 들어갈 수 있는지를 나타내며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출력단에 걸 수 있는 전류의 제한 때문에 중요합니다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 경우 버퍼를 배치하여 </a:t>
            </a:r>
            <a:r>
              <a:rPr lang="en-US" altLang="ko-KR" b="0" i="0" dirty="0">
                <a:effectLst/>
                <a:latin typeface="fkGroteskNeue"/>
              </a:rPr>
              <a:t>Fan-out</a:t>
            </a:r>
            <a:r>
              <a:rPr lang="ko-KR" altLang="en-US" b="0" i="0" dirty="0">
                <a:effectLst/>
                <a:latin typeface="fkGroteskNeue"/>
              </a:rPr>
              <a:t>을 증가시킬 수 있습니다</a:t>
            </a:r>
            <a:endParaRPr lang="en-US" altLang="ko-KR" b="0" i="0" dirty="0">
              <a:effectLst/>
              <a:latin typeface="fkGroteskNeue"/>
            </a:endParaRP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5343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effectLst/>
                <a:latin typeface="fkGroteskNeue"/>
              </a:rPr>
              <a:t>클록은</a:t>
            </a:r>
            <a:r>
              <a:rPr lang="ko-KR" altLang="en-US" b="0" i="0" dirty="0">
                <a:effectLst/>
                <a:latin typeface="fkGroteskNeue"/>
              </a:rPr>
              <a:t> 디지털 시스템에서 데이터 처리의 타이밍을 제어하는 주기적인 신호입니다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SoC </a:t>
            </a:r>
            <a:r>
              <a:rPr lang="ko-KR" altLang="en-US" b="0" i="0" dirty="0">
                <a:effectLst/>
                <a:latin typeface="fkGroteskNeue"/>
              </a:rPr>
              <a:t>설계에서 </a:t>
            </a:r>
            <a:r>
              <a:rPr lang="ko-KR" altLang="en-US" b="0" i="0" dirty="0" err="1">
                <a:effectLst/>
                <a:latin typeface="fkGroteskNeue"/>
              </a:rPr>
              <a:t>클록은</a:t>
            </a:r>
            <a:r>
              <a:rPr lang="ko-KR" altLang="en-US" b="0" i="0" dirty="0">
                <a:effectLst/>
                <a:latin typeface="fkGroteskNeue"/>
              </a:rPr>
              <a:t> 일반적으로 칩 외부에서 생성되어 칩 내부로 들어옵니다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칩에 들어온 </a:t>
            </a:r>
            <a:r>
              <a:rPr lang="ko-KR" altLang="en-US" b="0" i="0" dirty="0" err="1">
                <a:effectLst/>
                <a:latin typeface="fkGroteskNeue"/>
              </a:rPr>
              <a:t>클록은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Crystal</a:t>
            </a:r>
            <a:r>
              <a:rPr lang="ko-KR" altLang="en-US" b="0" i="0" dirty="0">
                <a:effectLst/>
                <a:latin typeface="fkGroteskNeue"/>
              </a:rPr>
              <a:t>을 통해 들어오며</a:t>
            </a:r>
            <a:r>
              <a:rPr lang="en-US" altLang="ko-KR" b="0" i="0" dirty="0">
                <a:effectLst/>
                <a:latin typeface="fkGroteskNeue"/>
              </a:rPr>
              <a:t>, PLL(Phase Locked Loop)</a:t>
            </a:r>
            <a:r>
              <a:rPr lang="ko-KR" altLang="en-US" b="0" i="0" dirty="0">
                <a:effectLst/>
                <a:latin typeface="fkGroteskNeue"/>
              </a:rPr>
              <a:t>과 같은 회로를 통해 </a:t>
            </a:r>
            <a:r>
              <a:rPr lang="ko-KR" altLang="en-US" b="0" i="0" dirty="0" err="1">
                <a:effectLst/>
                <a:latin typeface="fkGroteskNeue"/>
              </a:rPr>
              <a:t>클록의</a:t>
            </a:r>
            <a:r>
              <a:rPr lang="ko-KR" altLang="en-US" b="0" i="0" dirty="0">
                <a:effectLst/>
                <a:latin typeface="fkGroteskNeue"/>
              </a:rPr>
              <a:t> 위상</a:t>
            </a:r>
            <a:r>
              <a:rPr lang="en-US" altLang="ko-KR" b="0" i="0" dirty="0">
                <a:effectLst/>
                <a:latin typeface="fkGroteskNeue"/>
              </a:rPr>
              <a:t>(Phase), </a:t>
            </a:r>
            <a:r>
              <a:rPr lang="ko-KR" altLang="en-US" b="0" i="0" dirty="0">
                <a:effectLst/>
                <a:latin typeface="fkGroteskNeue"/>
              </a:rPr>
              <a:t>주파수</a:t>
            </a:r>
            <a:r>
              <a:rPr lang="en-US" altLang="ko-KR" b="0" i="0" dirty="0">
                <a:effectLst/>
                <a:latin typeface="fkGroteskNeue"/>
              </a:rPr>
              <a:t>(Hz) </a:t>
            </a:r>
            <a:r>
              <a:rPr lang="ko-KR" altLang="en-US" b="0" i="0" dirty="0">
                <a:effectLst/>
                <a:latin typeface="fkGroteskNeue"/>
              </a:rPr>
              <a:t>등을 조정하여 목적에 맞는 </a:t>
            </a:r>
            <a:r>
              <a:rPr lang="ko-KR" altLang="en-US" b="0" i="0" dirty="0" err="1">
                <a:effectLst/>
                <a:latin typeface="fkGroteskNeue"/>
              </a:rPr>
              <a:t>클록을</a:t>
            </a:r>
            <a:r>
              <a:rPr lang="ko-KR" altLang="en-US" b="0" i="0" dirty="0">
                <a:effectLst/>
                <a:latin typeface="fkGroteskNeue"/>
              </a:rPr>
              <a:t> 생성하고 칩 내부의 레지스터로 전달합니다</a:t>
            </a:r>
            <a:r>
              <a:rPr lang="en-US" altLang="ko-KR" b="0" i="0" u="none" strike="noStrike" dirty="0">
                <a:effectLst/>
                <a:latin typeface="var(--font-berkeley-mono)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 </a:t>
            </a:r>
            <a:r>
              <a:rPr lang="ko-KR" altLang="en-US" b="0" i="0" dirty="0">
                <a:effectLst/>
                <a:latin typeface="fkGroteskNeue"/>
              </a:rPr>
              <a:t>이렇게 생성된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신호는 </a:t>
            </a:r>
            <a:r>
              <a:rPr lang="en-US" altLang="ko-KR" b="0" i="0" dirty="0">
                <a:effectLst/>
                <a:latin typeface="fkGroteskNeue"/>
              </a:rPr>
              <a:t>SoC </a:t>
            </a:r>
            <a:r>
              <a:rPr lang="ko-KR" altLang="en-US" b="0" i="0" dirty="0">
                <a:effectLst/>
                <a:latin typeface="fkGroteskNeue"/>
              </a:rPr>
              <a:t>내의 다양한 모듈과 레지스터에 분배됩니다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dirty="0"/>
          </a:p>
          <a:p>
            <a:pPr algn="l"/>
            <a:r>
              <a:rPr lang="ko-KR" altLang="en-US" b="0" i="0" dirty="0" err="1">
                <a:effectLst/>
                <a:latin typeface="var(--font-fk-grotesk)"/>
              </a:rPr>
              <a:t>클록</a:t>
            </a:r>
            <a:r>
              <a:rPr lang="ko-KR" altLang="en-US" b="0" i="0" dirty="0">
                <a:effectLst/>
                <a:latin typeface="var(--font-fk-grotesk)"/>
              </a:rPr>
              <a:t> 시스템 설계</a:t>
            </a:r>
          </a:p>
          <a:p>
            <a:pPr algn="l"/>
            <a:r>
              <a:rPr lang="en-US" altLang="ko-KR" b="0" i="0" dirty="0">
                <a:effectLst/>
                <a:latin typeface="var(--font-fk-grotesk)"/>
              </a:rPr>
              <a:t>SoC</a:t>
            </a:r>
            <a:r>
              <a:rPr lang="ko-KR" altLang="en-US" b="0" i="0" dirty="0">
                <a:effectLst/>
                <a:latin typeface="var(--font-fk-grotesk)"/>
              </a:rPr>
              <a:t>에서의 </a:t>
            </a:r>
            <a:r>
              <a:rPr lang="ko-KR" altLang="en-US" b="0" i="0" dirty="0" err="1">
                <a:effectLst/>
                <a:latin typeface="var(--font-fk-grotesk)"/>
              </a:rPr>
              <a:t>클록</a:t>
            </a:r>
            <a:r>
              <a:rPr lang="ko-KR" altLang="en-US" b="0" i="0" dirty="0">
                <a:effectLst/>
                <a:latin typeface="var(--font-fk-grotesk)"/>
              </a:rPr>
              <a:t> 생성 및 분배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SoC</a:t>
            </a:r>
            <a:r>
              <a:rPr lang="ko-KR" altLang="en-US" b="0" i="0" dirty="0">
                <a:effectLst/>
                <a:latin typeface="fkGroteskNeue"/>
              </a:rPr>
              <a:t>에서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생성은 복잡한 구조를 가질 수 있으며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여러 소스로부터 파생된 </a:t>
            </a:r>
            <a:r>
              <a:rPr lang="ko-KR" altLang="en-US" b="0" i="0" dirty="0" err="1">
                <a:effectLst/>
                <a:latin typeface="fkGroteskNeue"/>
              </a:rPr>
              <a:t>클록들이</a:t>
            </a:r>
            <a:r>
              <a:rPr lang="ko-KR" altLang="en-US" b="0" i="0" dirty="0">
                <a:effectLst/>
                <a:latin typeface="fkGroteskNeue"/>
              </a:rPr>
              <a:t> 시스템의 기능을 가능하게 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생성은 일반적으로 외부 소스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external, </a:t>
            </a:r>
            <a:r>
              <a:rPr lang="ko-KR" altLang="en-US" b="0" i="0" dirty="0">
                <a:effectLst/>
                <a:latin typeface="fkGroteskNeue"/>
              </a:rPr>
              <a:t>크리스탈</a:t>
            </a:r>
            <a:r>
              <a:rPr lang="en-CA" altLang="ko-KR" b="0" i="0" dirty="0">
                <a:effectLst/>
                <a:latin typeface="fkGroteskNeue"/>
              </a:rPr>
              <a:t>, RC </a:t>
            </a:r>
            <a:r>
              <a:rPr lang="en-CA" altLang="ko-KR" b="0" i="0" dirty="0" err="1">
                <a:effectLst/>
                <a:latin typeface="fkGroteskNeue"/>
              </a:rPr>
              <a:t>oscilator</a:t>
            </a:r>
            <a:r>
              <a:rPr lang="en-CA" altLang="ko-KR" b="0" i="0" dirty="0">
                <a:effectLst/>
                <a:latin typeface="fkGroteskNeue"/>
              </a:rPr>
              <a:t>, LF</a:t>
            </a:r>
            <a:r>
              <a:rPr lang="ko-KR" altLang="en-US" b="0" i="0" dirty="0">
                <a:effectLst/>
                <a:latin typeface="fkGroteskNeue"/>
              </a:rPr>
              <a:t>등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에서 시작하여 필요한 주파수로 구성됩니다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r>
              <a:rPr lang="en-US" altLang="ko-KR" b="0" i="0" dirty="0">
                <a:effectLst/>
                <a:latin typeface="var(--font-fk-grotesk)"/>
              </a:rPr>
              <a:t>SoC</a:t>
            </a:r>
            <a:r>
              <a:rPr lang="ko-KR" altLang="en-US" b="0" i="0" dirty="0">
                <a:effectLst/>
                <a:latin typeface="var(--font-fk-grotesk)"/>
              </a:rPr>
              <a:t>에서의 </a:t>
            </a:r>
            <a:r>
              <a:rPr lang="ko-KR" altLang="en-US" b="0" i="0" dirty="0" err="1">
                <a:effectLst/>
                <a:latin typeface="var(--font-fk-grotesk)"/>
              </a:rPr>
              <a:t>클록</a:t>
            </a:r>
            <a:r>
              <a:rPr lang="ko-KR" altLang="en-US" b="0" i="0" dirty="0">
                <a:effectLst/>
                <a:latin typeface="var(--font-fk-grotesk)"/>
              </a:rPr>
              <a:t> 생성 및 분배 예제 입니다</a:t>
            </a:r>
            <a:r>
              <a:rPr lang="en-CA" altLang="ko-KR" b="0" i="0" dirty="0">
                <a:effectLst/>
                <a:latin typeface="var(--font-fk-grotesk)"/>
              </a:rPr>
              <a:t>.</a:t>
            </a:r>
            <a:endParaRPr lang="ko-KR" altLang="en-US" b="0" i="0" dirty="0">
              <a:effectLst/>
              <a:latin typeface="var(--font-fk-grotesk)"/>
            </a:endParaRPr>
          </a:p>
          <a:p>
            <a:r>
              <a:rPr lang="en-CA" altLang="ko-KR" dirty="0"/>
              <a:t>System clock </a:t>
            </a:r>
            <a:r>
              <a:rPr lang="en-CA" altLang="ko-KR" dirty="0" err="1"/>
              <a:t>prescaler</a:t>
            </a:r>
            <a:r>
              <a:rPr lang="ko-KR" altLang="en-US" dirty="0"/>
              <a:t>를 설계해 </a:t>
            </a:r>
            <a:r>
              <a:rPr lang="ko-KR" altLang="en-US" dirty="0" err="1"/>
              <a:t>보시오</a:t>
            </a:r>
            <a:endParaRPr lang="en-CA" dirty="0"/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 이 코드는 **클럭 </a:t>
            </a:r>
            <a:r>
              <a:rPr lang="ko-KR" altLang="en-US" b="0" i="0" dirty="0" err="1">
                <a:effectLst/>
                <a:latin typeface="fkGroteskNeue"/>
              </a:rPr>
              <a:t>분주기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Prescaler</a:t>
            </a:r>
            <a:r>
              <a:rPr lang="en-US" altLang="ko-KR" b="0" i="0" dirty="0">
                <a:effectLst/>
                <a:latin typeface="fkGroteskNeue"/>
              </a:rPr>
              <a:t>)**</a:t>
            </a:r>
            <a:r>
              <a:rPr lang="ko-KR" altLang="en-US" b="0" i="0" dirty="0">
                <a:effectLst/>
                <a:latin typeface="fkGroteskNeue"/>
              </a:rPr>
              <a:t>와 **클럭 제어 유닛</a:t>
            </a:r>
            <a:r>
              <a:rPr lang="en-US" altLang="ko-KR" b="0" i="0" dirty="0">
                <a:effectLst/>
                <a:latin typeface="fkGroteskNeue"/>
              </a:rPr>
              <a:t>(Clock Control Unit)**</a:t>
            </a:r>
            <a:r>
              <a:rPr lang="ko-KR" altLang="en-US" b="0" i="0" dirty="0">
                <a:effectLst/>
                <a:latin typeface="fkGroteskNeue"/>
              </a:rPr>
              <a:t>을 구현하여 입력 클럭을 원하는 주파수로 나누고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이를 </a:t>
            </a:r>
            <a:r>
              <a:rPr lang="en-US" altLang="ko-KR" b="0" i="0" dirty="0">
                <a:effectLst/>
                <a:latin typeface="fkGroteskNeue"/>
              </a:rPr>
              <a:t>CPU</a:t>
            </a:r>
            <a:r>
              <a:rPr lang="ko-KR" altLang="en-US" b="0" i="0" dirty="0">
                <a:effectLst/>
                <a:latin typeface="fkGroteskNeue"/>
              </a:rPr>
              <a:t>와 </a:t>
            </a:r>
            <a:r>
              <a:rPr lang="en-US" altLang="ko-KR" b="0" i="0" dirty="0">
                <a:effectLst/>
                <a:latin typeface="fkGroteskNeue"/>
              </a:rPr>
              <a:t>I/O </a:t>
            </a:r>
            <a:r>
              <a:rPr lang="ko-KR" altLang="en-US" b="0" i="0" dirty="0">
                <a:effectLst/>
                <a:latin typeface="fkGroteskNeue"/>
              </a:rPr>
              <a:t>클럭으로 출력하는 구조를 보여줍니다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1. </a:t>
            </a:r>
            <a:r>
              <a:rPr lang="en-US" altLang="ko-KR" b="0" i="0" dirty="0" err="1">
                <a:effectLst/>
                <a:latin typeface="var(--font-fk-grotesk)"/>
              </a:rPr>
              <a:t>SystemClockPrescaler</a:t>
            </a:r>
            <a:r>
              <a:rPr lang="en-US" altLang="ko-KR" b="0" i="0" dirty="0">
                <a:effectLst/>
                <a:latin typeface="var(--font-fk-grotesk)"/>
              </a:rPr>
              <a:t> </a:t>
            </a:r>
            <a:r>
              <a:rPr lang="ko-KR" altLang="en-US" b="0" i="0" dirty="0">
                <a:effectLst/>
                <a:latin typeface="var(--font-fk-grotesk)"/>
              </a:rPr>
              <a:t>모듈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var(--font-fk-grotesk)"/>
              </a:rPr>
              <a:t>역할의 역할은 </a:t>
            </a:r>
            <a:r>
              <a:rPr lang="ko-KR" altLang="en-US" b="0" i="0" dirty="0">
                <a:effectLst/>
                <a:latin typeface="fkGroteskNeue"/>
              </a:rPr>
              <a:t>입력 클럭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clk_in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을 기반으로 </a:t>
            </a:r>
            <a:r>
              <a:rPr lang="en-US" altLang="ko-KR" b="0" i="0" dirty="0" err="1">
                <a:effectLst/>
                <a:latin typeface="fkGroteskNeue"/>
              </a:rPr>
              <a:t>Prescaler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설정 값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clkps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에 따라 출력 클럭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clk_out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을 생성합니다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Prescaler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설정 값은 클럭 분주 비율을 결정하며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이를 통해 클럭 주파수를 낮춥니다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n-US" altLang="ko-KR" b="0" i="0" dirty="0">
                <a:effectLst/>
                <a:latin typeface="fkGroteskNeue"/>
              </a:rPr>
              <a:t>2</a:t>
            </a:r>
            <a:r>
              <a:rPr lang="ko-KR" altLang="en-US" b="0" i="0" dirty="0">
                <a:effectLst/>
                <a:latin typeface="fkGroteskNeue"/>
              </a:rPr>
              <a:t>번의 </a:t>
            </a:r>
            <a:r>
              <a:rPr lang="en-US" altLang="ko-KR" b="0" i="0" dirty="0" err="1">
                <a:effectLst/>
                <a:latin typeface="fkGroteskNeue"/>
              </a:rPr>
              <a:t>clkps</a:t>
            </a:r>
            <a:r>
              <a:rPr lang="ko-KR" altLang="en-US" b="0" i="0" dirty="0">
                <a:effectLst/>
                <a:latin typeface="fkGroteskNeue"/>
              </a:rPr>
              <a:t>에 의해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en-US" altLang="ko-KR" b="0" i="0" dirty="0" err="1">
                <a:effectLst/>
                <a:latin typeface="fkGroteskNeue"/>
              </a:rPr>
              <a:t>Prescaler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설정 값</a:t>
            </a:r>
            <a:r>
              <a:rPr lang="en-US" altLang="ko-KR" b="0" i="0" dirty="0">
                <a:effectLst/>
                <a:latin typeface="fkGroteskNeue"/>
              </a:rPr>
              <a:t>(4</a:t>
            </a:r>
            <a:r>
              <a:rPr lang="ko-KR" altLang="en-US" b="0" i="0" dirty="0">
                <a:effectLst/>
                <a:latin typeface="fkGroteskNeue"/>
              </a:rPr>
              <a:t>비트</a:t>
            </a:r>
            <a:r>
              <a:rPr lang="en-US" altLang="ko-KR" b="0" i="0" dirty="0">
                <a:effectLst/>
                <a:latin typeface="fkGroteskNeue"/>
              </a:rPr>
              <a:t>). </a:t>
            </a:r>
            <a:r>
              <a:rPr lang="ko-KR" altLang="en-US" b="0" i="0" dirty="0">
                <a:effectLst/>
                <a:latin typeface="fkGroteskNeue"/>
              </a:rPr>
              <a:t>클럭 분주 비율을 결정합니다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입력 클럭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clk_in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의 상승 </a:t>
            </a:r>
            <a:r>
              <a:rPr lang="ko-KR" altLang="en-US" b="0" i="0" dirty="0" err="1">
                <a:effectLst/>
                <a:latin typeface="fkGroteskNeue"/>
              </a:rPr>
              <a:t>엣지에서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 err="1">
                <a:effectLst/>
                <a:latin typeface="fkGroteskNeue"/>
              </a:rPr>
              <a:t>Prescaler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카운터를 증가시킵니다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CA" altLang="ko-KR" b="0" i="0" dirty="0">
                <a:effectLst/>
                <a:latin typeface="fkGroteskNeue"/>
              </a:rPr>
              <a:t>3</a:t>
            </a:r>
            <a:r>
              <a:rPr lang="ko-KR" altLang="en-US" b="0" i="0" dirty="0">
                <a:effectLst/>
                <a:latin typeface="fkGroteskNeue"/>
              </a:rPr>
              <a:t>번에서 보시면 카운터 값이 </a:t>
            </a:r>
            <a:r>
              <a:rPr lang="en-US" altLang="ko-KR" b="0" i="0" dirty="0">
                <a:effectLst/>
                <a:latin typeface="fkGroteskNeue"/>
              </a:rPr>
              <a:t>(2**</a:t>
            </a:r>
            <a:r>
              <a:rPr lang="en-US" altLang="ko-KR" b="0" i="0" dirty="0" err="1">
                <a:effectLst/>
                <a:latin typeface="fkGroteskNeue"/>
              </a:rPr>
              <a:t>clkps</a:t>
            </a:r>
            <a:r>
              <a:rPr lang="en-US" altLang="ko-KR" b="0" i="0" dirty="0">
                <a:effectLst/>
                <a:latin typeface="fkGroteskNeue"/>
              </a:rPr>
              <a:t> – 1)</a:t>
            </a:r>
            <a:r>
              <a:rPr lang="ko-KR" altLang="en-US" b="0" i="0" dirty="0">
                <a:effectLst/>
                <a:latin typeface="fkGroteskNeue"/>
              </a:rPr>
              <a:t>에 도달하면 카운터를 초기화하고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출력 클럭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clk_out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을 반전시킵니다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이를 통해 출력 클럭의 주기를 입력 클럭의 </a:t>
            </a:r>
            <a:r>
              <a:rPr lang="en-US" altLang="ko-KR" b="0" i="0" dirty="0">
                <a:effectLst/>
                <a:latin typeface="fkGroteskNeue"/>
              </a:rPr>
              <a:t>(2**</a:t>
            </a:r>
            <a:r>
              <a:rPr lang="en-US" altLang="ko-KR" b="0" i="0" dirty="0" err="1">
                <a:effectLst/>
                <a:latin typeface="fkGroteskNeue"/>
              </a:rPr>
              <a:t>clkps</a:t>
            </a:r>
            <a:r>
              <a:rPr lang="en-US" altLang="ko-KR" b="0" i="0" dirty="0">
                <a:effectLst/>
                <a:latin typeface="fkGroteskNeue"/>
              </a:rPr>
              <a:t>) </a:t>
            </a:r>
            <a:r>
              <a:rPr lang="ko-KR" altLang="en-US" b="0" i="0" dirty="0">
                <a:effectLst/>
                <a:latin typeface="fkGroteskNeue"/>
              </a:rPr>
              <a:t>배로 설정합니다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clk_out</a:t>
            </a:r>
            <a:r>
              <a:rPr lang="ko-KR" altLang="en-US" b="0" i="0" dirty="0">
                <a:effectLst/>
                <a:latin typeface="fkGroteskNeue"/>
              </a:rPr>
              <a:t>로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분주된</a:t>
            </a:r>
            <a:r>
              <a:rPr lang="ko-KR" altLang="en-US" b="0" i="0" dirty="0">
                <a:effectLst/>
                <a:latin typeface="fkGroteskNeue"/>
              </a:rPr>
              <a:t> 출력 클럭이 생성됩니다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6090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C366-3A0B-3BC0-33FF-5428518FA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809E66D-38AA-3ECC-9CAE-85265B0D4F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499B23-DBE1-2850-D3C6-DD7E81B56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var(--font-fk-grotesk)"/>
              </a:rPr>
              <a:t>SoC</a:t>
            </a:r>
            <a:r>
              <a:rPr lang="ko-KR" altLang="en-US" b="0" i="0" dirty="0">
                <a:effectLst/>
                <a:latin typeface="var(--font-fk-grotesk)"/>
              </a:rPr>
              <a:t>에서의 </a:t>
            </a:r>
            <a:r>
              <a:rPr lang="ko-KR" altLang="en-US" b="0" i="0" dirty="0" err="1">
                <a:effectLst/>
                <a:latin typeface="var(--font-fk-grotesk)"/>
              </a:rPr>
              <a:t>클록</a:t>
            </a:r>
            <a:r>
              <a:rPr lang="ko-KR" altLang="en-US" b="0" i="0" dirty="0">
                <a:effectLst/>
                <a:latin typeface="var(--font-fk-grotesk)"/>
              </a:rPr>
              <a:t> 생성 및 분배 예제 입니다</a:t>
            </a:r>
            <a:r>
              <a:rPr lang="en-CA" altLang="ko-KR" b="0" i="0" dirty="0">
                <a:effectLst/>
                <a:latin typeface="var(--font-fk-grotesk)"/>
              </a:rPr>
              <a:t>.</a:t>
            </a:r>
            <a:endParaRPr lang="ko-KR" altLang="en-US" b="0" i="0" dirty="0">
              <a:effectLst/>
              <a:latin typeface="var(--font-fk-grotesk)"/>
            </a:endParaRPr>
          </a:p>
          <a:p>
            <a:r>
              <a:rPr lang="en-CA" altLang="ko-KR" dirty="0"/>
              <a:t>Clock</a:t>
            </a:r>
            <a:r>
              <a:rPr lang="ko-KR" altLang="en-US" dirty="0"/>
              <a:t> </a:t>
            </a:r>
            <a:r>
              <a:rPr lang="en-CA" altLang="ko-KR" dirty="0"/>
              <a:t>control</a:t>
            </a:r>
            <a:r>
              <a:rPr lang="ko-KR" altLang="en-US" dirty="0"/>
              <a:t> </a:t>
            </a:r>
            <a:r>
              <a:rPr lang="en-CA" altLang="ko-KR" dirty="0"/>
              <a:t>unit</a:t>
            </a:r>
            <a:r>
              <a:rPr lang="ko-KR" altLang="en-US" dirty="0"/>
              <a:t>를 설계해 </a:t>
            </a:r>
            <a:r>
              <a:rPr lang="ko-KR" altLang="en-US" dirty="0" err="1"/>
              <a:t>보시오</a:t>
            </a:r>
            <a:endParaRPr lang="en-CA" dirty="0"/>
          </a:p>
          <a:p>
            <a:pPr algn="l"/>
            <a:r>
              <a:rPr lang="en-CA" altLang="ko-KR" dirty="0"/>
              <a:t>Clock</a:t>
            </a:r>
            <a:r>
              <a:rPr lang="ko-KR" altLang="en-US" dirty="0"/>
              <a:t> </a:t>
            </a:r>
            <a:r>
              <a:rPr lang="en-CA" altLang="ko-KR" dirty="0"/>
              <a:t>control</a:t>
            </a:r>
            <a:r>
              <a:rPr lang="ko-KR" altLang="en-US" dirty="0"/>
              <a:t> </a:t>
            </a:r>
            <a:r>
              <a:rPr lang="en-CA" altLang="ko-KR" dirty="0"/>
              <a:t>unit</a:t>
            </a:r>
            <a:r>
              <a:rPr lang="ko-KR" altLang="en-US" dirty="0"/>
              <a:t>은 </a:t>
            </a:r>
            <a:r>
              <a:rPr lang="en-US" altLang="ko-KR" b="0" i="0" dirty="0">
                <a:effectLst/>
                <a:latin typeface="fkGroteskNeue"/>
              </a:rPr>
              <a:t>System Clock </a:t>
            </a:r>
            <a:r>
              <a:rPr lang="en-US" altLang="ko-KR" b="0" i="0" dirty="0" err="1">
                <a:effectLst/>
                <a:latin typeface="fkGroteskNeue"/>
              </a:rPr>
              <a:t>Prescaler</a:t>
            </a:r>
            <a:r>
              <a:rPr lang="en-US" altLang="ko-KR" b="0" i="0" dirty="0">
                <a:effectLst/>
                <a:latin typeface="fkGroteskNeue"/>
              </a:rPr>
              <a:t> </a:t>
            </a:r>
            <a:r>
              <a:rPr lang="ko-KR" altLang="en-US" b="0" i="0" dirty="0">
                <a:effectLst/>
                <a:latin typeface="fkGroteskNeue"/>
              </a:rPr>
              <a:t>모듈을 인스턴스화하여 입력 클럭을 원하는 주파수로 나누고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CPU</a:t>
            </a:r>
            <a:r>
              <a:rPr lang="ko-KR" altLang="en-US" b="0" i="0" dirty="0">
                <a:effectLst/>
                <a:latin typeface="fkGroteskNeue"/>
              </a:rPr>
              <a:t>와 </a:t>
            </a:r>
            <a:r>
              <a:rPr lang="en-US" altLang="ko-KR" b="0" i="0" dirty="0">
                <a:effectLst/>
                <a:latin typeface="fkGroteskNeue"/>
              </a:rPr>
              <a:t>I/O</a:t>
            </a:r>
            <a:r>
              <a:rPr lang="ko-KR" altLang="en-US" b="0" i="0" dirty="0">
                <a:effectLst/>
                <a:latin typeface="fkGroteskNeue"/>
              </a:rPr>
              <a:t>에서 사용할 두 개의 동일한 출력 클럭을 생성합니다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 err="1">
                <a:effectLst/>
                <a:latin typeface="fkGroteskNeue"/>
              </a:rPr>
              <a:t>SystemClockPrescaler</a:t>
            </a:r>
            <a:r>
              <a:rPr lang="en-US" altLang="ko-KR" b="0" i="0" dirty="0">
                <a:effectLst/>
                <a:latin typeface="fkGroteskNeue"/>
              </a:rPr>
              <a:t> </a:t>
            </a:r>
            <a:r>
              <a:rPr lang="ko-KR" altLang="en-US" b="0" i="0" dirty="0">
                <a:effectLst/>
                <a:latin typeface="fkGroteskNeue"/>
              </a:rPr>
              <a:t>모듈을 사용하여 입력 클럭을 분주하고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결과를 내부 신호로 저장합니다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출력 </a:t>
            </a:r>
            <a:r>
              <a:rPr lang="en-US" altLang="ko-KR" b="0" i="0" dirty="0">
                <a:effectLst/>
                <a:latin typeface="fkGroteskNeue"/>
              </a:rPr>
              <a:t>CPU</a:t>
            </a:r>
            <a:r>
              <a:rPr lang="ko-KR" altLang="en-US" b="0" i="0" dirty="0">
                <a:effectLst/>
                <a:latin typeface="fkGroteskNeue"/>
              </a:rPr>
              <a:t>와 </a:t>
            </a:r>
            <a:r>
              <a:rPr lang="en-US" altLang="ko-KR" b="0" i="0" dirty="0">
                <a:effectLst/>
                <a:latin typeface="fkGroteskNeue"/>
              </a:rPr>
              <a:t>I/O</a:t>
            </a:r>
            <a:r>
              <a:rPr lang="ko-KR" altLang="en-US" b="0" i="0" dirty="0">
                <a:effectLst/>
                <a:latin typeface="fkGroteskNeue"/>
              </a:rPr>
              <a:t>에서 동일한 </a:t>
            </a:r>
            <a:r>
              <a:rPr lang="ko-KR" altLang="en-US" b="0" i="0" dirty="0" err="1">
                <a:effectLst/>
                <a:latin typeface="fkGroteskNeue"/>
              </a:rPr>
              <a:t>분주된</a:t>
            </a:r>
            <a:r>
              <a:rPr lang="ko-KR" altLang="en-US" b="0" i="0" dirty="0">
                <a:effectLst/>
                <a:latin typeface="fkGroteskNeue"/>
              </a:rPr>
              <a:t> 클럭을 사용하므로 이를 각각 </a:t>
            </a:r>
            <a:r>
              <a:rPr lang="en-US" altLang="ko-KR" b="0" i="0" dirty="0" err="1">
                <a:effectLst/>
                <a:latin typeface="fkGroteskNeue"/>
              </a:rPr>
              <a:t>cpu_clk</a:t>
            </a:r>
            <a:r>
              <a:rPr lang="ko-KR" altLang="en-US" b="0" i="0" dirty="0">
                <a:effectLst/>
                <a:latin typeface="fkGroteskNeue"/>
              </a:rPr>
              <a:t>와 </a:t>
            </a:r>
            <a:r>
              <a:rPr lang="en-US" altLang="ko-KR" b="0" i="0" dirty="0" err="1">
                <a:effectLst/>
                <a:latin typeface="fkGroteskNeue"/>
              </a:rPr>
              <a:t>io_clk</a:t>
            </a:r>
            <a:r>
              <a:rPr lang="ko-KR" altLang="en-US" b="0" i="0" dirty="0">
                <a:effectLst/>
                <a:latin typeface="fkGroteskNeue"/>
              </a:rPr>
              <a:t>에 연결합니다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C81756-ADB6-BDE9-6EA2-844E2F552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7776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var(--font-fk-grotesk)"/>
              </a:rPr>
              <a:t>SoC</a:t>
            </a:r>
            <a:r>
              <a:rPr lang="ko-KR" altLang="en-US" b="0" i="0" dirty="0">
                <a:effectLst/>
                <a:latin typeface="var(--font-fk-grotesk)"/>
              </a:rPr>
              <a:t>에서의 </a:t>
            </a:r>
            <a:r>
              <a:rPr lang="ko-KR" altLang="en-US" b="0" i="0" dirty="0" err="1">
                <a:effectLst/>
                <a:latin typeface="var(--font-fk-grotesk)"/>
              </a:rPr>
              <a:t>클록</a:t>
            </a:r>
            <a:r>
              <a:rPr lang="ko-KR" altLang="en-US" b="0" i="0" dirty="0">
                <a:effectLst/>
                <a:latin typeface="var(--font-fk-grotesk)"/>
              </a:rPr>
              <a:t> 생성 및 분배 테스트 벤치 예제 입니다</a:t>
            </a:r>
            <a:r>
              <a:rPr lang="en-CA" altLang="ko-KR" b="0" i="0" dirty="0">
                <a:effectLst/>
                <a:latin typeface="var(--font-fk-grotesk)"/>
              </a:rPr>
              <a:t>.</a:t>
            </a:r>
            <a:endParaRPr lang="ko-KR" altLang="en-US" b="0" i="0" dirty="0">
              <a:effectLst/>
              <a:latin typeface="var(--font-fk-grotesk)"/>
            </a:endParaRPr>
          </a:p>
          <a:p>
            <a:r>
              <a:rPr lang="ko-KR" altLang="en-US" dirty="0"/>
              <a:t>시뮬레이션 해보십시오</a:t>
            </a:r>
            <a:endParaRPr lang="en-CA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var(--font-fk-grotesk)"/>
              </a:rPr>
              <a:t>시뮬레이션 시나리오는 다음과 같습니다</a:t>
            </a:r>
            <a:r>
              <a:rPr lang="en-CA" altLang="ko-KR" b="0" i="0" dirty="0">
                <a:effectLst/>
                <a:latin typeface="var(--font-fk-grotesk)"/>
              </a:rPr>
              <a:t>.</a:t>
            </a:r>
            <a:endParaRPr lang="en-CA" altLang="ko-K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입력 클럭</a:t>
            </a:r>
            <a:r>
              <a:rPr lang="en-US" altLang="ko-KR" b="0" i="0" dirty="0">
                <a:effectLst/>
                <a:latin typeface="fkGroteskNeue"/>
              </a:rPr>
              <a:t>: 100MHz (</a:t>
            </a:r>
            <a:r>
              <a:rPr lang="en-US" altLang="ko-KR" b="0" i="0" dirty="0" err="1">
                <a:effectLst/>
                <a:latin typeface="fkGroteskNeue"/>
              </a:rPr>
              <a:t>clk_in</a:t>
            </a:r>
            <a:r>
              <a:rPr lang="en-US" altLang="ko-KR" b="0" i="0" dirty="0">
                <a:effectLst/>
                <a:latin typeface="fkGroteskNeu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Prescaler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설정 값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prescaler</a:t>
            </a:r>
            <a:r>
              <a:rPr lang="en-US" altLang="ko-KR" b="0" i="0" dirty="0">
                <a:effectLst/>
                <a:latin typeface="fkGroteskNeue"/>
              </a:rPr>
              <a:t>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4'd1: </a:t>
            </a:r>
            <a:r>
              <a:rPr lang="ko-KR" altLang="en-US" b="0" i="0" dirty="0">
                <a:effectLst/>
                <a:latin typeface="fkGroteskNeue"/>
              </a:rPr>
              <a:t>출력은 입력의 </a:t>
            </a:r>
            <a:r>
              <a:rPr lang="en-CA" altLang="ko-KR" b="0" i="0" dirty="0">
                <a:effectLst/>
                <a:latin typeface="fkGroteskNeue"/>
              </a:rPr>
              <a:t>1/4</a:t>
            </a:r>
            <a:r>
              <a:rPr lang="ko-KR" altLang="en-US" b="0" i="0" dirty="0">
                <a:effectLst/>
                <a:latin typeface="fkGroteskNeue"/>
              </a:rPr>
              <a:t> 주파수</a:t>
            </a:r>
            <a:r>
              <a:rPr lang="en-US" altLang="ko-KR" b="0" i="0" dirty="0">
                <a:effectLst/>
                <a:latin typeface="fkGroteskNeue"/>
              </a:rPr>
              <a:t>(25MHz).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4'd2: </a:t>
            </a:r>
            <a:r>
              <a:rPr lang="ko-KR" altLang="en-US" b="0" i="0" dirty="0">
                <a:effectLst/>
                <a:latin typeface="fkGroteskNeue"/>
              </a:rPr>
              <a:t>출력은 입력의 </a:t>
            </a:r>
            <a:r>
              <a:rPr lang="en-US" altLang="ko-KR" b="0" i="0" dirty="0">
                <a:effectLst/>
                <a:latin typeface="fkGroteskNeue"/>
              </a:rPr>
              <a:t>1/8 </a:t>
            </a:r>
            <a:r>
              <a:rPr lang="ko-KR" altLang="en-US" b="0" i="0" dirty="0">
                <a:effectLst/>
                <a:latin typeface="fkGroteskNeue"/>
              </a:rPr>
              <a:t>주파수</a:t>
            </a:r>
            <a:r>
              <a:rPr lang="en-US" altLang="ko-KR" b="0" i="0" dirty="0">
                <a:effectLst/>
                <a:latin typeface="fkGroteskNeue"/>
              </a:rPr>
              <a:t>(12.5MHz).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4'd3: </a:t>
            </a:r>
            <a:r>
              <a:rPr lang="ko-KR" altLang="en-US" b="0" i="0" dirty="0">
                <a:effectLst/>
                <a:latin typeface="fkGroteskNeue"/>
              </a:rPr>
              <a:t>출력은 입력의 </a:t>
            </a:r>
            <a:r>
              <a:rPr lang="en-US" altLang="ko-KR" b="0" i="0" dirty="0">
                <a:effectLst/>
                <a:latin typeface="fkGroteskNeue"/>
              </a:rPr>
              <a:t>1/16 </a:t>
            </a:r>
            <a:r>
              <a:rPr lang="ko-KR" altLang="en-US" b="0" i="0" dirty="0">
                <a:effectLst/>
                <a:latin typeface="fkGroteskNeue"/>
              </a:rPr>
              <a:t>주파수</a:t>
            </a:r>
            <a:r>
              <a:rPr lang="en-US" altLang="ko-KR" b="0" i="0" dirty="0">
                <a:effectLst/>
                <a:latin typeface="fkGroteskNeue"/>
              </a:rPr>
              <a:t>(6.25MHz).</a:t>
            </a: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3083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62C33-D1C5-6093-0912-4CC574660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420209-44DC-2BC1-2F24-6AEE935F1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CA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3AE1-3B1E-FCC9-7C60-53388038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A7480-EA40-1316-9805-5F111FF2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85E35-F184-397D-41C0-B29FD28A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26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D4AF1-1B48-CA65-4F6B-BAE35B18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0DAFFE-26EA-12AE-1CA6-75A864B2A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2A69E-83CF-A1C4-B776-2BC4257A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3AF2E-A932-51A8-354A-7540F1D1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4057F-F434-997E-8ABA-B5AC0A3E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21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B3955F-26D0-1321-C02C-4D9EABAF7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B3E87A-B5C5-8EDF-5546-8509B99E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F3443-7B37-2834-D35F-8E8CFDDD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E89E8-9DA9-05EE-5AA8-7F1B6FCF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B26F19-9D9A-C679-65B0-8C0BA529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826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6250"/>
            <a:ext cx="11233150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171111"/>
            <a:ext cx="11233150" cy="494833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 marL="672783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307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601D2-EC58-C9D9-66C5-E3C75078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ko-KR" altLang="en-US" dirty="0"/>
              <a:t>마스터 제목 스타일 편집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F62F2-10CB-21B8-E968-6E1F717F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588"/>
            <a:ext cx="10515600" cy="50563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CA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75F2A-690B-8E35-55A5-09EC8C98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0777A-56DA-4165-A342-6D195714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3C9D3-AB74-5CC7-9BFB-48CE3DFE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71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254A1-00BC-DC32-724C-B1EAAD10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45C1D3-6B62-822C-DC1D-3575F2CD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13075-3028-5342-8275-C1ECC0BB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60A03-A6D3-8E81-AA7A-B47022CC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BF9650-4D6E-7A1E-4F4C-4DDECE1A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61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38560-7C3D-A855-9240-9C91FE04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921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 dirty="0"/>
              <a:t>마스터 제목 스타일 편집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DFFB9-8449-9433-DB2F-F775D6B71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92306"/>
            <a:ext cx="5181600" cy="498465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CA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3CE6C6-BDF8-123E-DEE7-3ED20ABAE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92306"/>
            <a:ext cx="5181600" cy="49846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12729-F224-98CE-6DED-7EC80724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1DF290-1F9A-3B1A-A7BF-02E0E2F8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4E076D-17A5-FC36-6AB0-76D50326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627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EB01D-12DE-9015-6E9A-7F1AFB51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A48A3-B2AC-E142-F7B6-EDD8854C4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7DD94E-708B-FD06-D1CE-F9D6A7E84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F06514-31FB-DA60-F5CC-31527A84C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9578C-812C-A8FF-05CE-599425AF6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3EDDAD-57BE-EBAA-D6A0-38A4A43B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B19B1F-BD07-E7C0-FF4D-39551E64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908F01-4243-D0C3-F12F-563D1A7F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80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5A996-DE83-BBAC-9CF1-EF5D4880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099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 dirty="0"/>
              <a:t>마스터 제목 스타일 편집</a:t>
            </a:r>
            <a:endParaRPr lang="en-CA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5D092B-D2EE-5CB5-DA1B-851241AD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BEEDFA-EC7C-2E7B-A683-008DB748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8F2312-E6A3-55E3-ADD4-CE55F38D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948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A6CE02-2E96-1B85-711C-59107116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B74337-D964-5068-8DF6-3CDE57F5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F20CEF-A293-803B-17BD-192D2A02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902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E8AAF-FABA-5EF6-B9B4-FDDDC6EF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01CD5-0F90-FDD6-BD19-5BBF8EA5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44452-E47D-CACC-5297-6A9E2777D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FA54B-D87F-9D1B-D7AA-228ED63E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4B514F-BFF4-5844-65B3-9FCA8F11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87AA29-6028-1553-CF41-3A3EAC82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85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47328-2F25-EDA2-B7A1-BC00D24D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F4ACD7-AA97-1041-79E4-954FBC098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BFE86-C130-DE25-2544-60235C878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F94E2F-63F8-34DD-237C-7AF62328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C974C-F8D8-E2D7-EA02-49F1B64A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C95B6-653B-C638-17DD-FCF52BCF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00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41432F-DDCC-79BF-2B01-4F4C8974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939EF6-DD3C-F4B1-393A-DA2E379B9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91B62-D900-4BB0-6397-E48FE5F3C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61FD73-F43C-4CEC-A4BC-4F63297EBA95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12A26-8F1D-55D3-C2AF-F0267C588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6BD50-6945-DC5C-0CBD-E3A79B1C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561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lsi.kr/clock-tree-synthesis-cts_korea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B0EB0-AA84-2EE3-0CD0-97F9032FB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SoC_Peri_Lecture04 Clock</a:t>
            </a:r>
            <a:r>
              <a:rPr lang="ko-KR" altLang="en-US" sz="4800" dirty="0"/>
              <a:t>과 </a:t>
            </a:r>
            <a:r>
              <a:rPr lang="en-US" altLang="ko-KR" sz="4800" dirty="0"/>
              <a:t>Reset &amp; GPIO</a:t>
            </a:r>
            <a:endParaRPr lang="en-CA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59BF63-D42C-D846-5312-BB7D2890B3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4568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A9937-79D8-B236-BDA3-50EFA721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n-ea"/>
                <a:ea typeface="+mn-ea"/>
              </a:rPr>
              <a:t>SoC </a:t>
            </a:r>
            <a:r>
              <a:rPr lang="ko-KR" altLang="en-US" sz="3600" dirty="0">
                <a:latin typeface="+mn-ea"/>
                <a:ea typeface="+mn-ea"/>
              </a:rPr>
              <a:t>기본 </a:t>
            </a:r>
            <a:r>
              <a:rPr lang="en-US" altLang="ko-KR" sz="3600" dirty="0">
                <a:latin typeface="+mn-ea"/>
                <a:ea typeface="+mn-ea"/>
              </a:rPr>
              <a:t>System Clock </a:t>
            </a:r>
            <a:r>
              <a:rPr lang="ko-KR" altLang="en-US" sz="3600" i="0" dirty="0">
                <a:effectLst/>
                <a:latin typeface="+mn-ea"/>
                <a:ea typeface="+mn-ea"/>
              </a:rPr>
              <a:t>실습</a:t>
            </a:r>
            <a:r>
              <a:rPr lang="en-CA" altLang="ko-KR" sz="3600" i="0" dirty="0">
                <a:effectLst/>
                <a:latin typeface="+mn-ea"/>
                <a:ea typeface="+mn-ea"/>
              </a:rPr>
              <a:t>1 – </a:t>
            </a:r>
            <a:r>
              <a:rPr lang="ko-KR" altLang="en-US" sz="3600" i="0" dirty="0">
                <a:effectLst/>
                <a:latin typeface="+mn-ea"/>
                <a:ea typeface="+mn-ea"/>
              </a:rPr>
              <a:t>시뮬레이션 결과</a:t>
            </a:r>
            <a:endParaRPr lang="en-CA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C5F843B-E84A-8241-C4E6-98480DB1D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694469"/>
            <a:ext cx="10515600" cy="1908800"/>
          </a:xfr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90A3862-0367-1335-29DE-DD2C1E48BF36}"/>
              </a:ext>
            </a:extLst>
          </p:cNvPr>
          <p:cNvSpPr/>
          <p:nvPr/>
        </p:nvSpPr>
        <p:spPr>
          <a:xfrm>
            <a:off x="1962150" y="4292772"/>
            <a:ext cx="1333499" cy="6209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/>
              <a:t>4</a:t>
            </a:r>
            <a:r>
              <a:rPr lang="ko-KR" altLang="en-US" sz="2400" dirty="0"/>
              <a:t>분주</a:t>
            </a:r>
            <a:endParaRPr lang="en-CA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3767F9D-CB05-7FA8-0234-3B29E0606466}"/>
              </a:ext>
            </a:extLst>
          </p:cNvPr>
          <p:cNvSpPr/>
          <p:nvPr/>
        </p:nvSpPr>
        <p:spPr>
          <a:xfrm>
            <a:off x="3838575" y="4292771"/>
            <a:ext cx="1333499" cy="6209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8</a:t>
            </a:r>
            <a:r>
              <a:rPr lang="ko-KR" altLang="en-US" sz="2400" dirty="0"/>
              <a:t>분주</a:t>
            </a:r>
            <a:endParaRPr lang="en-CA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BD43BB9D-727F-3377-4AEC-74B6D2C20202}"/>
              </a:ext>
            </a:extLst>
          </p:cNvPr>
          <p:cNvSpPr/>
          <p:nvPr/>
        </p:nvSpPr>
        <p:spPr>
          <a:xfrm>
            <a:off x="5629274" y="4292770"/>
            <a:ext cx="1333499" cy="6209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16</a:t>
            </a:r>
            <a:r>
              <a:rPr lang="ko-KR" altLang="en-US" sz="2400" dirty="0"/>
              <a:t>분주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179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E6E30-7FAB-DE7B-A00C-5521B6D3B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CB9EE-0A04-1423-1758-11AB63C9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SoC </a:t>
            </a:r>
            <a:r>
              <a:rPr lang="ko-KR" altLang="en-US" sz="2800" dirty="0"/>
              <a:t>기본 </a:t>
            </a:r>
            <a:r>
              <a:rPr lang="en-CA" altLang="ko-KR" sz="2800" dirty="0"/>
              <a:t>R</a:t>
            </a:r>
            <a:r>
              <a:rPr lang="en-US" altLang="ko-KR" sz="2800" dirty="0" err="1"/>
              <a:t>eset</a:t>
            </a:r>
            <a:r>
              <a:rPr lang="en-US" altLang="ko-KR" sz="2800" dirty="0"/>
              <a:t> </a:t>
            </a:r>
            <a:r>
              <a:rPr lang="ko-KR" altLang="en-US" sz="2800" dirty="0"/>
              <a:t>이해하기</a:t>
            </a:r>
            <a:endParaRPr lang="en-CA" sz="28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3B627DF-2C14-B6BE-6957-751D995FE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842268"/>
              </p:ext>
            </p:extLst>
          </p:nvPr>
        </p:nvGraphicFramePr>
        <p:xfrm>
          <a:off x="838200" y="986118"/>
          <a:ext cx="10515600" cy="5626417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2300499">
                  <a:extLst>
                    <a:ext uri="{9D8B030D-6E8A-4147-A177-3AD203B41FA5}">
                      <a16:colId xmlns:a16="http://schemas.microsoft.com/office/drawing/2014/main" val="4033172354"/>
                    </a:ext>
                  </a:extLst>
                </a:gridCol>
                <a:gridCol w="8215101">
                  <a:extLst>
                    <a:ext uri="{9D8B030D-6E8A-4147-A177-3AD203B41FA5}">
                      <a16:colId xmlns:a16="http://schemas.microsoft.com/office/drawing/2014/main" val="253019251"/>
                    </a:ext>
                  </a:extLst>
                </a:gridCol>
              </a:tblGrid>
              <a:tr h="307847"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sz="1600" b="0" dirty="0"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23394" marR="23394" marT="11697" marB="11697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sz="1600" b="0" dirty="0"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23394" marR="23394" marT="11697" marB="11697"/>
                </a:tc>
                <a:extLst>
                  <a:ext uri="{0D108BD9-81ED-4DB2-BD59-A6C34878D82A}">
                    <a16:rowId xmlns:a16="http://schemas.microsoft.com/office/drawing/2014/main" val="2866448718"/>
                  </a:ext>
                </a:extLst>
              </a:tr>
              <a:tr h="11873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 dirty="0">
                          <a:effectLst/>
                          <a:latin typeface="+mn-ea"/>
                          <a:ea typeface="+mn-ea"/>
                        </a:rPr>
                        <a:t>리셋의 정의</a:t>
                      </a:r>
                      <a:endParaRPr lang="ko-KR" alt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3394" marR="23394" marT="11697" marB="11697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디지털 회로를 초기 상태로 강제 설정하여 정상적인 동작을 보장하는 신호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시스템을 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알려진 상태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로 만듦</a:t>
                      </a:r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3394" marR="23394" marT="11697" marB="11697" anchor="ctr"/>
                </a:tc>
                <a:extLst>
                  <a:ext uri="{0D108BD9-81ED-4DB2-BD59-A6C34878D82A}">
                    <a16:rowId xmlns:a16="http://schemas.microsoft.com/office/drawing/2014/main" val="1891151689"/>
                  </a:ext>
                </a:extLst>
              </a:tr>
              <a:tr h="46543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 dirty="0">
                          <a:effectLst/>
                          <a:latin typeface="+mn-ea"/>
                          <a:ea typeface="+mn-ea"/>
                        </a:rPr>
                        <a:t>리셋의 필요성</a:t>
                      </a:r>
                      <a:endParaRPr lang="ko-KR" alt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3394" marR="23394" marT="11697" marB="11697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칩 초기화 시 정상 동작 보장</a:t>
                      </a:r>
                      <a:b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비정상 상태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클럭 손실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통신 오류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에서 복구</a:t>
                      </a:r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3394" marR="23394" marT="11697" marB="11697" anchor="ctr"/>
                </a:tc>
                <a:extLst>
                  <a:ext uri="{0D108BD9-81ED-4DB2-BD59-A6C34878D82A}">
                    <a16:rowId xmlns:a16="http://schemas.microsoft.com/office/drawing/2014/main" val="894101158"/>
                  </a:ext>
                </a:extLst>
              </a:tr>
              <a:tr h="52185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  <a:latin typeface="+mn-ea"/>
                          <a:ea typeface="+mn-ea"/>
                        </a:rPr>
                        <a:t>리셋의 유형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3394" marR="23394" marT="11697" marB="11697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 </a:t>
                      </a:r>
                      <a:r>
                        <a:rPr lang="ko-KR" altLang="en-US" sz="1600" b="0" dirty="0">
                          <a:effectLst/>
                          <a:latin typeface="+mn-ea"/>
                          <a:ea typeface="+mn-ea"/>
                        </a:rPr>
                        <a:t>동기식 리셋</a:t>
                      </a:r>
                      <a:r>
                        <a:rPr lang="en-US" altLang="ko-KR" sz="1600" b="0" dirty="0">
                          <a:effectLst/>
                          <a:latin typeface="+mn-ea"/>
                          <a:ea typeface="+mn-ea"/>
                        </a:rPr>
                        <a:t>(Synchronous Reset)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클럭 신호에 동기화되어 동작</a:t>
                      </a:r>
                      <a:b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 </a:t>
                      </a:r>
                      <a:r>
                        <a:rPr lang="ko-KR" altLang="en-US" sz="1600" b="0" dirty="0">
                          <a:effectLst/>
                          <a:latin typeface="+mn-ea"/>
                          <a:ea typeface="+mn-ea"/>
                        </a:rPr>
                        <a:t>비동기식 리셋</a:t>
                      </a:r>
                      <a:r>
                        <a:rPr lang="en-US" altLang="ko-KR" sz="1600" b="0" dirty="0">
                          <a:effectLst/>
                          <a:latin typeface="+mn-ea"/>
                          <a:ea typeface="+mn-ea"/>
                        </a:rPr>
                        <a:t>(Asynchronous Reset)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클럭 신호와 무관하게 즉시 동작</a:t>
                      </a:r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3394" marR="23394" marT="11697" marB="11697" anchor="ctr"/>
                </a:tc>
                <a:extLst>
                  <a:ext uri="{0D108BD9-81ED-4DB2-BD59-A6C34878D82A}">
                    <a16:rowId xmlns:a16="http://schemas.microsoft.com/office/drawing/2014/main" val="2830536457"/>
                  </a:ext>
                </a:extLst>
              </a:tr>
              <a:tr h="68605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  <a:latin typeface="+mn-ea"/>
                          <a:ea typeface="+mn-ea"/>
                        </a:rPr>
                        <a:t>동기식 리셋 특징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3394" marR="23394" marT="11697" marB="11697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클럭 </a:t>
                      </a:r>
                      <a:r>
                        <a:rPr lang="ko-KR" altLang="en-US" sz="1600" dirty="0" err="1">
                          <a:effectLst/>
                          <a:latin typeface="+mn-ea"/>
                          <a:ea typeface="+mn-ea"/>
                        </a:rPr>
                        <a:t>엣지에서만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 리셋 신호 샘플링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dirty="0" err="1">
                          <a:effectLst/>
                          <a:latin typeface="+mn-ea"/>
                          <a:ea typeface="+mn-ea"/>
                        </a:rPr>
                        <a:t>메타스테이블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 문제 없음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클럭 신호가 필요</a:t>
                      </a:r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3394" marR="23394" marT="11697" marB="11697" anchor="ctr"/>
                </a:tc>
                <a:extLst>
                  <a:ext uri="{0D108BD9-81ED-4DB2-BD59-A6C34878D82A}">
                    <a16:rowId xmlns:a16="http://schemas.microsoft.com/office/drawing/2014/main" val="2971359320"/>
                  </a:ext>
                </a:extLst>
              </a:tr>
              <a:tr h="68605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  <a:latin typeface="+mn-ea"/>
                          <a:ea typeface="+mn-ea"/>
                        </a:rPr>
                        <a:t>비동기식 리셋 특징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3394" marR="23394" marT="11697" marB="11697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클럭 없이 즉시 리셋 가능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빠른 초기화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dirty="0" err="1">
                          <a:effectLst/>
                          <a:latin typeface="+mn-ea"/>
                          <a:ea typeface="+mn-ea"/>
                        </a:rPr>
                        <a:t>메타스테이블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 및 </a:t>
                      </a:r>
                      <a:r>
                        <a:rPr lang="ko-KR" altLang="en-US" sz="1600" dirty="0" err="1">
                          <a:effectLst/>
                          <a:latin typeface="+mn-ea"/>
                          <a:ea typeface="+mn-ea"/>
                        </a:rPr>
                        <a:t>글리치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 발생 가능성 있음</a:t>
                      </a:r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3394" marR="23394" marT="11697" marB="11697" anchor="ctr"/>
                </a:tc>
                <a:extLst>
                  <a:ext uri="{0D108BD9-81ED-4DB2-BD59-A6C34878D82A}">
                    <a16:rowId xmlns:a16="http://schemas.microsoft.com/office/drawing/2014/main" val="2415579461"/>
                  </a:ext>
                </a:extLst>
              </a:tr>
              <a:tr h="68605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  <a:latin typeface="+mn-ea"/>
                          <a:ea typeface="+mn-ea"/>
                        </a:rPr>
                        <a:t>리셋 설계 시 고려사항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3394" marR="23394" marT="11697" marB="11697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모든 </a:t>
                      </a:r>
                      <a:r>
                        <a:rPr lang="ko-KR" altLang="en-US" sz="1600" dirty="0" err="1">
                          <a:effectLst/>
                          <a:latin typeface="+mn-ea"/>
                          <a:ea typeface="+mn-ea"/>
                        </a:rPr>
                        <a:t>플립플롭을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 err="1">
                          <a:effectLst/>
                          <a:latin typeface="+mn-ea"/>
                          <a:ea typeface="+mn-ea"/>
                        </a:rPr>
                        <a:t>리셋할지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 여부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리셋 트리 구조 및 타이밍 검증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멀티 클럭 도메인에서의 리셋 처리</a:t>
                      </a:r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3394" marR="23394" marT="11697" marB="11697" anchor="ctr"/>
                </a:tc>
                <a:extLst>
                  <a:ext uri="{0D108BD9-81ED-4DB2-BD59-A6C34878D82A}">
                    <a16:rowId xmlns:a16="http://schemas.microsoft.com/office/drawing/2014/main" val="643827327"/>
                  </a:ext>
                </a:extLst>
              </a:tr>
              <a:tr h="90667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  <a:latin typeface="+mn-ea"/>
                          <a:ea typeface="+mn-ea"/>
                        </a:rPr>
                        <a:t>리셋의 주요 사용 사례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3394" marR="23394" marT="11697" marB="11697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전원 </a:t>
                      </a:r>
                      <a:r>
                        <a:rPr lang="ko-KR" altLang="en-US" sz="1600" dirty="0" err="1">
                          <a:effectLst/>
                          <a:latin typeface="+mn-ea"/>
                          <a:ea typeface="+mn-ea"/>
                        </a:rPr>
                        <a:t>켜짐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 초기화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통신 채널 재동기화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사용자 버튼 리셋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dirty="0" err="1">
                          <a:effectLst/>
                          <a:latin typeface="+mn-ea"/>
                          <a:ea typeface="+mn-ea"/>
                        </a:rPr>
                        <a:t>워치독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 타이머 만료 후 시스템 복구</a:t>
                      </a:r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3394" marR="23394" marT="11697" marB="11697" anchor="ctr"/>
                </a:tc>
                <a:extLst>
                  <a:ext uri="{0D108BD9-81ED-4DB2-BD59-A6C34878D82A}">
                    <a16:rowId xmlns:a16="http://schemas.microsoft.com/office/drawing/2014/main" val="1861796717"/>
                  </a:ext>
                </a:extLst>
              </a:tr>
              <a:tr h="46543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  <a:latin typeface="+mn-ea"/>
                          <a:ea typeface="+mn-ea"/>
                        </a:rPr>
                        <a:t>리셋 관련 문제점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3394" marR="23394" marT="11697" marB="11697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비동기식 리셋 해제 시 </a:t>
                      </a:r>
                      <a:r>
                        <a:rPr lang="ko-KR" altLang="en-US" sz="1600" dirty="0" err="1">
                          <a:effectLst/>
                          <a:latin typeface="+mn-ea"/>
                          <a:ea typeface="+mn-ea"/>
                        </a:rPr>
                        <a:t>메타스테이블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 가능성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동기식 리셋은 클럭이 없으면 동작하지 않음</a:t>
                      </a:r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3394" marR="23394" marT="11697" marB="11697" anchor="ctr"/>
                </a:tc>
                <a:extLst>
                  <a:ext uri="{0D108BD9-81ED-4DB2-BD59-A6C34878D82A}">
                    <a16:rowId xmlns:a16="http://schemas.microsoft.com/office/drawing/2014/main" val="2594893932"/>
                  </a:ext>
                </a:extLst>
              </a:tr>
            </a:tbl>
          </a:graphicData>
        </a:graphic>
      </p:graphicFrame>
      <p:pic>
        <p:nvPicPr>
          <p:cNvPr id="11" name="Picture 2" descr="Differences between Asynchronous and Synchronous Resets">
            <a:extLst>
              <a:ext uri="{FF2B5EF4-FFF2-40B4-BE49-F238E27FC236}">
                <a16:creationId xmlns:a16="http://schemas.microsoft.com/office/drawing/2014/main" id="{3266446A-F871-BE4B-2F43-7187F9C95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237" y="3304026"/>
            <a:ext cx="4461206" cy="248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37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A89C4-82A8-0EBA-FBE7-7264C2F5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SoC </a:t>
            </a:r>
            <a:r>
              <a:rPr lang="ko-KR" altLang="en-US" sz="3600" dirty="0"/>
              <a:t>기본 </a:t>
            </a:r>
            <a:r>
              <a:rPr lang="en-CA" altLang="ko-KR" sz="3600" dirty="0"/>
              <a:t>R</a:t>
            </a:r>
            <a:r>
              <a:rPr lang="en-US" altLang="ko-KR" sz="3600" dirty="0" err="1"/>
              <a:t>eset</a:t>
            </a:r>
            <a:r>
              <a:rPr lang="en-US" altLang="ko-KR" sz="3600" dirty="0"/>
              <a:t> </a:t>
            </a:r>
            <a:r>
              <a:rPr lang="ko-KR" altLang="en-US" sz="3600" dirty="0"/>
              <a:t>이해하기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EF559A-691C-19C9-2FAA-76044DA53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리셋</a:t>
            </a:r>
            <a:r>
              <a:rPr lang="en-CA" altLang="ko-KR" sz="2400" dirty="0">
                <a:latin typeface="+mn-ea"/>
              </a:rPr>
              <a:t>(Reset)</a:t>
            </a:r>
            <a:r>
              <a:rPr lang="ko-KR" altLang="en-US" sz="2400" dirty="0">
                <a:latin typeface="+mn-ea"/>
              </a:rPr>
              <a:t>의 종류</a:t>
            </a:r>
            <a:endParaRPr lang="en-CA" altLang="ko-KR" sz="2400" dirty="0">
              <a:latin typeface="+mn-e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>
                <a:latin typeface="+mn-ea"/>
              </a:rPr>
              <a:t>비동기식 리셋</a:t>
            </a:r>
            <a:r>
              <a:rPr lang="en-US" altLang="ko-KR" dirty="0">
                <a:latin typeface="+mn-ea"/>
              </a:rPr>
              <a:t>(Asynchronous Reset): </a:t>
            </a:r>
            <a:r>
              <a:rPr lang="ko-KR" altLang="en-US" dirty="0" err="1">
                <a:latin typeface="+mn-ea"/>
              </a:rPr>
              <a:t>클록</a:t>
            </a:r>
            <a:r>
              <a:rPr lang="ko-KR" altLang="en-US" dirty="0">
                <a:latin typeface="+mn-ea"/>
              </a:rPr>
              <a:t> 신호와 무관하게 즉시 작동하며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빠른 리셋이 가능하지만 동기화 문제가 발생할 수 있습니다</a:t>
            </a:r>
            <a:endParaRPr lang="en-CA" dirty="0">
              <a:latin typeface="+mn-ea"/>
            </a:endParaRPr>
          </a:p>
          <a:p>
            <a:pPr marL="971550" lvl="1" indent="-514350">
              <a:buFont typeface="+mj-lt"/>
              <a:buAutoNum type="arabicPeriod"/>
            </a:pPr>
            <a:endParaRPr lang="en-CA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7112E5-EE84-A7EB-0569-6A2CD9A83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386" y="2671852"/>
            <a:ext cx="6047227" cy="324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0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42A49-3EDF-88F7-B9CB-26F12E70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SoC </a:t>
            </a:r>
            <a:r>
              <a:rPr lang="ko-KR" altLang="en-US" sz="3600" dirty="0"/>
              <a:t>기본 </a:t>
            </a:r>
            <a:r>
              <a:rPr lang="en-CA" altLang="ko-KR" sz="3600" dirty="0"/>
              <a:t>R</a:t>
            </a:r>
            <a:r>
              <a:rPr lang="en-US" altLang="ko-KR" sz="3600" dirty="0" err="1"/>
              <a:t>eset</a:t>
            </a:r>
            <a:r>
              <a:rPr lang="en-US" altLang="ko-KR" sz="3600" dirty="0"/>
              <a:t> </a:t>
            </a:r>
            <a:r>
              <a:rPr lang="ko-KR" altLang="en-US" sz="3600" dirty="0"/>
              <a:t>이해하기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915CC-6388-8432-7827-7D0E5BC51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동기식 리셋</a:t>
            </a:r>
            <a:r>
              <a:rPr lang="en-US" altLang="ko-KR" sz="2400" dirty="0">
                <a:latin typeface="+mn-ea"/>
              </a:rPr>
              <a:t>(Synchronous Reset): </a:t>
            </a:r>
            <a:r>
              <a:rPr lang="ko-KR" altLang="en-US" sz="2400" dirty="0" err="1">
                <a:latin typeface="+mn-ea"/>
              </a:rPr>
              <a:t>클록</a:t>
            </a:r>
            <a:r>
              <a:rPr lang="ko-KR" altLang="en-US" sz="2400" dirty="0">
                <a:latin typeface="+mn-ea"/>
              </a:rPr>
              <a:t> 신호에 동기화되어 작동하며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리셋 시 다음 </a:t>
            </a:r>
            <a:r>
              <a:rPr lang="ko-KR" altLang="en-US" sz="2400" dirty="0" err="1">
                <a:latin typeface="+mn-ea"/>
              </a:rPr>
              <a:t>클록</a:t>
            </a:r>
            <a:r>
              <a:rPr lang="ko-KR" altLang="en-US" sz="2400" dirty="0">
                <a:latin typeface="+mn-ea"/>
              </a:rPr>
              <a:t> </a:t>
            </a:r>
            <a:r>
              <a:rPr lang="ko-KR" altLang="en-US" sz="2400" dirty="0" err="1">
                <a:latin typeface="+mn-ea"/>
              </a:rPr>
              <a:t>에지에서</a:t>
            </a:r>
            <a:r>
              <a:rPr lang="ko-KR" altLang="en-US" sz="2400" dirty="0">
                <a:latin typeface="+mn-ea"/>
              </a:rPr>
              <a:t> 시스템이 초기화됩니다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이 방식은 </a:t>
            </a:r>
            <a:r>
              <a:rPr lang="ko-KR" altLang="en-US" sz="2400" dirty="0" err="1">
                <a:latin typeface="+mn-ea"/>
              </a:rPr>
              <a:t>클록</a:t>
            </a:r>
            <a:r>
              <a:rPr lang="ko-KR" altLang="en-US" sz="2400" dirty="0">
                <a:latin typeface="+mn-ea"/>
              </a:rPr>
              <a:t> 도메인 내에서 일관된 동작을 보장합니다</a:t>
            </a:r>
            <a:endParaRPr lang="en-CA" sz="24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14E828-D6C6-F6BF-610F-677E42569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541" y="2695363"/>
            <a:ext cx="4019199" cy="34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8BAA5-B714-2216-B203-978E2C4C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SoC</a:t>
            </a:r>
            <a:r>
              <a:rPr lang="ko-KR" altLang="en-US" dirty="0"/>
              <a:t>에서의 리셋 설계 고려사항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8756B0-1C7A-61CC-C526-62B27080F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>
                <a:latin typeface="+mn-ea"/>
              </a:rPr>
              <a:t>ASIC </a:t>
            </a:r>
            <a:r>
              <a:rPr lang="ko-KR" altLang="en-US" sz="2400" dirty="0">
                <a:latin typeface="+mn-ea"/>
              </a:rPr>
              <a:t>설계일반적 리셋의 활성화는 비동기적으로 하고 비활성화은 동기적으로 하는 것이 권장됩니다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이는 메타안정성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문제를 방지하기 위함 입니다</a:t>
            </a:r>
            <a:r>
              <a:rPr lang="en-US" altLang="ko-KR" sz="2400" dirty="0">
                <a:latin typeface="+mn-ea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latin typeface="+mn-ea"/>
              </a:rPr>
              <a:t>FPGA </a:t>
            </a:r>
            <a:r>
              <a:rPr lang="ko-KR" altLang="en-US" sz="2400" dirty="0">
                <a:latin typeface="+mn-ea"/>
              </a:rPr>
              <a:t>설계에서는 활성화 비활성화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모두 동기적으로 처리하는 것이 일반적입니다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+mn-ea"/>
              </a:rPr>
              <a:t>복잡한 시스템에서는 리셋 </a:t>
            </a:r>
            <a:r>
              <a:rPr lang="ko-KR" altLang="en-US" sz="2400" dirty="0" err="1">
                <a:latin typeface="+mn-ea"/>
              </a:rPr>
              <a:t>시퀀싱이</a:t>
            </a:r>
            <a:r>
              <a:rPr lang="ko-KR" altLang="en-US" sz="2400" dirty="0">
                <a:latin typeface="+mn-ea"/>
              </a:rPr>
              <a:t> 중요합니다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다양한 모듈</a:t>
            </a:r>
            <a:r>
              <a:rPr lang="en-CA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프로세서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인터커넥트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버스 구조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주변장치등이</a:t>
            </a:r>
            <a:r>
              <a:rPr lang="ko-KR" altLang="en-US" dirty="0">
                <a:latin typeface="+mn-ea"/>
              </a:rPr>
              <a:t> 함께 </a:t>
            </a:r>
            <a:r>
              <a:rPr lang="ko-KR" altLang="en-US" dirty="0" err="1">
                <a:latin typeface="+mn-ea"/>
              </a:rPr>
              <a:t>리셋되어야</a:t>
            </a:r>
            <a:r>
              <a:rPr lang="ko-KR" altLang="en-US" dirty="0">
                <a:latin typeface="+mn-ea"/>
              </a:rPr>
              <a:t> 하지만 비활성화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시에는 적절한 순서로 진행되어야 할 수 있습니다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일반적으로 시스템의 리셋은 </a:t>
            </a:r>
            <a:r>
              <a:rPr lang="en-US" altLang="ko-KR" dirty="0">
                <a:latin typeface="+mn-ea"/>
              </a:rPr>
              <a:t>PLL</a:t>
            </a:r>
            <a:r>
              <a:rPr lang="ko-KR" altLang="en-US" dirty="0">
                <a:latin typeface="+mn-ea"/>
              </a:rPr>
              <a:t>이 잠기고 </a:t>
            </a:r>
            <a:r>
              <a:rPr lang="ko-KR" altLang="en-US" dirty="0" err="1">
                <a:latin typeface="+mn-ea"/>
              </a:rPr>
              <a:t>클록이</a:t>
            </a:r>
            <a:r>
              <a:rPr lang="ko-KR" altLang="en-US" dirty="0">
                <a:latin typeface="+mn-ea"/>
              </a:rPr>
              <a:t> 안정될 때까지 유지되어야 합니다</a:t>
            </a:r>
            <a:endParaRPr lang="en-CA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1919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54A83-9CC5-FACC-C437-629D33E2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Verilog </a:t>
            </a:r>
            <a:r>
              <a:rPr lang="ko-KR" altLang="en-US" dirty="0"/>
              <a:t>구현 모범 사례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0DFB5-7D16-2AAD-B3C4-FFFE0FFF8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>
                <a:latin typeface="+mn-ea"/>
              </a:rPr>
              <a:t>클록과</a:t>
            </a:r>
            <a:r>
              <a:rPr lang="ko-KR" altLang="en-US" sz="2400" dirty="0">
                <a:latin typeface="+mn-ea"/>
              </a:rPr>
              <a:t> 리셋의 코딩 가이드라인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latin typeface="+mn-ea"/>
              </a:rPr>
              <a:t>Verilog</a:t>
            </a:r>
            <a:r>
              <a:rPr lang="ko-KR" altLang="en-US" sz="2400" dirty="0">
                <a:latin typeface="+mn-ea"/>
              </a:rPr>
              <a:t>에서 </a:t>
            </a:r>
            <a:r>
              <a:rPr lang="ko-KR" altLang="en-US" sz="2400" dirty="0" err="1">
                <a:latin typeface="+mn-ea"/>
              </a:rPr>
              <a:t>클록과</a:t>
            </a:r>
            <a:r>
              <a:rPr lang="ko-KR" altLang="en-US" sz="2400" dirty="0">
                <a:latin typeface="+mn-ea"/>
              </a:rPr>
              <a:t> 리셋을 구현할 때 다음과 같은 모범 사례를 따라야 합니다</a:t>
            </a:r>
            <a:r>
              <a:rPr lang="en-US" altLang="ko-KR" sz="2400" dirty="0">
                <a:latin typeface="+mn-ea"/>
              </a:rPr>
              <a:t>:</a:t>
            </a:r>
          </a:p>
          <a:p>
            <a:r>
              <a:rPr lang="en-US" altLang="ko-KR" sz="2400" dirty="0">
                <a:latin typeface="+mn-ea"/>
              </a:rPr>
              <a:t>always </a:t>
            </a:r>
            <a:r>
              <a:rPr lang="ko-KR" altLang="en-US" sz="2400" dirty="0">
                <a:latin typeface="+mn-ea"/>
              </a:rPr>
              <a:t>블록에서의 이벤트 리스트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>
                <a:latin typeface="+mn-ea"/>
              </a:rPr>
              <a:t>순차 회로의 </a:t>
            </a:r>
            <a:r>
              <a:rPr lang="en-US" altLang="ko-KR" sz="2400" dirty="0">
                <a:latin typeface="+mn-ea"/>
              </a:rPr>
              <a:t>always </a:t>
            </a:r>
            <a:r>
              <a:rPr lang="ko-KR" altLang="en-US" sz="2400" dirty="0">
                <a:latin typeface="+mn-ea"/>
              </a:rPr>
              <a:t>블록에서 이벤트 리스트</a:t>
            </a:r>
            <a:r>
              <a:rPr lang="en-US" altLang="ko-KR" sz="2400" dirty="0">
                <a:latin typeface="+mn-ea"/>
              </a:rPr>
              <a:t>(sensitivity list)</a:t>
            </a:r>
            <a:r>
              <a:rPr lang="ko-KR" altLang="en-US" sz="2400" dirty="0">
                <a:latin typeface="+mn-ea"/>
              </a:rPr>
              <a:t>에는 </a:t>
            </a:r>
            <a:r>
              <a:rPr lang="ko-KR" altLang="en-US" sz="2400" dirty="0" err="1">
                <a:latin typeface="+mn-ea"/>
              </a:rPr>
              <a:t>클록과</a:t>
            </a:r>
            <a:r>
              <a:rPr lang="ko-KR" altLang="en-US" sz="2400" dirty="0">
                <a:latin typeface="+mn-ea"/>
              </a:rPr>
              <a:t> 리셋만 포함되어야 합니다</a:t>
            </a:r>
            <a:endParaRPr lang="en-CA" altLang="ko-KR" sz="2400" dirty="0">
              <a:latin typeface="+mn-ea"/>
            </a:endParaRPr>
          </a:p>
          <a:p>
            <a:endParaRPr lang="en-CA" sz="2400" dirty="0">
              <a:latin typeface="+mn-ea"/>
            </a:endParaRPr>
          </a:p>
          <a:p>
            <a:endParaRPr lang="en-CA" sz="2400" dirty="0">
              <a:latin typeface="+mn-ea"/>
            </a:endParaRPr>
          </a:p>
          <a:p>
            <a:endParaRPr lang="en-CA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리셋 초기화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>
                <a:latin typeface="+mn-ea"/>
              </a:rPr>
              <a:t>모든 </a:t>
            </a:r>
            <a:r>
              <a:rPr lang="ko-KR" altLang="en-US" sz="2400" dirty="0" err="1">
                <a:latin typeface="+mn-ea"/>
              </a:rPr>
              <a:t>플립플롭은</a:t>
            </a:r>
            <a:r>
              <a:rPr lang="ko-KR" altLang="en-US" sz="2400" dirty="0">
                <a:latin typeface="+mn-ea"/>
              </a:rPr>
              <a:t> 반드시 </a:t>
            </a:r>
            <a:r>
              <a:rPr lang="ko-KR" altLang="en-US" sz="2400" dirty="0" err="1">
                <a:latin typeface="+mn-ea"/>
              </a:rPr>
              <a:t>리셋되어야</a:t>
            </a:r>
            <a:r>
              <a:rPr lang="ko-KR" altLang="en-US" sz="2400" dirty="0">
                <a:latin typeface="+mn-ea"/>
              </a:rPr>
              <a:t> 합니다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 err="1">
                <a:latin typeface="+mn-ea"/>
              </a:rPr>
              <a:t>리셋하지</a:t>
            </a:r>
            <a:r>
              <a:rPr lang="ko-KR" altLang="en-US" sz="2400" dirty="0">
                <a:latin typeface="+mn-ea"/>
              </a:rPr>
              <a:t> 않으면 초기 전원 인가 시 </a:t>
            </a:r>
            <a:r>
              <a:rPr lang="en-US" altLang="ko-KR" sz="2400" dirty="0">
                <a:latin typeface="+mn-ea"/>
              </a:rPr>
              <a:t>RS </a:t>
            </a:r>
            <a:r>
              <a:rPr lang="ko-KR" altLang="en-US" sz="2400" dirty="0" err="1">
                <a:latin typeface="+mn-ea"/>
              </a:rPr>
              <a:t>플립플롭의</a:t>
            </a:r>
            <a:r>
              <a:rPr lang="ko-KR" altLang="en-US" sz="2400" dirty="0">
                <a:latin typeface="+mn-ea"/>
              </a:rPr>
              <a:t> 구조에 의해 초기값이 예측할 수 없게 됩니다</a:t>
            </a:r>
            <a:r>
              <a:rPr lang="en-US" altLang="ko-KR" sz="2400" dirty="0">
                <a:latin typeface="+mn-ea"/>
              </a:rPr>
              <a:t>.</a:t>
            </a:r>
            <a:endParaRPr lang="en-CA" sz="2400" dirty="0">
              <a:latin typeface="+mn-ea"/>
            </a:endParaRPr>
          </a:p>
          <a:p>
            <a:endParaRPr lang="en-CA" sz="24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5943DB-327C-25F1-F815-7B0A1F0F38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999" b="30876"/>
          <a:stretch/>
        </p:blipFill>
        <p:spPr>
          <a:xfrm>
            <a:off x="1697787" y="3219450"/>
            <a:ext cx="8796425" cy="111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15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2FF6A-3C02-FFBF-E835-8D5F6B8E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Verilog </a:t>
            </a:r>
            <a:r>
              <a:rPr lang="en-CA" altLang="ko-KR" dirty="0"/>
              <a:t>Reset</a:t>
            </a:r>
            <a:r>
              <a:rPr lang="ko-KR" altLang="en-US" dirty="0"/>
              <a:t>구현 모범 사례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A2748E-A638-7602-F486-8135C3491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0588"/>
            <a:ext cx="10910047" cy="50563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>
                <a:latin typeface="+mn-ea"/>
              </a:rPr>
              <a:t>리셋 에지 타입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>
                <a:latin typeface="+mn-ea"/>
              </a:rPr>
              <a:t>리셋은 일반적으로 </a:t>
            </a:r>
            <a:r>
              <a:rPr lang="en-US" altLang="ko-KR" sz="2400" dirty="0">
                <a:latin typeface="+mn-ea"/>
              </a:rPr>
              <a:t>negative edge(</a:t>
            </a:r>
            <a:r>
              <a:rPr lang="en-US" altLang="ko-KR" sz="2400" dirty="0" err="1">
                <a:latin typeface="+mn-ea"/>
              </a:rPr>
              <a:t>negedge</a:t>
            </a:r>
            <a:r>
              <a:rPr lang="en-US" altLang="ko-KR" sz="2400" dirty="0">
                <a:latin typeface="+mn-ea"/>
              </a:rPr>
              <a:t>)</a:t>
            </a:r>
            <a:r>
              <a:rPr lang="ko-KR" altLang="en-US" sz="2400" dirty="0">
                <a:latin typeface="+mn-ea"/>
              </a:rPr>
              <a:t>를 사용합니다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이는 셀 설계자가 일반적으로 </a:t>
            </a:r>
            <a:r>
              <a:rPr lang="en-US" altLang="ko-KR" sz="2400" dirty="0">
                <a:latin typeface="+mn-ea"/>
              </a:rPr>
              <a:t>negative edge</a:t>
            </a:r>
            <a:r>
              <a:rPr lang="ko-KR" altLang="en-US" sz="2400" dirty="0">
                <a:latin typeface="+mn-ea"/>
              </a:rPr>
              <a:t>로 리셋을 설계하기 때문입니다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 err="1">
                <a:latin typeface="+mn-ea"/>
              </a:rPr>
              <a:t>클록</a:t>
            </a:r>
            <a:r>
              <a:rPr lang="ko-KR" altLang="en-US" sz="2400" dirty="0">
                <a:latin typeface="+mn-ea"/>
              </a:rPr>
              <a:t> 에지 타입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 err="1">
                <a:latin typeface="+mn-ea"/>
              </a:rPr>
              <a:t>클록은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positive edge(</a:t>
            </a:r>
            <a:r>
              <a:rPr lang="en-US" altLang="ko-KR" sz="2400" dirty="0" err="1">
                <a:latin typeface="+mn-ea"/>
              </a:rPr>
              <a:t>posedge</a:t>
            </a:r>
            <a:r>
              <a:rPr lang="en-US" altLang="ko-KR" sz="2400" dirty="0">
                <a:latin typeface="+mn-ea"/>
              </a:rPr>
              <a:t>)</a:t>
            </a:r>
            <a:r>
              <a:rPr lang="ko-KR" altLang="en-US" sz="2400" dirty="0">
                <a:latin typeface="+mn-ea"/>
              </a:rPr>
              <a:t>를 사용합니다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칩 전체에서 일관되게 이 규칙을 준수해야 합니다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 err="1">
                <a:latin typeface="+mn-ea"/>
              </a:rPr>
              <a:t>논블로킹</a:t>
            </a:r>
            <a:r>
              <a:rPr lang="ko-KR" altLang="en-US" sz="2400" dirty="0">
                <a:latin typeface="+mn-ea"/>
              </a:rPr>
              <a:t> 할당 사용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>
                <a:latin typeface="+mn-ea"/>
              </a:rPr>
              <a:t>순차 회로에서는 </a:t>
            </a:r>
            <a:r>
              <a:rPr lang="ko-KR" altLang="en-US" sz="2400" dirty="0" err="1">
                <a:latin typeface="+mn-ea"/>
              </a:rPr>
              <a:t>논블로킹</a:t>
            </a:r>
            <a:r>
              <a:rPr lang="ko-KR" altLang="en-US" sz="2400" dirty="0">
                <a:latin typeface="+mn-ea"/>
              </a:rPr>
              <a:t> 할당</a:t>
            </a:r>
            <a:r>
              <a:rPr lang="en-US" altLang="ko-KR" sz="2400" dirty="0">
                <a:latin typeface="+mn-ea"/>
              </a:rPr>
              <a:t>(non-blocking assignment, &lt;=)</a:t>
            </a:r>
            <a:r>
              <a:rPr lang="ko-KR" altLang="en-US" sz="2400" dirty="0">
                <a:latin typeface="+mn-ea"/>
              </a:rPr>
              <a:t>을 사용합니다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이는 </a:t>
            </a:r>
            <a:r>
              <a:rPr lang="en-US" altLang="ko-KR" sz="2400" dirty="0">
                <a:latin typeface="+mn-ea"/>
              </a:rPr>
              <a:t>begin-end </a:t>
            </a:r>
            <a:r>
              <a:rPr lang="ko-KR" altLang="en-US" sz="2400" dirty="0">
                <a:latin typeface="+mn-ea"/>
              </a:rPr>
              <a:t>블록 내의 여러 문장이 동시에 수행되도록 하기 </a:t>
            </a:r>
            <a:r>
              <a:rPr lang="ko-KR" altLang="en-US" sz="2400" dirty="0" err="1">
                <a:latin typeface="+mn-ea"/>
              </a:rPr>
              <a:t>위함입니다</a:t>
            </a:r>
            <a:endParaRPr lang="en-CA" sz="24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B09D23-5519-BBC1-CE97-8E585DF21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260" y="4063754"/>
            <a:ext cx="3953924" cy="198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21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EAD23-D3DD-0BFB-B2C9-E1EE996E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경로와 제어 신호 리셋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F3E6A7-C619-3C63-475A-344D03E7B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>
                <a:latin typeface="+mn-ea"/>
              </a:rPr>
              <a:t>SoC </a:t>
            </a:r>
            <a:r>
              <a:rPr lang="ko-KR" altLang="en-US" sz="2400" dirty="0">
                <a:latin typeface="+mn-ea"/>
              </a:rPr>
              <a:t>설계에서 또 다른 중요한 고려사항은 데이터 경로</a:t>
            </a:r>
            <a:r>
              <a:rPr lang="en-US" altLang="ko-KR" sz="2400" dirty="0">
                <a:latin typeface="+mn-ea"/>
              </a:rPr>
              <a:t>(</a:t>
            </a:r>
            <a:r>
              <a:rPr lang="en-US" altLang="ko-KR" sz="2400" dirty="0" err="1">
                <a:latin typeface="+mn-ea"/>
              </a:rPr>
              <a:t>datapath</a:t>
            </a:r>
            <a:r>
              <a:rPr lang="en-US" altLang="ko-KR" sz="2400" dirty="0">
                <a:latin typeface="+mn-ea"/>
              </a:rPr>
              <a:t>)</a:t>
            </a:r>
            <a:r>
              <a:rPr lang="ko-KR" altLang="en-US" sz="2400" dirty="0">
                <a:latin typeface="+mn-ea"/>
              </a:rPr>
              <a:t>와 제어 신호에 대한 리셋 전략입니다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일부 전문가들은 데이터 경로 레지스터를 리셋 불가능하게 만들면 리셋 </a:t>
            </a:r>
            <a:r>
              <a:rPr lang="ko-KR" altLang="en-US" sz="2400" dirty="0" err="1">
                <a:latin typeface="+mn-ea"/>
              </a:rPr>
              <a:t>팬아웃</a:t>
            </a:r>
            <a:r>
              <a:rPr lang="en-US" altLang="ko-KR" sz="2400" dirty="0">
                <a:latin typeface="+mn-ea"/>
              </a:rPr>
              <a:t>(fan-out)</a:t>
            </a:r>
            <a:r>
              <a:rPr lang="ko-KR" altLang="en-US" sz="2400" dirty="0">
                <a:latin typeface="+mn-ea"/>
              </a:rPr>
              <a:t>을 줄이고 설계의 논리 레벨을 줄일 수 있다고 주장합니다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이는 혼잡하거나 큰 설계에서 도움이 될 수 있지만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일반적으로 </a:t>
            </a:r>
            <a:r>
              <a:rPr lang="en-US" altLang="ko-KR" sz="2400" dirty="0" err="1">
                <a:latin typeface="+mn-ea"/>
              </a:rPr>
              <a:t>QoR</a:t>
            </a:r>
            <a:r>
              <a:rPr lang="en-US" altLang="ko-KR" sz="2400" dirty="0">
                <a:latin typeface="+mn-ea"/>
              </a:rPr>
              <a:t>(Quality of Results)</a:t>
            </a:r>
            <a:r>
              <a:rPr lang="ko-KR" altLang="en-US" sz="2400" dirty="0">
                <a:latin typeface="+mn-ea"/>
              </a:rPr>
              <a:t>에 미치는 영향은 적습니다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2400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+mn-ea"/>
              </a:rPr>
              <a:t>데이터 신호보다는 제어 신호만 </a:t>
            </a:r>
            <a:r>
              <a:rPr lang="ko-KR" altLang="en-US" sz="2400" dirty="0" err="1">
                <a:latin typeface="+mn-ea"/>
              </a:rPr>
              <a:t>리셋하는</a:t>
            </a:r>
            <a:r>
              <a:rPr lang="ko-KR" altLang="en-US" sz="2400" dirty="0">
                <a:latin typeface="+mn-ea"/>
              </a:rPr>
              <a:t> 것이 더 나은 방법일 수 있습니다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많은 제어 신호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예</a:t>
            </a:r>
            <a:r>
              <a:rPr lang="en-US" altLang="ko-KR" sz="2400" dirty="0">
                <a:latin typeface="+mn-ea"/>
              </a:rPr>
              <a:t>: valid </a:t>
            </a:r>
            <a:r>
              <a:rPr lang="ko-KR" altLang="en-US" sz="2400" dirty="0">
                <a:latin typeface="+mn-ea"/>
              </a:rPr>
              <a:t>신호</a:t>
            </a:r>
            <a:r>
              <a:rPr lang="en-US" altLang="ko-KR" sz="2400" dirty="0">
                <a:latin typeface="+mn-ea"/>
              </a:rPr>
              <a:t>)</a:t>
            </a:r>
            <a:r>
              <a:rPr lang="ko-KR" altLang="en-US" sz="2400" dirty="0">
                <a:latin typeface="+mn-ea"/>
              </a:rPr>
              <a:t>는 명시적으로 필요할 때만 </a:t>
            </a:r>
            <a:r>
              <a:rPr lang="en-US" altLang="ko-KR" sz="2400" dirty="0">
                <a:latin typeface="+mn-ea"/>
              </a:rPr>
              <a:t>high </a:t>
            </a:r>
            <a:r>
              <a:rPr lang="ko-KR" altLang="en-US" sz="2400" dirty="0">
                <a:latin typeface="+mn-ea"/>
              </a:rPr>
              <a:t>상태가 됩니다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따라서 이러한 신호의 기본값을 비활성화 상태로 설정하고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필요할 때만 덮어쓰는 방식이 효율적입니다</a:t>
            </a:r>
            <a:endParaRPr lang="en-CA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9837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2185B-0D10-CCEA-93A7-F391867A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문제와 해결 방법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A9FA3-785F-E940-F339-DC00C0BC5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>
                <a:latin typeface="+mn-ea"/>
              </a:rPr>
              <a:t>타이밍 문제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latin typeface="+mn-ea"/>
              </a:rPr>
              <a:t>리셋과 관련된 타이밍 문제는 </a:t>
            </a:r>
            <a:r>
              <a:rPr lang="en-US" altLang="ko-KR" sz="2000" dirty="0">
                <a:latin typeface="+mn-ea"/>
              </a:rPr>
              <a:t>SoC </a:t>
            </a:r>
            <a:r>
              <a:rPr lang="ko-KR" altLang="en-US" sz="2000" dirty="0">
                <a:latin typeface="+mn-ea"/>
              </a:rPr>
              <a:t>설계에서 흔히 발생합니다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특히 비동기 리셋을 사용할 때 </a:t>
            </a:r>
            <a:r>
              <a:rPr lang="en-US" altLang="ko-KR" sz="2000" dirty="0">
                <a:latin typeface="+mn-ea"/>
              </a:rPr>
              <a:t>Recovery Time</a:t>
            </a:r>
            <a:r>
              <a:rPr lang="ko-KR" altLang="en-US" sz="2000" dirty="0">
                <a:latin typeface="+mn-ea"/>
              </a:rPr>
              <a:t>과 </a:t>
            </a:r>
            <a:r>
              <a:rPr lang="en-US" altLang="ko-KR" sz="2000" dirty="0">
                <a:latin typeface="+mn-ea"/>
              </a:rPr>
              <a:t>Removal Time</a:t>
            </a:r>
            <a:r>
              <a:rPr lang="ko-KR" altLang="en-US" sz="2000" dirty="0">
                <a:latin typeface="+mn-ea"/>
              </a:rPr>
              <a:t>이라는 중요한 타이밍 매개변수가 있습니다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latin typeface="+mn-ea"/>
              </a:rPr>
              <a:t>Recovery Time: </a:t>
            </a:r>
            <a:r>
              <a:rPr lang="ko-KR" altLang="en-US" sz="2000" dirty="0">
                <a:latin typeface="+mn-ea"/>
              </a:rPr>
              <a:t>리셋이 해제된 후 다음 활성 </a:t>
            </a:r>
            <a:r>
              <a:rPr lang="ko-KR" altLang="en-US" sz="2000" dirty="0" err="1">
                <a:latin typeface="+mn-ea"/>
              </a:rPr>
              <a:t>클록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err="1">
                <a:latin typeface="+mn-ea"/>
              </a:rPr>
              <a:t>에지까지</a:t>
            </a:r>
            <a:r>
              <a:rPr lang="ko-KR" altLang="en-US" sz="2000" dirty="0">
                <a:latin typeface="+mn-ea"/>
              </a:rPr>
              <a:t> 필요한 최소 시간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latin typeface="+mn-ea"/>
              </a:rPr>
              <a:t>Removal Time: </a:t>
            </a:r>
            <a:r>
              <a:rPr lang="ko-KR" altLang="en-US" sz="2000" dirty="0" err="1">
                <a:latin typeface="+mn-ea"/>
              </a:rPr>
              <a:t>클록</a:t>
            </a:r>
            <a:r>
              <a:rPr lang="ko-KR" altLang="en-US" sz="2000" dirty="0">
                <a:latin typeface="+mn-ea"/>
              </a:rPr>
              <a:t> 에지 이후에 리셋이 해제될 수 있는 최소 요구 시간</a:t>
            </a:r>
            <a:endParaRPr lang="en-US" altLang="ko-KR" sz="2000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latin typeface="+mn-ea"/>
              </a:rPr>
              <a:t>이러한 타이밍 요구사항을 충족하지 못하면 </a:t>
            </a:r>
            <a:r>
              <a:rPr lang="en-US" altLang="ko-KR" sz="2000" dirty="0">
                <a:latin typeface="+mn-ea"/>
              </a:rPr>
              <a:t>metastability </a:t>
            </a:r>
            <a:r>
              <a:rPr lang="ko-KR" altLang="en-US" sz="2000" dirty="0">
                <a:latin typeface="+mn-ea"/>
              </a:rPr>
              <a:t>문제가 발생할 수 있습니다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400" dirty="0">
                <a:latin typeface="+mn-ea"/>
              </a:rPr>
              <a:t>도구 해석 문제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latin typeface="+mn-ea"/>
              </a:rPr>
              <a:t>FPGA </a:t>
            </a:r>
            <a:r>
              <a:rPr lang="ko-KR" altLang="en-US" sz="2000" dirty="0">
                <a:latin typeface="+mn-ea"/>
              </a:rPr>
              <a:t>설계 도구는 신호 이름에 따라 리셋의 극성을 해석할 수 있습니다</a:t>
            </a:r>
            <a:r>
              <a:rPr lang="en-US" altLang="ko-KR" sz="2000" dirty="0">
                <a:latin typeface="+mn-ea"/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latin typeface="+mn-ea"/>
              </a:rPr>
              <a:t>예를 들어</a:t>
            </a:r>
            <a:r>
              <a:rPr lang="en-US" altLang="ko-KR" sz="2000" dirty="0">
                <a:latin typeface="+mn-ea"/>
              </a:rPr>
              <a:t>, '_n' </a:t>
            </a:r>
            <a:r>
              <a:rPr lang="ko-KR" altLang="en-US" sz="2000" dirty="0">
                <a:latin typeface="+mn-ea"/>
              </a:rPr>
              <a:t>접미사가 있는 이름은 </a:t>
            </a:r>
            <a:r>
              <a:rPr lang="en-US" altLang="ko-KR" sz="2000" dirty="0">
                <a:latin typeface="+mn-ea"/>
              </a:rPr>
              <a:t>active-low </a:t>
            </a:r>
            <a:r>
              <a:rPr lang="ko-KR" altLang="en-US" sz="2000" dirty="0">
                <a:latin typeface="+mn-ea"/>
              </a:rPr>
              <a:t>리셋을 나타냅니다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이로 인해 도구가 </a:t>
            </a:r>
            <a:r>
              <a:rPr lang="en-US" altLang="ko-KR" sz="2000" dirty="0">
                <a:latin typeface="+mn-ea"/>
              </a:rPr>
              <a:t>associate clock check</a:t>
            </a:r>
            <a:r>
              <a:rPr lang="ko-KR" altLang="en-US" sz="2000" dirty="0">
                <a:latin typeface="+mn-ea"/>
              </a:rPr>
              <a:t>를 켜거나 끄는 등의 동작이 달라질 수 있습니다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1377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E079-70C1-40E8-25CC-405A0790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Clock and Reset - </a:t>
            </a:r>
            <a:r>
              <a:rPr lang="ko-KR" altLang="en-US" dirty="0"/>
              <a:t>결론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568C1-00AB-23B2-F0EB-DED8E27A6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</a:rPr>
              <a:t>Verilog</a:t>
            </a:r>
            <a:r>
              <a:rPr lang="ko-KR" altLang="en-US" sz="2000" dirty="0">
                <a:latin typeface="+mn-ea"/>
              </a:rPr>
              <a:t>를 사용한 </a:t>
            </a:r>
            <a:r>
              <a:rPr lang="en-US" altLang="ko-KR" sz="2000" dirty="0">
                <a:latin typeface="+mn-ea"/>
              </a:rPr>
              <a:t>SoC </a:t>
            </a:r>
            <a:r>
              <a:rPr lang="ko-KR" altLang="en-US" sz="2000" dirty="0">
                <a:latin typeface="+mn-ea"/>
              </a:rPr>
              <a:t>설계에서 </a:t>
            </a:r>
            <a:r>
              <a:rPr lang="ko-KR" altLang="en-US" sz="2000" dirty="0" err="1">
                <a:latin typeface="+mn-ea"/>
              </a:rPr>
              <a:t>클록과</a:t>
            </a:r>
            <a:r>
              <a:rPr lang="ko-KR" altLang="en-US" sz="2000" dirty="0">
                <a:latin typeface="+mn-ea"/>
              </a:rPr>
              <a:t> 리셋은 시스템의 안정성과 성능에 직접적인 영향을 미치는 핵심 요소입니다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적절한 </a:t>
            </a:r>
            <a:r>
              <a:rPr lang="ko-KR" altLang="en-US" sz="2000" dirty="0" err="1">
                <a:latin typeface="+mn-ea"/>
              </a:rPr>
              <a:t>클록</a:t>
            </a:r>
            <a:r>
              <a:rPr lang="ko-KR" altLang="en-US" sz="2000" dirty="0">
                <a:latin typeface="+mn-ea"/>
              </a:rPr>
              <a:t> 생성 및 분배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그리고 신중한 리셋 전략은 안정적인 </a:t>
            </a:r>
            <a:r>
              <a:rPr lang="en-US" altLang="ko-KR" sz="2000" dirty="0">
                <a:latin typeface="+mn-ea"/>
              </a:rPr>
              <a:t>SoC </a:t>
            </a:r>
            <a:r>
              <a:rPr lang="ko-KR" altLang="en-US" sz="2000" dirty="0">
                <a:latin typeface="+mn-ea"/>
              </a:rPr>
              <a:t>구현의 기반이 됩니다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 err="1">
                <a:latin typeface="+mn-ea"/>
              </a:rPr>
              <a:t>클록은</a:t>
            </a:r>
            <a:r>
              <a:rPr lang="ko-KR" altLang="en-US" sz="2000" dirty="0">
                <a:latin typeface="+mn-ea"/>
              </a:rPr>
              <a:t> 일반적으로 </a:t>
            </a:r>
            <a:r>
              <a:rPr lang="en-US" altLang="ko-KR" sz="2000" dirty="0">
                <a:latin typeface="+mn-ea"/>
              </a:rPr>
              <a:t>positive edge</a:t>
            </a:r>
            <a:r>
              <a:rPr lang="ko-KR" altLang="en-US" sz="2000" dirty="0">
                <a:latin typeface="+mn-ea"/>
              </a:rPr>
              <a:t>를 사용하고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리셋은 </a:t>
            </a:r>
            <a:r>
              <a:rPr lang="en-US" altLang="ko-KR" sz="2000" dirty="0">
                <a:latin typeface="+mn-ea"/>
              </a:rPr>
              <a:t>negative edge</a:t>
            </a:r>
            <a:r>
              <a:rPr lang="ko-KR" altLang="en-US" sz="2000" dirty="0">
                <a:latin typeface="+mn-ea"/>
              </a:rPr>
              <a:t>를 사용하는 일관된 방식을 전체 설계에서 유지해야 합니다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또한 </a:t>
            </a:r>
            <a:r>
              <a:rPr lang="en-US" altLang="ko-KR" sz="2000" dirty="0">
                <a:latin typeface="+mn-ea"/>
              </a:rPr>
              <a:t>always </a:t>
            </a:r>
            <a:r>
              <a:rPr lang="ko-KR" altLang="en-US" sz="2000" dirty="0">
                <a:latin typeface="+mn-ea"/>
              </a:rPr>
              <a:t>블록의 이벤트 리스트에는 </a:t>
            </a:r>
            <a:r>
              <a:rPr lang="ko-KR" altLang="en-US" sz="2000" dirty="0" err="1">
                <a:latin typeface="+mn-ea"/>
              </a:rPr>
              <a:t>클록과</a:t>
            </a:r>
            <a:r>
              <a:rPr lang="ko-KR" altLang="en-US" sz="2000" dirty="0">
                <a:latin typeface="+mn-ea"/>
              </a:rPr>
              <a:t> 리셋만 포함되어야 하며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순차 회로에서는 </a:t>
            </a:r>
            <a:r>
              <a:rPr lang="ko-KR" altLang="en-US" sz="2000" dirty="0" err="1">
                <a:latin typeface="+mn-ea"/>
              </a:rPr>
              <a:t>논블로킹</a:t>
            </a:r>
            <a:r>
              <a:rPr lang="ko-KR" altLang="en-US" sz="2000" dirty="0">
                <a:latin typeface="+mn-ea"/>
              </a:rPr>
              <a:t> 할당을 사용해야 합니다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ASIC</a:t>
            </a:r>
            <a:r>
              <a:rPr lang="ko-KR" altLang="en-US" sz="2000" dirty="0">
                <a:latin typeface="+mn-ea"/>
              </a:rPr>
              <a:t>과 </a:t>
            </a:r>
            <a:r>
              <a:rPr lang="en-US" altLang="ko-KR" sz="2000" dirty="0">
                <a:latin typeface="+mn-ea"/>
              </a:rPr>
              <a:t>FPGA </a:t>
            </a:r>
            <a:r>
              <a:rPr lang="ko-KR" altLang="en-US" sz="2000" dirty="0">
                <a:latin typeface="+mn-ea"/>
              </a:rPr>
              <a:t>설계에서는 리셋 전략이 다를 수 있으며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복잡한 시스템에서는 리셋 </a:t>
            </a:r>
            <a:r>
              <a:rPr lang="ko-KR" altLang="en-US" sz="2000" dirty="0" err="1">
                <a:latin typeface="+mn-ea"/>
              </a:rPr>
              <a:t>시퀀싱이</a:t>
            </a:r>
            <a:r>
              <a:rPr lang="ko-KR" altLang="en-US" sz="2000" dirty="0">
                <a:latin typeface="+mn-ea"/>
              </a:rPr>
              <a:t> 중요합니다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또한 </a:t>
            </a:r>
            <a:r>
              <a:rPr lang="ko-KR" altLang="en-US" sz="2000" dirty="0" err="1">
                <a:latin typeface="+mn-ea"/>
              </a:rPr>
              <a:t>클록</a:t>
            </a:r>
            <a:r>
              <a:rPr lang="ko-KR" altLang="en-US" sz="2000" dirty="0">
                <a:latin typeface="+mn-ea"/>
              </a:rPr>
              <a:t> 도메인 </a:t>
            </a:r>
            <a:r>
              <a:rPr lang="ko-KR" altLang="en-US" sz="2000" dirty="0" err="1">
                <a:latin typeface="+mn-ea"/>
              </a:rPr>
              <a:t>크로싱에서는</a:t>
            </a:r>
            <a:r>
              <a:rPr lang="ko-KR" altLang="en-US" sz="2000" dirty="0">
                <a:latin typeface="+mn-ea"/>
              </a:rPr>
              <a:t> 리셋이 각 도메인에 맞게 적절히 동기화되어야 합니다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이러한 모범 사례를 따르면 안정적이고 예측 가능한 동작을 하는 </a:t>
            </a:r>
            <a:r>
              <a:rPr lang="en-US" altLang="ko-KR" sz="2000" dirty="0">
                <a:latin typeface="+mn-ea"/>
              </a:rPr>
              <a:t>SoC</a:t>
            </a:r>
            <a:r>
              <a:rPr lang="ko-KR" altLang="en-US" sz="2000" dirty="0">
                <a:latin typeface="+mn-ea"/>
              </a:rPr>
              <a:t>를 설계할 수 있으며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시뮬레이션부터 실제 하드웨어 작동까지 문제를 줄일 수 있습니다</a:t>
            </a:r>
            <a:endParaRPr lang="en-CA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624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88FCA-5075-C2BE-B1DF-1359F603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36FDF-A6C0-FED3-D015-1201A4A8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588"/>
            <a:ext cx="10515600" cy="5372287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System Clock and Reset </a:t>
            </a:r>
            <a:r>
              <a:rPr lang="ko-KR" altLang="en-US" sz="2400" dirty="0">
                <a:latin typeface="+mn-ea"/>
              </a:rPr>
              <a:t>이해 및 시뮬레이션</a:t>
            </a:r>
            <a:endParaRPr lang="en-CA" altLang="ko-KR" sz="2400" dirty="0">
              <a:latin typeface="+mn-ea"/>
            </a:endParaRPr>
          </a:p>
          <a:p>
            <a:pPr lvl="1"/>
            <a:r>
              <a:rPr lang="en-CA" altLang="ko-KR" dirty="0">
                <a:latin typeface="+mn-ea"/>
              </a:rPr>
              <a:t>Clock </a:t>
            </a:r>
            <a:r>
              <a:rPr lang="ko-KR" altLang="en-US" dirty="0">
                <a:latin typeface="+mn-ea"/>
              </a:rPr>
              <a:t>개념이해</a:t>
            </a:r>
            <a:endParaRPr lang="en-CA" altLang="ko-KR" dirty="0">
              <a:latin typeface="+mn-ea"/>
            </a:endParaRPr>
          </a:p>
          <a:p>
            <a:pPr lvl="1"/>
            <a:r>
              <a:rPr lang="en-CA" altLang="ko-KR" dirty="0">
                <a:latin typeface="+mn-ea"/>
              </a:rPr>
              <a:t>Clock generator, Counter</a:t>
            </a:r>
            <a:r>
              <a:rPr lang="ko-KR" altLang="en-US" dirty="0">
                <a:latin typeface="+mn-ea"/>
              </a:rPr>
              <a:t>를</a:t>
            </a:r>
            <a:r>
              <a:rPr lang="en-CA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이용한 모듈</a:t>
            </a:r>
            <a:r>
              <a:rPr lang="en-CA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시뮬레이션 </a:t>
            </a:r>
            <a:endParaRPr lang="en-CA" altLang="ko-KR" dirty="0">
              <a:latin typeface="+mn-ea"/>
            </a:endParaRPr>
          </a:p>
          <a:p>
            <a:pPr lvl="1"/>
            <a:r>
              <a:rPr lang="en-CA" altLang="ko-KR" dirty="0">
                <a:latin typeface="+mn-ea"/>
              </a:rPr>
              <a:t>Reset</a:t>
            </a:r>
            <a:r>
              <a:rPr lang="ko-KR" altLang="en-US" dirty="0">
                <a:latin typeface="+mn-ea"/>
              </a:rPr>
              <a:t>의 개념</a:t>
            </a:r>
            <a:endParaRPr lang="en-CA" altLang="ko-KR" dirty="0">
              <a:latin typeface="+mn-ea"/>
            </a:endParaRPr>
          </a:p>
          <a:p>
            <a:pPr lvl="1"/>
            <a:r>
              <a:rPr lang="en-CA" altLang="ko-KR" dirty="0">
                <a:latin typeface="+mn-ea"/>
              </a:rPr>
              <a:t>Reset</a:t>
            </a:r>
            <a:r>
              <a:rPr lang="ko-KR" altLang="en-US" dirty="0">
                <a:latin typeface="+mn-ea"/>
              </a:rPr>
              <a:t> 시뮬레이션</a:t>
            </a:r>
            <a:endParaRPr lang="en-CA" altLang="ko-KR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SoC </a:t>
            </a:r>
            <a:r>
              <a:rPr lang="ko-KR" altLang="en-US" sz="2400" dirty="0">
                <a:latin typeface="+mn-ea"/>
              </a:rPr>
              <a:t>설계에서 </a:t>
            </a:r>
            <a:r>
              <a:rPr lang="en-US" altLang="ko-KR" sz="2400" dirty="0">
                <a:latin typeface="+mn-ea"/>
              </a:rPr>
              <a:t>GPIO </a:t>
            </a:r>
            <a:r>
              <a:rPr lang="ko-KR" altLang="en-US" sz="2400" dirty="0">
                <a:latin typeface="+mn-ea"/>
              </a:rPr>
              <a:t>입출력 회로  구조 이해 및 시뮬레이션</a:t>
            </a:r>
          </a:p>
          <a:p>
            <a:pPr lvl="1"/>
            <a:r>
              <a:rPr lang="en-US" altLang="ko-KR">
                <a:latin typeface="+mn-ea"/>
              </a:rPr>
              <a:t>Logic </a:t>
            </a:r>
            <a:r>
              <a:rPr lang="en-US" altLang="ko-KR" dirty="0">
                <a:latin typeface="+mn-ea"/>
              </a:rPr>
              <a:t>Level, CMOS Transistors, Push–Pull Output (Digital), Tri-state Output, Open-collector/</a:t>
            </a:r>
            <a:r>
              <a:rPr lang="en-US" altLang="ko-KR">
                <a:latin typeface="+mn-ea"/>
              </a:rPr>
              <a:t>Open-drain Output</a:t>
            </a:r>
            <a:endParaRPr lang="en-US" altLang="ko-KR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GPIO</a:t>
            </a:r>
            <a:r>
              <a:rPr lang="ko-KR" altLang="en-US" sz="2400" dirty="0">
                <a:latin typeface="+mn-ea"/>
              </a:rPr>
              <a:t>에 대한 이해 및 시뮬레이션</a:t>
            </a:r>
          </a:p>
          <a:p>
            <a:pPr lvl="1"/>
            <a:r>
              <a:rPr lang="en-US" altLang="ko-KR" dirty="0">
                <a:latin typeface="+mn-ea"/>
              </a:rPr>
              <a:t>SoC</a:t>
            </a:r>
            <a:r>
              <a:rPr lang="ko-KR" altLang="en-US" dirty="0">
                <a:latin typeface="+mn-ea"/>
              </a:rPr>
              <a:t>에서 사용되는 </a:t>
            </a:r>
            <a:r>
              <a:rPr lang="en-US" altLang="ko-KR" dirty="0">
                <a:latin typeface="+mn-ea"/>
              </a:rPr>
              <a:t>GPIO </a:t>
            </a:r>
            <a:r>
              <a:rPr lang="ko-KR" altLang="en-US" dirty="0">
                <a:latin typeface="+mn-ea"/>
              </a:rPr>
              <a:t>구성요소</a:t>
            </a:r>
          </a:p>
          <a:p>
            <a:pPr lvl="1"/>
            <a:r>
              <a:rPr lang="en-US" altLang="ko-KR" dirty="0">
                <a:latin typeface="+mn-ea"/>
              </a:rPr>
              <a:t>GPIO</a:t>
            </a:r>
            <a:r>
              <a:rPr lang="ko-KR" altLang="en-US" dirty="0">
                <a:latin typeface="+mn-ea"/>
              </a:rPr>
              <a:t>제어 구조</a:t>
            </a:r>
          </a:p>
          <a:p>
            <a:pPr lvl="1"/>
            <a:r>
              <a:rPr lang="en-US" altLang="ko-KR" dirty="0">
                <a:latin typeface="+mn-ea"/>
              </a:rPr>
              <a:t>GPIO </a:t>
            </a:r>
            <a:r>
              <a:rPr lang="ko-KR" altLang="en-US" dirty="0">
                <a:latin typeface="+mn-ea"/>
              </a:rPr>
              <a:t>레지스터 맵 구조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Q&amp;A</a:t>
            </a:r>
          </a:p>
          <a:p>
            <a:endParaRPr lang="en-CA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1161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812FE-87A2-C374-9A8E-686073A63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A0E81D-2813-0C0F-2DF2-21EF47120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10" y="1994190"/>
            <a:ext cx="6017390" cy="4848965"/>
          </a:xfrm>
          <a:prstGeom prst="rect">
            <a:avLst/>
          </a:prstGeom>
        </p:spPr>
      </p:pic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828C30BC-F227-88C2-935F-2F1EF94A7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0" i="0" dirty="0">
                <a:effectLst/>
                <a:latin typeface="+mn-ea"/>
              </a:rPr>
              <a:t>SoC</a:t>
            </a:r>
            <a:r>
              <a:rPr lang="ko-KR" altLang="en-US" sz="2400" b="0" i="0" dirty="0">
                <a:effectLst/>
                <a:latin typeface="+mn-ea"/>
              </a:rPr>
              <a:t>에서의 </a:t>
            </a:r>
            <a:r>
              <a:rPr lang="ko-KR" altLang="en-US" sz="2400" dirty="0">
                <a:latin typeface="+mn-ea"/>
              </a:rPr>
              <a:t>리셋</a:t>
            </a:r>
            <a:endParaRPr lang="ko-KR" altLang="en-US" sz="2400" b="0" i="0" dirty="0">
              <a:effectLst/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다음을 설계해 </a:t>
            </a:r>
            <a:r>
              <a:rPr lang="ko-KR" altLang="en-US" sz="2400" dirty="0" err="1">
                <a:latin typeface="+mn-ea"/>
              </a:rPr>
              <a:t>보시오</a:t>
            </a:r>
            <a:endParaRPr lang="en-CA" sz="2400" dirty="0">
              <a:latin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DEBEB5-75BB-0FE2-8A85-B1312686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SoC</a:t>
            </a:r>
            <a:r>
              <a:rPr lang="en-US" altLang="ko-KR" sz="3200" dirty="0">
                <a:latin typeface="+mn-ea"/>
                <a:ea typeface="+mn-ea"/>
              </a:rPr>
              <a:t> </a:t>
            </a:r>
            <a:r>
              <a:rPr lang="ko-KR" altLang="en-US" sz="3200" dirty="0">
                <a:latin typeface="+mn-ea"/>
                <a:ea typeface="+mn-ea"/>
              </a:rPr>
              <a:t>기본 </a:t>
            </a:r>
            <a:r>
              <a:rPr lang="en-US" altLang="ko-KR" sz="3200" dirty="0">
                <a:latin typeface="+mn-ea"/>
                <a:ea typeface="+mn-ea"/>
              </a:rPr>
              <a:t>Reset</a:t>
            </a:r>
            <a:r>
              <a:rPr lang="ko-KR" altLang="en-US" sz="3200" dirty="0">
                <a:latin typeface="+mn-ea"/>
                <a:ea typeface="+mn-ea"/>
              </a:rPr>
              <a:t> </a:t>
            </a:r>
            <a:r>
              <a:rPr lang="en-CA" altLang="ko-KR" sz="3200" dirty="0">
                <a:latin typeface="+mn-ea"/>
                <a:ea typeface="+mn-ea"/>
              </a:rPr>
              <a:t>-</a:t>
            </a:r>
            <a:r>
              <a:rPr lang="ko-KR" altLang="en-US" sz="3200" dirty="0">
                <a:latin typeface="+mn-ea"/>
                <a:ea typeface="+mn-ea"/>
              </a:rPr>
              <a:t> </a:t>
            </a:r>
            <a:r>
              <a:rPr lang="ko-KR" altLang="en-US" sz="3200" i="0" dirty="0">
                <a:effectLst/>
                <a:latin typeface="+mn-ea"/>
                <a:ea typeface="+mn-ea"/>
              </a:rPr>
              <a:t>실습</a:t>
            </a:r>
            <a:r>
              <a:rPr lang="en-CA" altLang="ko-KR" sz="3200" i="0" dirty="0">
                <a:effectLst/>
                <a:latin typeface="+mn-ea"/>
                <a:ea typeface="+mn-ea"/>
              </a:rPr>
              <a:t>2</a:t>
            </a:r>
            <a:endParaRPr lang="en-CA" sz="3200" dirty="0">
              <a:latin typeface="+mn-ea"/>
              <a:ea typeface="+mn-ea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3169F63-6BC8-7A06-ABF0-9D561D806B09}"/>
              </a:ext>
            </a:extLst>
          </p:cNvPr>
          <p:cNvSpPr/>
          <p:nvPr/>
        </p:nvSpPr>
        <p:spPr>
          <a:xfrm>
            <a:off x="299441" y="4625899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  <a:endParaRPr lang="en-CA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56CF3C-6DB6-57B1-3F46-F3EFB51EF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553" y="1390649"/>
            <a:ext cx="6578915" cy="3038476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90A5DB2-5953-721D-A5C0-B5D810621C26}"/>
              </a:ext>
            </a:extLst>
          </p:cNvPr>
          <p:cNvSpPr/>
          <p:nvPr/>
        </p:nvSpPr>
        <p:spPr>
          <a:xfrm>
            <a:off x="5480553" y="1629701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2456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83309-CB33-D243-1F00-36743EC19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FB9F8-B5C1-164C-9742-C327F950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n-ea"/>
                <a:ea typeface="+mn-ea"/>
              </a:rPr>
              <a:t>SoC </a:t>
            </a:r>
            <a:r>
              <a:rPr lang="ko-KR" altLang="en-US" sz="3600" dirty="0">
                <a:latin typeface="+mn-ea"/>
                <a:ea typeface="+mn-ea"/>
              </a:rPr>
              <a:t>기본 </a:t>
            </a:r>
            <a:r>
              <a:rPr lang="en-US" altLang="ko-KR" sz="3600" dirty="0">
                <a:latin typeface="+mn-ea"/>
                <a:ea typeface="+mn-ea"/>
              </a:rPr>
              <a:t>Reset </a:t>
            </a:r>
            <a:r>
              <a:rPr lang="ko-KR" altLang="en-US" sz="3600" i="0" dirty="0">
                <a:effectLst/>
                <a:latin typeface="+mn-ea"/>
                <a:ea typeface="+mn-ea"/>
              </a:rPr>
              <a:t>실습</a:t>
            </a:r>
            <a:r>
              <a:rPr lang="en-CA" altLang="ko-KR" sz="3600" i="0" dirty="0">
                <a:effectLst/>
                <a:latin typeface="+mn-ea"/>
                <a:ea typeface="+mn-ea"/>
              </a:rPr>
              <a:t>2 </a:t>
            </a:r>
            <a:r>
              <a:rPr lang="ko-KR" altLang="en-US" sz="3600" i="0" dirty="0">
                <a:effectLst/>
                <a:latin typeface="+mn-ea"/>
                <a:ea typeface="+mn-ea"/>
              </a:rPr>
              <a:t>시뮬레이션</a:t>
            </a:r>
            <a:endParaRPr lang="en-CA" dirty="0"/>
          </a:p>
        </p:txBody>
      </p:sp>
      <p:sp>
        <p:nvSpPr>
          <p:cNvPr id="8" name="내용 개체 틀 12">
            <a:extLst>
              <a:ext uri="{FF2B5EF4-FFF2-40B4-BE49-F238E27FC236}">
                <a16:creationId xmlns:a16="http://schemas.microsoft.com/office/drawing/2014/main" id="{3600EE14-AC67-538B-C8C9-330FE6E741DD}"/>
              </a:ext>
            </a:extLst>
          </p:cNvPr>
          <p:cNvSpPr txBox="1">
            <a:spLocks/>
          </p:cNvSpPr>
          <p:nvPr/>
        </p:nvSpPr>
        <p:spPr>
          <a:xfrm>
            <a:off x="838200" y="1120588"/>
            <a:ext cx="10515600" cy="505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var(--font-fk-grotesk)"/>
              </a:rPr>
              <a:t>시뮬레이션 하십시오</a:t>
            </a:r>
            <a:endParaRPr lang="en-CA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52C73D44-8AC9-094F-FD37-3E6C28492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16075"/>
            <a:ext cx="4695825" cy="4717955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E1C9951-2F8E-11F9-19B8-F3691D6ED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548" y="996950"/>
            <a:ext cx="5308728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46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63728-E191-460F-32C5-D619A1160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E9B71-939F-215B-D87E-2AB77439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n-ea"/>
                <a:ea typeface="+mn-ea"/>
              </a:rPr>
              <a:t>SoC </a:t>
            </a:r>
            <a:r>
              <a:rPr lang="ko-KR" altLang="en-US" sz="3600" dirty="0">
                <a:latin typeface="+mn-ea"/>
                <a:ea typeface="+mn-ea"/>
              </a:rPr>
              <a:t>기본 </a:t>
            </a:r>
            <a:r>
              <a:rPr lang="en-US" altLang="ko-KR" sz="3600" dirty="0">
                <a:latin typeface="+mn-ea"/>
                <a:ea typeface="+mn-ea"/>
              </a:rPr>
              <a:t>Reset </a:t>
            </a:r>
            <a:r>
              <a:rPr lang="ko-KR" altLang="en-US" sz="3600" i="0" dirty="0">
                <a:effectLst/>
                <a:latin typeface="+mn-ea"/>
                <a:ea typeface="+mn-ea"/>
              </a:rPr>
              <a:t>실습</a:t>
            </a:r>
            <a:r>
              <a:rPr lang="en-CA" altLang="ko-KR" sz="3600" i="0" dirty="0">
                <a:effectLst/>
                <a:latin typeface="+mn-ea"/>
                <a:ea typeface="+mn-ea"/>
              </a:rPr>
              <a:t>2 – </a:t>
            </a:r>
            <a:r>
              <a:rPr lang="ko-KR" altLang="en-US" sz="3600" i="0" dirty="0">
                <a:effectLst/>
                <a:latin typeface="+mn-ea"/>
                <a:ea typeface="+mn-ea"/>
              </a:rPr>
              <a:t>시뮬레이션 결과</a:t>
            </a:r>
            <a:endParaRPr lang="en-CA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9686F7-6DF2-4F33-80FD-02DE7D193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862" y="2176287"/>
            <a:ext cx="8240275" cy="2505425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527D7-F3AD-45F4-210F-740CFF9A1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시뮬레이션 결과를 확인 하십시오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656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B0EB0-AA84-2EE3-0CD0-97F9032FB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SoC  GPIO</a:t>
            </a:r>
            <a:endParaRPr lang="en-CA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59BF63-D42C-D846-5312-BB7D2890B3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F7-943F-4061-25E5-114AB487874D}"/>
              </a:ext>
            </a:extLst>
          </p:cNvPr>
          <p:cNvSpPr txBox="1"/>
          <p:nvPr/>
        </p:nvSpPr>
        <p:spPr>
          <a:xfrm>
            <a:off x="492370" y="5735637"/>
            <a:ext cx="11207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You are free to fork or clone this material. See [LICENSE.md](https://github.com/arm-university/Introduction-to-SoC-Design-Education-Kit/blob/main/License/LICENSE.md) for the complete license.</a:t>
            </a:r>
          </a:p>
        </p:txBody>
      </p:sp>
    </p:spTree>
    <p:extLst>
      <p:ext uri="{BB962C8B-B14F-4D97-AF65-F5344CB8AC3E}">
        <p14:creationId xmlns:p14="http://schemas.microsoft.com/office/powerpoint/2010/main" val="90518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88FCA-5075-C2BE-B1DF-1359F603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36FDF-A6C0-FED3-D015-1201A4A86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SoC </a:t>
            </a:r>
            <a:r>
              <a:rPr lang="ko-KR" altLang="en-US" sz="2400" dirty="0">
                <a:latin typeface="+mn-ea"/>
              </a:rPr>
              <a:t>설계에서 </a:t>
            </a:r>
            <a:r>
              <a:rPr lang="en-US" altLang="ko-KR" sz="2400" dirty="0">
                <a:latin typeface="+mn-ea"/>
              </a:rPr>
              <a:t>GPIO </a:t>
            </a:r>
            <a:r>
              <a:rPr lang="ko-KR" altLang="en-US" sz="2400" dirty="0">
                <a:latin typeface="+mn-ea"/>
              </a:rPr>
              <a:t>입출력 회로  구조 이해 및 시뮬레이션</a:t>
            </a:r>
          </a:p>
          <a:p>
            <a:pPr lvl="1"/>
            <a:r>
              <a:rPr lang="en-US" altLang="ko-KR" dirty="0">
                <a:latin typeface="+mn-ea"/>
              </a:rPr>
              <a:t>Logic Level</a:t>
            </a:r>
          </a:p>
          <a:p>
            <a:pPr lvl="1"/>
            <a:r>
              <a:rPr lang="en-US" altLang="ko-KR" dirty="0">
                <a:latin typeface="+mn-ea"/>
              </a:rPr>
              <a:t>CMOS Transistors</a:t>
            </a:r>
          </a:p>
          <a:p>
            <a:pPr lvl="1"/>
            <a:r>
              <a:rPr lang="en-US" altLang="ko-KR" dirty="0">
                <a:latin typeface="+mn-ea"/>
              </a:rPr>
              <a:t>Push–Pull Output (Digital)</a:t>
            </a:r>
          </a:p>
          <a:p>
            <a:pPr lvl="1"/>
            <a:r>
              <a:rPr lang="en-US" altLang="ko-KR" dirty="0">
                <a:latin typeface="+mn-ea"/>
              </a:rPr>
              <a:t>Open-collector/Open-drain Output</a:t>
            </a:r>
          </a:p>
          <a:p>
            <a:pPr lvl="1"/>
            <a:r>
              <a:rPr lang="en-US" altLang="ko-KR" dirty="0">
                <a:latin typeface="+mn-ea"/>
              </a:rPr>
              <a:t>Tri-state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>
                <a:latin typeface="+mn-ea"/>
              </a:rPr>
              <a:t>GPIO</a:t>
            </a:r>
            <a:r>
              <a:rPr lang="ko-KR" altLang="en-US" sz="2400" dirty="0">
                <a:latin typeface="+mn-ea"/>
              </a:rPr>
              <a:t>에 대한 이해 및 시뮬레이션</a:t>
            </a:r>
          </a:p>
          <a:p>
            <a:pPr lvl="1"/>
            <a:r>
              <a:rPr lang="en-US" altLang="ko-KR" dirty="0">
                <a:latin typeface="+mn-ea"/>
              </a:rPr>
              <a:t>SoC</a:t>
            </a:r>
            <a:r>
              <a:rPr lang="ko-KR" altLang="en-US" dirty="0">
                <a:latin typeface="+mn-ea"/>
              </a:rPr>
              <a:t>에서 사용되는 </a:t>
            </a:r>
            <a:r>
              <a:rPr lang="en-US" altLang="ko-KR" dirty="0">
                <a:latin typeface="+mn-ea"/>
              </a:rPr>
              <a:t>GPIO </a:t>
            </a:r>
            <a:r>
              <a:rPr lang="ko-KR" altLang="en-US" dirty="0">
                <a:latin typeface="+mn-ea"/>
              </a:rPr>
              <a:t>구성요소</a:t>
            </a:r>
          </a:p>
          <a:p>
            <a:pPr lvl="1"/>
            <a:r>
              <a:rPr lang="en-US" altLang="ko-KR" dirty="0">
                <a:latin typeface="+mn-ea"/>
              </a:rPr>
              <a:t>GPIO</a:t>
            </a:r>
            <a:r>
              <a:rPr lang="ko-KR" altLang="en-US" dirty="0">
                <a:latin typeface="+mn-ea"/>
              </a:rPr>
              <a:t>제어 구조</a:t>
            </a:r>
          </a:p>
          <a:p>
            <a:pPr lvl="1"/>
            <a:r>
              <a:rPr lang="en-US" altLang="ko-KR" dirty="0">
                <a:latin typeface="+mn-ea"/>
              </a:rPr>
              <a:t>GPIO </a:t>
            </a:r>
            <a:r>
              <a:rPr lang="ko-KR" altLang="en-US" dirty="0">
                <a:latin typeface="+mn-ea"/>
              </a:rPr>
              <a:t>레지스터 맵 구조</a:t>
            </a:r>
          </a:p>
          <a:p>
            <a:r>
              <a:rPr lang="en-US" altLang="ko-KR" sz="2400" dirty="0">
                <a:latin typeface="+mn-ea"/>
              </a:rPr>
              <a:t>Q&amp;A</a:t>
            </a:r>
          </a:p>
          <a:p>
            <a:endParaRPr lang="en-CA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4188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4491E-7D98-A5A2-F889-3F2C1DE2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SoC</a:t>
            </a:r>
            <a:r>
              <a:rPr lang="ko-KR" altLang="en-US" sz="3200" dirty="0"/>
              <a:t>에서 사용되는 </a:t>
            </a:r>
            <a:r>
              <a:rPr lang="en-US" altLang="ko-KR" sz="3200" dirty="0"/>
              <a:t>GPIO </a:t>
            </a:r>
            <a:r>
              <a:rPr lang="ko-KR" altLang="en-US" sz="3200" dirty="0"/>
              <a:t>구성요소 이해하기</a:t>
            </a:r>
            <a:endParaRPr lang="ko-KR" altLang="en-US" sz="44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78972A-7825-512D-AAA9-747B86E5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Logic Level, CMOS Transistors, </a:t>
            </a:r>
          </a:p>
          <a:p>
            <a:r>
              <a:rPr lang="en-US" altLang="ko-KR" sz="2400" dirty="0"/>
              <a:t>Push–Pull Output (Digital), </a:t>
            </a:r>
          </a:p>
          <a:p>
            <a:r>
              <a:rPr lang="en-US" altLang="ko-KR" sz="2400" dirty="0"/>
              <a:t>Open-collector/Open-drain Output</a:t>
            </a:r>
          </a:p>
          <a:p>
            <a:r>
              <a:rPr lang="en-US" altLang="ko-KR" sz="2400" dirty="0"/>
              <a:t>Tri-state Output,</a:t>
            </a:r>
            <a:endParaRPr lang="en-CA" altLang="ko-KR" sz="24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DAC2D5A-B936-B1BC-F8BB-82CAF17A9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147012"/>
              </p:ext>
            </p:extLst>
          </p:nvPr>
        </p:nvGraphicFramePr>
        <p:xfrm>
          <a:off x="838200" y="3725641"/>
          <a:ext cx="10515600" cy="2585792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552575">
                  <a:extLst>
                    <a:ext uri="{9D8B030D-6E8A-4147-A177-3AD203B41FA5}">
                      <a16:colId xmlns:a16="http://schemas.microsoft.com/office/drawing/2014/main" val="2326358837"/>
                    </a:ext>
                  </a:extLst>
                </a:gridCol>
                <a:gridCol w="5258772">
                  <a:extLst>
                    <a:ext uri="{9D8B030D-6E8A-4147-A177-3AD203B41FA5}">
                      <a16:colId xmlns:a16="http://schemas.microsoft.com/office/drawing/2014/main" val="59601907"/>
                    </a:ext>
                  </a:extLst>
                </a:gridCol>
                <a:gridCol w="3704253">
                  <a:extLst>
                    <a:ext uri="{9D8B030D-6E8A-4147-A177-3AD203B41FA5}">
                      <a16:colId xmlns:a16="http://schemas.microsoft.com/office/drawing/2014/main" val="3916020188"/>
                    </a:ext>
                  </a:extLst>
                </a:gridCol>
              </a:tblGrid>
              <a:tr h="262055"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sz="2000" b="0">
                          <a:effectLst/>
                          <a:latin typeface="+mn-ea"/>
                          <a:ea typeface="+mn-ea"/>
                        </a:rPr>
                        <a:t>출력 유형</a:t>
                      </a:r>
                    </a:p>
                  </a:txBody>
                  <a:tcPr marL="66944" marR="66944" marT="33472" marB="33472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sz="2000" b="0" dirty="0">
                          <a:effectLst/>
                          <a:latin typeface="+mn-ea"/>
                          <a:ea typeface="+mn-ea"/>
                        </a:rPr>
                        <a:t>주요 특징</a:t>
                      </a:r>
                    </a:p>
                  </a:txBody>
                  <a:tcPr marL="66944" marR="66944" marT="33472" marB="33472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sz="2000" b="0">
                          <a:effectLst/>
                          <a:latin typeface="+mn-ea"/>
                          <a:ea typeface="+mn-ea"/>
                        </a:rPr>
                        <a:t>용도</a:t>
                      </a:r>
                    </a:p>
                  </a:txBody>
                  <a:tcPr marL="66944" marR="66944" marT="33472" marB="33472"/>
                </a:tc>
                <a:extLst>
                  <a:ext uri="{0D108BD9-81ED-4DB2-BD59-A6C34878D82A}">
                    <a16:rowId xmlns:a16="http://schemas.microsoft.com/office/drawing/2014/main" val="1933989305"/>
                  </a:ext>
                </a:extLst>
              </a:tr>
              <a:tr h="367296">
                <a:tc>
                  <a:txBody>
                    <a:bodyPr/>
                    <a:lstStyle/>
                    <a:p>
                      <a:pPr fontAlgn="base" latinLnBrk="0"/>
                      <a:r>
                        <a:rPr lang="en-CA" sz="1800" dirty="0">
                          <a:effectLst/>
                          <a:latin typeface="+mn-ea"/>
                          <a:ea typeface="+mn-ea"/>
                        </a:rPr>
                        <a:t>Push-Pull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 dirty="0">
                          <a:effectLst/>
                          <a:latin typeface="+mn-ea"/>
                          <a:ea typeface="+mn-ea"/>
                        </a:rPr>
                        <a:t>강력한 소스</a:t>
                      </a:r>
                      <a:r>
                        <a:rPr lang="en-US" altLang="ko-KR" sz="18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800" dirty="0">
                          <a:effectLst/>
                          <a:latin typeface="+mn-ea"/>
                          <a:ea typeface="+mn-ea"/>
                        </a:rPr>
                        <a:t>싱크 능력</a:t>
                      </a:r>
                      <a:r>
                        <a:rPr lang="en-US" altLang="ko-KR" sz="1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dirty="0">
                          <a:effectLst/>
                          <a:latin typeface="+mn-ea"/>
                          <a:ea typeface="+mn-ea"/>
                        </a:rPr>
                        <a:t>외부 저항 불필요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일반 디지털 신호</a:t>
                      </a:r>
                      <a:r>
                        <a:rPr lang="en-US" altLang="ko-KR" sz="1800">
                          <a:effectLst/>
                          <a:latin typeface="+mn-ea"/>
                          <a:ea typeface="+mn-ea"/>
                        </a:rPr>
                        <a:t>, LED </a:t>
                      </a:r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드라이브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4284636128"/>
                  </a:ext>
                </a:extLst>
              </a:tr>
              <a:tr h="529314">
                <a:tc>
                  <a:txBody>
                    <a:bodyPr/>
                    <a:lstStyle/>
                    <a:p>
                      <a:pPr fontAlgn="base" latinLnBrk="0"/>
                      <a:r>
                        <a:rPr lang="en-CA" sz="1800" dirty="0">
                          <a:effectLst/>
                          <a:latin typeface="+mn-ea"/>
                          <a:ea typeface="+mn-ea"/>
                        </a:rPr>
                        <a:t>Open-Drain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 dirty="0" err="1">
                          <a:effectLst/>
                          <a:latin typeface="+mn-ea"/>
                          <a:ea typeface="+mn-ea"/>
                        </a:rPr>
                        <a:t>플로팅</a:t>
                      </a:r>
                      <a:r>
                        <a:rPr lang="ko-KR" altLang="en-US" sz="1800" dirty="0">
                          <a:effectLst/>
                          <a:latin typeface="+mn-ea"/>
                          <a:ea typeface="+mn-ea"/>
                        </a:rPr>
                        <a:t> 상태에서 </a:t>
                      </a:r>
                      <a:r>
                        <a:rPr lang="ko-KR" altLang="en-US" sz="1800" dirty="0" err="1">
                          <a:effectLst/>
                          <a:latin typeface="+mn-ea"/>
                          <a:ea typeface="+mn-ea"/>
                        </a:rPr>
                        <a:t>풀업</a:t>
                      </a:r>
                      <a:r>
                        <a:rPr lang="ko-KR" altLang="en-US" sz="1800" dirty="0">
                          <a:effectLst/>
                          <a:latin typeface="+mn-ea"/>
                          <a:ea typeface="+mn-ea"/>
                        </a:rPr>
                        <a:t> 저항 필요</a:t>
                      </a:r>
                      <a:r>
                        <a:rPr lang="en-US" altLang="ko-KR" sz="1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dirty="0">
                          <a:effectLst/>
                          <a:latin typeface="+mn-ea"/>
                          <a:ea typeface="+mn-ea"/>
                        </a:rPr>
                        <a:t>다중 장치 연결 가능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800" dirty="0">
                          <a:effectLst/>
                          <a:latin typeface="+mn-ea"/>
                          <a:ea typeface="+mn-ea"/>
                        </a:rPr>
                        <a:t>I2C, </a:t>
                      </a:r>
                      <a:r>
                        <a:rPr lang="ko-KR" altLang="en-US" sz="1800" dirty="0">
                          <a:effectLst/>
                          <a:latin typeface="+mn-ea"/>
                          <a:ea typeface="+mn-ea"/>
                        </a:rPr>
                        <a:t>인터럽트 라인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258366641"/>
                  </a:ext>
                </a:extLst>
              </a:tr>
              <a:tr h="445739">
                <a:tc>
                  <a:txBody>
                    <a:bodyPr/>
                    <a:lstStyle/>
                    <a:p>
                      <a:pPr fontAlgn="base" latinLnBrk="0"/>
                      <a:r>
                        <a:rPr lang="en-CA" sz="1800" dirty="0">
                          <a:effectLst/>
                          <a:latin typeface="+mn-ea"/>
                          <a:ea typeface="+mn-ea"/>
                        </a:rPr>
                        <a:t>Tri-State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800">
                          <a:effectLst/>
                          <a:latin typeface="+mn-ea"/>
                          <a:ea typeface="+mn-ea"/>
                        </a:rPr>
                        <a:t>Hi-Z </a:t>
                      </a:r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상태 지원</a:t>
                      </a:r>
                      <a:r>
                        <a:rPr lang="en-US" altLang="ko-KR" sz="180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여러 장치가 동일 버스를 공유 가능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 dirty="0">
                          <a:effectLst/>
                          <a:latin typeface="+mn-ea"/>
                          <a:ea typeface="+mn-ea"/>
                        </a:rPr>
                        <a:t>데이터 버스</a:t>
                      </a:r>
                      <a:r>
                        <a:rPr lang="en-US" altLang="ko-KR" sz="1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dirty="0">
                          <a:effectLst/>
                          <a:latin typeface="+mn-ea"/>
                          <a:ea typeface="+mn-ea"/>
                        </a:rPr>
                        <a:t>메모리 인터페이스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2025662088"/>
                  </a:ext>
                </a:extLst>
              </a:tr>
              <a:tr h="433946">
                <a:tc>
                  <a:txBody>
                    <a:bodyPr/>
                    <a:lstStyle/>
                    <a:p>
                      <a:pPr fontAlgn="base" latinLnBrk="0"/>
                      <a:r>
                        <a:rPr lang="en-CA" sz="1800" dirty="0">
                          <a:effectLst/>
                          <a:latin typeface="+mn-ea"/>
                          <a:ea typeface="+mn-ea"/>
                        </a:rPr>
                        <a:t>CMOS Transistors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 dirty="0">
                          <a:effectLst/>
                          <a:latin typeface="+mn-ea"/>
                          <a:ea typeface="+mn-ea"/>
                        </a:rPr>
                        <a:t>낮은 전력 소비</a:t>
                      </a:r>
                      <a:r>
                        <a:rPr lang="en-US" altLang="ko-KR" sz="18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dirty="0">
                          <a:effectLst/>
                          <a:latin typeface="+mn-ea"/>
                          <a:ea typeface="+mn-ea"/>
                        </a:rPr>
                        <a:t>높은 입력 임피던스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 dirty="0">
                          <a:effectLst/>
                          <a:latin typeface="+mn-ea"/>
                          <a:ea typeface="+mn-ea"/>
                        </a:rPr>
                        <a:t>모든 현대적 </a:t>
                      </a:r>
                      <a:r>
                        <a:rPr lang="en-CA" sz="1800" dirty="0">
                          <a:effectLst/>
                          <a:latin typeface="+mn-ea"/>
                          <a:ea typeface="+mn-ea"/>
                        </a:rPr>
                        <a:t>GPIO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00471658"/>
                  </a:ext>
                </a:extLst>
              </a:tr>
            </a:tbl>
          </a:graphicData>
        </a:graphic>
      </p:graphicFrame>
      <p:pic>
        <p:nvPicPr>
          <p:cNvPr id="4" name="Picture 2" descr="연재 - ST 유지 카와노 엔지니어⑨-GPIO, MCU 입출력 핵심 ...">
            <a:extLst>
              <a:ext uri="{FF2B5EF4-FFF2-40B4-BE49-F238E27FC236}">
                <a16:creationId xmlns:a16="http://schemas.microsoft.com/office/drawing/2014/main" id="{617EA920-D2E6-B0CB-1DA0-02C07E629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954785"/>
            <a:ext cx="4352128" cy="277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86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E3711-3955-9A0E-E798-56B5CB80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SoC</a:t>
            </a:r>
            <a:r>
              <a:rPr lang="ko-KR" altLang="en-US" sz="3600" dirty="0"/>
              <a:t>에서 사용되는 </a:t>
            </a:r>
            <a:r>
              <a:rPr lang="ko-KR" altLang="en-US" dirty="0"/>
              <a:t>디지털 </a:t>
            </a:r>
            <a:r>
              <a:rPr lang="en-CA" altLang="ko-KR" dirty="0"/>
              <a:t>Logic level</a:t>
            </a:r>
            <a:r>
              <a:rPr lang="ko-KR" altLang="en-US" dirty="0"/>
              <a:t> 이해</a:t>
            </a:r>
            <a:endParaRPr lang="en-CA" dirty="0"/>
          </a:p>
        </p:txBody>
      </p:sp>
      <p:pic>
        <p:nvPicPr>
          <p:cNvPr id="2050" name="Picture 2" descr="Digital Logic Levels - RetroSix Wiki">
            <a:extLst>
              <a:ext uri="{FF2B5EF4-FFF2-40B4-BE49-F238E27FC236}">
                <a16:creationId xmlns:a16="http://schemas.microsoft.com/office/drawing/2014/main" id="{375208D1-919F-F8EB-747F-9A79546FC1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89065"/>
            <a:ext cx="4888285" cy="351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696622-F5DD-81C2-DAB9-2E17EB1B6C0A}"/>
              </a:ext>
            </a:extLst>
          </p:cNvPr>
          <p:cNvSpPr txBox="1"/>
          <p:nvPr/>
        </p:nvSpPr>
        <p:spPr>
          <a:xfrm>
            <a:off x="638175" y="958589"/>
            <a:ext cx="54578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n-ea"/>
              </a:rPr>
              <a:t>Logic Level</a:t>
            </a:r>
          </a:p>
          <a:p>
            <a:r>
              <a:rPr lang="en-US" altLang="ko-KR" sz="2000" dirty="0">
                <a:latin typeface="+mn-ea"/>
              </a:rPr>
              <a:t>Logic Level</a:t>
            </a:r>
            <a:r>
              <a:rPr lang="ko-KR" altLang="en-US" sz="2000" dirty="0">
                <a:latin typeface="+mn-ea"/>
              </a:rPr>
              <a:t>은 디지털 회로에서 신호의 전압 상태를 나타내며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일반적으로 </a:t>
            </a:r>
            <a:r>
              <a:rPr lang="en-US" altLang="ko-KR" sz="2000" dirty="0">
                <a:latin typeface="+mn-ea"/>
              </a:rPr>
              <a:t>0 </a:t>
            </a:r>
            <a:r>
              <a:rPr lang="ko-KR" altLang="en-US" sz="2000" dirty="0">
                <a:latin typeface="+mn-ea"/>
              </a:rPr>
              <a:t>또는 </a:t>
            </a:r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로 표현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Positive Logic: </a:t>
            </a:r>
            <a:r>
              <a:rPr lang="ko-KR" altLang="en-US" sz="2000" dirty="0">
                <a:latin typeface="+mn-ea"/>
              </a:rPr>
              <a:t>낮은 전압</a:t>
            </a:r>
            <a:r>
              <a:rPr lang="en-US" altLang="ko-KR" sz="2000" dirty="0">
                <a:latin typeface="+mn-ea"/>
              </a:rPr>
              <a:t>(0V)</a:t>
            </a:r>
            <a:r>
              <a:rPr lang="ko-KR" altLang="en-US" sz="2000" dirty="0">
                <a:latin typeface="+mn-ea"/>
              </a:rPr>
              <a:t>은 논리 </a:t>
            </a:r>
            <a:r>
              <a:rPr lang="en-US" altLang="ko-KR" sz="2000" dirty="0">
                <a:latin typeface="+mn-ea"/>
              </a:rPr>
              <a:t>0, </a:t>
            </a:r>
            <a:r>
              <a:rPr lang="ko-KR" altLang="en-US" sz="2000" dirty="0">
                <a:latin typeface="+mn-ea"/>
              </a:rPr>
              <a:t>높은 전압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예</a:t>
            </a:r>
            <a:r>
              <a:rPr lang="en-US" altLang="ko-KR" sz="2000" dirty="0">
                <a:latin typeface="+mn-ea"/>
              </a:rPr>
              <a:t>: 5V)</a:t>
            </a:r>
            <a:r>
              <a:rPr lang="ko-KR" altLang="en-US" sz="2000" dirty="0">
                <a:latin typeface="+mn-ea"/>
              </a:rPr>
              <a:t>은 논리 </a:t>
            </a:r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을 나타냅니다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TTL (Transistor-Transistor Logic): </a:t>
            </a:r>
            <a:r>
              <a:rPr lang="ko-KR" altLang="en-US" sz="2000" dirty="0">
                <a:latin typeface="+mn-ea"/>
              </a:rPr>
              <a:t>일반적으로 </a:t>
            </a:r>
            <a:r>
              <a:rPr lang="en-US" altLang="ko-KR" sz="2000" dirty="0">
                <a:latin typeface="+mn-ea"/>
              </a:rPr>
              <a:t>0~0.8V</a:t>
            </a:r>
            <a:r>
              <a:rPr lang="ko-KR" altLang="en-US" sz="2000" dirty="0">
                <a:latin typeface="+mn-ea"/>
              </a:rPr>
              <a:t>는 논리 </a:t>
            </a:r>
            <a:r>
              <a:rPr lang="en-US" altLang="ko-KR" sz="2000" dirty="0">
                <a:latin typeface="+mn-ea"/>
              </a:rPr>
              <a:t>0, 2~5V</a:t>
            </a:r>
            <a:r>
              <a:rPr lang="ko-KR" altLang="en-US" sz="2000" dirty="0">
                <a:latin typeface="+mn-ea"/>
              </a:rPr>
              <a:t>는 논리 </a:t>
            </a:r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을 나타냅니다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CMOS Logic: </a:t>
            </a:r>
            <a:r>
              <a:rPr lang="ko-KR" altLang="en-US" sz="2000" dirty="0">
                <a:latin typeface="+mn-ea"/>
              </a:rPr>
              <a:t>공급 전압</a:t>
            </a:r>
            <a:r>
              <a:rPr lang="en-US" altLang="ko-KR" sz="2000" dirty="0">
                <a:latin typeface="+mn-ea"/>
              </a:rPr>
              <a:t>(VDD)</a:t>
            </a:r>
            <a:r>
              <a:rPr lang="ko-KR" altLang="en-US" sz="2000" dirty="0">
                <a:latin typeface="+mn-ea"/>
              </a:rPr>
              <a:t>의 비율로 논리 수준을 정의하며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낮은 전압은 논리 </a:t>
            </a:r>
            <a:r>
              <a:rPr lang="en-US" altLang="ko-KR" sz="2000" dirty="0">
                <a:latin typeface="+mn-ea"/>
              </a:rPr>
              <a:t>0, </a:t>
            </a:r>
            <a:r>
              <a:rPr lang="ko-KR" altLang="en-US" sz="2000" dirty="0">
                <a:latin typeface="+mn-ea"/>
              </a:rPr>
              <a:t>높은 전압은 논리 </a:t>
            </a:r>
            <a:r>
              <a:rPr lang="en-US" altLang="ko-KR" sz="2000" dirty="0">
                <a:latin typeface="+mn-ea"/>
              </a:rPr>
              <a:t>1</a:t>
            </a:r>
            <a:r>
              <a:rPr lang="ko-KR" altLang="en-US" sz="2000" dirty="0">
                <a:latin typeface="+mn-ea"/>
              </a:rPr>
              <a:t>을 나타냅니다</a:t>
            </a:r>
            <a:endParaRPr lang="en-CA" sz="2000" dirty="0">
              <a:latin typeface="+mn-ea"/>
            </a:endParaRPr>
          </a:p>
        </p:txBody>
      </p:sp>
      <p:pic>
        <p:nvPicPr>
          <p:cNvPr id="3" name="Picture 2" descr="Digital Logic Gate Tutorial - Basic Logic Gates">
            <a:extLst>
              <a:ext uri="{FF2B5EF4-FFF2-40B4-BE49-F238E27FC236}">
                <a16:creationId xmlns:a16="http://schemas.microsoft.com/office/drawing/2014/main" id="{E7C51E56-4F06-39DB-E881-9B793FB95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101" y="1165253"/>
            <a:ext cx="4791392" cy="193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639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FD0D3-7BAA-7B84-AFB7-1B0EDBDD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SoC</a:t>
            </a:r>
            <a:r>
              <a:rPr lang="ko-KR" altLang="en-US" sz="3200" dirty="0"/>
              <a:t>에서 사용되는 디지털 </a:t>
            </a:r>
            <a:r>
              <a:rPr lang="en-CA" sz="3200" dirty="0"/>
              <a:t>CMOS Transistors </a:t>
            </a:r>
            <a:r>
              <a:rPr lang="ko-KR" altLang="en-US" sz="3200" dirty="0"/>
              <a:t>이해</a:t>
            </a:r>
            <a:endParaRPr lang="en-CA" sz="3200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7AE6114-03FD-4C12-E5A7-9DA0AA91D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077687"/>
              </p:ext>
            </p:extLst>
          </p:nvPr>
        </p:nvGraphicFramePr>
        <p:xfrm>
          <a:off x="352425" y="986118"/>
          <a:ext cx="11001373" cy="552894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3441435408"/>
                    </a:ext>
                  </a:extLst>
                </a:gridCol>
                <a:gridCol w="9277348">
                  <a:extLst>
                    <a:ext uri="{9D8B030D-6E8A-4147-A177-3AD203B41FA5}">
                      <a16:colId xmlns:a16="http://schemas.microsoft.com/office/drawing/2014/main" val="3278234378"/>
                    </a:ext>
                  </a:extLst>
                </a:gridCol>
              </a:tblGrid>
              <a:tr h="127825"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sz="2000" b="0">
                          <a:effectLst/>
                        </a:rPr>
                        <a:t>항목</a:t>
                      </a:r>
                      <a:endParaRPr lang="ko-KR" altLang="en-US" sz="20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sz="2000" b="0" dirty="0">
                          <a:effectLst/>
                        </a:rPr>
                        <a:t>설명</a:t>
                      </a:r>
                      <a:endParaRPr lang="ko-KR" altLang="en-US" sz="20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/>
                </a:tc>
                <a:extLst>
                  <a:ext uri="{0D108BD9-81ED-4DB2-BD59-A6C34878D82A}">
                    <a16:rowId xmlns:a16="http://schemas.microsoft.com/office/drawing/2014/main" val="2301531762"/>
                  </a:ext>
                </a:extLst>
              </a:tr>
              <a:tr h="359016">
                <a:tc>
                  <a:txBody>
                    <a:bodyPr/>
                    <a:lstStyle/>
                    <a:p>
                      <a:pPr fontAlgn="base" latinLnBrk="0"/>
                      <a:r>
                        <a:rPr lang="en-CA" sz="1600" b="0">
                          <a:effectLst/>
                        </a:rPr>
                        <a:t>CMOS </a:t>
                      </a:r>
                      <a:r>
                        <a:rPr lang="ko-KR" altLang="en-US" sz="1600" b="0">
                          <a:effectLst/>
                        </a:rPr>
                        <a:t>기술 정의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dirty="0">
                          <a:effectLst/>
                        </a:rPr>
                        <a:t>CMOS</a:t>
                      </a:r>
                      <a:r>
                        <a:rPr lang="ko-KR" altLang="en-US" sz="1600" dirty="0">
                          <a:effectLst/>
                        </a:rPr>
                        <a:t>는 </a:t>
                      </a:r>
                      <a:r>
                        <a:rPr lang="en-US" altLang="ko-KR" sz="1600" dirty="0">
                          <a:effectLst/>
                        </a:rPr>
                        <a:t>NMOS</a:t>
                      </a:r>
                      <a:r>
                        <a:rPr lang="ko-KR" altLang="en-US" sz="1600" dirty="0">
                          <a:effectLst/>
                        </a:rPr>
                        <a:t>와 </a:t>
                      </a:r>
                      <a:r>
                        <a:rPr lang="en-US" altLang="ko-KR" sz="1600" dirty="0">
                          <a:effectLst/>
                        </a:rPr>
                        <a:t>PMOS </a:t>
                      </a:r>
                      <a:r>
                        <a:rPr lang="ko-KR" altLang="en-US" sz="1600" dirty="0">
                          <a:effectLst/>
                        </a:rPr>
                        <a:t>트랜지스터를 상보적으로 결합하여 전력 소비를 줄이고 높은 성능을 제공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extLst>
                  <a:ext uri="{0D108BD9-81ED-4DB2-BD59-A6C34878D82A}">
                    <a16:rowId xmlns:a16="http://schemas.microsoft.com/office/drawing/2014/main" val="276841112"/>
                  </a:ext>
                </a:extLst>
              </a:tr>
              <a:tr h="24342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</a:rPr>
                        <a:t>구조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>
                          <a:effectLst/>
                        </a:rPr>
                        <a:t>- NMOS: Vdd</a:t>
                      </a:r>
                      <a:r>
                        <a:rPr lang="ko-KR" altLang="en-US" sz="1600">
                          <a:effectLst/>
                        </a:rPr>
                        <a:t>에서 </a:t>
                      </a:r>
                      <a:r>
                        <a:rPr lang="en-US" altLang="ko-KR" sz="1600">
                          <a:effectLst/>
                        </a:rPr>
                        <a:t>GND</a:t>
                      </a:r>
                      <a:r>
                        <a:rPr lang="ko-KR" altLang="en-US" sz="1600">
                          <a:effectLst/>
                        </a:rPr>
                        <a:t>로 전류를 흐르게 함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br>
                        <a:rPr lang="en-US" altLang="ko-KR" sz="1600">
                          <a:effectLst/>
                        </a:rPr>
                      </a:br>
                      <a:r>
                        <a:rPr lang="en-US" altLang="ko-KR" sz="1600">
                          <a:effectLst/>
                        </a:rPr>
                        <a:t>- PMOS: GND</a:t>
                      </a:r>
                      <a:r>
                        <a:rPr lang="ko-KR" altLang="en-US" sz="1600">
                          <a:effectLst/>
                        </a:rPr>
                        <a:t>에서 </a:t>
                      </a:r>
                      <a:r>
                        <a:rPr lang="en-US" altLang="ko-KR" sz="1600">
                          <a:effectLst/>
                        </a:rPr>
                        <a:t>Vdd</a:t>
                      </a:r>
                      <a:r>
                        <a:rPr lang="ko-KR" altLang="en-US" sz="1600">
                          <a:effectLst/>
                        </a:rPr>
                        <a:t>로 전류를 흐르게 함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endParaRPr lang="en-US" alt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extLst>
                  <a:ext uri="{0D108BD9-81ED-4DB2-BD59-A6C34878D82A}">
                    <a16:rowId xmlns:a16="http://schemas.microsoft.com/office/drawing/2014/main" val="1542554561"/>
                  </a:ext>
                </a:extLst>
              </a:tr>
              <a:tr h="35901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</a:rPr>
                        <a:t>특징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낮은 정적 전력 소비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br>
                        <a:rPr lang="en-US" altLang="ko-KR" sz="1600">
                          <a:effectLst/>
                        </a:rPr>
                      </a:br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높은 노이즈 면역성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br>
                        <a:rPr lang="en-US" altLang="ko-KR" sz="1600">
                          <a:effectLst/>
                        </a:rPr>
                      </a:br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스위칭 시에만 전력 소비 발생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endParaRPr lang="en-US" alt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extLst>
                  <a:ext uri="{0D108BD9-81ED-4DB2-BD59-A6C34878D82A}">
                    <a16:rowId xmlns:a16="http://schemas.microsoft.com/office/drawing/2014/main" val="2589373421"/>
                  </a:ext>
                </a:extLst>
              </a:tr>
              <a:tr h="35901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</a:rPr>
                        <a:t>장점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전력 효율성</a:t>
                      </a:r>
                      <a:r>
                        <a:rPr lang="en-US" altLang="ko-KR" sz="1600">
                          <a:effectLst/>
                        </a:rPr>
                        <a:t>: </a:t>
                      </a:r>
                      <a:r>
                        <a:rPr lang="ko-KR" altLang="en-US" sz="1600">
                          <a:effectLst/>
                        </a:rPr>
                        <a:t>정적 상태에서 거의 전력이 소모되지 않음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br>
                        <a:rPr lang="en-US" altLang="ko-KR" sz="1600">
                          <a:effectLst/>
                        </a:rPr>
                      </a:br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열 발생 감소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br>
                        <a:rPr lang="en-US" altLang="ko-KR" sz="1600">
                          <a:effectLst/>
                        </a:rPr>
                      </a:br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고밀도 집적 가능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endParaRPr lang="en-US" alt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extLst>
                  <a:ext uri="{0D108BD9-81ED-4DB2-BD59-A6C34878D82A}">
                    <a16:rowId xmlns:a16="http://schemas.microsoft.com/office/drawing/2014/main" val="2976797285"/>
                  </a:ext>
                </a:extLst>
              </a:tr>
              <a:tr h="26904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</a:rPr>
                        <a:t>단점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고주파에서 스위칭 시 순간적인 전력 소비 증가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br>
                        <a:rPr lang="en-US" altLang="ko-KR" sz="1600">
                          <a:effectLst/>
                        </a:rPr>
                      </a:br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누설 전류 문제</a:t>
                      </a:r>
                      <a:r>
                        <a:rPr lang="en-US" altLang="ko-KR" sz="1600">
                          <a:effectLst/>
                        </a:rPr>
                        <a:t>(</a:t>
                      </a:r>
                      <a:r>
                        <a:rPr lang="ko-KR" altLang="en-US" sz="1600">
                          <a:effectLst/>
                        </a:rPr>
                        <a:t>소형화에 따라 증가</a:t>
                      </a:r>
                      <a:r>
                        <a:rPr lang="en-US" altLang="ko-KR" sz="1600">
                          <a:effectLst/>
                        </a:rPr>
                        <a:t>).</a:t>
                      </a:r>
                      <a:endParaRPr lang="en-US" alt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extLst>
                  <a:ext uri="{0D108BD9-81ED-4DB2-BD59-A6C34878D82A}">
                    <a16:rowId xmlns:a16="http://schemas.microsoft.com/office/drawing/2014/main" val="4218454420"/>
                  </a:ext>
                </a:extLst>
              </a:tr>
              <a:tr h="35901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</a:rPr>
                        <a:t>응용 분야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마이크로프로세서</a:t>
                      </a:r>
                      <a:r>
                        <a:rPr lang="en-US" altLang="ko-KR" sz="1600">
                          <a:effectLst/>
                        </a:rPr>
                        <a:t>, </a:t>
                      </a:r>
                      <a:r>
                        <a:rPr lang="ko-KR" altLang="en-US" sz="1600">
                          <a:effectLst/>
                        </a:rPr>
                        <a:t>마이크로컨트롤러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br>
                        <a:rPr lang="en-US" altLang="ko-KR" sz="1600">
                          <a:effectLst/>
                        </a:rPr>
                      </a:br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메모리 칩</a:t>
                      </a:r>
                      <a:r>
                        <a:rPr lang="en-US" altLang="ko-KR" sz="1600">
                          <a:effectLst/>
                        </a:rPr>
                        <a:t>, CMOS </a:t>
                      </a:r>
                      <a:r>
                        <a:rPr lang="ko-KR" altLang="en-US" sz="1600">
                          <a:effectLst/>
                        </a:rPr>
                        <a:t>이미지 센서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br>
                        <a:rPr lang="en-US" altLang="ko-KR" sz="1600">
                          <a:effectLst/>
                        </a:rPr>
                      </a:br>
                      <a:r>
                        <a:rPr lang="en-US" altLang="ko-KR" sz="1600">
                          <a:effectLst/>
                        </a:rPr>
                        <a:t>- RF </a:t>
                      </a:r>
                      <a:r>
                        <a:rPr lang="ko-KR" altLang="en-US" sz="1600">
                          <a:effectLst/>
                        </a:rPr>
                        <a:t>회로 및 데이터 컨버터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endParaRPr lang="en-US" alt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extLst>
                  <a:ext uri="{0D108BD9-81ED-4DB2-BD59-A6C34878D82A}">
                    <a16:rowId xmlns:a16="http://schemas.microsoft.com/office/drawing/2014/main" val="2589057257"/>
                  </a:ext>
                </a:extLst>
              </a:tr>
              <a:tr h="26904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</a:rPr>
                        <a:t>스케일링 한계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>
                          <a:effectLst/>
                        </a:rPr>
                        <a:t>- FinFET </a:t>
                      </a:r>
                      <a:r>
                        <a:rPr lang="ko-KR" altLang="en-US" sz="1600">
                          <a:effectLst/>
                        </a:rPr>
                        <a:t>및 나노시트 기술 도입으로 단위 면적당 트랜지스터 성능 향상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br>
                        <a:rPr lang="en-US" altLang="ko-KR" sz="1600">
                          <a:effectLst/>
                        </a:rPr>
                      </a:br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전력 공급 전압 감소 가능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endParaRPr lang="en-US" alt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extLst>
                  <a:ext uri="{0D108BD9-81ED-4DB2-BD59-A6C34878D82A}">
                    <a16:rowId xmlns:a16="http://schemas.microsoft.com/office/drawing/2014/main" val="1697838135"/>
                  </a:ext>
                </a:extLst>
              </a:tr>
              <a:tr h="269046">
                <a:tc>
                  <a:txBody>
                    <a:bodyPr/>
                    <a:lstStyle/>
                    <a:p>
                      <a:pPr fontAlgn="base" latinLnBrk="0"/>
                      <a:r>
                        <a:rPr lang="en-CA" sz="1600" b="0">
                          <a:effectLst/>
                        </a:rPr>
                        <a:t>CMOS 2.0 </a:t>
                      </a:r>
                      <a:r>
                        <a:rPr lang="ko-KR" altLang="en-US" sz="1600" b="0">
                          <a:effectLst/>
                        </a:rPr>
                        <a:t>혁신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>
                          <a:effectLst/>
                        </a:rPr>
                        <a:t>- 3D </a:t>
                      </a:r>
                      <a:r>
                        <a:rPr lang="ko-KR" altLang="en-US" sz="1600">
                          <a:effectLst/>
                        </a:rPr>
                        <a:t>적층 기술을 활용한 기능 분리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br>
                        <a:rPr lang="en-US" altLang="ko-KR" sz="1600">
                          <a:effectLst/>
                        </a:rPr>
                      </a:br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고밀도 논리층과 저전압 트랜지스터를 조합하여 성능 최적화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endParaRPr lang="en-US" alt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extLst>
                  <a:ext uri="{0D108BD9-81ED-4DB2-BD59-A6C34878D82A}">
                    <a16:rowId xmlns:a16="http://schemas.microsoft.com/office/drawing/2014/main" val="2431737592"/>
                  </a:ext>
                </a:extLst>
              </a:tr>
              <a:tr h="35901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</a:rPr>
                        <a:t>누설 전류 관리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고</a:t>
                      </a:r>
                      <a:r>
                        <a:rPr lang="en-US" altLang="ko-KR" sz="1600" dirty="0">
                          <a:effectLst/>
                        </a:rPr>
                        <a:t>-κ </a:t>
                      </a:r>
                      <a:r>
                        <a:rPr lang="ko-KR" altLang="en-US" sz="1600" dirty="0">
                          <a:effectLst/>
                        </a:rPr>
                        <a:t>유전체 사용으로 게이트 누설 감소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br>
                        <a:rPr lang="en-US" altLang="ko-KR" sz="1600" dirty="0">
                          <a:effectLst/>
                        </a:rPr>
                      </a:br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다중 </a:t>
                      </a:r>
                      <a:r>
                        <a:rPr lang="ko-KR" altLang="en-US" sz="1600" dirty="0" err="1">
                          <a:effectLst/>
                        </a:rPr>
                        <a:t>임계값</a:t>
                      </a:r>
                      <a:r>
                        <a:rPr lang="ko-KR" altLang="en-US" sz="1600" dirty="0">
                          <a:effectLst/>
                        </a:rPr>
                        <a:t> </a:t>
                      </a:r>
                      <a:r>
                        <a:rPr lang="en-US" altLang="ko-KR" sz="1600" dirty="0">
                          <a:effectLst/>
                        </a:rPr>
                        <a:t>CMOS(MTCMOS)</a:t>
                      </a:r>
                      <a:r>
                        <a:rPr lang="ko-KR" altLang="en-US" sz="1600" dirty="0">
                          <a:effectLst/>
                        </a:rPr>
                        <a:t>로 속도와 누설 전류 균형 유지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extLst>
                  <a:ext uri="{0D108BD9-81ED-4DB2-BD59-A6C34878D82A}">
                    <a16:rowId xmlns:a16="http://schemas.microsoft.com/office/drawing/2014/main" val="2966653803"/>
                  </a:ext>
                </a:extLst>
              </a:tr>
            </a:tbl>
          </a:graphicData>
        </a:graphic>
      </p:graphicFrame>
      <p:pic>
        <p:nvPicPr>
          <p:cNvPr id="14340" name="Picture 4" descr="CMOS 기술 : 현대적인 디지털 논리 디자인을 형성합니다">
            <a:extLst>
              <a:ext uri="{FF2B5EF4-FFF2-40B4-BE49-F238E27FC236}">
                <a16:creationId xmlns:a16="http://schemas.microsoft.com/office/drawing/2014/main" id="{0616F0DB-3C10-6C31-83CD-975C5FD4D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424" y="2286119"/>
            <a:ext cx="3218151" cy="292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852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F8CC1-3E60-EC52-9759-3A732A75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SoC</a:t>
            </a:r>
            <a:r>
              <a:rPr lang="ko-KR" altLang="en-US" sz="3600" dirty="0"/>
              <a:t>에서 사용되는 </a:t>
            </a:r>
            <a:r>
              <a:rPr lang="en-CA" dirty="0"/>
              <a:t>Push–Pull Output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840A02D2-7C31-1FF7-50E2-8F0B5BC499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6707"/>
              </p:ext>
            </p:extLst>
          </p:nvPr>
        </p:nvGraphicFramePr>
        <p:xfrm>
          <a:off x="390525" y="986119"/>
          <a:ext cx="8210550" cy="4905218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822904">
                  <a:extLst>
                    <a:ext uri="{9D8B030D-6E8A-4147-A177-3AD203B41FA5}">
                      <a16:colId xmlns:a16="http://schemas.microsoft.com/office/drawing/2014/main" val="2727157763"/>
                    </a:ext>
                  </a:extLst>
                </a:gridCol>
                <a:gridCol w="7387646">
                  <a:extLst>
                    <a:ext uri="{9D8B030D-6E8A-4147-A177-3AD203B41FA5}">
                      <a16:colId xmlns:a16="http://schemas.microsoft.com/office/drawing/2014/main" val="2267242921"/>
                    </a:ext>
                  </a:extLst>
                </a:gridCol>
              </a:tblGrid>
              <a:tr h="337479"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sz="2400" b="0" dirty="0"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8894" marR="38894" marT="19447" marB="19447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sz="2400" b="0" dirty="0"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8894" marR="38894" marT="19447" marB="19447"/>
                </a:tc>
                <a:extLst>
                  <a:ext uri="{0D108BD9-81ED-4DB2-BD59-A6C34878D82A}">
                    <a16:rowId xmlns:a16="http://schemas.microsoft.com/office/drawing/2014/main" val="3369376904"/>
                  </a:ext>
                </a:extLst>
              </a:tr>
              <a:tr h="29736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2000" b="0">
                          <a:effectLst/>
                          <a:latin typeface="+mn-ea"/>
                          <a:ea typeface="+mn-ea"/>
                        </a:rPr>
                        <a:t>구성</a:t>
                      </a:r>
                      <a:endParaRPr lang="ko-KR" altLang="en-US" sz="2000">
                        <a:effectLst/>
                        <a:latin typeface="+mn-ea"/>
                        <a:ea typeface="+mn-ea"/>
                      </a:endParaRPr>
                    </a:p>
                  </a:txBody>
                  <a:tcPr marL="38894" marR="38894" marT="19447" marB="19447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PMOS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NMOS 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트랜지스터가 상보적으로 연결된 출력 구조</a:t>
                      </a:r>
                    </a:p>
                  </a:txBody>
                  <a:tcPr marL="38894" marR="38894" marT="19447" marB="19447" anchor="ctr"/>
                </a:tc>
                <a:extLst>
                  <a:ext uri="{0D108BD9-81ED-4DB2-BD59-A6C34878D82A}">
                    <a16:rowId xmlns:a16="http://schemas.microsoft.com/office/drawing/2014/main" val="2091283380"/>
                  </a:ext>
                </a:extLst>
              </a:tr>
              <a:tr h="57185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2000" b="0">
                          <a:effectLst/>
                          <a:latin typeface="+mn-ea"/>
                          <a:ea typeface="+mn-ea"/>
                        </a:rPr>
                        <a:t>작동 방식</a:t>
                      </a:r>
                      <a:endParaRPr lang="ko-KR" altLang="en-US" sz="2000">
                        <a:effectLst/>
                        <a:latin typeface="+mn-ea"/>
                        <a:ea typeface="+mn-ea"/>
                      </a:endParaRPr>
                    </a:p>
                  </a:txBody>
                  <a:tcPr marL="38894" marR="38894" marT="19447" marB="19447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- PMOS: 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출력이 </a:t>
                      </a: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HIGH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일 때 활성화되어 </a:t>
                      </a: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VDD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와 연결</a:t>
                      </a:r>
                      <a:b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- NMOS: 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출력이 </a:t>
                      </a: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LOW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일 때 활성화되어 </a:t>
                      </a: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GND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와 연결</a:t>
                      </a:r>
                    </a:p>
                  </a:txBody>
                  <a:tcPr marL="38894" marR="38894" marT="19447" marB="19447" anchor="ctr"/>
                </a:tc>
                <a:extLst>
                  <a:ext uri="{0D108BD9-81ED-4DB2-BD59-A6C34878D82A}">
                    <a16:rowId xmlns:a16="http://schemas.microsoft.com/office/drawing/2014/main" val="2920830806"/>
                  </a:ext>
                </a:extLst>
              </a:tr>
              <a:tr h="104924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2000" b="0">
                          <a:effectLst/>
                          <a:latin typeface="+mn-ea"/>
                          <a:ea typeface="+mn-ea"/>
                        </a:rPr>
                        <a:t>장점</a:t>
                      </a:r>
                      <a:endParaRPr lang="ko-KR" altLang="en-US" sz="2000">
                        <a:effectLst/>
                        <a:latin typeface="+mn-ea"/>
                        <a:ea typeface="+mn-ea"/>
                      </a:endParaRPr>
                    </a:p>
                  </a:txBody>
                  <a:tcPr marL="38894" marR="38894" marT="19447" marB="19447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외부 </a:t>
                      </a:r>
                      <a:r>
                        <a:rPr lang="ko-KR" altLang="en-US" sz="2000" dirty="0" err="1">
                          <a:effectLst/>
                          <a:latin typeface="+mn-ea"/>
                          <a:ea typeface="+mn-ea"/>
                        </a:rPr>
                        <a:t>풀업</a:t>
                      </a: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2000" dirty="0" err="1">
                          <a:effectLst/>
                          <a:latin typeface="+mn-ea"/>
                          <a:ea typeface="+mn-ea"/>
                        </a:rPr>
                        <a:t>풀다운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 저항 불필요</a:t>
                      </a:r>
                      <a:b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강력한 전류 소스 및 싱크 능력 제공</a:t>
                      </a:r>
                      <a:b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빠른 신호 전환 속도</a:t>
                      </a:r>
                      <a:b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낮은 출력 임피던스로 안정적인 신호 전달</a:t>
                      </a:r>
                    </a:p>
                  </a:txBody>
                  <a:tcPr marL="38894" marR="38894" marT="19447" marB="19447" anchor="ctr"/>
                </a:tc>
                <a:extLst>
                  <a:ext uri="{0D108BD9-81ED-4DB2-BD59-A6C34878D82A}">
                    <a16:rowId xmlns:a16="http://schemas.microsoft.com/office/drawing/2014/main" val="1298836968"/>
                  </a:ext>
                </a:extLst>
              </a:tr>
              <a:tr h="54084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2000" b="0">
                          <a:effectLst/>
                          <a:latin typeface="+mn-ea"/>
                          <a:ea typeface="+mn-ea"/>
                        </a:rPr>
                        <a:t>단점</a:t>
                      </a:r>
                      <a:endParaRPr lang="ko-KR" altLang="en-US" sz="2000">
                        <a:effectLst/>
                        <a:latin typeface="+mn-ea"/>
                        <a:ea typeface="+mn-ea"/>
                      </a:endParaRPr>
                    </a:p>
                  </a:txBody>
                  <a:tcPr marL="38894" marR="38894" marT="19447" marB="19447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여러 출력 핀이 같은 라인을 공유할 경우 신호 충돌 발생 가능</a:t>
                      </a:r>
                      <a:b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단일 출력 핀에서만 사용 권장</a:t>
                      </a:r>
                    </a:p>
                  </a:txBody>
                  <a:tcPr marL="38894" marR="38894" marT="19447" marB="19447" anchor="ctr"/>
                </a:tc>
                <a:extLst>
                  <a:ext uri="{0D108BD9-81ED-4DB2-BD59-A6C34878D82A}">
                    <a16:rowId xmlns:a16="http://schemas.microsoft.com/office/drawing/2014/main" val="687262496"/>
                  </a:ext>
                </a:extLst>
              </a:tr>
              <a:tr h="79504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2000" b="0">
                          <a:effectLst/>
                          <a:latin typeface="+mn-ea"/>
                          <a:ea typeface="+mn-ea"/>
                        </a:rPr>
                        <a:t>적용 분야</a:t>
                      </a:r>
                      <a:endParaRPr lang="ko-KR" altLang="en-US" sz="2000">
                        <a:effectLst/>
                        <a:latin typeface="+mn-ea"/>
                        <a:ea typeface="+mn-ea"/>
                      </a:endParaRPr>
                    </a:p>
                  </a:txBody>
                  <a:tcPr marL="38894" marR="38894" marT="19447" marB="19447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2000" dirty="0" err="1">
                          <a:effectLst/>
                          <a:latin typeface="+mn-ea"/>
                          <a:ea typeface="+mn-ea"/>
                        </a:rPr>
                        <a:t>마이크로컨트롤러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GPIO 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핀</a:t>
                      </a:r>
                      <a:b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- LED 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드라이버</a:t>
                      </a:r>
                      <a:b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디지털 신호 전송 등</a:t>
                      </a:r>
                    </a:p>
                  </a:txBody>
                  <a:tcPr marL="38894" marR="38894" marT="19447" marB="19447" anchor="ctr"/>
                </a:tc>
                <a:extLst>
                  <a:ext uri="{0D108BD9-81ED-4DB2-BD59-A6C34878D82A}">
                    <a16:rowId xmlns:a16="http://schemas.microsoft.com/office/drawing/2014/main" val="3013118778"/>
                  </a:ext>
                </a:extLst>
              </a:tr>
              <a:tr h="50840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2000" b="0">
                          <a:effectLst/>
                          <a:latin typeface="+mn-ea"/>
                          <a:ea typeface="+mn-ea"/>
                        </a:rPr>
                        <a:t>특징 요약</a:t>
                      </a:r>
                      <a:endParaRPr lang="ko-KR" altLang="en-US" sz="2000">
                        <a:effectLst/>
                        <a:latin typeface="+mn-ea"/>
                        <a:ea typeface="+mn-ea"/>
                      </a:endParaRPr>
                    </a:p>
                  </a:txBody>
                  <a:tcPr marL="38894" marR="38894" marT="19447" marB="19447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능동적으로 </a:t>
                      </a: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HIGH 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LOW 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상태를 출력하며</a:t>
                      </a: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, Hi-Z 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상태는 지원하지 않음</a:t>
                      </a:r>
                    </a:p>
                  </a:txBody>
                  <a:tcPr marL="38894" marR="38894" marT="19447" marB="19447" anchor="ctr"/>
                </a:tc>
                <a:extLst>
                  <a:ext uri="{0D108BD9-81ED-4DB2-BD59-A6C34878D82A}">
                    <a16:rowId xmlns:a16="http://schemas.microsoft.com/office/drawing/2014/main" val="692832631"/>
                  </a:ext>
                </a:extLst>
              </a:tr>
            </a:tbl>
          </a:graphicData>
        </a:graphic>
      </p:graphicFrame>
      <p:pic>
        <p:nvPicPr>
          <p:cNvPr id="11266" name="Picture 2" descr="Open Drain Output vs. Push-Pull Output - Open4Tech">
            <a:extLst>
              <a:ext uri="{FF2B5EF4-FFF2-40B4-BE49-F238E27FC236}">
                <a16:creationId xmlns:a16="http://schemas.microsoft.com/office/drawing/2014/main" id="{8A8F75E1-573F-5E15-CB46-BA4C38D8B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451" y="1123166"/>
            <a:ext cx="3794949" cy="231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840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BCBF1-1EB2-0607-E7D3-32CAF049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j-ea"/>
              </a:rPr>
              <a:t>SoC</a:t>
            </a:r>
            <a:r>
              <a:rPr lang="ko-KR" altLang="en-US" sz="3600" dirty="0">
                <a:latin typeface="+mj-ea"/>
              </a:rPr>
              <a:t>에서 사용되는 </a:t>
            </a:r>
            <a:r>
              <a:rPr lang="en-US" altLang="ko-KR" i="0" dirty="0">
                <a:effectLst/>
                <a:latin typeface="+mj-ea"/>
              </a:rPr>
              <a:t>Open Collector </a:t>
            </a:r>
            <a:endParaRPr lang="en-CA" dirty="0">
              <a:latin typeface="+mj-ea"/>
            </a:endParaRP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2EA1A9D-78F3-8592-39F3-3DE1F0D0D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249477"/>
              </p:ext>
            </p:extLst>
          </p:nvPr>
        </p:nvGraphicFramePr>
        <p:xfrm>
          <a:off x="561974" y="986119"/>
          <a:ext cx="10277475" cy="5436257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562101">
                  <a:extLst>
                    <a:ext uri="{9D8B030D-6E8A-4147-A177-3AD203B41FA5}">
                      <a16:colId xmlns:a16="http://schemas.microsoft.com/office/drawing/2014/main" val="2290234365"/>
                    </a:ext>
                  </a:extLst>
                </a:gridCol>
                <a:gridCol w="8715374">
                  <a:extLst>
                    <a:ext uri="{9D8B030D-6E8A-4147-A177-3AD203B41FA5}">
                      <a16:colId xmlns:a16="http://schemas.microsoft.com/office/drawing/2014/main" val="3884074704"/>
                    </a:ext>
                  </a:extLst>
                </a:gridCol>
              </a:tblGrid>
              <a:tr h="254518"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sz="1800" b="0">
                          <a:effectLst/>
                        </a:rPr>
                        <a:t>항목</a:t>
                      </a:r>
                      <a:endParaRPr lang="ko-KR" altLang="en-US" sz="18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sz="1800" b="0" dirty="0">
                          <a:effectLst/>
                        </a:rPr>
                        <a:t>설명</a:t>
                      </a:r>
                      <a:endParaRPr lang="ko-KR" altLang="en-US" sz="18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/>
                </a:tc>
                <a:extLst>
                  <a:ext uri="{0D108BD9-81ED-4DB2-BD59-A6C34878D82A}">
                    <a16:rowId xmlns:a16="http://schemas.microsoft.com/office/drawing/2014/main" val="695326778"/>
                  </a:ext>
                </a:extLst>
              </a:tr>
              <a:tr h="33689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</a:rPr>
                        <a:t>정의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effectLst/>
                        </a:rPr>
                        <a:t>출력 핀이 단일 트랜지스터</a:t>
                      </a:r>
                      <a:r>
                        <a:rPr lang="en-US" altLang="ko-KR" sz="1600">
                          <a:effectLst/>
                        </a:rPr>
                        <a:t>(BJT </a:t>
                      </a:r>
                      <a:r>
                        <a:rPr lang="ko-KR" altLang="en-US" sz="1600">
                          <a:effectLst/>
                        </a:rPr>
                        <a:t>또는 </a:t>
                      </a:r>
                      <a:r>
                        <a:rPr lang="en-US" altLang="ko-KR" sz="1600">
                          <a:effectLst/>
                        </a:rPr>
                        <a:t>NMOS)</a:t>
                      </a:r>
                      <a:r>
                        <a:rPr lang="ko-KR" altLang="en-US" sz="1600">
                          <a:effectLst/>
                        </a:rPr>
                        <a:t>에 의해 </a:t>
                      </a:r>
                      <a:r>
                        <a:rPr lang="en-US" altLang="ko-KR" sz="1600">
                          <a:effectLst/>
                        </a:rPr>
                        <a:t>GND</a:t>
                      </a:r>
                      <a:r>
                        <a:rPr lang="ko-KR" altLang="en-US" sz="1600">
                          <a:effectLst/>
                        </a:rPr>
                        <a:t>로 연결될 수 있는 출력 방식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endParaRPr lang="en-US" alt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extLst>
                  <a:ext uri="{0D108BD9-81ED-4DB2-BD59-A6C34878D82A}">
                    <a16:rowId xmlns:a16="http://schemas.microsoft.com/office/drawing/2014/main" val="446220903"/>
                  </a:ext>
                </a:extLst>
              </a:tr>
              <a:tr h="390091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 dirty="0">
                          <a:effectLst/>
                        </a:rPr>
                        <a:t>구조</a:t>
                      </a:r>
                      <a:endParaRPr lang="ko-KR" alt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effectLst/>
                        </a:rPr>
                        <a:t>트랜지스터의 </a:t>
                      </a:r>
                      <a:r>
                        <a:rPr lang="ko-KR" altLang="en-US" sz="1600" dirty="0" err="1">
                          <a:effectLst/>
                        </a:rPr>
                        <a:t>컬렉터</a:t>
                      </a:r>
                      <a:r>
                        <a:rPr lang="ko-KR" altLang="en-US" sz="1600" dirty="0">
                          <a:effectLst/>
                        </a:rPr>
                        <a:t> 또는 </a:t>
                      </a:r>
                      <a:r>
                        <a:rPr lang="ko-KR" altLang="en-US" sz="1600" dirty="0" err="1">
                          <a:effectLst/>
                        </a:rPr>
                        <a:t>드레인이</a:t>
                      </a:r>
                      <a:r>
                        <a:rPr lang="ko-KR" altLang="en-US" sz="1600" dirty="0">
                          <a:effectLst/>
                        </a:rPr>
                        <a:t> 출력 핀과 연결되며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외부 </a:t>
                      </a:r>
                      <a:r>
                        <a:rPr lang="ko-KR" altLang="en-US" sz="1600" dirty="0" err="1">
                          <a:effectLst/>
                        </a:rPr>
                        <a:t>풀업</a:t>
                      </a:r>
                      <a:r>
                        <a:rPr lang="ko-KR" altLang="en-US" sz="1600" dirty="0">
                          <a:effectLst/>
                        </a:rPr>
                        <a:t> 저항을 통해 </a:t>
                      </a:r>
                      <a:r>
                        <a:rPr lang="en-US" altLang="ko-KR" sz="1600" dirty="0">
                          <a:effectLst/>
                        </a:rPr>
                        <a:t>HIGH </a:t>
                      </a:r>
                      <a:r>
                        <a:rPr lang="ko-KR" altLang="en-US" sz="1600" dirty="0">
                          <a:effectLst/>
                        </a:rPr>
                        <a:t>상태를 유지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extLst>
                  <a:ext uri="{0D108BD9-81ED-4DB2-BD59-A6C34878D82A}">
                    <a16:rowId xmlns:a16="http://schemas.microsoft.com/office/drawing/2014/main" val="1912037583"/>
                  </a:ext>
                </a:extLst>
              </a:tr>
              <a:tr h="49648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</a:rPr>
                        <a:t>작동 방식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>
                          <a:effectLst/>
                        </a:rPr>
                        <a:t>- LOW </a:t>
                      </a:r>
                      <a:r>
                        <a:rPr lang="ko-KR" altLang="en-US" sz="1600">
                          <a:effectLst/>
                        </a:rPr>
                        <a:t>출력</a:t>
                      </a:r>
                      <a:r>
                        <a:rPr lang="en-US" altLang="ko-KR" sz="1600">
                          <a:effectLst/>
                        </a:rPr>
                        <a:t>: </a:t>
                      </a:r>
                      <a:r>
                        <a:rPr lang="ko-KR" altLang="en-US" sz="1600">
                          <a:effectLst/>
                        </a:rPr>
                        <a:t>트랜지스터가 활성화되어 출력 핀이 </a:t>
                      </a:r>
                      <a:r>
                        <a:rPr lang="en-US" altLang="ko-KR" sz="1600">
                          <a:effectLst/>
                        </a:rPr>
                        <a:t>GND</a:t>
                      </a:r>
                      <a:r>
                        <a:rPr lang="ko-KR" altLang="en-US" sz="1600">
                          <a:effectLst/>
                        </a:rPr>
                        <a:t>에 연결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br>
                        <a:rPr lang="en-US" altLang="ko-KR" sz="1600">
                          <a:effectLst/>
                        </a:rPr>
                      </a:br>
                      <a:r>
                        <a:rPr lang="en-US" altLang="ko-KR" sz="1600">
                          <a:effectLst/>
                        </a:rPr>
                        <a:t>- HIGH </a:t>
                      </a:r>
                      <a:r>
                        <a:rPr lang="ko-KR" altLang="en-US" sz="1600">
                          <a:effectLst/>
                        </a:rPr>
                        <a:t>출력</a:t>
                      </a:r>
                      <a:r>
                        <a:rPr lang="en-US" altLang="ko-KR" sz="1600">
                          <a:effectLst/>
                        </a:rPr>
                        <a:t>: </a:t>
                      </a:r>
                      <a:r>
                        <a:rPr lang="ko-KR" altLang="en-US" sz="1600">
                          <a:effectLst/>
                        </a:rPr>
                        <a:t>트랜지스터가 비활성화되어 외부 풀업 저항을 통해 </a:t>
                      </a:r>
                      <a:r>
                        <a:rPr lang="en-US" altLang="ko-KR" sz="1600">
                          <a:effectLst/>
                        </a:rPr>
                        <a:t>Vcc</a:t>
                      </a:r>
                      <a:r>
                        <a:rPr lang="ko-KR" altLang="en-US" sz="1600">
                          <a:effectLst/>
                        </a:rPr>
                        <a:t>로 유지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endParaRPr lang="en-US" alt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extLst>
                  <a:ext uri="{0D108BD9-81ED-4DB2-BD59-A6C34878D82A}">
                    <a16:rowId xmlns:a16="http://schemas.microsoft.com/office/drawing/2014/main" val="2496342380"/>
                  </a:ext>
                </a:extLst>
              </a:tr>
              <a:tr h="64225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</a:rPr>
                        <a:t>특징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여러 장치가 동일한 라인을 공유 가능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br>
                        <a:rPr lang="en-US" altLang="ko-KR" sz="1600">
                          <a:effectLst/>
                        </a:rPr>
                      </a:br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와이어드 </a:t>
                      </a:r>
                      <a:r>
                        <a:rPr lang="en-US" altLang="ko-KR" sz="1600">
                          <a:effectLst/>
                        </a:rPr>
                        <a:t>AND/OR </a:t>
                      </a:r>
                      <a:r>
                        <a:rPr lang="ko-KR" altLang="en-US" sz="1600">
                          <a:effectLst/>
                        </a:rPr>
                        <a:t>논리 구현 가능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br>
                        <a:rPr lang="en-US" altLang="ko-KR" sz="1600">
                          <a:effectLst/>
                        </a:rPr>
                      </a:br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전류 소싱 능력이 낮음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endParaRPr lang="en-US" alt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extLst>
                  <a:ext uri="{0D108BD9-81ED-4DB2-BD59-A6C34878D82A}">
                    <a16:rowId xmlns:a16="http://schemas.microsoft.com/office/drawing/2014/main" val="4161585377"/>
                  </a:ext>
                </a:extLst>
              </a:tr>
              <a:tr h="64225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 dirty="0">
                          <a:effectLst/>
                        </a:rPr>
                        <a:t>장점</a:t>
                      </a:r>
                      <a:endParaRPr lang="ko-KR" alt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다중 장치 연결에 적합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br>
                        <a:rPr lang="en-US" altLang="ko-KR" sz="1600" dirty="0">
                          <a:effectLst/>
                        </a:rPr>
                      </a:br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간단한 회로 구조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br>
                        <a:rPr lang="en-US" altLang="ko-KR" sz="1600" dirty="0">
                          <a:effectLst/>
                        </a:rPr>
                      </a:br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외부 </a:t>
                      </a:r>
                      <a:r>
                        <a:rPr lang="ko-KR" altLang="en-US" sz="1600" dirty="0" err="1">
                          <a:effectLst/>
                        </a:rPr>
                        <a:t>풀업</a:t>
                      </a:r>
                      <a:r>
                        <a:rPr lang="ko-KR" altLang="en-US" sz="1600" dirty="0">
                          <a:effectLst/>
                        </a:rPr>
                        <a:t> 저항으로 전압 레벨 조정 가능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extLst>
                  <a:ext uri="{0D108BD9-81ED-4DB2-BD59-A6C34878D82A}">
                    <a16:rowId xmlns:a16="http://schemas.microsoft.com/office/drawing/2014/main" val="331757098"/>
                  </a:ext>
                </a:extLst>
              </a:tr>
              <a:tr h="64225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</a:rPr>
                        <a:t>단점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외부 </a:t>
                      </a:r>
                      <a:r>
                        <a:rPr lang="ko-KR" altLang="en-US" sz="1600" dirty="0" err="1">
                          <a:effectLst/>
                        </a:rPr>
                        <a:t>풀업</a:t>
                      </a:r>
                      <a:r>
                        <a:rPr lang="ko-KR" altLang="en-US" sz="1600" dirty="0">
                          <a:effectLst/>
                        </a:rPr>
                        <a:t> 저항 필요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br>
                        <a:rPr lang="en-US" altLang="ko-KR" sz="1600" dirty="0">
                          <a:effectLst/>
                        </a:rPr>
                      </a:br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신호 전환 속도가 상대적으로 느림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br>
                        <a:rPr lang="en-US" altLang="ko-KR" sz="1600" dirty="0">
                          <a:effectLst/>
                        </a:rPr>
                      </a:br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전류 소싱 능력이 부족함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extLst>
                  <a:ext uri="{0D108BD9-81ED-4DB2-BD59-A6C34878D82A}">
                    <a16:rowId xmlns:a16="http://schemas.microsoft.com/office/drawing/2014/main" val="2202204239"/>
                  </a:ext>
                </a:extLst>
              </a:tr>
              <a:tr h="68814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</a:rPr>
                        <a:t>응용 분야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dirty="0">
                          <a:effectLst/>
                        </a:rPr>
                        <a:t>- I2C </a:t>
                      </a:r>
                      <a:r>
                        <a:rPr lang="ko-KR" altLang="en-US" sz="1600" dirty="0">
                          <a:effectLst/>
                        </a:rPr>
                        <a:t>통신</a:t>
                      </a:r>
                      <a:r>
                        <a:rPr lang="en-US" altLang="ko-KR" sz="1600" dirty="0">
                          <a:effectLst/>
                        </a:rPr>
                        <a:t>. </a:t>
                      </a:r>
                      <a:r>
                        <a:rPr lang="ko-KR" altLang="en-US" sz="1600" dirty="0">
                          <a:effectLst/>
                        </a:rPr>
                        <a:t>인터럽트 라인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br>
                        <a:rPr lang="en-US" altLang="ko-KR" sz="1600" dirty="0">
                          <a:effectLst/>
                        </a:rPr>
                      </a:br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멀티 드롭 버스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br>
                        <a:rPr lang="en-US" altLang="ko-KR" sz="1600" dirty="0">
                          <a:effectLst/>
                        </a:rPr>
                      </a:br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 err="1">
                          <a:effectLst/>
                        </a:rPr>
                        <a:t>와이어드</a:t>
                      </a:r>
                      <a:r>
                        <a:rPr lang="ko-KR" altLang="en-US" sz="1600" dirty="0">
                          <a:effectLst/>
                        </a:rPr>
                        <a:t> 논리 구현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extLst>
                  <a:ext uri="{0D108BD9-81ED-4DB2-BD59-A6C34878D82A}">
                    <a16:rowId xmlns:a16="http://schemas.microsoft.com/office/drawing/2014/main" val="1330307065"/>
                  </a:ext>
                </a:extLst>
              </a:tr>
              <a:tr h="43546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</a:rPr>
                        <a:t>와이어드 논리 구현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 err="1">
                          <a:effectLst/>
                        </a:rPr>
                        <a:t>와이어드</a:t>
                      </a:r>
                      <a:r>
                        <a:rPr lang="ko-KR" altLang="en-US" sz="1600" dirty="0">
                          <a:effectLst/>
                        </a:rPr>
                        <a:t> </a:t>
                      </a:r>
                      <a:r>
                        <a:rPr lang="en-US" altLang="ko-KR" sz="1600" dirty="0">
                          <a:effectLst/>
                        </a:rPr>
                        <a:t>AND: </a:t>
                      </a:r>
                      <a:r>
                        <a:rPr lang="ko-KR" altLang="en-US" sz="1600" dirty="0">
                          <a:effectLst/>
                        </a:rPr>
                        <a:t>여러 </a:t>
                      </a:r>
                      <a:r>
                        <a:rPr lang="en-US" altLang="ko-KR" sz="1600" dirty="0">
                          <a:effectLst/>
                        </a:rPr>
                        <a:t>Open Collector </a:t>
                      </a:r>
                      <a:r>
                        <a:rPr lang="ko-KR" altLang="en-US" sz="1600" dirty="0">
                          <a:effectLst/>
                        </a:rPr>
                        <a:t>출력이 같은 라인에서 </a:t>
                      </a:r>
                      <a:r>
                        <a:rPr lang="en-US" altLang="ko-KR" sz="1600" dirty="0">
                          <a:effectLst/>
                        </a:rPr>
                        <a:t>LOW</a:t>
                      </a:r>
                      <a:r>
                        <a:rPr lang="ko-KR" altLang="en-US" sz="1600" dirty="0">
                          <a:effectLst/>
                        </a:rPr>
                        <a:t>일 때만 </a:t>
                      </a:r>
                      <a:r>
                        <a:rPr lang="en-US" altLang="ko-KR" sz="1600" dirty="0">
                          <a:effectLst/>
                        </a:rPr>
                        <a:t>LOW </a:t>
                      </a:r>
                      <a:r>
                        <a:rPr lang="ko-KR" altLang="en-US" sz="1600" dirty="0">
                          <a:effectLst/>
                        </a:rPr>
                        <a:t>상태 유지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br>
                        <a:rPr lang="en-US" altLang="ko-KR" sz="1600" dirty="0">
                          <a:effectLst/>
                        </a:rPr>
                      </a:br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 err="1">
                          <a:effectLst/>
                        </a:rPr>
                        <a:t>와이어드</a:t>
                      </a:r>
                      <a:r>
                        <a:rPr lang="ko-KR" altLang="en-US" sz="1600" dirty="0">
                          <a:effectLst/>
                        </a:rPr>
                        <a:t> </a:t>
                      </a:r>
                      <a:r>
                        <a:rPr lang="en-US" altLang="ko-KR" sz="1600" dirty="0">
                          <a:effectLst/>
                        </a:rPr>
                        <a:t>OR: </a:t>
                      </a:r>
                      <a:r>
                        <a:rPr lang="ko-KR" altLang="en-US" sz="1600" dirty="0">
                          <a:effectLst/>
                        </a:rPr>
                        <a:t>여러 출력 중 하나라도 </a:t>
                      </a:r>
                      <a:r>
                        <a:rPr lang="en-US" altLang="ko-KR" sz="1600" dirty="0">
                          <a:effectLst/>
                        </a:rPr>
                        <a:t>HIGH</a:t>
                      </a:r>
                      <a:r>
                        <a:rPr lang="ko-KR" altLang="en-US" sz="1600" dirty="0">
                          <a:effectLst/>
                        </a:rPr>
                        <a:t>일 때 </a:t>
                      </a:r>
                      <a:r>
                        <a:rPr lang="en-US" altLang="ko-KR" sz="1600" dirty="0">
                          <a:effectLst/>
                        </a:rPr>
                        <a:t>HIGH </a:t>
                      </a:r>
                      <a:r>
                        <a:rPr lang="ko-KR" altLang="en-US" sz="1600" dirty="0">
                          <a:effectLst/>
                        </a:rPr>
                        <a:t>상태 유지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extLst>
                  <a:ext uri="{0D108BD9-81ED-4DB2-BD59-A6C34878D82A}">
                    <a16:rowId xmlns:a16="http://schemas.microsoft.com/office/drawing/2014/main" val="2694405008"/>
                  </a:ext>
                </a:extLst>
              </a:tr>
              <a:tr h="35293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</a:rPr>
                        <a:t>전압 레벨 조정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effectLst/>
                        </a:rPr>
                        <a:t>외부 </a:t>
                      </a:r>
                      <a:r>
                        <a:rPr lang="ko-KR" altLang="en-US" sz="1600" dirty="0" err="1">
                          <a:effectLst/>
                        </a:rPr>
                        <a:t>풀업</a:t>
                      </a:r>
                      <a:r>
                        <a:rPr lang="ko-KR" altLang="en-US" sz="1600" dirty="0">
                          <a:effectLst/>
                        </a:rPr>
                        <a:t> 저항을 통해 원하는 전압 레벨</a:t>
                      </a:r>
                      <a:r>
                        <a:rPr lang="en-US" altLang="ko-KR" sz="1600" dirty="0">
                          <a:effectLst/>
                        </a:rPr>
                        <a:t>(</a:t>
                      </a:r>
                      <a:r>
                        <a:rPr lang="en-US" altLang="ko-KR" sz="1600" dirty="0" err="1">
                          <a:effectLst/>
                        </a:rPr>
                        <a:t>Vcc</a:t>
                      </a:r>
                      <a:r>
                        <a:rPr lang="en-US" altLang="ko-KR" sz="1600" dirty="0">
                          <a:effectLst/>
                        </a:rPr>
                        <a:t>)</a:t>
                      </a:r>
                      <a:r>
                        <a:rPr lang="ko-KR" altLang="en-US" sz="1600" dirty="0">
                          <a:effectLst/>
                        </a:rPr>
                        <a:t>을 설정 가능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5797" marR="25797" marT="12898" marB="12898" anchor="ctr"/>
                </a:tc>
                <a:extLst>
                  <a:ext uri="{0D108BD9-81ED-4DB2-BD59-A6C34878D82A}">
                    <a16:rowId xmlns:a16="http://schemas.microsoft.com/office/drawing/2014/main" val="3234722471"/>
                  </a:ext>
                </a:extLst>
              </a:tr>
            </a:tbl>
          </a:graphicData>
        </a:graphic>
      </p:graphicFrame>
      <p:pic>
        <p:nvPicPr>
          <p:cNvPr id="14338" name="Picture 2">
            <a:extLst>
              <a:ext uri="{FF2B5EF4-FFF2-40B4-BE49-F238E27FC236}">
                <a16:creationId xmlns:a16="http://schemas.microsoft.com/office/drawing/2014/main" id="{013FD6DB-4C15-D1B0-C376-EE2158820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2610550"/>
            <a:ext cx="21145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30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4491E-7D98-A5A2-F889-3F2C1DE2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SoC </a:t>
            </a:r>
            <a:r>
              <a:rPr lang="ko-KR" altLang="en-US" sz="2800" dirty="0"/>
              <a:t>기본 </a:t>
            </a:r>
            <a:r>
              <a:rPr lang="en-US" altLang="ko-KR" sz="2800" dirty="0"/>
              <a:t>System Clock </a:t>
            </a:r>
            <a:r>
              <a:rPr lang="ko-KR" altLang="en-US" sz="2800" dirty="0"/>
              <a:t>이해하기 </a:t>
            </a:r>
            <a:r>
              <a:rPr lang="en-CA" altLang="ko-KR" sz="2800" dirty="0"/>
              <a:t>- </a:t>
            </a:r>
            <a:r>
              <a:rPr lang="ko-KR" altLang="en-US" sz="2800" dirty="0" err="1"/>
              <a:t>클록</a:t>
            </a:r>
            <a:r>
              <a:rPr lang="en-US" altLang="ko-KR" sz="2800" dirty="0"/>
              <a:t>(clock)</a:t>
            </a:r>
            <a:r>
              <a:rPr lang="ko-KR" altLang="en-US" sz="2800" dirty="0"/>
              <a:t>의 기본개념</a:t>
            </a:r>
            <a:endParaRPr lang="en-CA" sz="28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78972A-7825-512D-AAA9-747B86E52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118"/>
            <a:ext cx="10515600" cy="5190845"/>
          </a:xfrm>
        </p:spPr>
        <p:txBody>
          <a:bodyPr>
            <a:normAutofit/>
          </a:bodyPr>
          <a:lstStyle/>
          <a:p>
            <a:pPr lvl="1"/>
            <a:r>
              <a:rPr lang="ko-KR" altLang="en-US" sz="2000" b="0" i="0" dirty="0">
                <a:effectLst/>
                <a:latin typeface="+mn-ea"/>
              </a:rPr>
              <a:t>디지털 전자 시스템에서 </a:t>
            </a:r>
            <a:r>
              <a:rPr lang="ko-KR" altLang="en-US" sz="2000" b="0" i="0" dirty="0" err="1">
                <a:effectLst/>
                <a:latin typeface="+mn-ea"/>
              </a:rPr>
              <a:t>클록은</a:t>
            </a:r>
            <a:r>
              <a:rPr lang="ko-KR" altLang="en-US" sz="2000" b="0" i="0" dirty="0">
                <a:effectLst/>
                <a:latin typeface="+mn-ea"/>
              </a:rPr>
              <a:t> 시스템의 상태 업데이트를 위한 기준 신호</a:t>
            </a:r>
            <a:r>
              <a:rPr lang="en-CA" altLang="ko-KR" sz="2000" dirty="0">
                <a:latin typeface="+mn-ea"/>
              </a:rPr>
              <a:t>, </a:t>
            </a:r>
            <a:r>
              <a:rPr lang="ko-KR" altLang="en-US" sz="2000" b="0" i="0" dirty="0">
                <a:effectLst/>
                <a:latin typeface="fkGroteskNeue"/>
              </a:rPr>
              <a:t>일종의 </a:t>
            </a:r>
            <a:r>
              <a:rPr lang="en-US" altLang="ko-KR" sz="2000" b="0" i="0" dirty="0">
                <a:effectLst/>
                <a:latin typeface="fkGroteskNeue"/>
              </a:rPr>
              <a:t>"</a:t>
            </a:r>
            <a:r>
              <a:rPr lang="ko-KR" altLang="en-US" sz="2000" b="0" i="0" dirty="0">
                <a:effectLst/>
                <a:latin typeface="fkGroteskNeue"/>
              </a:rPr>
              <a:t>심장 박동</a:t>
            </a:r>
            <a:r>
              <a:rPr lang="en-US" altLang="ko-KR" sz="2000" b="0" i="0" dirty="0">
                <a:effectLst/>
                <a:latin typeface="fkGroteskNeue"/>
              </a:rPr>
              <a:t>" </a:t>
            </a:r>
            <a:r>
              <a:rPr lang="ko-KR" altLang="en-US" sz="2000" b="0" i="0" dirty="0">
                <a:effectLst/>
                <a:latin typeface="fkGroteskNeue"/>
              </a:rPr>
              <a:t>역할</a:t>
            </a:r>
            <a:endParaRPr lang="en-CA" altLang="ko-KR" sz="2000" b="0" i="0" dirty="0">
              <a:effectLst/>
              <a:latin typeface="fkGroteskNeue"/>
            </a:endParaRPr>
          </a:p>
          <a:p>
            <a:pPr lvl="1"/>
            <a:r>
              <a:rPr lang="ko-KR" altLang="en-US" sz="2000" b="0" i="0" dirty="0" err="1">
                <a:effectLst/>
                <a:latin typeface="fkGroteskNeue"/>
              </a:rPr>
              <a:t>클록</a:t>
            </a:r>
            <a:r>
              <a:rPr lang="ko-KR" altLang="en-US" sz="2000" b="0" i="0" dirty="0">
                <a:effectLst/>
                <a:latin typeface="fkGroteskNeue"/>
              </a:rPr>
              <a:t> 신호는 일반적으로 </a:t>
            </a:r>
            <a:r>
              <a:rPr lang="ko-KR" altLang="en-US" sz="2000" b="0" i="0" dirty="0" err="1">
                <a:effectLst/>
                <a:latin typeface="fkGroteskNeue"/>
              </a:rPr>
              <a:t>오실레이터</a:t>
            </a:r>
            <a:r>
              <a:rPr lang="en-US" altLang="ko-KR" sz="2000" b="0" i="0" dirty="0">
                <a:effectLst/>
                <a:latin typeface="fkGroteskNeue"/>
              </a:rPr>
              <a:t>(</a:t>
            </a:r>
            <a:r>
              <a:rPr lang="ko-KR" altLang="en-US" sz="2000" b="0" i="0" dirty="0">
                <a:effectLst/>
                <a:latin typeface="fkGroteskNeue"/>
              </a:rPr>
              <a:t>예</a:t>
            </a:r>
            <a:r>
              <a:rPr lang="en-US" altLang="ko-KR" sz="2000" b="0" i="0" dirty="0">
                <a:effectLst/>
                <a:latin typeface="fkGroteskNeue"/>
              </a:rPr>
              <a:t>: </a:t>
            </a:r>
            <a:r>
              <a:rPr lang="ko-KR" altLang="en-US" sz="2000" b="0" i="0" dirty="0">
                <a:effectLst/>
                <a:latin typeface="fkGroteskNeue"/>
              </a:rPr>
              <a:t>수정 </a:t>
            </a:r>
            <a:r>
              <a:rPr lang="ko-KR" altLang="en-US" sz="2000" b="0" i="0" dirty="0" err="1">
                <a:effectLst/>
                <a:latin typeface="fkGroteskNeue"/>
              </a:rPr>
              <a:t>발진기</a:t>
            </a:r>
            <a:r>
              <a:rPr lang="en-US" altLang="ko-KR" sz="2000" b="0" i="0" dirty="0">
                <a:effectLst/>
                <a:latin typeface="fkGroteskNeue"/>
              </a:rPr>
              <a:t>)</a:t>
            </a:r>
            <a:r>
              <a:rPr lang="ko-KR" altLang="en-US" sz="2000" b="0" i="0" dirty="0">
                <a:effectLst/>
                <a:latin typeface="fkGroteskNeue"/>
              </a:rPr>
              <a:t>에 의해 생성되며</a:t>
            </a:r>
            <a:r>
              <a:rPr lang="en-US" altLang="ko-KR" sz="2000" b="0" i="0" dirty="0">
                <a:effectLst/>
                <a:latin typeface="fkGroteskNeue"/>
              </a:rPr>
              <a:t>, </a:t>
            </a:r>
            <a:r>
              <a:rPr lang="ko-KR" altLang="en-US" sz="2000" b="0" i="0" dirty="0">
                <a:effectLst/>
                <a:latin typeface="fkGroteskNeue"/>
              </a:rPr>
              <a:t>주기적으로 높은 상태와 낮은 상태 간을 빠르게 전환하여 메모리와 로직이 동시에 업데이트되도록 합니다</a:t>
            </a:r>
            <a:r>
              <a:rPr lang="en-US" altLang="ko-KR" sz="2000" b="0" i="0" dirty="0">
                <a:effectLst/>
                <a:latin typeface="fkGroteskNeue"/>
              </a:rPr>
              <a:t>. </a:t>
            </a:r>
            <a:r>
              <a:rPr lang="ko-KR" altLang="en-US" sz="2000" b="0" i="0" dirty="0">
                <a:effectLst/>
                <a:latin typeface="fkGroteskNeue"/>
              </a:rPr>
              <a:t>이를 통해 경합 조건</a:t>
            </a:r>
            <a:r>
              <a:rPr lang="en-US" altLang="ko-KR" sz="2000" b="0" i="0" dirty="0">
                <a:effectLst/>
                <a:latin typeface="fkGroteskNeue"/>
              </a:rPr>
              <a:t>(race condition)</a:t>
            </a:r>
            <a:r>
              <a:rPr lang="ko-KR" altLang="en-US" sz="2000" b="0" i="0" dirty="0">
                <a:effectLst/>
                <a:latin typeface="fkGroteskNeue"/>
              </a:rPr>
              <a:t>을 방지하고 안정적인 회로 동작을 보장합니다</a:t>
            </a:r>
            <a:endParaRPr lang="en-CA" altLang="ko-KR" sz="2000" dirty="0"/>
          </a:p>
        </p:txBody>
      </p:sp>
      <p:pic>
        <p:nvPicPr>
          <p:cNvPr id="2050" name="Picture 2" descr="Circuit assembly with crystal oscillator at the center of the image.">
            <a:extLst>
              <a:ext uri="{FF2B5EF4-FFF2-40B4-BE49-F238E27FC236}">
                <a16:creationId xmlns:a16="http://schemas.microsoft.com/office/drawing/2014/main" id="{4607559F-616F-21B6-82B3-B15CD9470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4" t="31443" r="20157" b="13666"/>
          <a:stretch/>
        </p:blipFill>
        <p:spPr bwMode="auto">
          <a:xfrm>
            <a:off x="4387395" y="3953083"/>
            <a:ext cx="3417207" cy="197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552DEA-1A51-84B3-C388-4FF106B2C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561" y="2922511"/>
            <a:ext cx="8560877" cy="78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57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D8346-8ADA-E50D-FCB0-E7FF5E91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Tri-state Output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B505B65-A978-E823-0FA6-D0F746BF44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853981"/>
              </p:ext>
            </p:extLst>
          </p:nvPr>
        </p:nvGraphicFramePr>
        <p:xfrm>
          <a:off x="485776" y="898354"/>
          <a:ext cx="10868024" cy="5682371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971674">
                  <a:extLst>
                    <a:ext uri="{9D8B030D-6E8A-4147-A177-3AD203B41FA5}">
                      <a16:colId xmlns:a16="http://schemas.microsoft.com/office/drawing/2014/main" val="791096244"/>
                    </a:ext>
                  </a:extLst>
                </a:gridCol>
                <a:gridCol w="8896350">
                  <a:extLst>
                    <a:ext uri="{9D8B030D-6E8A-4147-A177-3AD203B41FA5}">
                      <a16:colId xmlns:a16="http://schemas.microsoft.com/office/drawing/2014/main" val="2228598205"/>
                    </a:ext>
                  </a:extLst>
                </a:gridCol>
              </a:tblGrid>
              <a:tr h="231653"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sz="2000" b="0" dirty="0">
                          <a:effectLst/>
                        </a:rPr>
                        <a:t>항목</a:t>
                      </a:r>
                      <a:endParaRPr lang="ko-KR" altLang="en-US" sz="20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6612" marR="26612" marT="13306" marB="13306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sz="2000" b="0" dirty="0">
                          <a:effectLst/>
                        </a:rPr>
                        <a:t>설명</a:t>
                      </a:r>
                      <a:endParaRPr lang="ko-KR" altLang="en-US" sz="20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6612" marR="26612" marT="13306" marB="13306"/>
                </a:tc>
                <a:extLst>
                  <a:ext uri="{0D108BD9-81ED-4DB2-BD59-A6C34878D82A}">
                    <a16:rowId xmlns:a16="http://schemas.microsoft.com/office/drawing/2014/main" val="4042034349"/>
                  </a:ext>
                </a:extLst>
              </a:tr>
              <a:tr h="44282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 dirty="0">
                          <a:effectLst/>
                          <a:latin typeface="+mn-ea"/>
                          <a:ea typeface="+mn-ea"/>
                        </a:rPr>
                        <a:t>정의</a:t>
                      </a:r>
                      <a:endParaRPr lang="ko-KR" alt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6612" marR="26612" marT="13306" marB="13306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effectLst/>
                          <a:latin typeface="+mn-ea"/>
                          <a:ea typeface="+mn-ea"/>
                        </a:rPr>
                        <a:t>출력 핀이 </a:t>
                      </a:r>
                      <a:r>
                        <a:rPr lang="en-US" altLang="ko-KR" sz="1600">
                          <a:effectLst/>
                          <a:latin typeface="+mn-ea"/>
                          <a:ea typeface="+mn-ea"/>
                        </a:rPr>
                        <a:t>HIGH, LOW, Hi-Z(High-Impedance) </a:t>
                      </a:r>
                      <a:r>
                        <a:rPr lang="ko-KR" altLang="en-US" sz="1600">
                          <a:effectLst/>
                          <a:latin typeface="+mn-ea"/>
                          <a:ea typeface="+mn-ea"/>
                        </a:rPr>
                        <a:t>상태 중 하나를 가질 수 있는 출력 방식</a:t>
                      </a:r>
                      <a:r>
                        <a:rPr lang="en-US" altLang="ko-KR" sz="160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6612" marR="26612" marT="13306" marB="13306" anchor="ctr"/>
                </a:tc>
                <a:extLst>
                  <a:ext uri="{0D108BD9-81ED-4DB2-BD59-A6C34878D82A}">
                    <a16:rowId xmlns:a16="http://schemas.microsoft.com/office/drawing/2014/main" val="4207886092"/>
                  </a:ext>
                </a:extLst>
              </a:tr>
              <a:tr h="44282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 dirty="0">
                          <a:effectLst/>
                          <a:latin typeface="+mn-ea"/>
                          <a:ea typeface="+mn-ea"/>
                        </a:rPr>
                        <a:t>구조</a:t>
                      </a:r>
                      <a:endParaRPr lang="ko-KR" alt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6612" marR="26612" marT="13306" marB="13306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추가적인 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Enable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신호를 통해 출력이 활성화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(HIGH/LOW)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되거나</a:t>
                      </a:r>
                      <a:endParaRPr lang="en-CA" altLang="ko-KR" sz="1600" dirty="0">
                        <a:effectLst/>
                        <a:latin typeface="+mn-ea"/>
                        <a:ea typeface="+mn-ea"/>
                      </a:endParaRPr>
                    </a:p>
                    <a:p>
                      <a:pPr fontAlgn="base" latinLnBrk="0"/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 비활성화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(Hi-Z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상태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될 수 있음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6612" marR="26612" marT="13306" marB="13306" anchor="ctr"/>
                </a:tc>
                <a:extLst>
                  <a:ext uri="{0D108BD9-81ED-4DB2-BD59-A6C34878D82A}">
                    <a16:rowId xmlns:a16="http://schemas.microsoft.com/office/drawing/2014/main" val="4055712791"/>
                  </a:ext>
                </a:extLst>
              </a:tr>
              <a:tr h="44282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  <a:latin typeface="+mn-ea"/>
                          <a:ea typeface="+mn-ea"/>
                        </a:rPr>
                        <a:t>작동 방식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6612" marR="26612" marT="13306" marB="13306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Enable = 1: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출력이 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HIGH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또는 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LOW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로 동작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Enable = 0: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출력이 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Hi-Z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상태로 </a:t>
                      </a:r>
                      <a:r>
                        <a:rPr lang="ko-KR" altLang="en-US" sz="1600" dirty="0" err="1">
                          <a:effectLst/>
                          <a:latin typeface="+mn-ea"/>
                          <a:ea typeface="+mn-ea"/>
                        </a:rPr>
                        <a:t>플로팅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6612" marR="26612" marT="13306" marB="13306" anchor="ctr"/>
                </a:tc>
                <a:extLst>
                  <a:ext uri="{0D108BD9-81ED-4DB2-BD59-A6C34878D82A}">
                    <a16:rowId xmlns:a16="http://schemas.microsoft.com/office/drawing/2014/main" val="2022368181"/>
                  </a:ext>
                </a:extLst>
              </a:tr>
              <a:tr h="44282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  <a:latin typeface="+mn-ea"/>
                          <a:ea typeface="+mn-ea"/>
                        </a:rPr>
                        <a:t>특징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6612" marR="26612" marT="13306" marB="13306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Hi-Z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상태에서는 출력 핀이 회로에서 분리되어 전류가 흐르지 않음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여러 장치가 동일한 버스를 공유 가능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6612" marR="26612" marT="13306" marB="13306" anchor="ctr"/>
                </a:tc>
                <a:extLst>
                  <a:ext uri="{0D108BD9-81ED-4DB2-BD59-A6C34878D82A}">
                    <a16:rowId xmlns:a16="http://schemas.microsoft.com/office/drawing/2014/main" val="284062550"/>
                  </a:ext>
                </a:extLst>
              </a:tr>
              <a:tr h="65398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  <a:latin typeface="+mn-ea"/>
                          <a:ea typeface="+mn-ea"/>
                        </a:rPr>
                        <a:t>장점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6612" marR="26612" marT="13306" marB="13306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다중 장치 간 데이터 공유 가능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Hi-Z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상태에서 회로 간섭 없음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외부 </a:t>
                      </a:r>
                      <a:r>
                        <a:rPr lang="ko-KR" altLang="en-US" sz="1600" dirty="0" err="1">
                          <a:effectLst/>
                          <a:latin typeface="+mn-ea"/>
                          <a:ea typeface="+mn-ea"/>
                        </a:rPr>
                        <a:t>풀업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 저항 불필요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6612" marR="26612" marT="13306" marB="13306" anchor="ctr"/>
                </a:tc>
                <a:extLst>
                  <a:ext uri="{0D108BD9-81ED-4DB2-BD59-A6C34878D82A}">
                    <a16:rowId xmlns:a16="http://schemas.microsoft.com/office/drawing/2014/main" val="1586446995"/>
                  </a:ext>
                </a:extLst>
              </a:tr>
              <a:tr h="65398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  <a:latin typeface="+mn-ea"/>
                          <a:ea typeface="+mn-ea"/>
                        </a:rPr>
                        <a:t>단점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6612" marR="26612" marT="13306" marB="13306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Hi-Z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상태에서 외부 노이즈에 취약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충돌 방지를 위해 정확한 제어 필요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복잡한 제어 로직 요구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6612" marR="26612" marT="13306" marB="13306" anchor="ctr"/>
                </a:tc>
                <a:extLst>
                  <a:ext uri="{0D108BD9-81ED-4DB2-BD59-A6C34878D82A}">
                    <a16:rowId xmlns:a16="http://schemas.microsoft.com/office/drawing/2014/main" val="3888906596"/>
                  </a:ext>
                </a:extLst>
              </a:tr>
              <a:tr h="86515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  <a:latin typeface="+mn-ea"/>
                          <a:ea typeface="+mn-ea"/>
                        </a:rPr>
                        <a:t>응용 분야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6612" marR="26612" marT="13306" marB="13306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데이터 버스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메모리 인터페이스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다중 장치 간 데이터 공유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FPGA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600" dirty="0" err="1">
                          <a:effectLst/>
                          <a:latin typeface="+mn-ea"/>
                          <a:ea typeface="+mn-ea"/>
                        </a:rPr>
                        <a:t>마이크로컨트롤러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 설계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6612" marR="26612" marT="13306" marB="13306" anchor="ctr"/>
                </a:tc>
                <a:extLst>
                  <a:ext uri="{0D108BD9-81ED-4DB2-BD59-A6C34878D82A}">
                    <a16:rowId xmlns:a16="http://schemas.microsoft.com/office/drawing/2014/main" val="3128403965"/>
                  </a:ext>
                </a:extLst>
              </a:tr>
              <a:tr h="442820">
                <a:tc>
                  <a:txBody>
                    <a:bodyPr/>
                    <a:lstStyle/>
                    <a:p>
                      <a:pPr fontAlgn="base" latinLnBrk="0"/>
                      <a:r>
                        <a:rPr lang="en-CA" sz="1600" b="0">
                          <a:effectLst/>
                          <a:latin typeface="+mn-ea"/>
                          <a:ea typeface="+mn-ea"/>
                        </a:rPr>
                        <a:t>Hi-Z </a:t>
                      </a:r>
                      <a:r>
                        <a:rPr lang="ko-KR" altLang="en-US" sz="1600" b="0">
                          <a:effectLst/>
                          <a:latin typeface="+mn-ea"/>
                          <a:ea typeface="+mn-ea"/>
                        </a:rPr>
                        <a:t>상태의 역할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6612" marR="26612" marT="13306" marB="13306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출력 핀을 비활성화하여 다른 장치가 동일한 라인을 사용할 수 있도록 허용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전력 소모 감소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6612" marR="26612" marT="13306" marB="13306" anchor="ctr"/>
                </a:tc>
                <a:extLst>
                  <a:ext uri="{0D108BD9-81ED-4DB2-BD59-A6C34878D82A}">
                    <a16:rowId xmlns:a16="http://schemas.microsoft.com/office/drawing/2014/main" val="3527364311"/>
                  </a:ext>
                </a:extLst>
              </a:tr>
              <a:tr h="332735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  <a:latin typeface="+mn-ea"/>
                          <a:ea typeface="+mn-ea"/>
                        </a:rPr>
                        <a:t>전압 레벨 조정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6612" marR="26612" marT="13306" marB="13306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Hi-Z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상태에서는 외부 회로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 err="1">
                          <a:effectLst/>
                          <a:latin typeface="+mn-ea"/>
                          <a:ea typeface="+mn-ea"/>
                        </a:rPr>
                        <a:t>풀업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600" dirty="0" err="1">
                          <a:effectLst/>
                          <a:latin typeface="+mn-ea"/>
                          <a:ea typeface="+mn-ea"/>
                        </a:rPr>
                        <a:t>풀다운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 저항 등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를 통해 출력 전압 레벨 유지 가능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6612" marR="26612" marT="13306" marB="13306" anchor="ctr"/>
                </a:tc>
                <a:extLst>
                  <a:ext uri="{0D108BD9-81ED-4DB2-BD59-A6C34878D82A}">
                    <a16:rowId xmlns:a16="http://schemas.microsoft.com/office/drawing/2014/main" val="3645521310"/>
                  </a:ext>
                </a:extLst>
              </a:tr>
            </a:tbl>
          </a:graphicData>
        </a:graphic>
      </p:graphicFrame>
      <p:pic>
        <p:nvPicPr>
          <p:cNvPr id="15364" name="Picture 4" descr="digital logic - What is the advantage of a tri-state output? - Electrical  Engineering Stack Exchange">
            <a:extLst>
              <a:ext uri="{FF2B5EF4-FFF2-40B4-BE49-F238E27FC236}">
                <a16:creationId xmlns:a16="http://schemas.microsoft.com/office/drawing/2014/main" id="{993D9512-3853-AD4F-0C65-D6C424E23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057" y="3095624"/>
            <a:ext cx="3144518" cy="254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796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24815-6DB9-CFE4-DC09-15E1724A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+mj-ea"/>
              </a:rPr>
              <a:t>SoC </a:t>
            </a:r>
            <a:r>
              <a:rPr lang="ko-KR" altLang="en-US" sz="3200" dirty="0">
                <a:latin typeface="+mj-ea"/>
              </a:rPr>
              <a:t>기본 </a:t>
            </a:r>
            <a:r>
              <a:rPr lang="en-CA" altLang="ko-KR" sz="3200" dirty="0">
                <a:latin typeface="+mj-ea"/>
              </a:rPr>
              <a:t>- </a:t>
            </a:r>
            <a:r>
              <a:rPr lang="en-US" altLang="ko-KR" sz="3200" dirty="0">
                <a:latin typeface="+mj-ea"/>
              </a:rPr>
              <a:t>3</a:t>
            </a:r>
            <a:r>
              <a:rPr lang="ko-KR" altLang="en-US" sz="3200" dirty="0">
                <a:latin typeface="+mj-ea"/>
              </a:rPr>
              <a:t>상태 게이트 버퍼 입출력 제어</a:t>
            </a:r>
            <a:r>
              <a:rPr lang="en-CA" altLang="ko-KR" sz="3200" dirty="0">
                <a:latin typeface="+mj-ea"/>
              </a:rPr>
              <a:t>,</a:t>
            </a:r>
            <a:r>
              <a:rPr lang="ko-KR" altLang="en-US" sz="3200" dirty="0">
                <a:latin typeface="+mj-ea"/>
              </a:rPr>
              <a:t> 실습</a:t>
            </a:r>
            <a:r>
              <a:rPr lang="en-CA" altLang="ko-KR" sz="3200" dirty="0">
                <a:latin typeface="+mj-ea"/>
              </a:rPr>
              <a:t>3</a:t>
            </a:r>
            <a:endParaRPr lang="en-CA" sz="32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1CB162E-6400-9453-B201-C267B465D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9088" y="1120588"/>
            <a:ext cx="6516073" cy="5056188"/>
          </a:xfrm>
        </p:spPr>
      </p:pic>
      <p:sp>
        <p:nvSpPr>
          <p:cNvPr id="3" name="내용 개체 틀 12">
            <a:extLst>
              <a:ext uri="{FF2B5EF4-FFF2-40B4-BE49-F238E27FC236}">
                <a16:creationId xmlns:a16="http://schemas.microsoft.com/office/drawing/2014/main" id="{77E357A5-D315-B00C-754C-2379590EA248}"/>
              </a:ext>
            </a:extLst>
          </p:cNvPr>
          <p:cNvSpPr txBox="1">
            <a:spLocks/>
          </p:cNvSpPr>
          <p:nvPr/>
        </p:nvSpPr>
        <p:spPr>
          <a:xfrm>
            <a:off x="838200" y="1120588"/>
            <a:ext cx="10515600" cy="505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n-ea"/>
              </a:rPr>
              <a:t>SoC</a:t>
            </a:r>
            <a:r>
              <a:rPr lang="ko-KR" altLang="en-US" sz="2400" dirty="0">
                <a:latin typeface="+mn-ea"/>
              </a:rPr>
              <a:t>에서의 </a:t>
            </a:r>
            <a:r>
              <a:rPr lang="en-CA" altLang="ko-KR" sz="2400" dirty="0">
                <a:latin typeface="+mn-ea"/>
              </a:rPr>
              <a:t>3</a:t>
            </a:r>
            <a:r>
              <a:rPr lang="ko-KR" altLang="en-US" sz="2400" dirty="0">
                <a:latin typeface="+mn-ea"/>
              </a:rPr>
              <a:t>상태</a:t>
            </a:r>
            <a:endParaRPr lang="en-CA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게이트 버퍼</a:t>
            </a:r>
          </a:p>
          <a:p>
            <a:r>
              <a:rPr lang="ko-KR" altLang="en-US" sz="2400" dirty="0">
                <a:latin typeface="+mn-ea"/>
              </a:rPr>
              <a:t>다음을 설계해 </a:t>
            </a:r>
            <a:r>
              <a:rPr lang="ko-KR" altLang="en-US" sz="2400" dirty="0" err="1">
                <a:latin typeface="+mn-ea"/>
              </a:rPr>
              <a:t>보시오</a:t>
            </a:r>
            <a:endParaRPr lang="en-CA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5670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54786-70B5-4E97-3454-F835B738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+mj-ea"/>
              </a:rPr>
              <a:t>3</a:t>
            </a:r>
            <a:r>
              <a:rPr lang="ko-KR" altLang="en-US" sz="3200" dirty="0">
                <a:latin typeface="+mj-ea"/>
              </a:rPr>
              <a:t>상태 게이트 버퍼 입출력 제어</a:t>
            </a:r>
            <a:r>
              <a:rPr lang="en-CA" altLang="ko-KR" sz="3200" dirty="0">
                <a:latin typeface="+mj-ea"/>
              </a:rPr>
              <a:t>,</a:t>
            </a:r>
            <a:r>
              <a:rPr lang="ko-KR" altLang="en-US" sz="3200" dirty="0">
                <a:latin typeface="+mj-ea"/>
              </a:rPr>
              <a:t> 실습</a:t>
            </a:r>
            <a:r>
              <a:rPr lang="en-CA" altLang="ko-KR" sz="3200" dirty="0">
                <a:latin typeface="+mj-ea"/>
              </a:rPr>
              <a:t>3</a:t>
            </a:r>
            <a:r>
              <a:rPr lang="ko-KR" altLang="en-US" sz="3200" dirty="0">
                <a:latin typeface="+mj-ea"/>
              </a:rPr>
              <a:t> 시뮬레이션</a:t>
            </a:r>
            <a:endParaRPr lang="en-CA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B89B0F-4985-E8C7-8D14-25009268A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2" y="1519956"/>
            <a:ext cx="5215941" cy="4835181"/>
          </a:xfrm>
          <a:prstGeom prst="rect">
            <a:avLst/>
          </a:prstGeom>
        </p:spPr>
      </p:pic>
      <p:sp>
        <p:nvSpPr>
          <p:cNvPr id="3" name="내용 개체 틀 12">
            <a:extLst>
              <a:ext uri="{FF2B5EF4-FFF2-40B4-BE49-F238E27FC236}">
                <a16:creationId xmlns:a16="http://schemas.microsoft.com/office/drawing/2014/main" id="{71D31DE6-2BEC-14F5-9A58-A037DE5A0F36}"/>
              </a:ext>
            </a:extLst>
          </p:cNvPr>
          <p:cNvSpPr txBox="1">
            <a:spLocks/>
          </p:cNvSpPr>
          <p:nvPr/>
        </p:nvSpPr>
        <p:spPr>
          <a:xfrm>
            <a:off x="838200" y="904876"/>
            <a:ext cx="10515600" cy="527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n-ea"/>
              </a:rPr>
              <a:t>SoC</a:t>
            </a:r>
            <a:r>
              <a:rPr lang="ko-KR" altLang="en-US" sz="2400" dirty="0">
                <a:latin typeface="+mn-ea"/>
              </a:rPr>
              <a:t>에서의 </a:t>
            </a:r>
            <a:r>
              <a:rPr lang="en-CA" altLang="ko-KR" sz="2400" dirty="0">
                <a:latin typeface="+mn-ea"/>
              </a:rPr>
              <a:t>3</a:t>
            </a:r>
            <a:r>
              <a:rPr lang="ko-KR" altLang="en-US" sz="2400" dirty="0">
                <a:latin typeface="+mn-ea"/>
              </a:rPr>
              <a:t>상태 게이트 버퍼</a:t>
            </a:r>
            <a:r>
              <a:rPr lang="en-CA" altLang="ko-KR" sz="2400" dirty="0">
                <a:latin typeface="+mn-ea"/>
              </a:rPr>
              <a:t>,</a:t>
            </a:r>
            <a:r>
              <a:rPr lang="ko-KR" altLang="en-US" sz="2400" dirty="0">
                <a:latin typeface="+mn-ea"/>
              </a:rPr>
              <a:t> 다음을 시뮬레이션 해 </a:t>
            </a:r>
            <a:r>
              <a:rPr lang="ko-KR" altLang="en-US" sz="2400" dirty="0" err="1">
                <a:latin typeface="+mn-ea"/>
              </a:rPr>
              <a:t>보시오</a:t>
            </a:r>
            <a:endParaRPr lang="en-CA" sz="2400" dirty="0">
              <a:latin typeface="+mn-ea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6891640-F9AA-6DD7-19E7-034BAB76E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4113" y="1519956"/>
            <a:ext cx="5059937" cy="4718651"/>
          </a:xfrm>
        </p:spPr>
      </p:pic>
    </p:spTree>
    <p:extLst>
      <p:ext uri="{BB962C8B-B14F-4D97-AF65-F5344CB8AC3E}">
        <p14:creationId xmlns:p14="http://schemas.microsoft.com/office/powerpoint/2010/main" val="768383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5634F-A3E2-E622-477B-7C4EE0DF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+mj-ea"/>
              </a:rPr>
              <a:t>3</a:t>
            </a:r>
            <a:r>
              <a:rPr lang="ko-KR" altLang="en-US" sz="3200" dirty="0">
                <a:latin typeface="+mj-ea"/>
              </a:rPr>
              <a:t>상태 게이트 버퍼 입출력 제어</a:t>
            </a:r>
            <a:r>
              <a:rPr lang="en-CA" altLang="ko-KR" sz="3200" dirty="0">
                <a:latin typeface="+mj-ea"/>
              </a:rPr>
              <a:t>,</a:t>
            </a:r>
            <a:r>
              <a:rPr lang="ko-KR" altLang="en-US" sz="3200" dirty="0">
                <a:latin typeface="+mj-ea"/>
              </a:rPr>
              <a:t> 실습</a:t>
            </a:r>
            <a:r>
              <a:rPr lang="en-CA" altLang="ko-KR" sz="3200" dirty="0">
                <a:latin typeface="+mj-ea"/>
              </a:rPr>
              <a:t>3</a:t>
            </a:r>
            <a:r>
              <a:rPr lang="ko-KR" altLang="en-US" sz="3200" dirty="0">
                <a:latin typeface="+mj-ea"/>
              </a:rPr>
              <a:t> 로직 이해</a:t>
            </a:r>
            <a:endParaRPr lang="en-CA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EE2FD4D-BB4F-3306-B322-C4F7FC366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75337"/>
            <a:ext cx="10515600" cy="3027871"/>
          </a:xfrm>
        </p:spPr>
      </p:pic>
    </p:spTree>
    <p:extLst>
      <p:ext uri="{BB962C8B-B14F-4D97-AF65-F5344CB8AC3E}">
        <p14:creationId xmlns:p14="http://schemas.microsoft.com/office/powerpoint/2010/main" val="3456428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DF0A9-0E37-239D-E46A-3024F1169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/>
          <a:lstStyle/>
          <a:p>
            <a:r>
              <a:rPr lang="en-US" altLang="ko-KR" sz="3200" dirty="0">
                <a:latin typeface="+mj-ea"/>
              </a:rPr>
              <a:t>3</a:t>
            </a:r>
            <a:r>
              <a:rPr lang="ko-KR" altLang="en-US" sz="3200" dirty="0">
                <a:latin typeface="+mj-ea"/>
              </a:rPr>
              <a:t>상태 게이트 버퍼 입출력 제어</a:t>
            </a:r>
            <a:r>
              <a:rPr lang="en-CA" altLang="ko-KR" sz="3200" dirty="0">
                <a:latin typeface="+mj-ea"/>
              </a:rPr>
              <a:t>,</a:t>
            </a:r>
            <a:r>
              <a:rPr lang="ko-KR" altLang="en-US" sz="3200" dirty="0">
                <a:latin typeface="+mj-ea"/>
              </a:rPr>
              <a:t> 실습</a:t>
            </a:r>
            <a:r>
              <a:rPr lang="en-CA" altLang="ko-KR" sz="3200" dirty="0">
                <a:latin typeface="+mj-ea"/>
              </a:rPr>
              <a:t>3</a:t>
            </a:r>
            <a:r>
              <a:rPr lang="ko-KR" altLang="en-US" sz="3200" dirty="0">
                <a:latin typeface="+mj-ea"/>
              </a:rPr>
              <a:t> 시뮬레이션 결과</a:t>
            </a:r>
            <a:endParaRPr lang="en-CA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1A72651-1594-2B60-0E4F-34E830D04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7624" y="1170117"/>
            <a:ext cx="9316750" cy="2762636"/>
          </a:xfr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8BB541F-E6D0-ACBE-A422-757EDA16E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096060"/>
              </p:ext>
            </p:extLst>
          </p:nvPr>
        </p:nvGraphicFramePr>
        <p:xfrm>
          <a:off x="1437624" y="4144640"/>
          <a:ext cx="9165304" cy="217170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145663">
                  <a:extLst>
                    <a:ext uri="{9D8B030D-6E8A-4147-A177-3AD203B41FA5}">
                      <a16:colId xmlns:a16="http://schemas.microsoft.com/office/drawing/2014/main" val="3139364538"/>
                    </a:ext>
                  </a:extLst>
                </a:gridCol>
                <a:gridCol w="755814">
                  <a:extLst>
                    <a:ext uri="{9D8B030D-6E8A-4147-A177-3AD203B41FA5}">
                      <a16:colId xmlns:a16="http://schemas.microsoft.com/office/drawing/2014/main" val="2917567797"/>
                    </a:ext>
                  </a:extLst>
                </a:gridCol>
                <a:gridCol w="770562">
                  <a:extLst>
                    <a:ext uri="{9D8B030D-6E8A-4147-A177-3AD203B41FA5}">
                      <a16:colId xmlns:a16="http://schemas.microsoft.com/office/drawing/2014/main" val="3178344579"/>
                    </a:ext>
                  </a:extLst>
                </a:gridCol>
                <a:gridCol w="1099335">
                  <a:extLst>
                    <a:ext uri="{9D8B030D-6E8A-4147-A177-3AD203B41FA5}">
                      <a16:colId xmlns:a16="http://schemas.microsoft.com/office/drawing/2014/main" val="1172160903"/>
                    </a:ext>
                  </a:extLst>
                </a:gridCol>
                <a:gridCol w="1407559">
                  <a:extLst>
                    <a:ext uri="{9D8B030D-6E8A-4147-A177-3AD203B41FA5}">
                      <a16:colId xmlns:a16="http://schemas.microsoft.com/office/drawing/2014/main" val="4210331686"/>
                    </a:ext>
                  </a:extLst>
                </a:gridCol>
                <a:gridCol w="1695045">
                  <a:extLst>
                    <a:ext uri="{9D8B030D-6E8A-4147-A177-3AD203B41FA5}">
                      <a16:colId xmlns:a16="http://schemas.microsoft.com/office/drawing/2014/main" val="3319279726"/>
                    </a:ext>
                  </a:extLst>
                </a:gridCol>
                <a:gridCol w="1145663">
                  <a:extLst>
                    <a:ext uri="{9D8B030D-6E8A-4147-A177-3AD203B41FA5}">
                      <a16:colId xmlns:a16="http://schemas.microsoft.com/office/drawing/2014/main" val="3176031073"/>
                    </a:ext>
                  </a:extLst>
                </a:gridCol>
                <a:gridCol w="1145663">
                  <a:extLst>
                    <a:ext uri="{9D8B030D-6E8A-4147-A177-3AD203B41FA5}">
                      <a16:colId xmlns:a16="http://schemas.microsoft.com/office/drawing/2014/main" val="51353154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(ns)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clk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oe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data_in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data_out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external_</a:t>
                      </a:r>
                    </a:p>
                    <a:p>
                      <a:pPr algn="ctr" fontAlgn="b"/>
                      <a:r>
                        <a:rPr lang="en-CA" sz="2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drive_enable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external_data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io_pin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8006587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XX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AA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AA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071287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55</a:t>
                      </a:r>
                      <a:endParaRPr lang="en-CA" sz="2000" b="0" i="0" u="none" strike="noStrike" dirty="0">
                        <a:solidFill>
                          <a:schemeClr val="accent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55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55</a:t>
                      </a:r>
                      <a:endParaRPr lang="en-CA" sz="2000" b="0" i="0" u="none" strike="noStrike" dirty="0">
                        <a:solidFill>
                          <a:schemeClr val="accent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6049527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F0</a:t>
                      </a:r>
                      <a:endParaRPr lang="en-CA" sz="20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55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ZZ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F0</a:t>
                      </a:r>
                      <a:endParaRPr lang="en-CA" sz="20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919422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F0</a:t>
                      </a:r>
                      <a:endParaRPr lang="en-CA" sz="20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55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ZZ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F0</a:t>
                      </a:r>
                      <a:endParaRPr lang="en-CA" sz="20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6125596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F0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A5</a:t>
                      </a:r>
                      <a:endParaRPr lang="en-CA" sz="2000" b="0" i="0" u="none" strike="noStrike" dirty="0">
                        <a:solidFill>
                          <a:schemeClr val="accent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A5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20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A5</a:t>
                      </a:r>
                      <a:endParaRPr lang="en-CA" sz="2000" b="0" i="0" u="none" strike="noStrike" dirty="0">
                        <a:solidFill>
                          <a:schemeClr val="accent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3087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517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48697-E240-9CE1-E4F0-84D6F3BE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n-ea"/>
                <a:ea typeface="+mn-ea"/>
              </a:rPr>
              <a:t>SoC</a:t>
            </a:r>
            <a:r>
              <a:rPr lang="ko-KR" altLang="en-US" sz="2800" dirty="0">
                <a:latin typeface="+mn-ea"/>
                <a:ea typeface="+mn-ea"/>
              </a:rPr>
              <a:t>에서 사용되는 </a:t>
            </a:r>
            <a:r>
              <a:rPr lang="en-CA" sz="2800" dirty="0">
                <a:latin typeface="+mn-ea"/>
                <a:ea typeface="+mn-ea"/>
              </a:rPr>
              <a:t>GPIO (General-Purpose Input/Output)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0EED46B3-65BF-BF3B-D11D-2A7419AC6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385178"/>
              </p:ext>
            </p:extLst>
          </p:nvPr>
        </p:nvGraphicFramePr>
        <p:xfrm>
          <a:off x="838199" y="1120775"/>
          <a:ext cx="8294650" cy="5412348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001752">
                  <a:extLst>
                    <a:ext uri="{9D8B030D-6E8A-4147-A177-3AD203B41FA5}">
                      <a16:colId xmlns:a16="http://schemas.microsoft.com/office/drawing/2014/main" val="2032371262"/>
                    </a:ext>
                  </a:extLst>
                </a:gridCol>
                <a:gridCol w="7292898">
                  <a:extLst>
                    <a:ext uri="{9D8B030D-6E8A-4147-A177-3AD203B41FA5}">
                      <a16:colId xmlns:a16="http://schemas.microsoft.com/office/drawing/2014/main" val="530462942"/>
                    </a:ext>
                  </a:extLst>
                </a:gridCol>
              </a:tblGrid>
              <a:tr h="198367"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sz="1600" b="0">
                          <a:effectLst/>
                        </a:rPr>
                        <a:t>항목</a:t>
                      </a:r>
                      <a:endParaRPr lang="ko-KR" altLang="en-US" sz="16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2411" marR="32411" marT="16206" marB="16206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sz="1600" b="0">
                          <a:effectLst/>
                        </a:rPr>
                        <a:t>설명</a:t>
                      </a:r>
                      <a:endParaRPr lang="ko-KR" altLang="en-US" sz="16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32411" marR="32411" marT="16206" marB="16206"/>
                </a:tc>
                <a:extLst>
                  <a:ext uri="{0D108BD9-81ED-4DB2-BD59-A6C34878D82A}">
                    <a16:rowId xmlns:a16="http://schemas.microsoft.com/office/drawing/2014/main" val="412507936"/>
                  </a:ext>
                </a:extLst>
              </a:tr>
              <a:tr h="51201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</a:rPr>
                        <a:t>정의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32411" marR="32411" marT="16206" marB="16206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>
                          <a:effectLst/>
                        </a:rPr>
                        <a:t>GPIO</a:t>
                      </a:r>
                      <a:r>
                        <a:rPr lang="ko-KR" altLang="en-US" sz="1600">
                          <a:effectLst/>
                        </a:rPr>
                        <a:t>는 </a:t>
                      </a:r>
                      <a:r>
                        <a:rPr lang="en-US" altLang="ko-KR" sz="1600">
                          <a:effectLst/>
                        </a:rPr>
                        <a:t>SoC</a:t>
                      </a:r>
                      <a:r>
                        <a:rPr lang="ko-KR" altLang="en-US" sz="1600">
                          <a:effectLst/>
                        </a:rPr>
                        <a:t>에서 디지털 신호의 입출력을 처리하는 다목적 핀으로</a:t>
                      </a:r>
                      <a:r>
                        <a:rPr lang="en-US" altLang="ko-KR" sz="1600">
                          <a:effectLst/>
                        </a:rPr>
                        <a:t>, </a:t>
                      </a:r>
                      <a:r>
                        <a:rPr lang="ko-KR" altLang="en-US" sz="1600">
                          <a:effectLst/>
                        </a:rPr>
                        <a:t>입력 또는 출력으로 구성 가능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endParaRPr lang="en-US" alt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32411" marR="32411" marT="16206" marB="16206" anchor="ctr"/>
                </a:tc>
                <a:extLst>
                  <a:ext uri="{0D108BD9-81ED-4DB2-BD59-A6C34878D82A}">
                    <a16:rowId xmlns:a16="http://schemas.microsoft.com/office/drawing/2014/main" val="4181728175"/>
                  </a:ext>
                </a:extLst>
              </a:tr>
              <a:tr h="44219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</a:rPr>
                        <a:t>구조 및 동작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32411" marR="32411" marT="16206" marB="16206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입력 모드</a:t>
                      </a:r>
                      <a:r>
                        <a:rPr lang="en-US" altLang="ko-KR" sz="1600">
                          <a:effectLst/>
                        </a:rPr>
                        <a:t>: </a:t>
                      </a:r>
                      <a:r>
                        <a:rPr lang="ko-KR" altLang="en-US" sz="1600">
                          <a:effectLst/>
                        </a:rPr>
                        <a:t>외부 신호를 감지하고 </a:t>
                      </a:r>
                      <a:r>
                        <a:rPr lang="en-US" altLang="ko-KR" sz="1600">
                          <a:effectLst/>
                        </a:rPr>
                        <a:t>CPU</a:t>
                      </a:r>
                      <a:r>
                        <a:rPr lang="ko-KR" altLang="en-US" sz="1600">
                          <a:effectLst/>
                        </a:rPr>
                        <a:t>에 전달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br>
                        <a:rPr lang="en-US" altLang="ko-KR" sz="1600">
                          <a:effectLst/>
                        </a:rPr>
                      </a:br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출력 모드</a:t>
                      </a:r>
                      <a:r>
                        <a:rPr lang="en-US" altLang="ko-KR" sz="1600">
                          <a:effectLst/>
                        </a:rPr>
                        <a:t>: CPU </a:t>
                      </a:r>
                      <a:r>
                        <a:rPr lang="ko-KR" altLang="en-US" sz="1600">
                          <a:effectLst/>
                        </a:rPr>
                        <a:t>명령에 따라 외부 장치를 제어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endParaRPr lang="en-US" alt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32411" marR="32411" marT="16206" marB="16206" anchor="ctr"/>
                </a:tc>
                <a:extLst>
                  <a:ext uri="{0D108BD9-81ED-4DB2-BD59-A6C34878D82A}">
                    <a16:rowId xmlns:a16="http://schemas.microsoft.com/office/drawing/2014/main" val="2383040139"/>
                  </a:ext>
                </a:extLst>
              </a:tr>
              <a:tr h="51201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</a:rPr>
                        <a:t>특징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32411" marR="32411" marT="16206" marB="16206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각 핀은 독립적으로 입력</a:t>
                      </a:r>
                      <a:r>
                        <a:rPr lang="en-US" altLang="ko-KR" sz="1600">
                          <a:effectLst/>
                        </a:rPr>
                        <a:t>, </a:t>
                      </a:r>
                      <a:r>
                        <a:rPr lang="ko-KR" altLang="en-US" sz="1600">
                          <a:effectLst/>
                        </a:rPr>
                        <a:t>출력</a:t>
                      </a:r>
                      <a:r>
                        <a:rPr lang="en-US" altLang="ko-KR" sz="1600">
                          <a:effectLst/>
                        </a:rPr>
                        <a:t>, </a:t>
                      </a:r>
                      <a:r>
                        <a:rPr lang="ko-KR" altLang="en-US" sz="1600">
                          <a:effectLst/>
                        </a:rPr>
                        <a:t>또는 양방향으로 설정 가능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br>
                        <a:rPr lang="en-US" altLang="ko-KR" sz="1600">
                          <a:effectLst/>
                        </a:rPr>
                      </a:br>
                      <a:r>
                        <a:rPr lang="en-US" altLang="ko-KR" sz="1600">
                          <a:effectLst/>
                        </a:rPr>
                        <a:t>- Active-High </a:t>
                      </a:r>
                      <a:r>
                        <a:rPr lang="ko-KR" altLang="en-US" sz="1600">
                          <a:effectLst/>
                        </a:rPr>
                        <a:t>또는 </a:t>
                      </a:r>
                      <a:r>
                        <a:rPr lang="en-US" altLang="ko-KR" sz="1600">
                          <a:effectLst/>
                        </a:rPr>
                        <a:t>Active-Low</a:t>
                      </a:r>
                      <a:r>
                        <a:rPr lang="ko-KR" altLang="en-US" sz="1600">
                          <a:effectLst/>
                        </a:rPr>
                        <a:t>로 동작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endParaRPr lang="en-US" alt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32411" marR="32411" marT="16206" marB="16206" anchor="ctr"/>
                </a:tc>
                <a:extLst>
                  <a:ext uri="{0D108BD9-81ED-4DB2-BD59-A6C34878D82A}">
                    <a16:rowId xmlns:a16="http://schemas.microsoft.com/office/drawing/2014/main" val="1895339281"/>
                  </a:ext>
                </a:extLst>
              </a:tr>
              <a:tr h="54855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</a:rPr>
                        <a:t>구성 요소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32411" marR="32411" marT="16206" marB="16206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내부 레지스터를 통해 핀 상태 제어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br>
                        <a:rPr lang="en-US" altLang="ko-KR" sz="1600">
                          <a:effectLst/>
                        </a:rPr>
                      </a:br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풀업</a:t>
                      </a:r>
                      <a:r>
                        <a:rPr lang="en-US" altLang="ko-KR" sz="1600">
                          <a:effectLst/>
                        </a:rPr>
                        <a:t>/</a:t>
                      </a:r>
                      <a:r>
                        <a:rPr lang="ko-KR" altLang="en-US" sz="1600">
                          <a:effectLst/>
                        </a:rPr>
                        <a:t>풀다운 저항 내장 가능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br>
                        <a:rPr lang="en-US" altLang="ko-KR" sz="1600">
                          <a:effectLst/>
                        </a:rPr>
                      </a:br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인터럽트 생성 기능 제공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endParaRPr lang="en-US" alt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32411" marR="32411" marT="16206" marB="16206" anchor="ctr"/>
                </a:tc>
                <a:extLst>
                  <a:ext uri="{0D108BD9-81ED-4DB2-BD59-A6C34878D82A}">
                    <a16:rowId xmlns:a16="http://schemas.microsoft.com/office/drawing/2014/main" val="2753241601"/>
                  </a:ext>
                </a:extLst>
              </a:tr>
              <a:tr h="54855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</a:rPr>
                        <a:t>장점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32411" marR="32411" marT="16206" marB="16206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유연한 핀 구성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br>
                        <a:rPr lang="en-US" altLang="ko-KR" sz="1600">
                          <a:effectLst/>
                        </a:rPr>
                      </a:br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다양한 전압 레벨 지원</a:t>
                      </a:r>
                      <a:r>
                        <a:rPr lang="en-US" altLang="ko-KR" sz="1600">
                          <a:effectLst/>
                        </a:rPr>
                        <a:t>(</a:t>
                      </a:r>
                      <a:r>
                        <a:rPr lang="ko-KR" altLang="en-US" sz="1600">
                          <a:effectLst/>
                        </a:rPr>
                        <a:t>예</a:t>
                      </a:r>
                      <a:r>
                        <a:rPr lang="en-US" altLang="ko-KR" sz="1600">
                          <a:effectLst/>
                        </a:rPr>
                        <a:t>: 1.8V, 3.3V).</a:t>
                      </a:r>
                      <a:br>
                        <a:rPr lang="en-US" altLang="ko-KR" sz="1600">
                          <a:effectLst/>
                        </a:rPr>
                      </a:br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저속 신호 처리에 적합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endParaRPr lang="en-US" alt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32411" marR="32411" marT="16206" marB="16206" anchor="ctr"/>
                </a:tc>
                <a:extLst>
                  <a:ext uri="{0D108BD9-81ED-4DB2-BD59-A6C34878D82A}">
                    <a16:rowId xmlns:a16="http://schemas.microsoft.com/office/drawing/2014/main" val="1365586559"/>
                  </a:ext>
                </a:extLst>
              </a:tr>
              <a:tr h="37346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</a:rPr>
                        <a:t>단점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32411" marR="32411" marT="16206" marB="16206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고속 신호 처리에는 부적합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br>
                        <a:rPr lang="en-US" altLang="ko-KR" sz="1600">
                          <a:effectLst/>
                        </a:rPr>
                      </a:br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외부 회로 설계 시 노이즈와 간섭 방지 필요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endParaRPr lang="en-US" alt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32411" marR="32411" marT="16206" marB="16206" anchor="ctr"/>
                </a:tc>
                <a:extLst>
                  <a:ext uri="{0D108BD9-81ED-4DB2-BD59-A6C34878D82A}">
                    <a16:rowId xmlns:a16="http://schemas.microsoft.com/office/drawing/2014/main" val="1503654920"/>
                  </a:ext>
                </a:extLst>
              </a:tr>
              <a:tr h="54855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</a:rPr>
                        <a:t>응용 분야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32411" marR="32411" marT="16206" marB="16206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>
                          <a:effectLst/>
                        </a:rPr>
                        <a:t>- LED </a:t>
                      </a:r>
                      <a:r>
                        <a:rPr lang="ko-KR" altLang="en-US" sz="1600">
                          <a:effectLst/>
                        </a:rPr>
                        <a:t>제어</a:t>
                      </a:r>
                      <a:r>
                        <a:rPr lang="en-US" altLang="ko-KR" sz="1600">
                          <a:effectLst/>
                        </a:rPr>
                        <a:t>, </a:t>
                      </a:r>
                      <a:r>
                        <a:rPr lang="ko-KR" altLang="en-US" sz="1600">
                          <a:effectLst/>
                        </a:rPr>
                        <a:t>센서 데이터 수집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br>
                        <a:rPr lang="en-US" altLang="ko-KR" sz="1600">
                          <a:effectLst/>
                        </a:rPr>
                      </a:br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버튼 입력 처리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br>
                        <a:rPr lang="en-US" altLang="ko-KR" sz="1600">
                          <a:effectLst/>
                        </a:rPr>
                      </a:br>
                      <a:r>
                        <a:rPr lang="en-US" altLang="ko-KR" sz="1600">
                          <a:effectLst/>
                        </a:rPr>
                        <a:t>- I2C, SPI </a:t>
                      </a:r>
                      <a:r>
                        <a:rPr lang="ko-KR" altLang="en-US" sz="1600">
                          <a:effectLst/>
                        </a:rPr>
                        <a:t>통신 인터페이스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  <a:endParaRPr lang="en-US" altLang="ko-KR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32411" marR="32411" marT="16206" marB="16206" anchor="ctr"/>
                </a:tc>
                <a:extLst>
                  <a:ext uri="{0D108BD9-81ED-4DB2-BD59-A6C34878D82A}">
                    <a16:rowId xmlns:a16="http://schemas.microsoft.com/office/drawing/2014/main" val="680215217"/>
                  </a:ext>
                </a:extLst>
              </a:tr>
              <a:tr h="54855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</a:rPr>
                        <a:t>고급 기능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32411" marR="32411" marT="16206" marB="16206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인터럽트 지원</a:t>
                      </a:r>
                      <a:r>
                        <a:rPr lang="en-US" altLang="ko-KR" sz="1600" dirty="0">
                          <a:effectLst/>
                        </a:rPr>
                        <a:t>(</a:t>
                      </a:r>
                      <a:r>
                        <a:rPr lang="ko-KR" altLang="en-US" sz="1600" dirty="0" err="1">
                          <a:effectLst/>
                        </a:rPr>
                        <a:t>엣지</a:t>
                      </a:r>
                      <a:r>
                        <a:rPr lang="ko-KR" altLang="en-US" sz="1600" dirty="0">
                          <a:effectLst/>
                        </a:rPr>
                        <a:t> 또는 레벨 감지</a:t>
                      </a:r>
                      <a:r>
                        <a:rPr lang="en-US" altLang="ko-KR" sz="1600" dirty="0">
                          <a:effectLst/>
                        </a:rPr>
                        <a:t>).</a:t>
                      </a:r>
                      <a:br>
                        <a:rPr lang="en-US" altLang="ko-KR" sz="1600" dirty="0">
                          <a:effectLst/>
                        </a:rPr>
                      </a:br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하드웨어 </a:t>
                      </a:r>
                      <a:r>
                        <a:rPr lang="ko-KR" altLang="en-US" sz="1600" dirty="0" err="1">
                          <a:effectLst/>
                        </a:rPr>
                        <a:t>디바운싱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br>
                        <a:rPr lang="en-US" altLang="ko-KR" sz="1600" dirty="0">
                          <a:effectLst/>
                        </a:rPr>
                      </a:br>
                      <a:r>
                        <a:rPr lang="en-US" altLang="ko-KR" sz="1600" dirty="0">
                          <a:effectLst/>
                        </a:rPr>
                        <a:t>- PWM </a:t>
                      </a:r>
                      <a:r>
                        <a:rPr lang="ko-KR" altLang="en-US" sz="1600" dirty="0">
                          <a:effectLst/>
                        </a:rPr>
                        <a:t>및 </a:t>
                      </a:r>
                      <a:r>
                        <a:rPr lang="en-US" altLang="ko-KR" sz="1600" dirty="0">
                          <a:effectLst/>
                        </a:rPr>
                        <a:t>Blink </a:t>
                      </a:r>
                      <a:r>
                        <a:rPr lang="ko-KR" altLang="en-US" sz="1600" dirty="0">
                          <a:effectLst/>
                        </a:rPr>
                        <a:t>기능 지원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2411" marR="32411" marT="16206" marB="16206" anchor="ctr"/>
                </a:tc>
                <a:extLst>
                  <a:ext uri="{0D108BD9-81ED-4DB2-BD59-A6C34878D82A}">
                    <a16:rowId xmlns:a16="http://schemas.microsoft.com/office/drawing/2014/main" val="3395182906"/>
                  </a:ext>
                </a:extLst>
              </a:tr>
            </a:tbl>
          </a:graphicData>
        </a:graphic>
      </p:graphicFrame>
      <p:pic>
        <p:nvPicPr>
          <p:cNvPr id="1028" name="Picture 4" descr="Digital IOs - XMC Tutorial">
            <a:extLst>
              <a:ext uri="{FF2B5EF4-FFF2-40B4-BE49-F238E27FC236}">
                <a16:creationId xmlns:a16="http://schemas.microsoft.com/office/drawing/2014/main" id="{DB7EBFC4-316F-9769-38FB-9981881BF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1945242"/>
            <a:ext cx="4552950" cy="401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689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GPIO Overview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29511" y="1141415"/>
            <a:ext cx="11180763" cy="40862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General-purpose input/output (GPIO)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ko-KR" altLang="en-US" dirty="0">
                <a:ea typeface="ＭＳ Ｐゴシック" panose="020B0600070205080204" pitchFamily="34" charset="-128"/>
              </a:rPr>
              <a:t>일반적인 목적으로 사용되며</a:t>
            </a:r>
            <a:r>
              <a:rPr lang="en-US" altLang="ko-KR" dirty="0">
                <a:ea typeface="ＭＳ Ｐゴシック" panose="020B0600070205080204" pitchFamily="34" charset="-128"/>
              </a:rPr>
              <a:t>, </a:t>
            </a:r>
            <a:r>
              <a:rPr lang="ko-KR" altLang="en-US" dirty="0">
                <a:ea typeface="ＭＳ Ｐゴシック" panose="020B0600070205080204" pitchFamily="34" charset="-128"/>
              </a:rPr>
              <a:t>특별한 용도가 정의되지 않음</a:t>
            </a:r>
            <a:r>
              <a:rPr lang="en-US" altLang="ko-KR" dirty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ko-KR" altLang="en-US" dirty="0">
                <a:ea typeface="ＭＳ Ｐゴシック" panose="020B0600070205080204" pitchFamily="34" charset="-128"/>
              </a:rPr>
              <a:t>대부분의 응용 프로그램에서 널리 사용됨</a:t>
            </a:r>
            <a:r>
              <a:rPr lang="en-US" altLang="ko-KR" dirty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ko-KR" altLang="en-US" dirty="0">
                <a:ea typeface="ＭＳ Ｐゴシック" panose="020B0600070205080204" pitchFamily="34" charset="-128"/>
              </a:rPr>
              <a:t>입출력 방향은 방향 레지스터</a:t>
            </a:r>
            <a:r>
              <a:rPr lang="en-US" altLang="ko-KR" dirty="0">
                <a:ea typeface="ＭＳ Ｐゴシック" panose="020B0600070205080204" pitchFamily="34" charset="-128"/>
              </a:rPr>
              <a:t>(direction register)</a:t>
            </a:r>
            <a:r>
              <a:rPr lang="ko-KR" altLang="en-US" dirty="0">
                <a:ea typeface="ＭＳ Ｐゴシック" panose="020B0600070205080204" pitchFamily="34" charset="-128"/>
              </a:rPr>
              <a:t>에 의해 제어됨</a:t>
            </a:r>
            <a:r>
              <a:rPr lang="en-US" altLang="ko-KR" dirty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ko-KR" altLang="en-US" dirty="0">
                <a:ea typeface="ＭＳ Ｐゴシック" panose="020B0600070205080204" pitchFamily="34" charset="-128"/>
              </a:rPr>
              <a:t>특정 비트를 </a:t>
            </a:r>
            <a:r>
              <a:rPr lang="ko-KR" altLang="en-US" dirty="0" err="1">
                <a:ea typeface="ＭＳ Ｐゴシック" panose="020B0600070205080204" pitchFamily="34" charset="-128"/>
              </a:rPr>
              <a:t>마스킹하기</a:t>
            </a:r>
            <a:r>
              <a:rPr lang="ko-KR" altLang="en-US" dirty="0">
                <a:ea typeface="ＭＳ Ｐゴシック" panose="020B0600070205080204" pitchFamily="34" charset="-128"/>
              </a:rPr>
              <a:t> 위해 마스크 레지스터</a:t>
            </a:r>
            <a:r>
              <a:rPr lang="en-US" altLang="ko-KR" dirty="0">
                <a:ea typeface="ＭＳ Ｐゴシック" panose="020B0600070205080204" pitchFamily="34" charset="-128"/>
              </a:rPr>
              <a:t>(mask register)</a:t>
            </a:r>
            <a:r>
              <a:rPr lang="ko-KR" altLang="en-US" dirty="0">
                <a:ea typeface="ＭＳ Ｐゴシック" panose="020B0600070205080204" pitchFamily="34" charset="-128"/>
              </a:rPr>
              <a:t>가 자주 사용됨</a:t>
            </a:r>
            <a:r>
              <a:rPr lang="en-US" altLang="ko-KR" dirty="0">
                <a:ea typeface="ＭＳ Ｐゴシック" panose="020B0600070205080204" pitchFamily="34" charset="-128"/>
              </a:rPr>
              <a:t>.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DD0000-65ED-40F3-A5AC-CBC6148F7E34}"/>
              </a:ext>
            </a:extLst>
          </p:cNvPr>
          <p:cNvCxnSpPr/>
          <p:nvPr/>
        </p:nvCxnSpPr>
        <p:spPr bwMode="auto">
          <a:xfrm flipV="1">
            <a:off x="5742390" y="3390901"/>
            <a:ext cx="0" cy="2798763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90BDBF8-8DE4-4C2A-B66C-D8F288DED947}"/>
              </a:ext>
            </a:extLst>
          </p:cNvPr>
          <p:cNvSpPr/>
          <p:nvPr/>
        </p:nvSpPr>
        <p:spPr bwMode="auto">
          <a:xfrm rot="5400000">
            <a:off x="5611685" y="3630144"/>
            <a:ext cx="263525" cy="302564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DB28B5-495D-4447-84A5-63E66F27683D}"/>
              </a:ext>
            </a:extLst>
          </p:cNvPr>
          <p:cNvSpPr/>
          <p:nvPr/>
        </p:nvSpPr>
        <p:spPr bwMode="auto">
          <a:xfrm rot="16200000">
            <a:off x="5611685" y="3953994"/>
            <a:ext cx="263525" cy="302564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4C8C1C-4E77-4643-A028-04B95B7C3FCE}"/>
              </a:ext>
            </a:extLst>
          </p:cNvPr>
          <p:cNvCxnSpPr/>
          <p:nvPr/>
        </p:nvCxnSpPr>
        <p:spPr bwMode="auto">
          <a:xfrm flipV="1">
            <a:off x="5742390" y="3854451"/>
            <a:ext cx="0" cy="119063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4092D03-6B16-48DE-826E-5E438859FAA2}"/>
              </a:ext>
            </a:extLst>
          </p:cNvPr>
          <p:cNvSpPr/>
          <p:nvPr/>
        </p:nvSpPr>
        <p:spPr bwMode="auto">
          <a:xfrm>
            <a:off x="5714885" y="3978275"/>
            <a:ext cx="55012" cy="412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0D423A6-7615-4F56-AC43-30E37A00C5AC}"/>
              </a:ext>
            </a:extLst>
          </p:cNvPr>
          <p:cNvSpPr/>
          <p:nvPr/>
        </p:nvSpPr>
        <p:spPr bwMode="auto">
          <a:xfrm rot="5400000">
            <a:off x="5611685" y="4433419"/>
            <a:ext cx="263525" cy="302564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55A0F027-E293-49BB-9D88-5E3745D6CBB5}"/>
              </a:ext>
            </a:extLst>
          </p:cNvPr>
          <p:cNvSpPr/>
          <p:nvPr/>
        </p:nvSpPr>
        <p:spPr bwMode="auto">
          <a:xfrm rot="16200000">
            <a:off x="5611685" y="4757269"/>
            <a:ext cx="263525" cy="302564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8AD52D-4AB4-4727-B58D-D614E929C561}"/>
              </a:ext>
            </a:extLst>
          </p:cNvPr>
          <p:cNvCxnSpPr/>
          <p:nvPr/>
        </p:nvCxnSpPr>
        <p:spPr bwMode="auto">
          <a:xfrm flipV="1">
            <a:off x="5742390" y="4657726"/>
            <a:ext cx="0" cy="119063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D9EC492-FEAA-433F-BAA2-3F85698EC97F}"/>
              </a:ext>
            </a:extLst>
          </p:cNvPr>
          <p:cNvSpPr/>
          <p:nvPr/>
        </p:nvSpPr>
        <p:spPr bwMode="auto">
          <a:xfrm>
            <a:off x="5714885" y="4781550"/>
            <a:ext cx="55012" cy="396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96EF52B-B7CD-4AC2-985E-CBBCFEC3AB0B}"/>
              </a:ext>
            </a:extLst>
          </p:cNvPr>
          <p:cNvSpPr/>
          <p:nvPr/>
        </p:nvSpPr>
        <p:spPr bwMode="auto">
          <a:xfrm rot="5400000">
            <a:off x="5611685" y="5281144"/>
            <a:ext cx="263525" cy="302564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2ED2D969-0554-489E-8B02-CD8442D1BBFE}"/>
              </a:ext>
            </a:extLst>
          </p:cNvPr>
          <p:cNvSpPr/>
          <p:nvPr/>
        </p:nvSpPr>
        <p:spPr bwMode="auto">
          <a:xfrm rot="16200000">
            <a:off x="5612479" y="5604200"/>
            <a:ext cx="261937" cy="302564"/>
          </a:xfrm>
          <a:prstGeom prst="triangle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E6811C-31B4-4798-82D7-CC07C1CF4CDC}"/>
              </a:ext>
            </a:extLst>
          </p:cNvPr>
          <p:cNvCxnSpPr/>
          <p:nvPr/>
        </p:nvCxnSpPr>
        <p:spPr bwMode="auto">
          <a:xfrm>
            <a:off x="5894730" y="4105275"/>
            <a:ext cx="1127743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1616C7-4DBB-41AE-B73A-6884E5B03C4B}"/>
              </a:ext>
            </a:extLst>
          </p:cNvPr>
          <p:cNvCxnSpPr/>
          <p:nvPr/>
        </p:nvCxnSpPr>
        <p:spPr bwMode="auto">
          <a:xfrm>
            <a:off x="5894730" y="3781425"/>
            <a:ext cx="1127743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AD7E11-8716-4AF2-954F-B33F12006603}"/>
              </a:ext>
            </a:extLst>
          </p:cNvPr>
          <p:cNvCxnSpPr/>
          <p:nvPr/>
        </p:nvCxnSpPr>
        <p:spPr bwMode="auto">
          <a:xfrm>
            <a:off x="5894730" y="4908550"/>
            <a:ext cx="1127743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D6C78D-20BA-44B8-A79A-99A1D162A87C}"/>
              </a:ext>
            </a:extLst>
          </p:cNvPr>
          <p:cNvCxnSpPr/>
          <p:nvPr/>
        </p:nvCxnSpPr>
        <p:spPr bwMode="auto">
          <a:xfrm>
            <a:off x="5894730" y="4584700"/>
            <a:ext cx="1127743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96DD36-5FA1-4106-B10A-52C8B200FCF3}"/>
              </a:ext>
            </a:extLst>
          </p:cNvPr>
          <p:cNvCxnSpPr/>
          <p:nvPr/>
        </p:nvCxnSpPr>
        <p:spPr bwMode="auto">
          <a:xfrm>
            <a:off x="5894730" y="5754688"/>
            <a:ext cx="1127743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B0B4BE-B684-4FD6-B271-30E6F54EBDB1}"/>
              </a:ext>
            </a:extLst>
          </p:cNvPr>
          <p:cNvCxnSpPr/>
          <p:nvPr/>
        </p:nvCxnSpPr>
        <p:spPr bwMode="auto">
          <a:xfrm>
            <a:off x="5894730" y="5432425"/>
            <a:ext cx="1127743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38EAD3-76B6-4B2C-81DF-5971CF3F5BC2}"/>
              </a:ext>
            </a:extLst>
          </p:cNvPr>
          <p:cNvCxnSpPr>
            <a:endCxn id="6" idx="3"/>
          </p:cNvCxnSpPr>
          <p:nvPr/>
        </p:nvCxnSpPr>
        <p:spPr bwMode="auto">
          <a:xfrm>
            <a:off x="4578678" y="3781425"/>
            <a:ext cx="994445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4ABFB8-EAAB-449B-89A1-C18C049F5850}"/>
              </a:ext>
            </a:extLst>
          </p:cNvPr>
          <p:cNvCxnSpPr/>
          <p:nvPr/>
        </p:nvCxnSpPr>
        <p:spPr bwMode="auto">
          <a:xfrm>
            <a:off x="4597721" y="4105275"/>
            <a:ext cx="994445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7738B4-4DF5-411A-B366-6385463CD6AB}"/>
              </a:ext>
            </a:extLst>
          </p:cNvPr>
          <p:cNvCxnSpPr>
            <a:endCxn id="10" idx="3"/>
          </p:cNvCxnSpPr>
          <p:nvPr/>
        </p:nvCxnSpPr>
        <p:spPr bwMode="auto">
          <a:xfrm>
            <a:off x="4578678" y="4584700"/>
            <a:ext cx="994445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51EFAD-0C3C-414C-9B9C-6BA7FAA7C4E1}"/>
              </a:ext>
            </a:extLst>
          </p:cNvPr>
          <p:cNvCxnSpPr/>
          <p:nvPr/>
        </p:nvCxnSpPr>
        <p:spPr bwMode="auto">
          <a:xfrm>
            <a:off x="4597721" y="4908550"/>
            <a:ext cx="994445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493EAD-6C2D-435A-9EDA-64EA336E6470}"/>
              </a:ext>
            </a:extLst>
          </p:cNvPr>
          <p:cNvCxnSpPr>
            <a:endCxn id="14" idx="3"/>
          </p:cNvCxnSpPr>
          <p:nvPr/>
        </p:nvCxnSpPr>
        <p:spPr bwMode="auto">
          <a:xfrm>
            <a:off x="4578678" y="5432425"/>
            <a:ext cx="994445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FFEEC3-FFF5-4614-A6BC-FE9CE0312B4B}"/>
              </a:ext>
            </a:extLst>
          </p:cNvPr>
          <p:cNvCxnSpPr/>
          <p:nvPr/>
        </p:nvCxnSpPr>
        <p:spPr bwMode="auto">
          <a:xfrm>
            <a:off x="4597721" y="5754688"/>
            <a:ext cx="994445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B5C5EA-78C6-4A52-A4EC-859BB1DFAF79}"/>
              </a:ext>
            </a:extLst>
          </p:cNvPr>
          <p:cNvCxnSpPr/>
          <p:nvPr/>
        </p:nvCxnSpPr>
        <p:spPr bwMode="auto">
          <a:xfrm flipV="1">
            <a:off x="5742390" y="5503863"/>
            <a:ext cx="0" cy="12065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690F42C-3DC9-4F44-A1EA-137E1AC5A06E}"/>
              </a:ext>
            </a:extLst>
          </p:cNvPr>
          <p:cNvSpPr/>
          <p:nvPr/>
        </p:nvSpPr>
        <p:spPr bwMode="auto">
          <a:xfrm>
            <a:off x="5714885" y="5627689"/>
            <a:ext cx="55012" cy="4127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30" name="TextBox 39">
            <a:extLst>
              <a:ext uri="{FF2B5EF4-FFF2-40B4-BE49-F238E27FC236}">
                <a16:creationId xmlns:a16="http://schemas.microsoft.com/office/drawing/2014/main" id="{29EB6D03-B8BB-4A50-8A9B-3B6AF2CBE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672" y="3082926"/>
            <a:ext cx="229780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Direction Register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90A40D-E6D0-44A7-8D0D-3F0E861C1624}"/>
              </a:ext>
            </a:extLst>
          </p:cNvPr>
          <p:cNvSpPr/>
          <p:nvPr/>
        </p:nvSpPr>
        <p:spPr bwMode="auto">
          <a:xfrm>
            <a:off x="2854269" y="3557589"/>
            <a:ext cx="1743452" cy="24526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r">
              <a:defRPr/>
            </a:pPr>
            <a:endParaRPr lang="en-GB" dirty="0">
              <a:cs typeface="+mn-cs"/>
            </a:endParaRPr>
          </a:p>
        </p:txBody>
      </p:sp>
      <p:sp>
        <p:nvSpPr>
          <p:cNvPr id="32" name="TextBox 43">
            <a:extLst>
              <a:ext uri="{FF2B5EF4-FFF2-40B4-BE49-F238E27FC236}">
                <a16:creationId xmlns:a16="http://schemas.microsoft.com/office/drawing/2014/main" id="{3B8C02AC-AC0E-42E1-B0EB-2B1A8AFE7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900" y="3636963"/>
            <a:ext cx="1311821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 eaLnBrk="1" hangingPunct="1"/>
            <a:r>
              <a:rPr lang="en-GB" sz="1200" dirty="0"/>
              <a:t>Bit [0] out</a:t>
            </a:r>
          </a:p>
        </p:txBody>
      </p:sp>
      <p:sp>
        <p:nvSpPr>
          <p:cNvPr id="33" name="TextBox 44">
            <a:extLst>
              <a:ext uri="{FF2B5EF4-FFF2-40B4-BE49-F238E27FC236}">
                <a16:creationId xmlns:a16="http://schemas.microsoft.com/office/drawing/2014/main" id="{D66FFB77-F18E-4E9C-BC1A-C912F4B68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900" y="4427538"/>
            <a:ext cx="1311821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 eaLnBrk="1" hangingPunct="1"/>
            <a:r>
              <a:rPr lang="en-GB" sz="1200" dirty="0"/>
              <a:t>Bit [1] out</a:t>
            </a:r>
          </a:p>
        </p:txBody>
      </p:sp>
      <p:sp>
        <p:nvSpPr>
          <p:cNvPr id="34" name="TextBox 45">
            <a:extLst>
              <a:ext uri="{FF2B5EF4-FFF2-40B4-BE49-F238E27FC236}">
                <a16:creationId xmlns:a16="http://schemas.microsoft.com/office/drawing/2014/main" id="{A37F8F83-7F72-4841-950E-632421934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0486" y="5287964"/>
            <a:ext cx="144723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 eaLnBrk="1" hangingPunct="1"/>
            <a:r>
              <a:rPr lang="en-GB" sz="1200" dirty="0"/>
              <a:t>Bit [2] out</a:t>
            </a:r>
          </a:p>
        </p:txBody>
      </p:sp>
      <p:sp>
        <p:nvSpPr>
          <p:cNvPr id="35" name="TextBox 46">
            <a:extLst>
              <a:ext uri="{FF2B5EF4-FFF2-40B4-BE49-F238E27FC236}">
                <a16:creationId xmlns:a16="http://schemas.microsoft.com/office/drawing/2014/main" id="{FC559F11-5888-4F9C-8E5A-BDABFF8A9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326" y="3948113"/>
            <a:ext cx="1121395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 eaLnBrk="1" hangingPunct="1"/>
            <a:r>
              <a:rPr lang="en-GB" sz="1200" dirty="0"/>
              <a:t>Bit [0] in</a:t>
            </a:r>
          </a:p>
        </p:txBody>
      </p:sp>
      <p:sp>
        <p:nvSpPr>
          <p:cNvPr id="36" name="TextBox 47">
            <a:extLst>
              <a:ext uri="{FF2B5EF4-FFF2-40B4-BE49-F238E27FC236}">
                <a16:creationId xmlns:a16="http://schemas.microsoft.com/office/drawing/2014/main" id="{1D6E4F05-1779-41BE-9A05-7644B53D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326" y="4716463"/>
            <a:ext cx="1121395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 eaLnBrk="1" hangingPunct="1"/>
            <a:r>
              <a:rPr lang="en-GB" sz="1200" dirty="0"/>
              <a:t>Bit [1] in</a:t>
            </a:r>
          </a:p>
        </p:txBody>
      </p:sp>
      <p:sp>
        <p:nvSpPr>
          <p:cNvPr id="37" name="TextBox 48">
            <a:extLst>
              <a:ext uri="{FF2B5EF4-FFF2-40B4-BE49-F238E27FC236}">
                <a16:creationId xmlns:a16="http://schemas.microsoft.com/office/drawing/2014/main" id="{C5E9B318-2BEB-4C1C-B211-9B213AD1B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326" y="5564188"/>
            <a:ext cx="1121395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 eaLnBrk="1" hangingPunct="1"/>
            <a:r>
              <a:rPr lang="en-GB" sz="1200" dirty="0"/>
              <a:t>Bit [2] in</a:t>
            </a:r>
          </a:p>
        </p:txBody>
      </p:sp>
      <p:sp>
        <p:nvSpPr>
          <p:cNvPr id="38" name="TextBox 53">
            <a:extLst>
              <a:ext uri="{FF2B5EF4-FFF2-40B4-BE49-F238E27FC236}">
                <a16:creationId xmlns:a16="http://schemas.microsoft.com/office/drawing/2014/main" id="{223AA5EB-484A-4ED1-8940-251C2A999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8456" y="4532314"/>
            <a:ext cx="22978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To External Devices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C265AD9C-00E3-48EF-A741-144181DF4304}"/>
              </a:ext>
            </a:extLst>
          </p:cNvPr>
          <p:cNvSpPr/>
          <p:nvPr/>
        </p:nvSpPr>
        <p:spPr bwMode="auto">
          <a:xfrm>
            <a:off x="7517580" y="3621088"/>
            <a:ext cx="296218" cy="2360612"/>
          </a:xfrm>
          <a:prstGeom prst="rightBrace">
            <a:avLst>
              <a:gd name="adj1" fmla="val 31823"/>
              <a:gd name="adj2" fmla="val 50000"/>
            </a:avLst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50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CA" dirty="0"/>
              <a:t>SoC AHB</a:t>
            </a:r>
            <a:r>
              <a:rPr lang="en-GB" dirty="0"/>
              <a:t> GPIO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92125" y="1639888"/>
            <a:ext cx="11180763" cy="40862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Basic hardware architecture </a:t>
            </a:r>
          </a:p>
          <a:p>
            <a:pPr lvl="1"/>
            <a:r>
              <a:rPr lang="ko-KR" altLang="en-US" b="0" i="0" dirty="0">
                <a:effectLst/>
                <a:latin typeface="fkGroteskNeue"/>
              </a:rPr>
              <a:t>기본 레지스터인 데이터 입력</a:t>
            </a:r>
            <a:r>
              <a:rPr lang="en-US" altLang="ko-KR" b="0" i="0" dirty="0">
                <a:effectLst/>
                <a:latin typeface="fkGroteskNeue"/>
              </a:rPr>
              <a:t>(data in), </a:t>
            </a:r>
            <a:r>
              <a:rPr lang="ko-KR" altLang="en-US" b="0" i="0" dirty="0">
                <a:effectLst/>
                <a:latin typeface="fkGroteskNeue"/>
              </a:rPr>
              <a:t>데이터 출력</a:t>
            </a:r>
            <a:r>
              <a:rPr lang="en-US" altLang="ko-KR" b="0" i="0" dirty="0">
                <a:effectLst/>
                <a:latin typeface="fkGroteskNeue"/>
              </a:rPr>
              <a:t>(data out), </a:t>
            </a:r>
            <a:r>
              <a:rPr lang="ko-KR" altLang="en-US" b="0" i="0" dirty="0">
                <a:effectLst/>
                <a:latin typeface="fkGroteskNeue"/>
              </a:rPr>
              <a:t>방향 레지스터</a:t>
            </a:r>
            <a:r>
              <a:rPr lang="en-US" altLang="ko-KR" b="0" i="0" dirty="0">
                <a:effectLst/>
                <a:latin typeface="fkGroteskNeue"/>
              </a:rPr>
              <a:t>(direction register)</a:t>
            </a:r>
            <a:r>
              <a:rPr lang="ko-KR" altLang="en-US" b="0" i="0" dirty="0">
                <a:effectLst/>
                <a:latin typeface="fkGroteskNeue"/>
              </a:rPr>
              <a:t>만을 가지고 있음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br>
              <a:rPr lang="ko-KR" altLang="en-US" dirty="0"/>
            </a:b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2C4078-C62B-46A5-8074-3359569C1608}"/>
              </a:ext>
            </a:extLst>
          </p:cNvPr>
          <p:cNvSpPr/>
          <p:nvPr/>
        </p:nvSpPr>
        <p:spPr bwMode="auto">
          <a:xfrm>
            <a:off x="1783654" y="3378200"/>
            <a:ext cx="7705889" cy="27813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60A792-8DE0-4F69-A414-10F7D9B975D0}"/>
              </a:ext>
            </a:extLst>
          </p:cNvPr>
          <p:cNvCxnSpPr/>
          <p:nvPr/>
        </p:nvCxnSpPr>
        <p:spPr bwMode="auto">
          <a:xfrm flipV="1">
            <a:off x="8605122" y="4675188"/>
            <a:ext cx="0" cy="8001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2CF39C-F472-47DB-BF08-75919961F2B7}"/>
              </a:ext>
            </a:extLst>
          </p:cNvPr>
          <p:cNvCxnSpPr/>
          <p:nvPr/>
        </p:nvCxnSpPr>
        <p:spPr bwMode="auto">
          <a:xfrm flipV="1">
            <a:off x="8086740" y="5143500"/>
            <a:ext cx="0" cy="40005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65A86A9-5896-44F5-9C3C-9C06B12C7480}"/>
              </a:ext>
            </a:extLst>
          </p:cNvPr>
          <p:cNvSpPr/>
          <p:nvPr/>
        </p:nvSpPr>
        <p:spPr bwMode="auto">
          <a:xfrm>
            <a:off x="2549588" y="3743326"/>
            <a:ext cx="1428191" cy="2143125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AHB</a:t>
            </a:r>
          </a:p>
          <a:p>
            <a:pPr algn="ctr">
              <a:defRPr/>
            </a:pPr>
            <a:r>
              <a:rPr lang="en-GB" sz="1200" dirty="0"/>
              <a:t>Interface</a:t>
            </a:r>
          </a:p>
        </p:txBody>
      </p:sp>
      <p:sp>
        <p:nvSpPr>
          <p:cNvPr id="9" name="Left-Right Arrow 18">
            <a:extLst>
              <a:ext uri="{FF2B5EF4-FFF2-40B4-BE49-F238E27FC236}">
                <a16:creationId xmlns:a16="http://schemas.microsoft.com/office/drawing/2014/main" id="{5A3003C0-E820-40EC-BFF9-D8A454B034A5}"/>
              </a:ext>
            </a:extLst>
          </p:cNvPr>
          <p:cNvSpPr/>
          <p:nvPr/>
        </p:nvSpPr>
        <p:spPr bwMode="auto">
          <a:xfrm>
            <a:off x="1015603" y="3916364"/>
            <a:ext cx="1533985" cy="414337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Data [31:0] </a:t>
            </a:r>
          </a:p>
        </p:txBody>
      </p:sp>
      <p:sp>
        <p:nvSpPr>
          <p:cNvPr id="10" name="Left-Right Arrow 19">
            <a:extLst>
              <a:ext uri="{FF2B5EF4-FFF2-40B4-BE49-F238E27FC236}">
                <a16:creationId xmlns:a16="http://schemas.microsoft.com/office/drawing/2014/main" id="{B8368AB8-9AD5-4470-836D-C24B05668039}"/>
              </a:ext>
            </a:extLst>
          </p:cNvPr>
          <p:cNvSpPr/>
          <p:nvPr/>
        </p:nvSpPr>
        <p:spPr bwMode="auto">
          <a:xfrm>
            <a:off x="1015603" y="4608514"/>
            <a:ext cx="1533985" cy="414337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Addr [31:0] </a:t>
            </a:r>
          </a:p>
        </p:txBody>
      </p:sp>
      <p:sp>
        <p:nvSpPr>
          <p:cNvPr id="11" name="Left-Right Arrow 20">
            <a:extLst>
              <a:ext uri="{FF2B5EF4-FFF2-40B4-BE49-F238E27FC236}">
                <a16:creationId xmlns:a16="http://schemas.microsoft.com/office/drawing/2014/main" id="{D1E0BFC6-A9AA-4C89-B433-8873374B9B79}"/>
              </a:ext>
            </a:extLst>
          </p:cNvPr>
          <p:cNvSpPr/>
          <p:nvPr/>
        </p:nvSpPr>
        <p:spPr bwMode="auto">
          <a:xfrm>
            <a:off x="1015603" y="5268914"/>
            <a:ext cx="1533985" cy="414337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Control [31:0] </a:t>
            </a:r>
          </a:p>
        </p:txBody>
      </p:sp>
      <p:sp>
        <p:nvSpPr>
          <p:cNvPr id="12" name="Right Arrow 21">
            <a:extLst>
              <a:ext uri="{FF2B5EF4-FFF2-40B4-BE49-F238E27FC236}">
                <a16:creationId xmlns:a16="http://schemas.microsoft.com/office/drawing/2014/main" id="{4A4D40D4-CDA4-4464-80C5-82CE4A90B259}"/>
              </a:ext>
            </a:extLst>
          </p:cNvPr>
          <p:cNvSpPr/>
          <p:nvPr/>
        </p:nvSpPr>
        <p:spPr bwMode="auto">
          <a:xfrm>
            <a:off x="3977779" y="3970338"/>
            <a:ext cx="677069" cy="346075"/>
          </a:xfrm>
          <a:prstGeom prst="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>
                <a:cs typeface="+mn-cs"/>
              </a:rPr>
              <a:t>addr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078B23B7-A253-4ABE-9EF8-56634AB19371}"/>
              </a:ext>
            </a:extLst>
          </p:cNvPr>
          <p:cNvSpPr/>
          <p:nvPr/>
        </p:nvSpPr>
        <p:spPr bwMode="auto">
          <a:xfrm>
            <a:off x="4699281" y="3878263"/>
            <a:ext cx="1343558" cy="534987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Address</a:t>
            </a:r>
          </a:p>
          <a:p>
            <a:pPr algn="ctr">
              <a:defRPr/>
            </a:pPr>
            <a:r>
              <a:rPr lang="en-GB" sz="1200" dirty="0"/>
              <a:t>Decoder</a:t>
            </a:r>
          </a:p>
        </p:txBody>
      </p:sp>
      <p:sp>
        <p:nvSpPr>
          <p:cNvPr id="14" name="Left-Right Arrow 23">
            <a:extLst>
              <a:ext uri="{FF2B5EF4-FFF2-40B4-BE49-F238E27FC236}">
                <a16:creationId xmlns:a16="http://schemas.microsoft.com/office/drawing/2014/main" id="{FA5DCD16-1B3D-4B2B-9814-BD8E60895222}"/>
              </a:ext>
            </a:extLst>
          </p:cNvPr>
          <p:cNvSpPr/>
          <p:nvPr/>
        </p:nvSpPr>
        <p:spPr bwMode="auto">
          <a:xfrm>
            <a:off x="3977779" y="4895851"/>
            <a:ext cx="2302034" cy="373063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>
                <a:cs typeface="+mn-cs"/>
              </a:rPr>
              <a:t>Data </a:t>
            </a:r>
            <a:r>
              <a:rPr lang="en-GB" sz="1200" dirty="0"/>
              <a:t>[31:0] </a:t>
            </a:r>
            <a:r>
              <a:rPr lang="en-GB" sz="1200" dirty="0">
                <a:cs typeface="+mn-cs"/>
              </a:rPr>
              <a:t> </a:t>
            </a:r>
          </a:p>
        </p:txBody>
      </p:sp>
      <p:sp>
        <p:nvSpPr>
          <p:cNvPr id="15" name="Flowchart: Manual Operation 14">
            <a:extLst>
              <a:ext uri="{FF2B5EF4-FFF2-40B4-BE49-F238E27FC236}">
                <a16:creationId xmlns:a16="http://schemas.microsoft.com/office/drawing/2014/main" id="{72446C24-6767-41CE-84F5-CEF28855B542}"/>
              </a:ext>
            </a:extLst>
          </p:cNvPr>
          <p:cNvSpPr/>
          <p:nvPr/>
        </p:nvSpPr>
        <p:spPr bwMode="auto">
          <a:xfrm rot="5400000">
            <a:off x="5784443" y="4883221"/>
            <a:ext cx="1352550" cy="361809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+mn-cs"/>
            </a:endParaRPr>
          </a:p>
        </p:txBody>
      </p:sp>
      <p:cxnSp>
        <p:nvCxnSpPr>
          <p:cNvPr id="16" name="Elbow Connector 25">
            <a:extLst>
              <a:ext uri="{FF2B5EF4-FFF2-40B4-BE49-F238E27FC236}">
                <a16:creationId xmlns:a16="http://schemas.microsoft.com/office/drawing/2014/main" id="{CF3BC850-4919-4B5E-95D5-43444DC0108D}"/>
              </a:ext>
            </a:extLst>
          </p:cNvPr>
          <p:cNvCxnSpPr>
            <a:stCxn id="13" idx="3"/>
            <a:endCxn id="15" idx="1"/>
          </p:cNvCxnSpPr>
          <p:nvPr/>
        </p:nvCxnSpPr>
        <p:spPr bwMode="auto">
          <a:xfrm>
            <a:off x="6042839" y="4146551"/>
            <a:ext cx="416821" cy="377825"/>
          </a:xfrm>
          <a:prstGeom prst="bentConnector2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7" name="Left-Right Arrow 28">
            <a:extLst>
              <a:ext uri="{FF2B5EF4-FFF2-40B4-BE49-F238E27FC236}">
                <a16:creationId xmlns:a16="http://schemas.microsoft.com/office/drawing/2014/main" id="{C0CD4567-9301-4800-9CDD-C55CBAFAC333}"/>
              </a:ext>
            </a:extLst>
          </p:cNvPr>
          <p:cNvSpPr/>
          <p:nvPr/>
        </p:nvSpPr>
        <p:spPr bwMode="auto">
          <a:xfrm>
            <a:off x="6641623" y="5508626"/>
            <a:ext cx="789208" cy="176213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+mn-cs"/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B79EE9CC-2A85-44CA-A078-66ED7410156A}"/>
              </a:ext>
            </a:extLst>
          </p:cNvPr>
          <p:cNvSpPr/>
          <p:nvPr/>
        </p:nvSpPr>
        <p:spPr bwMode="auto">
          <a:xfrm>
            <a:off x="7430830" y="4454525"/>
            <a:ext cx="1760379" cy="198438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Output Data [7:0] 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031F9931-43AE-4E6F-B215-BC6589CF6BF5}"/>
              </a:ext>
            </a:extLst>
          </p:cNvPr>
          <p:cNvSpPr/>
          <p:nvPr/>
        </p:nvSpPr>
        <p:spPr bwMode="auto">
          <a:xfrm>
            <a:off x="7430830" y="4951414"/>
            <a:ext cx="1760379" cy="198437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Input Data [7:0] 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AF82786-9562-4262-9ED8-F3A28C4D1B0F}"/>
              </a:ext>
            </a:extLst>
          </p:cNvPr>
          <p:cNvSpPr/>
          <p:nvPr/>
        </p:nvSpPr>
        <p:spPr bwMode="auto">
          <a:xfrm>
            <a:off x="7430830" y="5486400"/>
            <a:ext cx="1760379" cy="198438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Direction [7:0] 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FF00ACD7-09E7-41C6-987E-1954D673A16E}"/>
              </a:ext>
            </a:extLst>
          </p:cNvPr>
          <p:cNvSpPr/>
          <p:nvPr/>
        </p:nvSpPr>
        <p:spPr bwMode="auto">
          <a:xfrm>
            <a:off x="9969839" y="3743326"/>
            <a:ext cx="1290662" cy="214312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External</a:t>
            </a:r>
          </a:p>
          <a:p>
            <a:pPr algn="ctr">
              <a:defRPr/>
            </a:pPr>
            <a:r>
              <a:rPr lang="en-GB" sz="1200" dirty="0"/>
              <a:t>Devices</a:t>
            </a:r>
          </a:p>
        </p:txBody>
      </p:sp>
      <p:sp>
        <p:nvSpPr>
          <p:cNvPr id="22" name="Right Arrow 37">
            <a:extLst>
              <a:ext uri="{FF2B5EF4-FFF2-40B4-BE49-F238E27FC236}">
                <a16:creationId xmlns:a16="http://schemas.microsoft.com/office/drawing/2014/main" id="{AAA73914-B4C4-481E-8862-54B38147BC5A}"/>
              </a:ext>
            </a:extLst>
          </p:cNvPr>
          <p:cNvSpPr/>
          <p:nvPr/>
        </p:nvSpPr>
        <p:spPr bwMode="auto">
          <a:xfrm>
            <a:off x="9197557" y="4489451"/>
            <a:ext cx="772281" cy="163513"/>
          </a:xfrm>
          <a:prstGeom prst="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+mn-cs"/>
            </a:endParaRPr>
          </a:p>
        </p:txBody>
      </p:sp>
      <p:sp>
        <p:nvSpPr>
          <p:cNvPr id="23" name="Right Arrow 38">
            <a:extLst>
              <a:ext uri="{FF2B5EF4-FFF2-40B4-BE49-F238E27FC236}">
                <a16:creationId xmlns:a16="http://schemas.microsoft.com/office/drawing/2014/main" id="{3175F6BF-3FBB-4515-BCD4-AD815FDD5901}"/>
              </a:ext>
            </a:extLst>
          </p:cNvPr>
          <p:cNvSpPr/>
          <p:nvPr/>
        </p:nvSpPr>
        <p:spPr bwMode="auto">
          <a:xfrm rot="10800000">
            <a:off x="9197557" y="4991100"/>
            <a:ext cx="772281" cy="152400"/>
          </a:xfrm>
          <a:prstGeom prst="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+mn-cs"/>
            </a:endParaRPr>
          </a:p>
        </p:txBody>
      </p:sp>
      <p:sp>
        <p:nvSpPr>
          <p:cNvPr id="24" name="Right Arrow 48">
            <a:extLst>
              <a:ext uri="{FF2B5EF4-FFF2-40B4-BE49-F238E27FC236}">
                <a16:creationId xmlns:a16="http://schemas.microsoft.com/office/drawing/2014/main" id="{0191DA71-57DE-482A-AD9C-4B29B43EDD41}"/>
              </a:ext>
            </a:extLst>
          </p:cNvPr>
          <p:cNvSpPr/>
          <p:nvPr/>
        </p:nvSpPr>
        <p:spPr bwMode="auto">
          <a:xfrm>
            <a:off x="6641622" y="4489450"/>
            <a:ext cx="761702" cy="153988"/>
          </a:xfrm>
          <a:prstGeom prst="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+mn-cs"/>
            </a:endParaRPr>
          </a:p>
        </p:txBody>
      </p:sp>
      <p:sp>
        <p:nvSpPr>
          <p:cNvPr id="25" name="Right Arrow 49">
            <a:extLst>
              <a:ext uri="{FF2B5EF4-FFF2-40B4-BE49-F238E27FC236}">
                <a16:creationId xmlns:a16="http://schemas.microsoft.com/office/drawing/2014/main" id="{38963DE6-D7C6-4510-AF28-E56CD071E9B4}"/>
              </a:ext>
            </a:extLst>
          </p:cNvPr>
          <p:cNvSpPr/>
          <p:nvPr/>
        </p:nvSpPr>
        <p:spPr bwMode="auto">
          <a:xfrm rot="10800000">
            <a:off x="6641623" y="4991100"/>
            <a:ext cx="789208" cy="152400"/>
          </a:xfrm>
          <a:prstGeom prst="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426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GPIO Registers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92125" y="1639889"/>
            <a:ext cx="11180763" cy="2474912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GB" dirty="0"/>
              <a:t>The GPIO peripheral registers include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ko-KR" altLang="en-US" dirty="0">
                <a:ea typeface="ＭＳ Ｐゴシック" panose="020B0600070205080204" pitchFamily="34" charset="-128"/>
              </a:rPr>
              <a:t>데이터 레지스터</a:t>
            </a:r>
          </a:p>
          <a:p>
            <a:pPr lvl="1"/>
            <a:r>
              <a:rPr lang="ko-KR" altLang="en-US" dirty="0">
                <a:ea typeface="ＭＳ Ｐゴシック" panose="020B0600070205080204" pitchFamily="34" charset="-128"/>
              </a:rPr>
              <a:t>입력 데이터</a:t>
            </a:r>
            <a:r>
              <a:rPr lang="en-US" altLang="ko-KR" dirty="0">
                <a:ea typeface="ＭＳ Ｐゴシック" panose="020B0600070205080204" pitchFamily="34" charset="-128"/>
              </a:rPr>
              <a:t>(Input data): </a:t>
            </a:r>
            <a:r>
              <a:rPr lang="ko-KR" altLang="en-US" dirty="0">
                <a:ea typeface="ＭＳ Ｐゴシック" panose="020B0600070205080204" pitchFamily="34" charset="-128"/>
              </a:rPr>
              <a:t>외부 장치로부터 읽어온 데이터를 저장</a:t>
            </a:r>
            <a:r>
              <a:rPr lang="en-US" altLang="ko-KR" dirty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ko-KR" altLang="en-US" dirty="0">
                <a:ea typeface="ＭＳ Ｐゴシック" panose="020B0600070205080204" pitchFamily="34" charset="-128"/>
              </a:rPr>
              <a:t>출력 데이터</a:t>
            </a:r>
            <a:r>
              <a:rPr lang="en-US" altLang="ko-KR" dirty="0">
                <a:ea typeface="ＭＳ Ｐゴシック" panose="020B0600070205080204" pitchFamily="34" charset="-128"/>
              </a:rPr>
              <a:t>(Output data): </a:t>
            </a:r>
            <a:r>
              <a:rPr lang="ko-KR" altLang="en-US" dirty="0">
                <a:ea typeface="ＭＳ Ｐゴシック" panose="020B0600070205080204" pitchFamily="34" charset="-128"/>
              </a:rPr>
              <a:t>외부 장치로 전송할 데이터를 저장</a:t>
            </a:r>
            <a:r>
              <a:rPr lang="en-US" altLang="ko-KR" dirty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ko-KR" altLang="en-US" dirty="0">
                <a:ea typeface="ＭＳ Ｐゴシック" panose="020B0600070205080204" pitchFamily="34" charset="-128"/>
              </a:rPr>
              <a:t>방향 레지스터</a:t>
            </a:r>
            <a:r>
              <a:rPr lang="en-US" altLang="ko-KR" dirty="0">
                <a:ea typeface="ＭＳ Ｐゴシック" panose="020B0600070205080204" pitchFamily="34" charset="-128"/>
              </a:rPr>
              <a:t>(Direction register): </a:t>
            </a:r>
            <a:r>
              <a:rPr lang="ko-KR" altLang="en-US" dirty="0">
                <a:ea typeface="ＭＳ Ｐゴシック" panose="020B0600070205080204" pitchFamily="34" charset="-128"/>
              </a:rPr>
              <a:t>읽기 또는 쓰기 동작을 제어</a:t>
            </a:r>
            <a:r>
              <a:rPr lang="en-US" altLang="ko-KR" dirty="0">
                <a:ea typeface="ＭＳ Ｐゴシック" panose="020B0600070205080204" pitchFamily="34" charset="-128"/>
              </a:rPr>
              <a:t>.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78D901E9-EF89-4ED7-9F16-F0D44F2951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538347"/>
              </p:ext>
            </p:extLst>
          </p:nvPr>
        </p:nvGraphicFramePr>
        <p:xfrm>
          <a:off x="1120861" y="4314825"/>
          <a:ext cx="9923290" cy="1855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78">
                <a:tc>
                  <a:txBody>
                    <a:bodyPr/>
                    <a:lstStyle/>
                    <a:p>
                      <a:r>
                        <a:rPr lang="en-GB" sz="1800" dirty="0"/>
                        <a:t>Register</a:t>
                      </a:r>
                      <a:r>
                        <a:rPr lang="en-GB" sz="1800" baseline="0" dirty="0"/>
                        <a:t> </a:t>
                      </a:r>
                      <a:endParaRPr lang="en-GB" sz="1800" dirty="0"/>
                    </a:p>
                  </a:txBody>
                  <a:tcPr marL="121864" marR="121864" marT="45749" marB="45749"/>
                </a:tc>
                <a:tc>
                  <a:txBody>
                    <a:bodyPr/>
                    <a:lstStyle/>
                    <a:p>
                      <a:r>
                        <a:rPr lang="en-GB" sz="1800" baseline="0" dirty="0"/>
                        <a:t>Address</a:t>
                      </a:r>
                      <a:endParaRPr lang="en-GB" sz="1800" dirty="0"/>
                    </a:p>
                  </a:txBody>
                  <a:tcPr marL="121864" marR="121864" marT="45749" marB="45749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Size</a:t>
                      </a:r>
                    </a:p>
                  </a:txBody>
                  <a:tcPr marL="121864" marR="121864" marT="45749" marB="457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l"/>
                      <a:r>
                        <a:rPr lang="en-GB" sz="1800" dirty="0"/>
                        <a:t>GPIO base address</a:t>
                      </a:r>
                    </a:p>
                  </a:txBody>
                  <a:tcPr marL="121864" marR="121864" marT="45736" marB="4573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0x5300_0000</a:t>
                      </a:r>
                    </a:p>
                  </a:txBody>
                  <a:tcPr marL="121864" marR="121864" marT="45736" marB="45736"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121864" marR="121864" marT="45736" marB="457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l"/>
                      <a:r>
                        <a:rPr lang="en-GB" sz="1800" dirty="0"/>
                        <a:t>Input Data </a:t>
                      </a:r>
                    </a:p>
                  </a:txBody>
                  <a:tcPr marL="121864" marR="121864" marT="45749" marB="4574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0x5300_0000</a:t>
                      </a:r>
                    </a:p>
                  </a:txBody>
                  <a:tcPr marL="121864" marR="121864" marT="45749" marB="45749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 Byte</a:t>
                      </a:r>
                    </a:p>
                  </a:txBody>
                  <a:tcPr marL="121864" marR="121864" marT="45749" marB="457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l"/>
                      <a:r>
                        <a:rPr lang="en-GB" sz="1800" dirty="0"/>
                        <a:t>Output Data </a:t>
                      </a:r>
                    </a:p>
                  </a:txBody>
                  <a:tcPr marL="121864" marR="121864" marT="45749" marB="4574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0x5300_0004</a:t>
                      </a:r>
                    </a:p>
                  </a:txBody>
                  <a:tcPr marL="121864" marR="121864" marT="45749" marB="45749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 Byte</a:t>
                      </a:r>
                    </a:p>
                  </a:txBody>
                  <a:tcPr marL="121864" marR="121864" marT="45749" marB="45749"/>
                </a:tc>
                <a:extLst>
                  <a:ext uri="{0D108BD9-81ED-4DB2-BD59-A6C34878D82A}">
                    <a16:rowId xmlns:a16="http://schemas.microsoft.com/office/drawing/2014/main" val="368641245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l"/>
                      <a:r>
                        <a:rPr lang="en-GB" sz="1800" dirty="0"/>
                        <a:t>Direction </a:t>
                      </a:r>
                    </a:p>
                  </a:txBody>
                  <a:tcPr marL="121864" marR="121864" marT="45749" marB="4574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0x5300_0008</a:t>
                      </a:r>
                    </a:p>
                  </a:txBody>
                  <a:tcPr marL="121864" marR="121864" marT="45749" marB="45749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4</a:t>
                      </a:r>
                      <a:r>
                        <a:rPr lang="en-GB" sz="1800" baseline="0" dirty="0"/>
                        <a:t> </a:t>
                      </a:r>
                      <a:r>
                        <a:rPr lang="en-GB" sz="1800" dirty="0"/>
                        <a:t>Byte</a:t>
                      </a:r>
                    </a:p>
                  </a:txBody>
                  <a:tcPr marL="121864" marR="121864" marT="45749" marB="457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079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0F7F0-7B37-9F6D-31CB-71A8A8B45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26D9F-5896-91E5-484D-7BEA49C0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+mn-ea"/>
                <a:ea typeface="+mn-ea"/>
              </a:rPr>
              <a:t>SoC </a:t>
            </a:r>
            <a:r>
              <a:rPr lang="ko-KR" altLang="en-US" sz="3200" dirty="0">
                <a:latin typeface="+mn-ea"/>
                <a:ea typeface="+mn-ea"/>
              </a:rPr>
              <a:t>기본 </a:t>
            </a:r>
            <a:r>
              <a:rPr lang="en-GB" sz="3200" dirty="0">
                <a:latin typeface="+mn-ea"/>
                <a:ea typeface="+mn-ea"/>
              </a:rPr>
              <a:t>GPIO</a:t>
            </a:r>
            <a:r>
              <a:rPr lang="en-US" altLang="ko-KR" sz="3200" dirty="0">
                <a:latin typeface="+mn-ea"/>
                <a:ea typeface="+mn-ea"/>
              </a:rPr>
              <a:t> </a:t>
            </a:r>
            <a:r>
              <a:rPr lang="ko-KR" altLang="en-US" sz="3200" dirty="0">
                <a:latin typeface="+mn-ea"/>
                <a:ea typeface="+mn-ea"/>
              </a:rPr>
              <a:t>이해하기 </a:t>
            </a:r>
            <a:r>
              <a:rPr lang="en-CA" altLang="ko-KR" sz="3200" dirty="0">
                <a:latin typeface="+mn-ea"/>
                <a:ea typeface="+mn-ea"/>
              </a:rPr>
              <a:t>– AHB </a:t>
            </a:r>
            <a:r>
              <a:rPr lang="en-GB" sz="3200" dirty="0">
                <a:latin typeface="+mn-ea"/>
                <a:ea typeface="+mn-ea"/>
              </a:rPr>
              <a:t>GPIO</a:t>
            </a:r>
            <a:r>
              <a:rPr lang="ko-KR" altLang="en-US" sz="3200" dirty="0">
                <a:latin typeface="+mn-ea"/>
                <a:ea typeface="+mn-ea"/>
              </a:rPr>
              <a:t> 실습 </a:t>
            </a:r>
            <a:r>
              <a:rPr lang="en-CA" altLang="ko-KR" sz="3200" dirty="0">
                <a:latin typeface="+mn-ea"/>
                <a:ea typeface="+mn-ea"/>
              </a:rPr>
              <a:t>4</a:t>
            </a:r>
            <a:endParaRPr lang="en-CA" sz="3200" dirty="0">
              <a:latin typeface="+mn-ea"/>
              <a:ea typeface="+mn-ea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71CB9B5-6303-BDAA-605D-EF12A07CB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3939" y="1581093"/>
            <a:ext cx="5202486" cy="4911782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4C484C-188A-E121-D134-D531BA5C1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425" y="1581093"/>
            <a:ext cx="6214564" cy="4797426"/>
          </a:xfrm>
          <a:prstGeom prst="rect">
            <a:avLst/>
          </a:prstGeom>
        </p:spPr>
      </p:pic>
      <p:sp>
        <p:nvSpPr>
          <p:cNvPr id="10" name="내용 개체 틀 12">
            <a:extLst>
              <a:ext uri="{FF2B5EF4-FFF2-40B4-BE49-F238E27FC236}">
                <a16:creationId xmlns:a16="http://schemas.microsoft.com/office/drawing/2014/main" id="{03A2D1DC-5B5B-C105-788E-0277B301D6F6}"/>
              </a:ext>
            </a:extLst>
          </p:cNvPr>
          <p:cNvSpPr txBox="1">
            <a:spLocks/>
          </p:cNvSpPr>
          <p:nvPr/>
        </p:nvSpPr>
        <p:spPr>
          <a:xfrm>
            <a:off x="838200" y="1120588"/>
            <a:ext cx="10515600" cy="505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n-ea"/>
              </a:rPr>
              <a:t>SoC</a:t>
            </a:r>
            <a:r>
              <a:rPr lang="ko-KR" altLang="en-US" sz="2400" dirty="0">
                <a:latin typeface="+mn-ea"/>
              </a:rPr>
              <a:t>에서의 </a:t>
            </a:r>
            <a:r>
              <a:rPr lang="en-CA" altLang="ko-KR" sz="2400" dirty="0">
                <a:latin typeface="+mn-ea"/>
              </a:rPr>
              <a:t>GPIO, </a:t>
            </a:r>
            <a:r>
              <a:rPr lang="ko-KR" altLang="en-US" sz="2400" dirty="0">
                <a:latin typeface="+mn-ea"/>
              </a:rPr>
              <a:t>다음을 설계해 </a:t>
            </a:r>
            <a:r>
              <a:rPr lang="ko-KR" altLang="en-US" sz="2400" dirty="0" err="1">
                <a:latin typeface="+mn-ea"/>
              </a:rPr>
              <a:t>보시오</a:t>
            </a:r>
            <a:endParaRPr lang="en-CA" sz="2400" dirty="0">
              <a:latin typeface="+mn-ea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415DBFB-5927-1BD8-8139-AD84CCC72BBE}"/>
              </a:ext>
            </a:extLst>
          </p:cNvPr>
          <p:cNvSpPr/>
          <p:nvPr/>
        </p:nvSpPr>
        <p:spPr>
          <a:xfrm>
            <a:off x="483939" y="3749470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  <a:endParaRPr lang="en-CA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176DB30-54A0-4F3B-F795-EB36592DC139}"/>
              </a:ext>
            </a:extLst>
          </p:cNvPr>
          <p:cNvSpPr/>
          <p:nvPr/>
        </p:nvSpPr>
        <p:spPr>
          <a:xfrm>
            <a:off x="483939" y="4502545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2</a:t>
            </a:r>
            <a:endParaRPr lang="en-CA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4E5A974-5AA8-ED5A-F9C5-02FF4465DED4}"/>
              </a:ext>
            </a:extLst>
          </p:cNvPr>
          <p:cNvSpPr/>
          <p:nvPr/>
        </p:nvSpPr>
        <p:spPr>
          <a:xfrm>
            <a:off x="5786204" y="1673149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3</a:t>
            </a:r>
            <a:endParaRPr lang="en-CA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28D319C-4D69-65BF-11F7-4D0305D6C9E3}"/>
              </a:ext>
            </a:extLst>
          </p:cNvPr>
          <p:cNvSpPr/>
          <p:nvPr/>
        </p:nvSpPr>
        <p:spPr>
          <a:xfrm>
            <a:off x="5841518" y="2968329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4</a:t>
            </a:r>
            <a:endParaRPr lang="en-CA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2DE4DA8-648E-869B-C376-28C03196AA53}"/>
              </a:ext>
            </a:extLst>
          </p:cNvPr>
          <p:cNvSpPr/>
          <p:nvPr/>
        </p:nvSpPr>
        <p:spPr>
          <a:xfrm>
            <a:off x="5705537" y="4111975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630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37B2A-B29C-29F4-7078-975C0196B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SoC </a:t>
            </a:r>
            <a:r>
              <a:rPr lang="ko-KR" altLang="en-US" sz="3600" dirty="0"/>
              <a:t>기본 </a:t>
            </a:r>
            <a:r>
              <a:rPr lang="en-US" altLang="ko-KR" sz="3600" dirty="0"/>
              <a:t>System Clock </a:t>
            </a:r>
            <a:r>
              <a:rPr lang="ko-KR" altLang="en-US" dirty="0"/>
              <a:t>개념</a:t>
            </a:r>
            <a:endParaRPr lang="en-CA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5B1BC3B-9976-4808-47E6-2E91DBECA0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192773"/>
              </p:ext>
            </p:extLst>
          </p:nvPr>
        </p:nvGraphicFramePr>
        <p:xfrm>
          <a:off x="797531" y="1064503"/>
          <a:ext cx="10596938" cy="4477162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2367338">
                  <a:extLst>
                    <a:ext uri="{9D8B030D-6E8A-4147-A177-3AD203B41FA5}">
                      <a16:colId xmlns:a16="http://schemas.microsoft.com/office/drawing/2014/main" val="1571281302"/>
                    </a:ext>
                  </a:extLst>
                </a:gridCol>
                <a:gridCol w="8229600">
                  <a:extLst>
                    <a:ext uri="{9D8B030D-6E8A-4147-A177-3AD203B41FA5}">
                      <a16:colId xmlns:a16="http://schemas.microsoft.com/office/drawing/2014/main" val="2370439891"/>
                    </a:ext>
                  </a:extLst>
                </a:gridCol>
              </a:tblGrid>
              <a:tr h="108427"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sz="2400" b="0" dirty="0"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28728" marR="28728" marT="14364" marB="14364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sz="2400" b="0" dirty="0"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28728" marR="28728" marT="14364" marB="14364"/>
                </a:tc>
                <a:extLst>
                  <a:ext uri="{0D108BD9-81ED-4DB2-BD59-A6C34878D82A}">
                    <a16:rowId xmlns:a16="http://schemas.microsoft.com/office/drawing/2014/main" val="2827720872"/>
                  </a:ext>
                </a:extLst>
              </a:tr>
              <a:tr h="725799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2000" b="0">
                          <a:effectLst/>
                          <a:latin typeface="+mn-ea"/>
                          <a:ea typeface="+mn-ea"/>
                        </a:rPr>
                        <a:t>클록 신호의 역할</a:t>
                      </a:r>
                      <a:endParaRPr lang="ko-KR" altLang="en-US" sz="2000">
                        <a:effectLst/>
                        <a:latin typeface="+mn-ea"/>
                        <a:ea typeface="+mn-ea"/>
                      </a:endParaRPr>
                    </a:p>
                  </a:txBody>
                  <a:tcPr marL="28728" marR="28728" marT="14364" marB="14364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디지털 시스템에서 모든 구성 요소</a:t>
                      </a: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(CPU, 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메모리 등</a:t>
                      </a: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의 동작을 동기화하며 데이터 전송과 명령 실행의 기준 신호 제공</a:t>
                      </a: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8728" marR="28728" marT="14364" marB="14364" anchor="ctr"/>
                </a:tc>
                <a:extLst>
                  <a:ext uri="{0D108BD9-81ED-4DB2-BD59-A6C34878D82A}">
                    <a16:rowId xmlns:a16="http://schemas.microsoft.com/office/drawing/2014/main" val="808502871"/>
                  </a:ext>
                </a:extLst>
              </a:tr>
              <a:tr h="80356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2000" b="0" dirty="0" err="1">
                          <a:effectLst/>
                          <a:latin typeface="+mn-ea"/>
                          <a:ea typeface="+mn-ea"/>
                        </a:rPr>
                        <a:t>클록</a:t>
                      </a:r>
                      <a:r>
                        <a:rPr lang="ko-KR" altLang="en-US" sz="2000" b="0" dirty="0">
                          <a:effectLst/>
                          <a:latin typeface="+mn-ea"/>
                          <a:ea typeface="+mn-ea"/>
                        </a:rPr>
                        <a:t> 트리 설계</a:t>
                      </a:r>
                      <a:r>
                        <a:rPr lang="en-US" altLang="ko-KR" sz="2000" b="0" dirty="0">
                          <a:effectLst/>
                          <a:latin typeface="+mn-ea"/>
                          <a:ea typeface="+mn-ea"/>
                        </a:rPr>
                        <a:t>(CTS)</a:t>
                      </a:r>
                      <a:endParaRPr lang="ko-KR" altLang="en-US" sz="2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728" marR="28728" marT="14364" marB="14364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2000" dirty="0" err="1">
                          <a:effectLst/>
                          <a:latin typeface="+mn-ea"/>
                          <a:ea typeface="+mn-ea"/>
                        </a:rPr>
                        <a:t>클록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 신호를 칩 내부의 모든 </a:t>
                      </a:r>
                      <a:r>
                        <a:rPr lang="ko-KR" altLang="en-US" sz="2000" dirty="0" err="1">
                          <a:effectLst/>
                          <a:latin typeface="+mn-ea"/>
                          <a:ea typeface="+mn-ea"/>
                        </a:rPr>
                        <a:t>플립플롭과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 레지스터에 균일하게 분배하도록 트리 구조를 설계</a:t>
                      </a: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지연 최소화와 신호 무결성 유지가 핵심</a:t>
                      </a: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8728" marR="28728" marT="14364" marB="14364" anchor="ctr"/>
                </a:tc>
                <a:extLst>
                  <a:ext uri="{0D108BD9-81ED-4DB2-BD59-A6C34878D82A}">
                    <a16:rowId xmlns:a16="http://schemas.microsoft.com/office/drawing/2014/main" val="2387023732"/>
                  </a:ext>
                </a:extLst>
              </a:tr>
              <a:tr h="49250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2000" b="0" dirty="0" err="1">
                          <a:effectLst/>
                          <a:latin typeface="+mn-ea"/>
                          <a:ea typeface="+mn-ea"/>
                        </a:rPr>
                        <a:t>클록</a:t>
                      </a:r>
                      <a:r>
                        <a:rPr lang="ko-KR" altLang="en-US" sz="2000" b="0" dirty="0">
                          <a:effectLst/>
                          <a:latin typeface="+mn-ea"/>
                          <a:ea typeface="+mn-ea"/>
                        </a:rPr>
                        <a:t> 관리 유닛</a:t>
                      </a:r>
                      <a:r>
                        <a:rPr lang="en-US" altLang="ko-KR" sz="2000" b="0" dirty="0">
                          <a:effectLst/>
                          <a:latin typeface="+mn-ea"/>
                          <a:ea typeface="+mn-ea"/>
                        </a:rPr>
                        <a:t>(CMU)</a:t>
                      </a:r>
                      <a:endParaRPr lang="ko-KR" altLang="en-US" sz="2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728" marR="28728" marT="14364" marB="14364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SoC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에서 </a:t>
                      </a:r>
                      <a:r>
                        <a:rPr lang="ko-KR" altLang="en-US" sz="2000" dirty="0" err="1">
                          <a:effectLst/>
                          <a:latin typeface="+mn-ea"/>
                          <a:ea typeface="+mn-ea"/>
                        </a:rPr>
                        <a:t>클록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 소스와 각 모듈 간 </a:t>
                      </a:r>
                      <a:r>
                        <a:rPr lang="ko-KR" altLang="en-US" sz="2000" dirty="0" err="1">
                          <a:effectLst/>
                          <a:latin typeface="+mn-ea"/>
                          <a:ea typeface="+mn-ea"/>
                        </a:rPr>
                        <a:t>클록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 신호를 제어하며</a:t>
                      </a: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fontAlgn="base" latinLnBrk="0"/>
                      <a:r>
                        <a:rPr lang="ko-KR" altLang="en-US" sz="2000" dirty="0" err="1">
                          <a:effectLst/>
                          <a:latin typeface="+mn-ea"/>
                          <a:ea typeface="+mn-ea"/>
                        </a:rPr>
                        <a:t>클록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 온</a:t>
                      </a: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오프 및 주파수 조정을 담당</a:t>
                      </a: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8728" marR="28728" marT="14364" marB="14364" anchor="ctr"/>
                </a:tc>
                <a:extLst>
                  <a:ext uri="{0D108BD9-81ED-4DB2-BD59-A6C34878D82A}">
                    <a16:rowId xmlns:a16="http://schemas.microsoft.com/office/drawing/2014/main" val="1925723046"/>
                  </a:ext>
                </a:extLst>
              </a:tr>
              <a:tr h="57027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2000" b="0" dirty="0" err="1">
                          <a:effectLst/>
                          <a:latin typeface="+mn-ea"/>
                          <a:ea typeface="+mn-ea"/>
                        </a:rPr>
                        <a:t>지터</a:t>
                      </a:r>
                      <a:r>
                        <a:rPr lang="ko-KR" altLang="en-US" sz="2000" b="0" dirty="0">
                          <a:effectLst/>
                          <a:latin typeface="+mn-ea"/>
                          <a:ea typeface="+mn-ea"/>
                        </a:rPr>
                        <a:t> 관리</a:t>
                      </a:r>
                      <a:endParaRPr lang="ko-KR" altLang="en-US" sz="2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8728" marR="28728" marT="14364" marB="14364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2000" dirty="0" err="1">
                          <a:effectLst/>
                          <a:latin typeface="+mn-ea"/>
                          <a:ea typeface="+mn-ea"/>
                        </a:rPr>
                        <a:t>클록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 신호의 시간적 변동을 최소화하여 정확한 타이밍 제공</a:t>
                      </a: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. PLL(Phase Locked Loop)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과 같은 기술 활용</a:t>
                      </a: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8728" marR="28728" marT="14364" marB="14364" anchor="ctr"/>
                </a:tc>
                <a:extLst>
                  <a:ext uri="{0D108BD9-81ED-4DB2-BD59-A6C34878D82A}">
                    <a16:rowId xmlns:a16="http://schemas.microsoft.com/office/drawing/2014/main" val="3434683283"/>
                  </a:ext>
                </a:extLst>
              </a:tr>
              <a:tr h="57027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2000" b="0">
                          <a:effectLst/>
                          <a:latin typeface="+mn-ea"/>
                          <a:ea typeface="+mn-ea"/>
                        </a:rPr>
                        <a:t>저전력 설계</a:t>
                      </a:r>
                      <a:endParaRPr lang="ko-KR" altLang="en-US" sz="2000">
                        <a:effectLst/>
                        <a:latin typeface="+mn-ea"/>
                        <a:ea typeface="+mn-ea"/>
                      </a:endParaRPr>
                    </a:p>
                  </a:txBody>
                  <a:tcPr marL="28728" marR="28728" marT="14364" marB="14364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2000">
                          <a:effectLst/>
                          <a:latin typeface="+mn-ea"/>
                          <a:ea typeface="+mn-ea"/>
                        </a:rPr>
                        <a:t>필요하지 않은 블록에 클록을 차단</a:t>
                      </a:r>
                      <a:r>
                        <a:rPr lang="en-US" altLang="ko-KR" sz="2000">
                          <a:effectLst/>
                          <a:latin typeface="+mn-ea"/>
                          <a:ea typeface="+mn-ea"/>
                        </a:rPr>
                        <a:t>(Clock Gating)</a:t>
                      </a:r>
                      <a:r>
                        <a:rPr lang="ko-KR" altLang="en-US" sz="2000">
                          <a:effectLst/>
                          <a:latin typeface="+mn-ea"/>
                          <a:ea typeface="+mn-ea"/>
                        </a:rPr>
                        <a:t>하여 전력 소비를 줄이고 시스템 효율성을 높임</a:t>
                      </a:r>
                      <a:r>
                        <a:rPr lang="en-US" altLang="ko-KR" sz="2000" b="0" u="none" strike="noStrike">
                          <a:effectLst/>
                          <a:latin typeface="+mn-ea"/>
                          <a:ea typeface="+mn-ea"/>
                          <a:hlinkClick r:id="rId3"/>
                        </a:rPr>
                        <a:t>3</a:t>
                      </a:r>
                      <a:r>
                        <a:rPr lang="en-US" altLang="ko-KR" sz="200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8728" marR="28728" marT="14364" marB="14364" anchor="ctr"/>
                </a:tc>
                <a:extLst>
                  <a:ext uri="{0D108BD9-81ED-4DB2-BD59-A6C34878D82A}">
                    <a16:rowId xmlns:a16="http://schemas.microsoft.com/office/drawing/2014/main" val="3086720420"/>
                  </a:ext>
                </a:extLst>
              </a:tr>
              <a:tr h="49250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2000" b="0">
                          <a:effectLst/>
                          <a:latin typeface="+mn-ea"/>
                          <a:ea typeface="+mn-ea"/>
                        </a:rPr>
                        <a:t>자동화된 설계 도구</a:t>
                      </a:r>
                      <a:endParaRPr lang="ko-KR" altLang="en-US" sz="2000">
                        <a:effectLst/>
                        <a:latin typeface="+mn-ea"/>
                        <a:ea typeface="+mn-ea"/>
                      </a:endParaRPr>
                    </a:p>
                  </a:txBody>
                  <a:tcPr marL="28728" marR="28728" marT="14364" marB="14364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복잡한 </a:t>
                      </a: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SoC 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설계를 위해 </a:t>
                      </a:r>
                      <a:r>
                        <a:rPr lang="ko-KR" altLang="en-US" sz="2000" dirty="0" err="1">
                          <a:effectLst/>
                          <a:latin typeface="+mn-ea"/>
                          <a:ea typeface="+mn-ea"/>
                        </a:rPr>
                        <a:t>클록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 트리 생성</a:t>
                      </a: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검증</a:t>
                      </a: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최적화를 자동화하는 </a:t>
                      </a: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EDA </a:t>
                      </a:r>
                      <a:r>
                        <a:rPr lang="ko-KR" altLang="en-US" sz="2000" dirty="0">
                          <a:effectLst/>
                          <a:latin typeface="+mn-ea"/>
                          <a:ea typeface="+mn-ea"/>
                        </a:rPr>
                        <a:t>도구 활용</a:t>
                      </a:r>
                      <a:r>
                        <a:rPr lang="en-US" altLang="ko-KR" sz="20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28728" marR="28728" marT="14364" marB="14364" anchor="ctr"/>
                </a:tc>
                <a:extLst>
                  <a:ext uri="{0D108BD9-81ED-4DB2-BD59-A6C34878D82A}">
                    <a16:rowId xmlns:a16="http://schemas.microsoft.com/office/drawing/2014/main" val="475581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6143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D69E4-8824-F74E-F3C1-28B02A51C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D8CEF-A158-0AD1-CB2E-12206321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latin typeface="+mj-ea"/>
              </a:rPr>
              <a:t>SoC </a:t>
            </a:r>
            <a:r>
              <a:rPr lang="ko-KR" altLang="en-US" sz="2400" dirty="0">
                <a:latin typeface="+mj-ea"/>
              </a:rPr>
              <a:t>기본 </a:t>
            </a:r>
            <a:r>
              <a:rPr lang="en-US" altLang="ko-KR" sz="2400" dirty="0">
                <a:latin typeface="+mj-ea"/>
              </a:rPr>
              <a:t>IO </a:t>
            </a:r>
            <a:r>
              <a:rPr lang="ko-KR" altLang="en-US" sz="2400" dirty="0">
                <a:latin typeface="+mj-ea"/>
              </a:rPr>
              <a:t>이해하기 </a:t>
            </a:r>
            <a:r>
              <a:rPr lang="en-CA" altLang="ko-KR" sz="2400" dirty="0">
                <a:latin typeface="+mj-ea"/>
              </a:rPr>
              <a:t>- </a:t>
            </a:r>
            <a:r>
              <a:rPr lang="en-US" altLang="ko-KR" sz="2400" dirty="0">
                <a:latin typeface="+mj-ea"/>
              </a:rPr>
              <a:t>3</a:t>
            </a:r>
            <a:r>
              <a:rPr lang="ko-KR" altLang="en-US" sz="2400" dirty="0">
                <a:latin typeface="+mj-ea"/>
              </a:rPr>
              <a:t>상태 게이트 버퍼 입출력 제어</a:t>
            </a:r>
            <a:r>
              <a:rPr lang="en-CA" altLang="ko-KR" sz="2400" dirty="0">
                <a:latin typeface="+mj-ea"/>
              </a:rPr>
              <a:t>,</a:t>
            </a:r>
            <a:r>
              <a:rPr lang="ko-KR" altLang="en-US" sz="2400" dirty="0">
                <a:latin typeface="+mj-ea"/>
              </a:rPr>
              <a:t> 실습 시뮬레이션</a:t>
            </a:r>
            <a:endParaRPr lang="en-CA" sz="24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D767FB7-3542-16CE-BEA2-014AF144F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0815" y="1531143"/>
            <a:ext cx="4686785" cy="5056188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A9DCAD-7BE2-9BBB-333A-16F6FDF5F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402" y="1617662"/>
            <a:ext cx="5105867" cy="4867275"/>
          </a:xfrm>
          <a:prstGeom prst="rect">
            <a:avLst/>
          </a:prstGeom>
        </p:spPr>
      </p:pic>
      <p:sp>
        <p:nvSpPr>
          <p:cNvPr id="11" name="내용 개체 틀 12">
            <a:extLst>
              <a:ext uri="{FF2B5EF4-FFF2-40B4-BE49-F238E27FC236}">
                <a16:creationId xmlns:a16="http://schemas.microsoft.com/office/drawing/2014/main" id="{09075A1B-D411-698A-0663-EFB269B5FC9A}"/>
              </a:ext>
            </a:extLst>
          </p:cNvPr>
          <p:cNvSpPr txBox="1">
            <a:spLocks/>
          </p:cNvSpPr>
          <p:nvPr/>
        </p:nvSpPr>
        <p:spPr>
          <a:xfrm>
            <a:off x="838200" y="1120588"/>
            <a:ext cx="10515600" cy="505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n-ea"/>
              </a:rPr>
              <a:t>SoC</a:t>
            </a:r>
            <a:r>
              <a:rPr lang="ko-KR" altLang="en-US" sz="2400" dirty="0">
                <a:latin typeface="+mn-ea"/>
              </a:rPr>
              <a:t>에서의 </a:t>
            </a:r>
            <a:r>
              <a:rPr lang="en-CA" altLang="ko-KR" sz="2400" dirty="0">
                <a:latin typeface="+mn-ea"/>
              </a:rPr>
              <a:t>GPIO, </a:t>
            </a:r>
            <a:r>
              <a:rPr lang="ko-KR" altLang="en-US" sz="2400" dirty="0">
                <a:latin typeface="+mn-ea"/>
              </a:rPr>
              <a:t>다음을 시뮬레이션 해 </a:t>
            </a:r>
            <a:r>
              <a:rPr lang="ko-KR" altLang="en-US" sz="2400" dirty="0" err="1">
                <a:latin typeface="+mn-ea"/>
              </a:rPr>
              <a:t>보시오</a:t>
            </a:r>
            <a:endParaRPr lang="en-CA" sz="2400" dirty="0">
              <a:latin typeface="+mn-ea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9F94FF9-4013-89F3-B77D-77B11364C617}"/>
              </a:ext>
            </a:extLst>
          </p:cNvPr>
          <p:cNvSpPr/>
          <p:nvPr/>
        </p:nvSpPr>
        <p:spPr>
          <a:xfrm>
            <a:off x="6876790" y="1892095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  <a:endParaRPr lang="en-CA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EFFF8A8-FB3B-F509-7550-73AAC18B9FDD}"/>
              </a:ext>
            </a:extLst>
          </p:cNvPr>
          <p:cNvSpPr/>
          <p:nvPr/>
        </p:nvSpPr>
        <p:spPr>
          <a:xfrm>
            <a:off x="6876790" y="3295560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2</a:t>
            </a:r>
            <a:endParaRPr lang="en-CA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4D99DFC-5CC0-260A-E4D9-4CABB1D97DB1}"/>
              </a:ext>
            </a:extLst>
          </p:cNvPr>
          <p:cNvSpPr/>
          <p:nvPr/>
        </p:nvSpPr>
        <p:spPr>
          <a:xfrm>
            <a:off x="6876790" y="4157439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3</a:t>
            </a:r>
            <a:endParaRPr lang="en-CA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3C321F0-FFB6-3DB3-3F05-003D2ED5F039}"/>
              </a:ext>
            </a:extLst>
          </p:cNvPr>
          <p:cNvSpPr/>
          <p:nvPr/>
        </p:nvSpPr>
        <p:spPr>
          <a:xfrm>
            <a:off x="6876790" y="4936865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43712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528E9-4BAF-3778-24BF-7536088DD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45E13-FCC7-4A23-261C-2AA11D99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800"/>
          </a:xfrm>
        </p:spPr>
        <p:txBody>
          <a:bodyPr/>
          <a:lstStyle/>
          <a:p>
            <a:r>
              <a:rPr lang="en-US" altLang="ko-KR" sz="2800" dirty="0">
                <a:latin typeface="+mj-ea"/>
              </a:rPr>
              <a:t>3</a:t>
            </a:r>
            <a:r>
              <a:rPr lang="ko-KR" altLang="en-US" sz="2800" dirty="0">
                <a:latin typeface="+mj-ea"/>
              </a:rPr>
              <a:t>상태 게이트 버퍼 입출력 제어</a:t>
            </a:r>
            <a:r>
              <a:rPr lang="en-CA" altLang="ko-KR" sz="2800" dirty="0">
                <a:latin typeface="+mj-ea"/>
              </a:rPr>
              <a:t>,</a:t>
            </a:r>
            <a:r>
              <a:rPr lang="ko-KR" altLang="en-US" sz="2800" dirty="0">
                <a:latin typeface="+mj-ea"/>
              </a:rPr>
              <a:t> 실습 시뮬레이션 결과</a:t>
            </a:r>
            <a:endParaRPr lang="en-CA" sz="28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365825F-C34E-8DB3-C940-7634B8D7D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7387" y="1069923"/>
            <a:ext cx="8277225" cy="2359077"/>
          </a:xfrm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B097E8-98EB-4524-B8E9-7D5B75333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2915"/>
              </p:ext>
            </p:extLst>
          </p:nvPr>
        </p:nvGraphicFramePr>
        <p:xfrm>
          <a:off x="676275" y="3429000"/>
          <a:ext cx="10839450" cy="3327742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797490653"/>
                    </a:ext>
                  </a:extLst>
                </a:gridCol>
                <a:gridCol w="3381375">
                  <a:extLst>
                    <a:ext uri="{9D8B030D-6E8A-4147-A177-3AD203B41FA5}">
                      <a16:colId xmlns:a16="http://schemas.microsoft.com/office/drawing/2014/main" val="2237639863"/>
                    </a:ext>
                  </a:extLst>
                </a:gridCol>
                <a:gridCol w="4452834">
                  <a:extLst>
                    <a:ext uri="{9D8B030D-6E8A-4147-A177-3AD203B41FA5}">
                      <a16:colId xmlns:a16="http://schemas.microsoft.com/office/drawing/2014/main" val="1081347838"/>
                    </a:ext>
                  </a:extLst>
                </a:gridCol>
                <a:gridCol w="1119291">
                  <a:extLst>
                    <a:ext uri="{9D8B030D-6E8A-4147-A177-3AD203B41FA5}">
                      <a16:colId xmlns:a16="http://schemas.microsoft.com/office/drawing/2014/main" val="1386440287"/>
                    </a:ext>
                  </a:extLst>
                </a:gridCol>
              </a:tblGrid>
              <a:tr h="69957"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sz="1600" b="0">
                          <a:effectLst/>
                        </a:rPr>
                        <a:t>테스트 단계</a:t>
                      </a:r>
                      <a:endParaRPr lang="ko-KR" altLang="en-US" sz="16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22546" marR="22546" marT="11273" marB="11273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sz="1600" b="0">
                          <a:effectLst/>
                        </a:rPr>
                        <a:t>입력 조건</a:t>
                      </a:r>
                      <a:endParaRPr lang="ko-KR" altLang="en-US" sz="16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22546" marR="22546" marT="11273" marB="11273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sz="1600" b="0">
                          <a:effectLst/>
                        </a:rPr>
                        <a:t>예상 결과</a:t>
                      </a:r>
                      <a:endParaRPr lang="ko-KR" altLang="en-US" sz="16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22546" marR="22546" marT="11273" marB="11273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sz="1600" b="0">
                          <a:effectLst/>
                        </a:rPr>
                        <a:t>결과 상태</a:t>
                      </a:r>
                      <a:endParaRPr lang="ko-KR" altLang="en-US" sz="16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22546" marR="22546" marT="11273" marB="11273"/>
                </a:tc>
                <a:extLst>
                  <a:ext uri="{0D108BD9-81ED-4DB2-BD59-A6C34878D82A}">
                    <a16:rowId xmlns:a16="http://schemas.microsoft.com/office/drawing/2014/main" val="285690153"/>
                  </a:ext>
                </a:extLst>
              </a:tr>
              <a:tr h="30981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</a:rPr>
                        <a:t>초기화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2546" marR="22546" marT="11273" marB="11273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>
                          <a:effectLst/>
                        </a:rPr>
                        <a:t>- reset_n = 0</a:t>
                      </a:r>
                      <a:br>
                        <a:rPr lang="en-US" altLang="ko-KR" sz="1600">
                          <a:effectLst/>
                        </a:rPr>
                      </a:br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모든 레지스터 초기화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2546" marR="22546" marT="11273" marB="11273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dirty="0">
                          <a:effectLst/>
                        </a:rPr>
                        <a:t>- </a:t>
                      </a:r>
                      <a:r>
                        <a:rPr lang="en-US" altLang="ko-KR" sz="1600" dirty="0" err="1">
                          <a:effectLst/>
                        </a:rPr>
                        <a:t>gpio_out</a:t>
                      </a:r>
                      <a:r>
                        <a:rPr lang="en-US" altLang="ko-KR" sz="1600" dirty="0">
                          <a:effectLst/>
                        </a:rPr>
                        <a:t> = 0</a:t>
                      </a:r>
                      <a:br>
                        <a:rPr lang="en-US" altLang="ko-KR" sz="1600" dirty="0">
                          <a:effectLst/>
                        </a:rPr>
                      </a:br>
                      <a:r>
                        <a:rPr lang="en-US" altLang="ko-KR" sz="1600" dirty="0">
                          <a:effectLst/>
                        </a:rPr>
                        <a:t>- </a:t>
                      </a:r>
                      <a:r>
                        <a:rPr lang="en-US" altLang="ko-KR" sz="1600" dirty="0" err="1">
                          <a:effectLst/>
                        </a:rPr>
                        <a:t>gpio_dir</a:t>
                      </a:r>
                      <a:r>
                        <a:rPr lang="en-US" altLang="ko-KR" sz="1600" dirty="0">
                          <a:effectLst/>
                        </a:rPr>
                        <a:t> = 0   // </a:t>
                      </a:r>
                      <a:r>
                        <a:rPr lang="ko-KR" altLang="en-US" sz="1600" dirty="0">
                          <a:effectLst/>
                        </a:rPr>
                        <a:t>내부 레지스터 초기화</a:t>
                      </a:r>
                      <a:endParaRPr lang="ko-KR" alt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2546" marR="22546" marT="11273" marB="11273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effectLst/>
                        </a:rPr>
                        <a:t>성공</a:t>
                      </a:r>
                      <a:endParaRPr lang="ko-KR" alt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2546" marR="22546" marT="11273" marB="11273" anchor="ctr"/>
                </a:tc>
                <a:extLst>
                  <a:ext uri="{0D108BD9-81ED-4DB2-BD59-A6C34878D82A}">
                    <a16:rowId xmlns:a16="http://schemas.microsoft.com/office/drawing/2014/main" val="3411720250"/>
                  </a:ext>
                </a:extLst>
              </a:tr>
              <a:tr h="24984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</a:rPr>
                        <a:t>방향 레지스터 설정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2546" marR="22546" marT="11273" marB="11273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주소</a:t>
                      </a:r>
                      <a:r>
                        <a:rPr lang="en-US" altLang="ko-KR" sz="1600" dirty="0">
                          <a:effectLst/>
                        </a:rPr>
                        <a:t>: 0</a:t>
                      </a:r>
                      <a:r>
                        <a:rPr lang="en-CA" sz="1600" dirty="0">
                          <a:effectLst/>
                        </a:rPr>
                        <a:t>x5300_0008</a:t>
                      </a:r>
                      <a:br>
                        <a:rPr lang="en-CA" sz="1600" dirty="0">
                          <a:effectLst/>
                        </a:rPr>
                      </a:br>
                      <a:r>
                        <a:rPr lang="en-CA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데이터</a:t>
                      </a:r>
                      <a:r>
                        <a:rPr lang="en-US" altLang="ko-KR" sz="1600" dirty="0">
                          <a:effectLst/>
                        </a:rPr>
                        <a:t>: 0</a:t>
                      </a:r>
                      <a:r>
                        <a:rPr lang="en-CA" sz="1600" dirty="0">
                          <a:effectLst/>
                        </a:rPr>
                        <a:t>b11110000</a:t>
                      </a:r>
                      <a:endParaRPr lang="en-CA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2546" marR="22546" marT="11273" marB="11273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상위 </a:t>
                      </a:r>
                      <a:r>
                        <a:rPr lang="en-US" altLang="ko-KR" sz="1600">
                          <a:effectLst/>
                        </a:rPr>
                        <a:t>4</a:t>
                      </a:r>
                      <a:r>
                        <a:rPr lang="ko-KR" altLang="en-US" sz="1600">
                          <a:effectLst/>
                        </a:rPr>
                        <a:t>비트는 출력</a:t>
                      </a:r>
                      <a:r>
                        <a:rPr lang="en-US" altLang="ko-KR" sz="1600">
                          <a:effectLst/>
                        </a:rPr>
                        <a:t>, </a:t>
                      </a:r>
                      <a:r>
                        <a:rPr lang="ko-KR" altLang="en-US" sz="1600">
                          <a:effectLst/>
                        </a:rPr>
                        <a:t>하위 </a:t>
                      </a:r>
                      <a:r>
                        <a:rPr lang="en-US" altLang="ko-KR" sz="1600">
                          <a:effectLst/>
                        </a:rPr>
                        <a:t>4</a:t>
                      </a:r>
                      <a:r>
                        <a:rPr lang="ko-KR" altLang="en-US" sz="1600">
                          <a:effectLst/>
                        </a:rPr>
                        <a:t>비트는 입력으로 설정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2546" marR="22546" marT="11273" marB="11273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effectLst/>
                        </a:rPr>
                        <a:t>성공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2546" marR="22546" marT="11273" marB="11273" anchor="ctr"/>
                </a:tc>
                <a:extLst>
                  <a:ext uri="{0D108BD9-81ED-4DB2-BD59-A6C34878D82A}">
                    <a16:rowId xmlns:a16="http://schemas.microsoft.com/office/drawing/2014/main" val="4093041629"/>
                  </a:ext>
                </a:extLst>
              </a:tr>
              <a:tr h="279828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</a:rPr>
                        <a:t>출력 데이터 설정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2546" marR="22546" marT="11273" marB="11273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주소</a:t>
                      </a:r>
                      <a:r>
                        <a:rPr lang="en-US" altLang="ko-KR" sz="1600" dirty="0">
                          <a:effectLst/>
                        </a:rPr>
                        <a:t>: 0</a:t>
                      </a:r>
                      <a:r>
                        <a:rPr lang="en-CA" sz="1600" dirty="0">
                          <a:effectLst/>
                        </a:rPr>
                        <a:t>x5300_0004</a:t>
                      </a:r>
                      <a:br>
                        <a:rPr lang="en-CA" sz="1600" dirty="0">
                          <a:effectLst/>
                        </a:rPr>
                      </a:br>
                      <a:r>
                        <a:rPr lang="en-CA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데이터</a:t>
                      </a:r>
                      <a:r>
                        <a:rPr lang="en-US" altLang="ko-KR" sz="1600" dirty="0">
                          <a:effectLst/>
                        </a:rPr>
                        <a:t>: 0</a:t>
                      </a:r>
                      <a:r>
                        <a:rPr lang="en-CA" sz="1600" dirty="0">
                          <a:effectLst/>
                        </a:rPr>
                        <a:t>b11001100</a:t>
                      </a:r>
                      <a:endParaRPr lang="en-CA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2546" marR="22546" marT="11273" marB="11273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출력 핀</a:t>
                      </a:r>
                      <a:r>
                        <a:rPr lang="en-US" altLang="ko-KR" sz="1600">
                          <a:effectLst/>
                        </a:rPr>
                        <a:t>(gpio_out)</a:t>
                      </a:r>
                      <a:r>
                        <a:rPr lang="ko-KR" altLang="en-US" sz="1600">
                          <a:effectLst/>
                        </a:rPr>
                        <a:t>에 </a:t>
                      </a:r>
                      <a:r>
                        <a:rPr lang="en-US" altLang="ko-KR" sz="1600">
                          <a:effectLst/>
                        </a:rPr>
                        <a:t>1100</a:t>
                      </a:r>
                      <a:r>
                        <a:rPr lang="ko-KR" altLang="en-US" sz="1600">
                          <a:effectLst/>
                        </a:rPr>
                        <a:t>이 설정되고</a:t>
                      </a:r>
                      <a:r>
                        <a:rPr lang="en-US" altLang="ko-KR" sz="1600">
                          <a:effectLst/>
                        </a:rPr>
                        <a:t>, </a:t>
                      </a:r>
                      <a:r>
                        <a:rPr lang="ko-KR" altLang="en-US" sz="1600">
                          <a:effectLst/>
                        </a:rPr>
                        <a:t>입력 핀은 변경되지 않음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2546" marR="22546" marT="11273" marB="11273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effectLst/>
                        </a:rPr>
                        <a:t>성공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2546" marR="22546" marT="11273" marB="11273" anchor="ctr"/>
                </a:tc>
                <a:extLst>
                  <a:ext uri="{0D108BD9-81ED-4DB2-BD59-A6C34878D82A}">
                    <a16:rowId xmlns:a16="http://schemas.microsoft.com/office/drawing/2014/main" val="2393783984"/>
                  </a:ext>
                </a:extLst>
              </a:tr>
              <a:tr h="249846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</a:rPr>
                        <a:t>입력 데이터 읽기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2546" marR="22546" marT="11273" marB="11273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 dirty="0">
                          <a:effectLst/>
                        </a:rPr>
                        <a:t>- </a:t>
                      </a:r>
                      <a:r>
                        <a:rPr lang="ko-KR" altLang="en-US" sz="1600" dirty="0">
                          <a:effectLst/>
                        </a:rPr>
                        <a:t>외부 입력 데이터</a:t>
                      </a:r>
                      <a:r>
                        <a:rPr lang="en-US" altLang="ko-KR" sz="1600">
                          <a:effectLst/>
                        </a:rPr>
                        <a:t>: gpio_in</a:t>
                      </a:r>
                      <a:r>
                        <a:rPr lang="en-US" altLang="ko-KR" sz="1600" dirty="0">
                          <a:effectLst/>
                        </a:rPr>
                        <a:t> = 0b10101010</a:t>
                      </a:r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2546" marR="22546" marT="11273" marB="11273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입력 핀</a:t>
                      </a:r>
                      <a:r>
                        <a:rPr lang="en-US" altLang="ko-KR" sz="1600">
                          <a:effectLst/>
                        </a:rPr>
                        <a:t>(gpio_in)</a:t>
                      </a:r>
                      <a:r>
                        <a:rPr lang="ko-KR" altLang="en-US" sz="1600">
                          <a:effectLst/>
                        </a:rPr>
                        <a:t>에서 읽힌 값이 출력</a:t>
                      </a:r>
                      <a:r>
                        <a:rPr lang="en-US" altLang="ko-KR" sz="1600">
                          <a:effectLst/>
                        </a:rPr>
                        <a:t>(rdata)</a:t>
                      </a:r>
                      <a:r>
                        <a:rPr lang="ko-KR" altLang="en-US" sz="1600">
                          <a:effectLst/>
                        </a:rPr>
                        <a:t>으로 반환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2546" marR="22546" marT="11273" marB="11273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effectLst/>
                        </a:rPr>
                        <a:t>성공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2546" marR="22546" marT="11273" marB="11273" anchor="ctr"/>
                </a:tc>
                <a:extLst>
                  <a:ext uri="{0D108BD9-81ED-4DB2-BD59-A6C34878D82A}">
                    <a16:rowId xmlns:a16="http://schemas.microsoft.com/office/drawing/2014/main" val="3665500612"/>
                  </a:ext>
                </a:extLst>
              </a:tr>
              <a:tr h="399754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</a:rPr>
                        <a:t>출력 확인 </a:t>
                      </a:r>
                      <a:r>
                        <a:rPr lang="en-US" altLang="ko-KR" sz="1600" b="0">
                          <a:effectLst/>
                        </a:rPr>
                        <a:t>(</a:t>
                      </a:r>
                      <a:r>
                        <a:rPr lang="ko-KR" altLang="en-US" sz="1600" b="0">
                          <a:effectLst/>
                        </a:rPr>
                        <a:t>출력 모드</a:t>
                      </a:r>
                      <a:r>
                        <a:rPr lang="en-US" altLang="ko-KR" sz="1600" b="0">
                          <a:effectLst/>
                        </a:rPr>
                        <a:t>)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2546" marR="22546" marT="11273" marB="11273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방향 레지스터</a:t>
                      </a:r>
                      <a:r>
                        <a:rPr lang="en-US" altLang="ko-KR" sz="1600">
                          <a:effectLst/>
                        </a:rPr>
                        <a:t>(gpio_dir)</a:t>
                      </a:r>
                      <a:r>
                        <a:rPr lang="ko-KR" altLang="en-US" sz="1600">
                          <a:effectLst/>
                        </a:rPr>
                        <a:t>에 따라 상위 </a:t>
                      </a:r>
                      <a:r>
                        <a:rPr lang="en-US" altLang="ko-KR" sz="1600">
                          <a:effectLst/>
                        </a:rPr>
                        <a:t>4</a:t>
                      </a:r>
                      <a:r>
                        <a:rPr lang="ko-KR" altLang="en-US" sz="1600">
                          <a:effectLst/>
                        </a:rPr>
                        <a:t>비트만 출력 모드로 설정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2546" marR="22546" marT="11273" marB="11273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출력 핀</a:t>
                      </a:r>
                      <a:r>
                        <a:rPr lang="en-US" altLang="ko-KR" sz="1600">
                          <a:effectLst/>
                        </a:rPr>
                        <a:t>(gpio_out)</a:t>
                      </a:r>
                      <a:r>
                        <a:rPr lang="ko-KR" altLang="en-US" sz="1600">
                          <a:effectLst/>
                        </a:rPr>
                        <a:t>의 상위 </a:t>
                      </a:r>
                      <a:r>
                        <a:rPr lang="en-US" altLang="ko-KR" sz="1600">
                          <a:effectLst/>
                        </a:rPr>
                        <a:t>4</a:t>
                      </a:r>
                      <a:r>
                        <a:rPr lang="ko-KR" altLang="en-US" sz="1600">
                          <a:effectLst/>
                        </a:rPr>
                        <a:t>비트는 설정된 값 유지 </a:t>
                      </a:r>
                      <a:r>
                        <a:rPr lang="en-US" altLang="ko-KR" sz="1600">
                          <a:effectLst/>
                        </a:rPr>
                        <a:t>(1100), </a:t>
                      </a:r>
                      <a:r>
                        <a:rPr lang="ko-KR" altLang="en-US" sz="1600">
                          <a:effectLst/>
                        </a:rPr>
                        <a:t>하위 </a:t>
                      </a:r>
                      <a:r>
                        <a:rPr lang="en-US" altLang="ko-KR" sz="1600">
                          <a:effectLst/>
                        </a:rPr>
                        <a:t>4</a:t>
                      </a:r>
                      <a:r>
                        <a:rPr lang="ko-KR" altLang="en-US" sz="1600">
                          <a:effectLst/>
                        </a:rPr>
                        <a:t>비트는 입력 모드로 유지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2546" marR="22546" marT="11273" marB="11273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effectLst/>
                        </a:rPr>
                        <a:t>성공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2546" marR="22546" marT="11273" marB="11273" anchor="ctr"/>
                </a:tc>
                <a:extLst>
                  <a:ext uri="{0D108BD9-81ED-4DB2-BD59-A6C34878D82A}">
                    <a16:rowId xmlns:a16="http://schemas.microsoft.com/office/drawing/2014/main" val="124752734"/>
                  </a:ext>
                </a:extLst>
              </a:tr>
              <a:tr h="36977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b="0">
                          <a:effectLst/>
                        </a:rPr>
                        <a:t>입력 확인 </a:t>
                      </a:r>
                      <a:r>
                        <a:rPr lang="en-US" altLang="ko-KR" sz="1600" b="0">
                          <a:effectLst/>
                        </a:rPr>
                        <a:t>(</a:t>
                      </a:r>
                      <a:r>
                        <a:rPr lang="ko-KR" altLang="en-US" sz="1600" b="0">
                          <a:effectLst/>
                        </a:rPr>
                        <a:t>입력 모드</a:t>
                      </a:r>
                      <a:r>
                        <a:rPr lang="en-US" altLang="ko-KR" sz="1600" b="0">
                          <a:effectLst/>
                        </a:rPr>
                        <a:t>)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2546" marR="22546" marT="11273" marB="11273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방향 레지스터</a:t>
                      </a:r>
                      <a:r>
                        <a:rPr lang="en-US" altLang="ko-KR" sz="1600">
                          <a:effectLst/>
                        </a:rPr>
                        <a:t>(gpio_dir)</a:t>
                      </a:r>
                      <a:r>
                        <a:rPr lang="ko-KR" altLang="en-US" sz="1600">
                          <a:effectLst/>
                        </a:rPr>
                        <a:t>에 따라 하위 </a:t>
                      </a:r>
                      <a:r>
                        <a:rPr lang="en-US" altLang="ko-KR" sz="1600">
                          <a:effectLst/>
                        </a:rPr>
                        <a:t>4</a:t>
                      </a:r>
                      <a:r>
                        <a:rPr lang="ko-KR" altLang="en-US" sz="1600">
                          <a:effectLst/>
                        </a:rPr>
                        <a:t>비트만 입력 모드로 설정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2546" marR="22546" marT="11273" marB="11273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>
                          <a:effectLst/>
                        </a:rPr>
                        <a:t>- </a:t>
                      </a:r>
                      <a:r>
                        <a:rPr lang="ko-KR" altLang="en-US" sz="1600">
                          <a:effectLst/>
                        </a:rPr>
                        <a:t>입력 핀</a:t>
                      </a:r>
                      <a:r>
                        <a:rPr lang="en-US" altLang="ko-KR" sz="1600">
                          <a:effectLst/>
                        </a:rPr>
                        <a:t>(gpio_in)</a:t>
                      </a:r>
                      <a:r>
                        <a:rPr lang="ko-KR" altLang="en-US" sz="1600">
                          <a:effectLst/>
                        </a:rPr>
                        <a:t>의 하위 </a:t>
                      </a:r>
                      <a:r>
                        <a:rPr lang="en-US" altLang="ko-KR" sz="1600">
                          <a:effectLst/>
                        </a:rPr>
                        <a:t>4</a:t>
                      </a:r>
                      <a:r>
                        <a:rPr lang="ko-KR" altLang="en-US" sz="1600">
                          <a:effectLst/>
                        </a:rPr>
                        <a:t>비트가 읽히고</a:t>
                      </a:r>
                      <a:r>
                        <a:rPr lang="en-US" altLang="ko-KR" sz="1600">
                          <a:effectLst/>
                        </a:rPr>
                        <a:t>, </a:t>
                      </a:r>
                      <a:r>
                        <a:rPr lang="ko-KR" altLang="en-US" sz="1600">
                          <a:effectLst/>
                        </a:rPr>
                        <a:t>출력 핀의 상위 </a:t>
                      </a:r>
                      <a:r>
                        <a:rPr lang="en-US" altLang="ko-KR" sz="1600">
                          <a:effectLst/>
                        </a:rPr>
                        <a:t>4</a:t>
                      </a:r>
                      <a:r>
                        <a:rPr lang="ko-KR" altLang="en-US" sz="1600">
                          <a:effectLst/>
                        </a:rPr>
                        <a:t>비트는 변경되지 않음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22546" marR="22546" marT="11273" marB="11273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effectLst/>
                        </a:rPr>
                        <a:t>성공</a:t>
                      </a:r>
                      <a:endParaRPr lang="ko-KR" alt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2546" marR="22546" marT="11273" marB="11273" anchor="ctr"/>
                </a:tc>
                <a:extLst>
                  <a:ext uri="{0D108BD9-81ED-4DB2-BD59-A6C34878D82A}">
                    <a16:rowId xmlns:a16="http://schemas.microsoft.com/office/drawing/2014/main" val="3708404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307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C26564-84DC-CFD6-0DB9-6786E7C8D374}"/>
              </a:ext>
            </a:extLst>
          </p:cNvPr>
          <p:cNvSpPr txBox="1"/>
          <p:nvPr/>
        </p:nvSpPr>
        <p:spPr>
          <a:xfrm>
            <a:off x="5228615" y="3105834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62806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0B30F-4AC6-6659-D732-4EE52965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ko-KR" dirty="0"/>
              <a:t>Clock</a:t>
            </a:r>
            <a:r>
              <a:rPr lang="ko-KR" altLang="en-US" dirty="0"/>
              <a:t> </a:t>
            </a:r>
            <a:r>
              <a:rPr lang="ko-KR" altLang="en-US" dirty="0" err="1"/>
              <a:t>설계시</a:t>
            </a:r>
            <a:r>
              <a:rPr lang="ko-KR" altLang="en-US" dirty="0"/>
              <a:t> 주의 사항</a:t>
            </a:r>
            <a:endParaRPr lang="en-CA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D1545DC-3E11-E778-AA8C-926EAE002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064141"/>
              </p:ext>
            </p:extLst>
          </p:nvPr>
        </p:nvGraphicFramePr>
        <p:xfrm>
          <a:off x="474889" y="890870"/>
          <a:ext cx="11242222" cy="5636134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2001721">
                  <a:extLst>
                    <a:ext uri="{9D8B030D-6E8A-4147-A177-3AD203B41FA5}">
                      <a16:colId xmlns:a16="http://schemas.microsoft.com/office/drawing/2014/main" val="3600297953"/>
                    </a:ext>
                  </a:extLst>
                </a:gridCol>
                <a:gridCol w="5044058">
                  <a:extLst>
                    <a:ext uri="{9D8B030D-6E8A-4147-A177-3AD203B41FA5}">
                      <a16:colId xmlns:a16="http://schemas.microsoft.com/office/drawing/2014/main" val="457140193"/>
                    </a:ext>
                  </a:extLst>
                </a:gridCol>
                <a:gridCol w="4196443">
                  <a:extLst>
                    <a:ext uri="{9D8B030D-6E8A-4147-A177-3AD203B41FA5}">
                      <a16:colId xmlns:a16="http://schemas.microsoft.com/office/drawing/2014/main" val="1358136724"/>
                    </a:ext>
                  </a:extLst>
                </a:gridCol>
              </a:tblGrid>
              <a:tr h="365956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2400" b="0" dirty="0">
                          <a:effectLst/>
                        </a:rPr>
                        <a:t>항목</a:t>
                      </a:r>
                    </a:p>
                  </a:txBody>
                  <a:tcPr marL="20144" marR="20144" marT="10072" marB="10072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2400" b="0" dirty="0">
                          <a:effectLst/>
                        </a:rPr>
                        <a:t>설명</a:t>
                      </a:r>
                    </a:p>
                  </a:txBody>
                  <a:tcPr marL="20144" marR="20144" marT="10072" marB="10072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2400" b="0" dirty="0">
                          <a:effectLst/>
                        </a:rPr>
                        <a:t>고려사항</a:t>
                      </a:r>
                    </a:p>
                  </a:txBody>
                  <a:tcPr marL="20144" marR="20144" marT="10072" marB="10072"/>
                </a:tc>
                <a:extLst>
                  <a:ext uri="{0D108BD9-81ED-4DB2-BD59-A6C34878D82A}">
                    <a16:rowId xmlns:a16="http://schemas.microsoft.com/office/drawing/2014/main" val="1883207403"/>
                  </a:ext>
                </a:extLst>
              </a:tr>
              <a:tr h="545666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b="0">
                          <a:effectLst/>
                        </a:rPr>
                        <a:t>클록 소스 선택</a:t>
                      </a:r>
                      <a:endParaRPr lang="ko-KR" altLang="en-US" sz="1600">
                        <a:effectLst/>
                      </a:endParaRPr>
                    </a:p>
                  </a:txBody>
                  <a:tcPr marL="20144" marR="20144" marT="10072" marB="10072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dirty="0" err="1">
                          <a:effectLst/>
                        </a:rPr>
                        <a:t>클록</a:t>
                      </a:r>
                      <a:r>
                        <a:rPr lang="ko-KR" altLang="en-US" sz="1600" dirty="0">
                          <a:effectLst/>
                        </a:rPr>
                        <a:t> 신호를 생성하기 위해 사용되는 소스 </a:t>
                      </a:r>
                      <a:endParaRPr lang="en-CA" altLang="ko-KR" sz="1600" dirty="0">
                        <a:effectLst/>
                      </a:endParaRPr>
                    </a:p>
                    <a:p>
                      <a:pPr algn="ctr" fontAlgn="base" latinLnBrk="0"/>
                      <a:r>
                        <a:rPr lang="ko-KR" altLang="en-US" sz="1600" dirty="0">
                          <a:effectLst/>
                        </a:rPr>
                        <a:t> </a:t>
                      </a:r>
                      <a:r>
                        <a:rPr lang="en-US" altLang="ko-KR" sz="1600" dirty="0">
                          <a:effectLst/>
                        </a:rPr>
                        <a:t>(XTAL, PLL, RC </a:t>
                      </a:r>
                      <a:r>
                        <a:rPr lang="ko-KR" altLang="en-US" sz="1600" dirty="0" err="1">
                          <a:effectLst/>
                        </a:rPr>
                        <a:t>오실레이터</a:t>
                      </a:r>
                      <a:r>
                        <a:rPr lang="ko-KR" altLang="en-US" sz="1600" dirty="0">
                          <a:effectLst/>
                        </a:rPr>
                        <a:t> 등</a:t>
                      </a:r>
                      <a:r>
                        <a:rPr lang="en-US" altLang="ko-KR" sz="1600" dirty="0">
                          <a:effectLst/>
                        </a:rPr>
                        <a:t>)</a:t>
                      </a:r>
                    </a:p>
                  </a:txBody>
                  <a:tcPr marL="20144" marR="20144" marT="10072" marB="10072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>
                          <a:effectLst/>
                        </a:rPr>
                        <a:t>주파수 정확도</a:t>
                      </a:r>
                      <a:r>
                        <a:rPr lang="en-US" altLang="ko-KR" sz="1600">
                          <a:effectLst/>
                        </a:rPr>
                        <a:t>, </a:t>
                      </a:r>
                      <a:r>
                        <a:rPr lang="ko-KR" altLang="en-US" sz="1600">
                          <a:effectLst/>
                        </a:rPr>
                        <a:t>전력 소비</a:t>
                      </a:r>
                      <a:r>
                        <a:rPr lang="en-US" altLang="ko-KR" sz="1600">
                          <a:effectLst/>
                        </a:rPr>
                        <a:t>, </a:t>
                      </a:r>
                      <a:r>
                        <a:rPr lang="ko-KR" altLang="en-US" sz="1600">
                          <a:effectLst/>
                        </a:rPr>
                        <a:t>비용</a:t>
                      </a:r>
                      <a:r>
                        <a:rPr lang="en-US" altLang="ko-KR" sz="1600">
                          <a:effectLst/>
                        </a:rPr>
                        <a:t>, </a:t>
                      </a:r>
                      <a:r>
                        <a:rPr lang="ko-KR" altLang="en-US" sz="1600">
                          <a:effectLst/>
                        </a:rPr>
                        <a:t>안정성</a:t>
                      </a:r>
                    </a:p>
                  </a:txBody>
                  <a:tcPr marL="20144" marR="20144" marT="10072" marB="10072" anchor="ctr"/>
                </a:tc>
                <a:extLst>
                  <a:ext uri="{0D108BD9-81ED-4DB2-BD59-A6C34878D82A}">
                    <a16:rowId xmlns:a16="http://schemas.microsoft.com/office/drawing/2014/main" val="2207311406"/>
                  </a:ext>
                </a:extLst>
              </a:tr>
              <a:tr h="491284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b="0" dirty="0" err="1">
                          <a:effectLst/>
                        </a:rPr>
                        <a:t>클록</a:t>
                      </a:r>
                      <a:r>
                        <a:rPr lang="ko-KR" altLang="en-US" sz="1600" b="0" dirty="0">
                          <a:effectLst/>
                        </a:rPr>
                        <a:t> 트리 설계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20144" marR="20144" marT="10072" marB="10072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dirty="0" err="1">
                          <a:effectLst/>
                        </a:rPr>
                        <a:t>클록</a:t>
                      </a:r>
                      <a:r>
                        <a:rPr lang="ko-KR" altLang="en-US" sz="1600" dirty="0">
                          <a:effectLst/>
                        </a:rPr>
                        <a:t> 신호를 </a:t>
                      </a:r>
                      <a:r>
                        <a:rPr lang="en-US" altLang="ko-KR" sz="1600" dirty="0">
                          <a:effectLst/>
                        </a:rPr>
                        <a:t>SoC </a:t>
                      </a:r>
                      <a:r>
                        <a:rPr lang="ko-KR" altLang="en-US" sz="1600" dirty="0">
                          <a:effectLst/>
                        </a:rPr>
                        <a:t>내부의 다양한 블록으로 분배하는 구조</a:t>
                      </a:r>
                    </a:p>
                  </a:txBody>
                  <a:tcPr marL="20144" marR="20144" marT="10072" marB="10072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>
                          <a:effectLst/>
                        </a:rPr>
                        <a:t>균일한 시간 지연</a:t>
                      </a:r>
                      <a:r>
                        <a:rPr lang="en-US" altLang="ko-KR" sz="1600">
                          <a:effectLst/>
                        </a:rPr>
                        <a:t>, </a:t>
                      </a:r>
                      <a:r>
                        <a:rPr lang="ko-KR" altLang="en-US" sz="1600">
                          <a:effectLst/>
                        </a:rPr>
                        <a:t>낮은 지터</a:t>
                      </a:r>
                      <a:r>
                        <a:rPr lang="en-US" altLang="ko-KR" sz="1600">
                          <a:effectLst/>
                        </a:rPr>
                        <a:t>(Jitter), </a:t>
                      </a:r>
                      <a:r>
                        <a:rPr lang="ko-KR" altLang="en-US" sz="1600">
                          <a:effectLst/>
                        </a:rPr>
                        <a:t>신호 무결성 유지</a:t>
                      </a:r>
                    </a:p>
                  </a:txBody>
                  <a:tcPr marL="20144" marR="20144" marT="10072" marB="10072" anchor="ctr"/>
                </a:tc>
                <a:extLst>
                  <a:ext uri="{0D108BD9-81ED-4DB2-BD59-A6C34878D82A}">
                    <a16:rowId xmlns:a16="http://schemas.microsoft.com/office/drawing/2014/main" val="4105172380"/>
                  </a:ext>
                </a:extLst>
              </a:tr>
              <a:tr h="491284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b="0">
                          <a:effectLst/>
                        </a:rPr>
                        <a:t>클록 도메인 분리</a:t>
                      </a:r>
                      <a:endParaRPr lang="ko-KR" altLang="en-US" sz="1600">
                        <a:effectLst/>
                      </a:endParaRPr>
                    </a:p>
                  </a:txBody>
                  <a:tcPr marL="20144" marR="20144" marT="10072" marB="10072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dirty="0">
                          <a:effectLst/>
                        </a:rPr>
                        <a:t>서로 다른 주파수로 동작하는 </a:t>
                      </a:r>
                      <a:r>
                        <a:rPr lang="ko-KR" altLang="en-US" sz="1600" dirty="0" err="1">
                          <a:effectLst/>
                        </a:rPr>
                        <a:t>클록</a:t>
                      </a:r>
                      <a:r>
                        <a:rPr lang="ko-KR" altLang="en-US" sz="1600" dirty="0">
                          <a:effectLst/>
                        </a:rPr>
                        <a:t> 도메인을 분리하여 설계</a:t>
                      </a:r>
                    </a:p>
                  </a:txBody>
                  <a:tcPr marL="20144" marR="20144" marT="10072" marB="10072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dirty="0">
                          <a:effectLst/>
                        </a:rPr>
                        <a:t>교차 </a:t>
                      </a:r>
                      <a:r>
                        <a:rPr lang="ko-KR" altLang="en-US" sz="1600" dirty="0" err="1">
                          <a:effectLst/>
                        </a:rPr>
                        <a:t>클록</a:t>
                      </a:r>
                      <a:r>
                        <a:rPr lang="ko-KR" altLang="en-US" sz="1600" dirty="0">
                          <a:effectLst/>
                        </a:rPr>
                        <a:t> 도메인</a:t>
                      </a:r>
                      <a:r>
                        <a:rPr lang="en-US" altLang="ko-KR" sz="1600" dirty="0">
                          <a:effectLst/>
                        </a:rPr>
                        <a:t>(CCD) </a:t>
                      </a:r>
                      <a:r>
                        <a:rPr lang="ko-KR" altLang="en-US" sz="1600" dirty="0">
                          <a:effectLst/>
                        </a:rPr>
                        <a:t>문제 해결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동기화 회로 삽입</a:t>
                      </a:r>
                    </a:p>
                  </a:txBody>
                  <a:tcPr marL="20144" marR="20144" marT="10072" marB="10072" anchor="ctr"/>
                </a:tc>
                <a:extLst>
                  <a:ext uri="{0D108BD9-81ED-4DB2-BD59-A6C34878D82A}">
                    <a16:rowId xmlns:a16="http://schemas.microsoft.com/office/drawing/2014/main" val="1586873282"/>
                  </a:ext>
                </a:extLst>
              </a:tr>
              <a:tr h="491284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600" b="0">
                          <a:effectLst/>
                        </a:rPr>
                        <a:t>PLL(Phase Locked Loop)</a:t>
                      </a:r>
                      <a:endParaRPr lang="en-CA" sz="1600">
                        <a:effectLst/>
                      </a:endParaRPr>
                    </a:p>
                  </a:txBody>
                  <a:tcPr marL="20144" marR="20144" marT="10072" marB="10072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dirty="0">
                          <a:effectLst/>
                        </a:rPr>
                        <a:t>다양한 주파수의 </a:t>
                      </a:r>
                      <a:r>
                        <a:rPr lang="ko-KR" altLang="en-US" sz="1600" dirty="0" err="1">
                          <a:effectLst/>
                        </a:rPr>
                        <a:t>고정밀</a:t>
                      </a:r>
                      <a:r>
                        <a:rPr lang="ko-KR" altLang="en-US" sz="1600" dirty="0">
                          <a:effectLst/>
                        </a:rPr>
                        <a:t> </a:t>
                      </a:r>
                      <a:r>
                        <a:rPr lang="ko-KR" altLang="en-US" sz="1600" dirty="0" err="1">
                          <a:effectLst/>
                        </a:rPr>
                        <a:t>클록을</a:t>
                      </a:r>
                      <a:r>
                        <a:rPr lang="ko-KR" altLang="en-US" sz="1600" dirty="0">
                          <a:effectLst/>
                        </a:rPr>
                        <a:t> 생성하기 위한 회로</a:t>
                      </a:r>
                    </a:p>
                  </a:txBody>
                  <a:tcPr marL="20144" marR="20144" marT="10072" marB="10072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dirty="0">
                          <a:effectLst/>
                        </a:rPr>
                        <a:t>주파수 변환 범위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안정성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 err="1">
                          <a:effectLst/>
                        </a:rPr>
                        <a:t>지터</a:t>
                      </a:r>
                      <a:r>
                        <a:rPr lang="ko-KR" altLang="en-US" sz="1600" dirty="0">
                          <a:effectLst/>
                        </a:rPr>
                        <a:t> 최소화</a:t>
                      </a:r>
                    </a:p>
                  </a:txBody>
                  <a:tcPr marL="20144" marR="20144" marT="10072" marB="10072" anchor="ctr"/>
                </a:tc>
                <a:extLst>
                  <a:ext uri="{0D108BD9-81ED-4DB2-BD59-A6C34878D82A}">
                    <a16:rowId xmlns:a16="http://schemas.microsoft.com/office/drawing/2014/main" val="423492485"/>
                  </a:ext>
                </a:extLst>
              </a:tr>
              <a:tr h="545666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b="0">
                          <a:effectLst/>
                        </a:rPr>
                        <a:t>저전력 모드 지원</a:t>
                      </a:r>
                      <a:endParaRPr lang="ko-KR" altLang="en-US" sz="1600">
                        <a:effectLst/>
                      </a:endParaRPr>
                    </a:p>
                  </a:txBody>
                  <a:tcPr marL="20144" marR="20144" marT="10072" marB="10072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dirty="0">
                          <a:effectLst/>
                        </a:rPr>
                        <a:t>저전력 상태에서 </a:t>
                      </a:r>
                      <a:r>
                        <a:rPr lang="ko-KR" altLang="en-US" sz="1600" dirty="0" err="1">
                          <a:effectLst/>
                        </a:rPr>
                        <a:t>클록</a:t>
                      </a:r>
                      <a:r>
                        <a:rPr lang="ko-KR" altLang="en-US" sz="1600" dirty="0">
                          <a:effectLst/>
                        </a:rPr>
                        <a:t> 속도를 낮추거나 비활성화하여 전력 소비를 줄임</a:t>
                      </a:r>
                    </a:p>
                  </a:txBody>
                  <a:tcPr marL="20144" marR="20144" marT="10072" marB="10072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dirty="0">
                          <a:effectLst/>
                        </a:rPr>
                        <a:t>전환 속도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복구 시간</a:t>
                      </a:r>
                    </a:p>
                  </a:txBody>
                  <a:tcPr marL="20144" marR="20144" marT="10072" marB="10072" anchor="ctr"/>
                </a:tc>
                <a:extLst>
                  <a:ext uri="{0D108BD9-81ED-4DB2-BD59-A6C34878D82A}">
                    <a16:rowId xmlns:a16="http://schemas.microsoft.com/office/drawing/2014/main" val="3665616995"/>
                  </a:ext>
                </a:extLst>
              </a:tr>
              <a:tr h="604130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b="0">
                          <a:effectLst/>
                        </a:rPr>
                        <a:t>자동화된 클록 생성</a:t>
                      </a:r>
                      <a:endParaRPr lang="ko-KR" altLang="en-US" sz="1600">
                        <a:effectLst/>
                      </a:endParaRPr>
                    </a:p>
                  </a:txBody>
                  <a:tcPr marL="20144" marR="20144" marT="10072" marB="10072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dirty="0">
                          <a:effectLst/>
                        </a:rPr>
                        <a:t>복잡한 </a:t>
                      </a:r>
                      <a:r>
                        <a:rPr lang="en-US" altLang="ko-KR" sz="1600" dirty="0">
                          <a:effectLst/>
                        </a:rPr>
                        <a:t>SoC </a:t>
                      </a:r>
                      <a:r>
                        <a:rPr lang="ko-KR" altLang="en-US" sz="1600" dirty="0">
                          <a:effectLst/>
                        </a:rPr>
                        <a:t>설계를 위해 자동화된 알고리즘을 통해 </a:t>
                      </a:r>
                      <a:r>
                        <a:rPr lang="ko-KR" altLang="en-US" sz="1600" dirty="0" err="1">
                          <a:effectLst/>
                        </a:rPr>
                        <a:t>클록</a:t>
                      </a:r>
                      <a:r>
                        <a:rPr lang="ko-KR" altLang="en-US" sz="1600" dirty="0">
                          <a:effectLst/>
                        </a:rPr>
                        <a:t> 구조를 생성</a:t>
                      </a:r>
                    </a:p>
                  </a:txBody>
                  <a:tcPr marL="20144" marR="20144" marT="10072" marB="10072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600" dirty="0">
                          <a:effectLst/>
                        </a:rPr>
                        <a:t>RTL </a:t>
                      </a:r>
                      <a:r>
                        <a:rPr lang="ko-KR" altLang="en-US" sz="1600" dirty="0">
                          <a:effectLst/>
                        </a:rPr>
                        <a:t>코드 생성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검증용 </a:t>
                      </a:r>
                      <a:r>
                        <a:rPr lang="ko-KR" altLang="en-US" sz="1600" dirty="0" err="1">
                          <a:effectLst/>
                        </a:rPr>
                        <a:t>어설션</a:t>
                      </a:r>
                      <a:r>
                        <a:rPr lang="en-US" altLang="ko-KR" sz="1600" dirty="0">
                          <a:effectLst/>
                        </a:rPr>
                        <a:t>(assertion), </a:t>
                      </a:r>
                      <a:r>
                        <a:rPr lang="ko-KR" altLang="en-US" sz="1600" dirty="0">
                          <a:effectLst/>
                        </a:rPr>
                        <a:t>제약 조건 관리</a:t>
                      </a:r>
                    </a:p>
                  </a:txBody>
                  <a:tcPr marL="20144" marR="20144" marT="10072" marB="10072" anchor="ctr"/>
                </a:tc>
                <a:extLst>
                  <a:ext uri="{0D108BD9-81ED-4DB2-BD59-A6C34878D82A}">
                    <a16:rowId xmlns:a16="http://schemas.microsoft.com/office/drawing/2014/main" val="3504744337"/>
                  </a:ext>
                </a:extLst>
              </a:tr>
              <a:tr h="491284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b="0">
                          <a:effectLst/>
                        </a:rPr>
                        <a:t>신호 무결성 유지</a:t>
                      </a:r>
                      <a:endParaRPr lang="ko-KR" altLang="en-US" sz="1600">
                        <a:effectLst/>
                      </a:endParaRPr>
                    </a:p>
                  </a:txBody>
                  <a:tcPr marL="20144" marR="20144" marT="10072" marB="10072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>
                          <a:effectLst/>
                        </a:rPr>
                        <a:t>클록 신호의 품질을 유지하여 시스템의 안정적인 동작 보장</a:t>
                      </a:r>
                    </a:p>
                  </a:txBody>
                  <a:tcPr marL="20144" marR="20144" marT="10072" marB="10072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600" dirty="0">
                          <a:effectLst/>
                        </a:rPr>
                        <a:t>EMI(</a:t>
                      </a:r>
                      <a:r>
                        <a:rPr lang="ko-KR" altLang="en-US" sz="1600" dirty="0">
                          <a:effectLst/>
                        </a:rPr>
                        <a:t>전자기 간섭</a:t>
                      </a:r>
                      <a:r>
                        <a:rPr lang="en-US" altLang="ko-KR" sz="1600" dirty="0">
                          <a:effectLst/>
                        </a:rPr>
                        <a:t>) </a:t>
                      </a:r>
                      <a:r>
                        <a:rPr lang="ko-KR" altLang="en-US" sz="1600" dirty="0">
                          <a:effectLst/>
                        </a:rPr>
                        <a:t>최소화</a:t>
                      </a:r>
                      <a:r>
                        <a:rPr lang="en-US" altLang="ko-KR" sz="1600" dirty="0">
                          <a:effectLst/>
                        </a:rPr>
                        <a:t>, PCB </a:t>
                      </a:r>
                      <a:r>
                        <a:rPr lang="ko-KR" altLang="en-US" sz="1600" dirty="0">
                          <a:effectLst/>
                        </a:rPr>
                        <a:t>레이아웃 최적화</a:t>
                      </a:r>
                    </a:p>
                  </a:txBody>
                  <a:tcPr marL="20144" marR="20144" marT="10072" marB="10072" anchor="ctr"/>
                </a:tc>
                <a:extLst>
                  <a:ext uri="{0D108BD9-81ED-4DB2-BD59-A6C34878D82A}">
                    <a16:rowId xmlns:a16="http://schemas.microsoft.com/office/drawing/2014/main" val="556492067"/>
                  </a:ext>
                </a:extLst>
              </a:tr>
              <a:tr h="491284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b="0" dirty="0" err="1">
                          <a:effectLst/>
                        </a:rPr>
                        <a:t>지터</a:t>
                      </a:r>
                      <a:r>
                        <a:rPr lang="en-US" altLang="ko-KR" sz="1600" b="0" dirty="0">
                          <a:effectLst/>
                        </a:rPr>
                        <a:t>(</a:t>
                      </a:r>
                      <a:r>
                        <a:rPr lang="en-CA" sz="1600" b="0" dirty="0">
                          <a:effectLst/>
                        </a:rPr>
                        <a:t>Jitter) </a:t>
                      </a:r>
                      <a:r>
                        <a:rPr lang="ko-KR" altLang="en-US" sz="1600" b="0" dirty="0">
                          <a:effectLst/>
                        </a:rPr>
                        <a:t>관리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20144" marR="20144" marT="10072" marB="10072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>
                          <a:effectLst/>
                        </a:rPr>
                        <a:t>클록 신호의 시간적 변동을 최소화하여 정확한 타이밍 제공</a:t>
                      </a:r>
                    </a:p>
                  </a:txBody>
                  <a:tcPr marL="20144" marR="20144" marT="10072" marB="10072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600" dirty="0">
                          <a:effectLst/>
                        </a:rPr>
                        <a:t>PLL </a:t>
                      </a:r>
                      <a:r>
                        <a:rPr lang="ko-KR" altLang="en-US" sz="1600" dirty="0">
                          <a:effectLst/>
                        </a:rPr>
                        <a:t>설계 최적화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고품질 </a:t>
                      </a:r>
                      <a:r>
                        <a:rPr lang="ko-KR" altLang="en-US" sz="1600" dirty="0" err="1">
                          <a:effectLst/>
                        </a:rPr>
                        <a:t>오실레이터</a:t>
                      </a:r>
                      <a:r>
                        <a:rPr lang="ko-KR" altLang="en-US" sz="1600" dirty="0">
                          <a:effectLst/>
                        </a:rPr>
                        <a:t> 사용</a:t>
                      </a:r>
                    </a:p>
                  </a:txBody>
                  <a:tcPr marL="20144" marR="20144" marT="10072" marB="10072" anchor="ctr"/>
                </a:tc>
                <a:extLst>
                  <a:ext uri="{0D108BD9-81ED-4DB2-BD59-A6C34878D82A}">
                    <a16:rowId xmlns:a16="http://schemas.microsoft.com/office/drawing/2014/main" val="4210543179"/>
                  </a:ext>
                </a:extLst>
              </a:tr>
              <a:tr h="491284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b="0" dirty="0" err="1">
                          <a:effectLst/>
                        </a:rPr>
                        <a:t>클록</a:t>
                      </a:r>
                      <a:r>
                        <a:rPr lang="ko-KR" altLang="en-US" sz="1600" b="0" dirty="0">
                          <a:effectLst/>
                        </a:rPr>
                        <a:t> </a:t>
                      </a:r>
                      <a:r>
                        <a:rPr lang="ko-KR" altLang="en-US" sz="1600" b="0" dirty="0" err="1">
                          <a:effectLst/>
                        </a:rPr>
                        <a:t>게이팅</a:t>
                      </a:r>
                      <a:endParaRPr lang="en-CA" altLang="ko-KR" sz="1600" b="0" dirty="0">
                        <a:effectLst/>
                      </a:endParaRPr>
                    </a:p>
                    <a:p>
                      <a:pPr algn="ctr" fontAlgn="base" latinLnBrk="0"/>
                      <a:r>
                        <a:rPr lang="en-US" altLang="ko-KR" sz="1600" b="0" dirty="0">
                          <a:effectLst/>
                        </a:rPr>
                        <a:t>(</a:t>
                      </a:r>
                      <a:r>
                        <a:rPr lang="en-CA" sz="1600" b="0" dirty="0">
                          <a:effectLst/>
                        </a:rPr>
                        <a:t>Clock Gating)</a:t>
                      </a:r>
                      <a:endParaRPr lang="en-CA" sz="1600" dirty="0">
                        <a:effectLst/>
                      </a:endParaRPr>
                    </a:p>
                  </a:txBody>
                  <a:tcPr marL="20144" marR="20144" marT="10072" marB="10072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>
                          <a:effectLst/>
                        </a:rPr>
                        <a:t>필요하지 않은 블록에 클록을 차단하여 전력 소비를 줄임</a:t>
                      </a:r>
                    </a:p>
                  </a:txBody>
                  <a:tcPr marL="20144" marR="20144" marT="10072" marB="10072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dirty="0">
                          <a:effectLst/>
                        </a:rPr>
                        <a:t>동적 전력 관리</a:t>
                      </a:r>
                      <a:endParaRPr lang="en-CA" altLang="ko-KR" sz="1600" dirty="0">
                        <a:effectLst/>
                      </a:endParaRPr>
                    </a:p>
                    <a:p>
                      <a:pPr algn="ctr" fontAlgn="base" latinLnBrk="0"/>
                      <a:r>
                        <a:rPr lang="en-US" altLang="ko-KR" sz="1600" dirty="0">
                          <a:effectLst/>
                        </a:rPr>
                        <a:t>(</a:t>
                      </a:r>
                      <a:r>
                        <a:rPr lang="en-CA" sz="1600" dirty="0">
                          <a:effectLst/>
                        </a:rPr>
                        <a:t>Dynamic Power Management), </a:t>
                      </a:r>
                      <a:r>
                        <a:rPr lang="ko-KR" altLang="en-US" sz="1600" dirty="0">
                          <a:effectLst/>
                        </a:rPr>
                        <a:t>타이밍 분석</a:t>
                      </a:r>
                    </a:p>
                  </a:txBody>
                  <a:tcPr marL="20144" marR="20144" marT="10072" marB="10072" anchor="ctr"/>
                </a:tc>
                <a:extLst>
                  <a:ext uri="{0D108BD9-81ED-4DB2-BD59-A6C34878D82A}">
                    <a16:rowId xmlns:a16="http://schemas.microsoft.com/office/drawing/2014/main" val="2164086338"/>
                  </a:ext>
                </a:extLst>
              </a:tr>
              <a:tr h="491284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b="0">
                          <a:effectLst/>
                        </a:rPr>
                        <a:t>테스트 및 디버깅</a:t>
                      </a:r>
                      <a:endParaRPr lang="ko-KR" altLang="en-US" sz="1600">
                        <a:effectLst/>
                      </a:endParaRPr>
                    </a:p>
                  </a:txBody>
                  <a:tcPr marL="20144" marR="20144" marT="10072" marB="10072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>
                          <a:effectLst/>
                        </a:rPr>
                        <a:t>클록 시스템의 기능 검증 및 오류 수정</a:t>
                      </a:r>
                    </a:p>
                  </a:txBody>
                  <a:tcPr marL="20144" marR="20144" marT="10072" marB="10072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dirty="0" err="1">
                          <a:effectLst/>
                        </a:rPr>
                        <a:t>프로브</a:t>
                      </a:r>
                      <a:r>
                        <a:rPr lang="ko-KR" altLang="en-US" sz="1600" dirty="0">
                          <a:effectLst/>
                        </a:rPr>
                        <a:t> 삽입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시뮬레이션 및 하드웨어 디버깅 도구 활용</a:t>
                      </a:r>
                    </a:p>
                  </a:txBody>
                  <a:tcPr marL="20144" marR="20144" marT="10072" marB="10072" anchor="ctr"/>
                </a:tc>
                <a:extLst>
                  <a:ext uri="{0D108BD9-81ED-4DB2-BD59-A6C34878D82A}">
                    <a16:rowId xmlns:a16="http://schemas.microsoft.com/office/drawing/2014/main" val="183155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65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A73C4-3CD8-5CBE-0166-831AC754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SoC </a:t>
            </a:r>
            <a:r>
              <a:rPr lang="ko-KR" altLang="en-US" sz="3600" dirty="0"/>
              <a:t>기본 </a:t>
            </a:r>
            <a:r>
              <a:rPr lang="en-US" altLang="ko-KR" sz="3600" dirty="0"/>
              <a:t>System Clock </a:t>
            </a:r>
            <a:r>
              <a:rPr lang="ko-KR" altLang="en-US" b="0" i="0" dirty="0">
                <a:effectLst/>
                <a:latin typeface="fkGroteskNeue"/>
              </a:rPr>
              <a:t>설계 시 주의할 점</a:t>
            </a:r>
            <a:endParaRPr lang="en-CA" dirty="0"/>
          </a:p>
        </p:txBody>
      </p:sp>
      <p:pic>
        <p:nvPicPr>
          <p:cNvPr id="11266" name="Picture 2" descr="What is Clock Skew? Understanding Clock Skew in a Clock ...">
            <a:extLst>
              <a:ext uri="{FF2B5EF4-FFF2-40B4-BE49-F238E27FC236}">
                <a16:creationId xmlns:a16="http://schemas.microsoft.com/office/drawing/2014/main" id="{4E5CBF39-C241-E8D0-9E29-6B912F0BF5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49" y="1120775"/>
            <a:ext cx="6126701" cy="505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5694BF-D5D2-ED7F-49D3-7BD333B29153}"/>
              </a:ext>
            </a:extLst>
          </p:cNvPr>
          <p:cNvSpPr txBox="1"/>
          <p:nvPr/>
        </p:nvSpPr>
        <p:spPr>
          <a:xfrm>
            <a:off x="571500" y="4161595"/>
            <a:ext cx="3554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물리적 거리때문에 </a:t>
            </a:r>
            <a:r>
              <a:rPr lang="en-CA" altLang="ko-KR" sz="2400" dirty="0">
                <a:latin typeface="+mn-ea"/>
              </a:rPr>
              <a:t>clock</a:t>
            </a:r>
            <a:r>
              <a:rPr lang="ko-KR" altLang="en-US" sz="2400" dirty="0">
                <a:latin typeface="+mn-ea"/>
              </a:rPr>
              <a:t>오차가 발생</a:t>
            </a:r>
            <a:r>
              <a:rPr lang="en-CA" altLang="ko-KR" sz="2400" dirty="0">
                <a:latin typeface="+mn-ea"/>
              </a:rPr>
              <a:t>, Clock Skew, buffer</a:t>
            </a:r>
            <a:r>
              <a:rPr lang="ko-KR" altLang="en-US" sz="2400" dirty="0">
                <a:latin typeface="+mn-ea"/>
              </a:rPr>
              <a:t>를 추가해 맞춘다</a:t>
            </a:r>
            <a:endParaRPr lang="en-CA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744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50995C2D-D5B0-E8F4-A00F-A324C61E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var(--font-fk-grotesk)"/>
              </a:rPr>
              <a:t>SoC</a:t>
            </a:r>
            <a:r>
              <a:rPr lang="ko-KR" altLang="en-US" b="0" i="0" dirty="0">
                <a:effectLst/>
                <a:latin typeface="var(--font-fk-grotesk)"/>
              </a:rPr>
              <a:t>에서의 </a:t>
            </a:r>
            <a:r>
              <a:rPr lang="ko-KR" altLang="en-US" b="0" i="0" dirty="0" err="1">
                <a:effectLst/>
                <a:latin typeface="var(--font-fk-grotesk)"/>
              </a:rPr>
              <a:t>클록</a:t>
            </a:r>
            <a:r>
              <a:rPr lang="ko-KR" altLang="en-US" b="0" i="0" dirty="0">
                <a:effectLst/>
                <a:latin typeface="var(--font-fk-grotesk)"/>
              </a:rPr>
              <a:t> 생성 및 분배</a:t>
            </a:r>
          </a:p>
          <a:p>
            <a:r>
              <a:rPr lang="ko-KR" altLang="en-US" dirty="0"/>
              <a:t>다음을 설계해 </a:t>
            </a:r>
            <a:r>
              <a:rPr lang="ko-KR" altLang="en-US" dirty="0" err="1"/>
              <a:t>보시오</a:t>
            </a:r>
            <a:endParaRPr lang="en-CA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9D9FF5-88E9-5233-273B-2BB579EC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n-ea"/>
                <a:ea typeface="+mn-ea"/>
              </a:rPr>
              <a:t>SoC </a:t>
            </a:r>
            <a:r>
              <a:rPr lang="ko-KR" altLang="en-US" sz="2800" dirty="0">
                <a:latin typeface="+mn-ea"/>
                <a:ea typeface="+mn-ea"/>
              </a:rPr>
              <a:t>기본 </a:t>
            </a:r>
            <a:r>
              <a:rPr lang="en-US" altLang="ko-KR" sz="2800" dirty="0">
                <a:latin typeface="+mn-ea"/>
                <a:ea typeface="+mn-ea"/>
              </a:rPr>
              <a:t>System Clock </a:t>
            </a:r>
            <a:r>
              <a:rPr lang="ko-KR" altLang="en-US" sz="2800" i="0" dirty="0">
                <a:effectLst/>
                <a:latin typeface="+mn-ea"/>
                <a:ea typeface="+mn-ea"/>
              </a:rPr>
              <a:t>실습</a:t>
            </a:r>
            <a:r>
              <a:rPr lang="en-CA" altLang="ko-KR" sz="2800" i="0" dirty="0">
                <a:effectLst/>
                <a:latin typeface="+mn-ea"/>
                <a:ea typeface="+mn-ea"/>
              </a:rPr>
              <a:t>1-1</a:t>
            </a:r>
            <a:endParaRPr lang="en-CA" sz="2800" dirty="0">
              <a:latin typeface="+mn-ea"/>
              <a:ea typeface="+mn-e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37FFF6-840F-5B15-AFE7-4238A8A17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6" y="2345219"/>
            <a:ext cx="5212626" cy="216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6493F2E-C104-9EAA-7369-71CBCEE3F75B}"/>
              </a:ext>
            </a:extLst>
          </p:cNvPr>
          <p:cNvSpPr/>
          <p:nvPr/>
        </p:nvSpPr>
        <p:spPr>
          <a:xfrm>
            <a:off x="2029741" y="2362200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  <a:endParaRPr lang="en-CA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24453AB-7342-B533-952E-266D0CB06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177" y="1367958"/>
            <a:ext cx="5879215" cy="4489917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2C1A511E-7E4C-749F-670B-2EE92857D7C5}"/>
              </a:ext>
            </a:extLst>
          </p:cNvPr>
          <p:cNvSpPr/>
          <p:nvPr/>
        </p:nvSpPr>
        <p:spPr>
          <a:xfrm>
            <a:off x="5915941" y="1985185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2</a:t>
            </a:r>
            <a:endParaRPr lang="en-CA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1E5827A-C99B-1BB2-EFDF-6138B0C5BBA8}"/>
              </a:ext>
            </a:extLst>
          </p:cNvPr>
          <p:cNvSpPr/>
          <p:nvPr/>
        </p:nvSpPr>
        <p:spPr>
          <a:xfrm>
            <a:off x="6424905" y="4052110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541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37FFA-6BFA-BEB1-1F90-9DE1A58C5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703665A6-6622-72F8-94C5-18E1EFA2D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var(--font-fk-grotesk)"/>
              </a:rPr>
              <a:t>SoC</a:t>
            </a:r>
            <a:r>
              <a:rPr lang="ko-KR" altLang="en-US" b="0" i="0" dirty="0">
                <a:effectLst/>
                <a:latin typeface="var(--font-fk-grotesk)"/>
              </a:rPr>
              <a:t>에서의 </a:t>
            </a:r>
            <a:r>
              <a:rPr lang="ko-KR" altLang="en-US" b="0" i="0" dirty="0" err="1">
                <a:effectLst/>
                <a:latin typeface="var(--font-fk-grotesk)"/>
              </a:rPr>
              <a:t>클록</a:t>
            </a:r>
            <a:r>
              <a:rPr lang="ko-KR" altLang="en-US" b="0" i="0" dirty="0">
                <a:effectLst/>
                <a:latin typeface="var(--font-fk-grotesk)"/>
              </a:rPr>
              <a:t> 생성 및 분배</a:t>
            </a:r>
          </a:p>
          <a:p>
            <a:r>
              <a:rPr lang="ko-KR" altLang="en-US" dirty="0"/>
              <a:t>다음을 설계해 </a:t>
            </a:r>
            <a:r>
              <a:rPr lang="ko-KR" altLang="en-US" dirty="0" err="1"/>
              <a:t>보시오</a:t>
            </a:r>
            <a:endParaRPr lang="en-CA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34839F-A0F2-0BC2-1403-02B23E42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n-ea"/>
                <a:ea typeface="+mn-ea"/>
              </a:rPr>
              <a:t>SoC </a:t>
            </a:r>
            <a:r>
              <a:rPr lang="ko-KR" altLang="en-US" sz="2800" dirty="0">
                <a:latin typeface="+mn-ea"/>
                <a:ea typeface="+mn-ea"/>
              </a:rPr>
              <a:t>기본 </a:t>
            </a:r>
            <a:r>
              <a:rPr lang="en-US" altLang="ko-KR" sz="2800" dirty="0">
                <a:latin typeface="+mn-ea"/>
                <a:ea typeface="+mn-ea"/>
              </a:rPr>
              <a:t>System Clock </a:t>
            </a:r>
            <a:r>
              <a:rPr lang="ko-KR" altLang="en-US" sz="2800" i="0" dirty="0">
                <a:effectLst/>
                <a:latin typeface="+mn-ea"/>
                <a:ea typeface="+mn-ea"/>
              </a:rPr>
              <a:t>실습</a:t>
            </a:r>
            <a:r>
              <a:rPr lang="en-CA" altLang="ko-KR" sz="2800" i="0" dirty="0">
                <a:effectLst/>
                <a:latin typeface="+mn-ea"/>
                <a:ea typeface="+mn-ea"/>
              </a:rPr>
              <a:t>1-2</a:t>
            </a:r>
            <a:endParaRPr lang="en-CA" sz="2800" dirty="0">
              <a:latin typeface="+mn-ea"/>
              <a:ea typeface="+mn-e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147255-58E5-C8FE-8B28-EE392428F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6" y="2345219"/>
            <a:ext cx="5212626" cy="216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C91C7E0-FCC1-C901-0124-81AC3A8A73D0}"/>
              </a:ext>
            </a:extLst>
          </p:cNvPr>
          <p:cNvSpPr/>
          <p:nvPr/>
        </p:nvSpPr>
        <p:spPr>
          <a:xfrm>
            <a:off x="3315616" y="2345219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  <a:endParaRPr lang="en-CA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D6C02A-AA0B-360C-E9D5-4F9C0E658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252" y="1120588"/>
            <a:ext cx="645705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2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FA3E1-EA95-7C22-392C-A7E98715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+mn-ea"/>
                <a:ea typeface="+mn-ea"/>
              </a:rPr>
              <a:t>SoC </a:t>
            </a:r>
            <a:r>
              <a:rPr lang="ko-KR" altLang="en-US" sz="3600" dirty="0">
                <a:latin typeface="+mn-ea"/>
                <a:ea typeface="+mn-ea"/>
              </a:rPr>
              <a:t>기본 </a:t>
            </a:r>
            <a:r>
              <a:rPr lang="en-US" altLang="ko-KR" sz="3600" dirty="0">
                <a:latin typeface="+mn-ea"/>
                <a:ea typeface="+mn-ea"/>
              </a:rPr>
              <a:t>System Clock </a:t>
            </a:r>
            <a:r>
              <a:rPr lang="ko-KR" altLang="en-US" sz="3600" i="0" dirty="0">
                <a:effectLst/>
                <a:latin typeface="+mn-ea"/>
                <a:ea typeface="+mn-ea"/>
              </a:rPr>
              <a:t>실습</a:t>
            </a:r>
            <a:r>
              <a:rPr lang="en-CA" altLang="ko-KR" sz="3600" i="0" dirty="0">
                <a:effectLst/>
                <a:latin typeface="+mn-ea"/>
                <a:ea typeface="+mn-ea"/>
              </a:rPr>
              <a:t>1 </a:t>
            </a:r>
            <a:r>
              <a:rPr lang="ko-KR" altLang="en-US" sz="3600" i="0" dirty="0">
                <a:effectLst/>
                <a:latin typeface="+mn-ea"/>
                <a:ea typeface="+mn-ea"/>
              </a:rPr>
              <a:t>시뮬레이션</a:t>
            </a:r>
            <a:endParaRPr lang="en-CA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137AD65-72B9-FE52-F582-34B1F0968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0113" y="1566351"/>
            <a:ext cx="4829145" cy="4610612"/>
          </a:xfrm>
        </p:spPr>
      </p:pic>
      <p:sp>
        <p:nvSpPr>
          <p:cNvPr id="8" name="내용 개체 틀 12">
            <a:extLst>
              <a:ext uri="{FF2B5EF4-FFF2-40B4-BE49-F238E27FC236}">
                <a16:creationId xmlns:a16="http://schemas.microsoft.com/office/drawing/2014/main" id="{B8D7347C-8EF3-D21F-6769-E4F7E212F671}"/>
              </a:ext>
            </a:extLst>
          </p:cNvPr>
          <p:cNvSpPr txBox="1">
            <a:spLocks/>
          </p:cNvSpPr>
          <p:nvPr/>
        </p:nvSpPr>
        <p:spPr>
          <a:xfrm>
            <a:off x="838200" y="1120588"/>
            <a:ext cx="10515600" cy="505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var(--font-fk-grotesk)"/>
              </a:rPr>
              <a:t>시뮬레이션 하십시오</a:t>
            </a:r>
            <a:endParaRPr lang="en-CA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6C53A1-EF80-94CF-3BDD-F19CD8BC6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791" y="1073150"/>
            <a:ext cx="5817959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0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5532</TotalTime>
  <Words>10251</Words>
  <Application>Microsoft Office PowerPoint</Application>
  <PresentationFormat>와이드스크린</PresentationFormat>
  <Paragraphs>960</Paragraphs>
  <Slides>42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4" baseType="lpstr">
      <vt:lpstr>fkGroteskNeue</vt:lpstr>
      <vt:lpstr>ＭＳ Ｐゴシック</vt:lpstr>
      <vt:lpstr>var(--font-berkeley-mono)</vt:lpstr>
      <vt:lpstr>var(--font-fk-grotesk)</vt:lpstr>
      <vt:lpstr>var(--font-fk-grotesk-neue)</vt:lpstr>
      <vt:lpstr>맑은 고딕</vt:lpstr>
      <vt:lpstr>Aptos</vt:lpstr>
      <vt:lpstr>Aptos Display</vt:lpstr>
      <vt:lpstr>Aptos Narrow</vt:lpstr>
      <vt:lpstr>Arial</vt:lpstr>
      <vt:lpstr>Noto Sans</vt:lpstr>
      <vt:lpstr>Office 테마</vt:lpstr>
      <vt:lpstr>SoC_Peri_Lecture04 Clock과 Reset &amp; GPIO</vt:lpstr>
      <vt:lpstr>Agenda</vt:lpstr>
      <vt:lpstr>SoC 기본 System Clock 이해하기 - 클록(clock)의 기본개념</vt:lpstr>
      <vt:lpstr>SoC 기본 System Clock 개념</vt:lpstr>
      <vt:lpstr>Clock 설계시 주의 사항</vt:lpstr>
      <vt:lpstr>SoC 기본 System Clock 설계 시 주의할 점</vt:lpstr>
      <vt:lpstr>SoC 기본 System Clock 실습1-1</vt:lpstr>
      <vt:lpstr>SoC 기본 System Clock 실습1-2</vt:lpstr>
      <vt:lpstr>SoC 기본 System Clock 실습1 시뮬레이션</vt:lpstr>
      <vt:lpstr>SoC 기본 System Clock 실습1 – 시뮬레이션 결과</vt:lpstr>
      <vt:lpstr>SoC 기본 Reset 이해하기</vt:lpstr>
      <vt:lpstr>SoC 기본 Reset 이해하기</vt:lpstr>
      <vt:lpstr>SoC 기본 Reset 이해하기</vt:lpstr>
      <vt:lpstr>SoC에서의 리셋 설계 고려사항</vt:lpstr>
      <vt:lpstr>Verilog 구현 모범 사례</vt:lpstr>
      <vt:lpstr>Verilog Reset구현 모범 사례</vt:lpstr>
      <vt:lpstr>데이터 경로와 제어 신호 리셋</vt:lpstr>
      <vt:lpstr>일반적인 문제와 해결 방법</vt:lpstr>
      <vt:lpstr>System Clock and Reset - 결론</vt:lpstr>
      <vt:lpstr>SoC 기본 Reset - 실습2</vt:lpstr>
      <vt:lpstr>SoC 기본 Reset 실습2 시뮬레이션</vt:lpstr>
      <vt:lpstr>SoC 기본 Reset 실습2 – 시뮬레이션 결과</vt:lpstr>
      <vt:lpstr>SoC  GPIO</vt:lpstr>
      <vt:lpstr>Agenda</vt:lpstr>
      <vt:lpstr>SoC에서 사용되는 GPIO 구성요소 이해하기</vt:lpstr>
      <vt:lpstr>SoC에서 사용되는 디지털 Logic level 이해</vt:lpstr>
      <vt:lpstr>SoC에서 사용되는 디지털 CMOS Transistors 이해</vt:lpstr>
      <vt:lpstr>SoC에서 사용되는 Push–Pull Output</vt:lpstr>
      <vt:lpstr>SoC에서 사용되는 Open Collector </vt:lpstr>
      <vt:lpstr>Tri-state Output</vt:lpstr>
      <vt:lpstr>SoC 기본 - 3상태 게이트 버퍼 입출력 제어, 실습3</vt:lpstr>
      <vt:lpstr>3상태 게이트 버퍼 입출력 제어, 실습3 시뮬레이션</vt:lpstr>
      <vt:lpstr>3상태 게이트 버퍼 입출력 제어, 실습3 로직 이해</vt:lpstr>
      <vt:lpstr>3상태 게이트 버퍼 입출력 제어, 실습3 시뮬레이션 결과</vt:lpstr>
      <vt:lpstr>SoC에서 사용되는 GPIO (General-Purpose Input/Output)</vt:lpstr>
      <vt:lpstr>GPIO Overview</vt:lpstr>
      <vt:lpstr>SoC AHB GPIO</vt:lpstr>
      <vt:lpstr>GPIO Registers</vt:lpstr>
      <vt:lpstr>SoC 기본 GPIO 이해하기 – AHB GPIO 실습 4</vt:lpstr>
      <vt:lpstr>SoC 기본 IO 이해하기 - 3상태 게이트 버퍼 입출력 제어, 실습 시뮬레이션</vt:lpstr>
      <vt:lpstr>3상태 게이트 버퍼 입출력 제어, 실습 시뮬레이션 결과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Changhyung Kim</dc:creator>
  <cp:lastModifiedBy>Changhyung Kim</cp:lastModifiedBy>
  <cp:revision>5</cp:revision>
  <cp:lastPrinted>2025-03-13T16:00:36Z</cp:lastPrinted>
  <dcterms:created xsi:type="dcterms:W3CDTF">2025-02-14T10:55:22Z</dcterms:created>
  <dcterms:modified xsi:type="dcterms:W3CDTF">2025-03-13T18:29:46Z</dcterms:modified>
</cp:coreProperties>
</file>