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3"/>
  </p:notesMasterIdLst>
  <p:sldIdLst>
    <p:sldId id="257" r:id="rId2"/>
    <p:sldId id="256" r:id="rId3"/>
    <p:sldId id="258" r:id="rId4"/>
    <p:sldId id="259" r:id="rId5"/>
    <p:sldId id="265" r:id="rId6"/>
    <p:sldId id="260" r:id="rId7"/>
    <p:sldId id="266" r:id="rId8"/>
    <p:sldId id="261" r:id="rId9"/>
    <p:sldId id="262"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9" autoAdjust="0"/>
    <p:restoredTop sz="94694"/>
  </p:normalViewPr>
  <p:slideViewPr>
    <p:cSldViewPr snapToGrid="0">
      <p:cViewPr varScale="1">
        <p:scale>
          <a:sx n="121" d="100"/>
          <a:sy n="121" d="100"/>
        </p:scale>
        <p:origin x="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0BADB-0A6D-4092-A6B0-27E3AA56444C}" type="datetimeFigureOut">
              <a:rPr lang="en-IN" smtClean="0"/>
              <a:t>14/05/25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B677A-7759-4D46-9824-52CE0B6A5CA3}" type="slidenum">
              <a:rPr lang="en-IN" smtClean="0"/>
              <a:t>‹#›</a:t>
            </a:fld>
            <a:endParaRPr lang="en-IN"/>
          </a:p>
        </p:txBody>
      </p:sp>
    </p:spTree>
    <p:extLst>
      <p:ext uri="{BB962C8B-B14F-4D97-AF65-F5344CB8AC3E}">
        <p14:creationId xmlns:p14="http://schemas.microsoft.com/office/powerpoint/2010/main" val="81802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45C29D-1E67-43CE-B101-42A911DDD761}" type="datetime1">
              <a:rPr lang="en-IN" smtClean="0"/>
              <a:t>14/05/25</a:t>
            </a:fld>
            <a:endParaRPr lang="en-IN"/>
          </a:p>
        </p:txBody>
      </p:sp>
      <p:sp>
        <p:nvSpPr>
          <p:cNvPr id="5" name="Footer Placeholder 4"/>
          <p:cNvSpPr>
            <a:spLocks noGrp="1"/>
          </p:cNvSpPr>
          <p:nvPr>
            <p:ph type="ftr" sz="quarter" idx="11"/>
          </p:nvPr>
        </p:nvSpPr>
        <p:spPr/>
        <p:txBody>
          <a:bodyPr/>
          <a:lstStyle/>
          <a:p>
            <a:r>
              <a:rPr lang="en-IN"/>
              <a:t>Team 5</a:t>
            </a:r>
          </a:p>
        </p:txBody>
      </p:sp>
      <p:sp>
        <p:nvSpPr>
          <p:cNvPr id="6" name="Slide Number Placeholder 5"/>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9591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33DB78-9D39-4D8A-84B3-797453FBD3C6}" type="datetime1">
              <a:rPr lang="en-IN" smtClean="0"/>
              <a:t>14/05/25</a:t>
            </a:fld>
            <a:endParaRPr lang="en-IN"/>
          </a:p>
        </p:txBody>
      </p:sp>
      <p:sp>
        <p:nvSpPr>
          <p:cNvPr id="5" name="Footer Placeholder 4"/>
          <p:cNvSpPr>
            <a:spLocks noGrp="1"/>
          </p:cNvSpPr>
          <p:nvPr>
            <p:ph type="ftr" sz="quarter" idx="11"/>
          </p:nvPr>
        </p:nvSpPr>
        <p:spPr/>
        <p:txBody>
          <a:bodyPr/>
          <a:lstStyle/>
          <a:p>
            <a:r>
              <a:rPr lang="en-IN"/>
              <a:t>Team 5</a:t>
            </a:r>
          </a:p>
        </p:txBody>
      </p:sp>
      <p:sp>
        <p:nvSpPr>
          <p:cNvPr id="6" name="Slide Number Placeholder 5"/>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66127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6DEB7-0399-4A11-8E8B-8532D5BEB52A}" type="datetime1">
              <a:rPr lang="en-IN" smtClean="0"/>
              <a:t>14/05/25</a:t>
            </a:fld>
            <a:endParaRPr lang="en-IN"/>
          </a:p>
        </p:txBody>
      </p:sp>
      <p:sp>
        <p:nvSpPr>
          <p:cNvPr id="5" name="Footer Placeholder 4"/>
          <p:cNvSpPr>
            <a:spLocks noGrp="1"/>
          </p:cNvSpPr>
          <p:nvPr>
            <p:ph type="ftr" sz="quarter" idx="11"/>
          </p:nvPr>
        </p:nvSpPr>
        <p:spPr/>
        <p:txBody>
          <a:bodyPr/>
          <a:lstStyle/>
          <a:p>
            <a:r>
              <a:rPr lang="en-IN"/>
              <a:t>Team 5</a:t>
            </a:r>
          </a:p>
        </p:txBody>
      </p:sp>
      <p:sp>
        <p:nvSpPr>
          <p:cNvPr id="6" name="Slide Number Placeholder 5"/>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406471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9A2A5F-FEB0-48F6-B605-F9DB968BCAC1}" type="datetime1">
              <a:rPr lang="en-IN" smtClean="0"/>
              <a:t>14/05/25</a:t>
            </a:fld>
            <a:endParaRPr lang="en-IN"/>
          </a:p>
        </p:txBody>
      </p:sp>
      <p:sp>
        <p:nvSpPr>
          <p:cNvPr id="5" name="Footer Placeholder 4"/>
          <p:cNvSpPr>
            <a:spLocks noGrp="1"/>
          </p:cNvSpPr>
          <p:nvPr>
            <p:ph type="ftr" sz="quarter" idx="11"/>
          </p:nvPr>
        </p:nvSpPr>
        <p:spPr/>
        <p:txBody>
          <a:bodyPr/>
          <a:lstStyle/>
          <a:p>
            <a:r>
              <a:rPr lang="en-IN"/>
              <a:t>Team 5</a:t>
            </a:r>
          </a:p>
        </p:txBody>
      </p:sp>
      <p:sp>
        <p:nvSpPr>
          <p:cNvPr id="6" name="Slide Number Placeholder 5"/>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548705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39A1A0-52D3-4C59-ABFD-C685CE792BD7}" type="datetime1">
              <a:rPr lang="en-IN" smtClean="0"/>
              <a:t>14/05/25</a:t>
            </a:fld>
            <a:endParaRPr lang="en-IN"/>
          </a:p>
        </p:txBody>
      </p:sp>
      <p:sp>
        <p:nvSpPr>
          <p:cNvPr id="5" name="Footer Placeholder 4"/>
          <p:cNvSpPr>
            <a:spLocks noGrp="1"/>
          </p:cNvSpPr>
          <p:nvPr>
            <p:ph type="ftr" sz="quarter" idx="11"/>
          </p:nvPr>
        </p:nvSpPr>
        <p:spPr/>
        <p:txBody>
          <a:bodyPr/>
          <a:lstStyle/>
          <a:p>
            <a:r>
              <a:rPr lang="en-IN"/>
              <a:t>Team 5</a:t>
            </a:r>
          </a:p>
        </p:txBody>
      </p:sp>
      <p:sp>
        <p:nvSpPr>
          <p:cNvPr id="6" name="Slide Number Placeholder 5"/>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33754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BCD98-AEC0-43F3-A017-036D554B7C17}" type="datetime1">
              <a:rPr lang="en-IN" smtClean="0"/>
              <a:t>14/05/25</a:t>
            </a:fld>
            <a:endParaRPr lang="en-IN"/>
          </a:p>
        </p:txBody>
      </p:sp>
      <p:sp>
        <p:nvSpPr>
          <p:cNvPr id="6" name="Footer Placeholder 5"/>
          <p:cNvSpPr>
            <a:spLocks noGrp="1"/>
          </p:cNvSpPr>
          <p:nvPr>
            <p:ph type="ftr" sz="quarter" idx="11"/>
          </p:nvPr>
        </p:nvSpPr>
        <p:spPr/>
        <p:txBody>
          <a:bodyPr/>
          <a:lstStyle/>
          <a:p>
            <a:r>
              <a:rPr lang="en-IN"/>
              <a:t>Team 5</a:t>
            </a:r>
          </a:p>
        </p:txBody>
      </p:sp>
      <p:sp>
        <p:nvSpPr>
          <p:cNvPr id="7" name="Slide Number Placeholder 6"/>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63080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CCA1BA-E476-4BA9-96AD-57580068E3AB}" type="datetime1">
              <a:rPr lang="en-IN" smtClean="0"/>
              <a:t>14/05/25</a:t>
            </a:fld>
            <a:endParaRPr lang="en-IN"/>
          </a:p>
        </p:txBody>
      </p:sp>
      <p:sp>
        <p:nvSpPr>
          <p:cNvPr id="8" name="Footer Placeholder 7"/>
          <p:cNvSpPr>
            <a:spLocks noGrp="1"/>
          </p:cNvSpPr>
          <p:nvPr>
            <p:ph type="ftr" sz="quarter" idx="11"/>
          </p:nvPr>
        </p:nvSpPr>
        <p:spPr/>
        <p:txBody>
          <a:bodyPr/>
          <a:lstStyle/>
          <a:p>
            <a:r>
              <a:rPr lang="en-IN"/>
              <a:t>Team 5</a:t>
            </a:r>
          </a:p>
        </p:txBody>
      </p:sp>
      <p:sp>
        <p:nvSpPr>
          <p:cNvPr id="9" name="Slide Number Placeholder 8"/>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1098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3CFE3F-4BAC-4F76-A775-FD8AC59A6D11}" type="datetime1">
              <a:rPr lang="en-IN" smtClean="0"/>
              <a:t>14/05/25</a:t>
            </a:fld>
            <a:endParaRPr lang="en-IN"/>
          </a:p>
        </p:txBody>
      </p:sp>
      <p:sp>
        <p:nvSpPr>
          <p:cNvPr id="4" name="Footer Placeholder 3"/>
          <p:cNvSpPr>
            <a:spLocks noGrp="1"/>
          </p:cNvSpPr>
          <p:nvPr>
            <p:ph type="ftr" sz="quarter" idx="11"/>
          </p:nvPr>
        </p:nvSpPr>
        <p:spPr/>
        <p:txBody>
          <a:bodyPr/>
          <a:lstStyle/>
          <a:p>
            <a:r>
              <a:rPr lang="en-IN"/>
              <a:t>Team 5</a:t>
            </a:r>
          </a:p>
        </p:txBody>
      </p:sp>
      <p:sp>
        <p:nvSpPr>
          <p:cNvPr id="5" name="Slide Number Placeholder 4"/>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0370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EA56FE-C956-49AB-8DB5-0B7F2B32A429}" type="datetime1">
              <a:rPr lang="en-IN" smtClean="0"/>
              <a:t>14/05/25</a:t>
            </a:fld>
            <a:endParaRPr lang="en-IN"/>
          </a:p>
        </p:txBody>
      </p:sp>
      <p:sp>
        <p:nvSpPr>
          <p:cNvPr id="3" name="Footer Placeholder 2"/>
          <p:cNvSpPr>
            <a:spLocks noGrp="1"/>
          </p:cNvSpPr>
          <p:nvPr>
            <p:ph type="ftr" sz="quarter" idx="11"/>
          </p:nvPr>
        </p:nvSpPr>
        <p:spPr/>
        <p:txBody>
          <a:bodyPr/>
          <a:lstStyle/>
          <a:p>
            <a:r>
              <a:rPr lang="en-IN"/>
              <a:t>Team 5</a:t>
            </a:r>
          </a:p>
        </p:txBody>
      </p:sp>
      <p:sp>
        <p:nvSpPr>
          <p:cNvPr id="4" name="Slide Number Placeholder 3"/>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83030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2A256D-5A84-416E-B3CF-8A5720568363}" type="datetime1">
              <a:rPr lang="en-IN" smtClean="0"/>
              <a:t>14/05/25</a:t>
            </a:fld>
            <a:endParaRPr lang="en-IN"/>
          </a:p>
        </p:txBody>
      </p:sp>
      <p:sp>
        <p:nvSpPr>
          <p:cNvPr id="6" name="Footer Placeholder 5"/>
          <p:cNvSpPr>
            <a:spLocks noGrp="1"/>
          </p:cNvSpPr>
          <p:nvPr>
            <p:ph type="ftr" sz="quarter" idx="11"/>
          </p:nvPr>
        </p:nvSpPr>
        <p:spPr/>
        <p:txBody>
          <a:bodyPr/>
          <a:lstStyle/>
          <a:p>
            <a:r>
              <a:rPr lang="en-IN"/>
              <a:t>Team 5</a:t>
            </a:r>
          </a:p>
        </p:txBody>
      </p:sp>
      <p:sp>
        <p:nvSpPr>
          <p:cNvPr id="7" name="Slide Number Placeholder 6"/>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03323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A43B9C-1D09-411C-BF6A-EB93286A3B9E}" type="datetime1">
              <a:rPr lang="en-IN" smtClean="0"/>
              <a:t>14/05/25</a:t>
            </a:fld>
            <a:endParaRPr lang="en-IN"/>
          </a:p>
        </p:txBody>
      </p:sp>
      <p:sp>
        <p:nvSpPr>
          <p:cNvPr id="6" name="Footer Placeholder 5"/>
          <p:cNvSpPr>
            <a:spLocks noGrp="1"/>
          </p:cNvSpPr>
          <p:nvPr>
            <p:ph type="ftr" sz="quarter" idx="11"/>
          </p:nvPr>
        </p:nvSpPr>
        <p:spPr/>
        <p:txBody>
          <a:bodyPr/>
          <a:lstStyle/>
          <a:p>
            <a:r>
              <a:rPr lang="en-IN"/>
              <a:t>Team 5</a:t>
            </a:r>
          </a:p>
        </p:txBody>
      </p:sp>
      <p:sp>
        <p:nvSpPr>
          <p:cNvPr id="7" name="Slide Number Placeholder 6"/>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46581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10D73-B1C8-4950-AB52-4280F613E314}" type="datetime1">
              <a:rPr lang="en-IN" smtClean="0"/>
              <a:t>14/05/25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CCD15-A91D-4933-83FC-B538C647448D}" type="slidenum">
              <a:rPr lang="en-IN" smtClean="0"/>
              <a:t>‹#›</a:t>
            </a:fld>
            <a:endParaRPr lang="en-IN"/>
          </a:p>
        </p:txBody>
      </p:sp>
    </p:spTree>
    <p:extLst>
      <p:ext uri="{BB962C8B-B14F-4D97-AF65-F5344CB8AC3E}">
        <p14:creationId xmlns:p14="http://schemas.microsoft.com/office/powerpoint/2010/main" val="489357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numbersapi.com/" TargetMode="External"/><Relationship Id="rId2" Type="http://schemas.openxmlformats.org/officeDocument/2006/relationships/hyperlink" Target="https://github.com/Code4Bharat-2025/dem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3FA9-AF7D-1604-794F-95CA82370A9A}"/>
              </a:ext>
            </a:extLst>
          </p:cNvPr>
          <p:cNvSpPr>
            <a:spLocks noGrp="1"/>
          </p:cNvSpPr>
          <p:nvPr>
            <p:ph type="title"/>
          </p:nvPr>
        </p:nvSpPr>
        <p:spPr>
          <a:xfrm>
            <a:off x="838200" y="842168"/>
            <a:ext cx="10515600" cy="2852737"/>
          </a:xfrm>
        </p:spPr>
        <p:txBody>
          <a:bodyPr>
            <a:normAutofit/>
          </a:bodyPr>
          <a:lstStyle/>
          <a:p>
            <a:r>
              <a:rPr lang="en-IN" sz="4800" dirty="0"/>
              <a:t>Code for Bharat: </a:t>
            </a:r>
            <a:r>
              <a:rPr lang="en-IN" sz="4800" dirty="0" err="1"/>
              <a:t>NumNuggets</a:t>
            </a:r>
            <a:br>
              <a:rPr lang="en-IN" sz="4800" dirty="0"/>
            </a:br>
            <a:r>
              <a:rPr lang="en-IN" sz="4800" dirty="0"/>
              <a:t>		</a:t>
            </a:r>
            <a:r>
              <a:rPr lang="en-US" sz="1400" b="1" dirty="0"/>
              <a:t>DELIVERS DAILY TRIVIA TIED TO MATH, DATES, OR FUN NUMBER FACTS TO MAKE NUMERACY MEMORABLE.</a:t>
            </a:r>
            <a:endParaRPr lang="en-IN" sz="1800" b="1" dirty="0"/>
          </a:p>
        </p:txBody>
      </p:sp>
      <p:sp>
        <p:nvSpPr>
          <p:cNvPr id="3" name="Text Placeholder 2">
            <a:extLst>
              <a:ext uri="{FF2B5EF4-FFF2-40B4-BE49-F238E27FC236}">
                <a16:creationId xmlns:a16="http://schemas.microsoft.com/office/drawing/2014/main" id="{551EFD10-8DAA-B34E-9457-71EB9A7BA73A}"/>
              </a:ext>
            </a:extLst>
          </p:cNvPr>
          <p:cNvSpPr>
            <a:spLocks noGrp="1"/>
          </p:cNvSpPr>
          <p:nvPr>
            <p:ph type="body" idx="1"/>
          </p:nvPr>
        </p:nvSpPr>
        <p:spPr/>
        <p:txBody>
          <a:bodyPr/>
          <a:lstStyle/>
          <a:p>
            <a:r>
              <a:rPr lang="en-US" b="1" dirty="0"/>
              <a:t>Team 5</a:t>
            </a:r>
          </a:p>
          <a:p>
            <a:r>
              <a:rPr lang="en-US" dirty="0"/>
              <a:t>Members: </a:t>
            </a:r>
            <a:endParaRPr lang="en-IN" dirty="0"/>
          </a:p>
        </p:txBody>
      </p:sp>
      <p:sp>
        <p:nvSpPr>
          <p:cNvPr id="9" name="Date Placeholder 8">
            <a:extLst>
              <a:ext uri="{FF2B5EF4-FFF2-40B4-BE49-F238E27FC236}">
                <a16:creationId xmlns:a16="http://schemas.microsoft.com/office/drawing/2014/main" id="{20D8E846-A8B3-01EF-C52B-E74652E5E43E}"/>
              </a:ext>
            </a:extLst>
          </p:cNvPr>
          <p:cNvSpPr>
            <a:spLocks noGrp="1"/>
          </p:cNvSpPr>
          <p:nvPr>
            <p:ph type="dt" sz="half" idx="10"/>
          </p:nvPr>
        </p:nvSpPr>
        <p:spPr/>
        <p:txBody>
          <a:bodyPr/>
          <a:lstStyle/>
          <a:p>
            <a:fld id="{4E5CE0BD-9C5D-4BCE-A852-CDFAF7C482BA}" type="datetime1">
              <a:rPr lang="en-IN" smtClean="0"/>
              <a:t>14/05/25</a:t>
            </a:fld>
            <a:endParaRPr lang="en-IN"/>
          </a:p>
        </p:txBody>
      </p:sp>
      <p:sp>
        <p:nvSpPr>
          <p:cNvPr id="10" name="Slide Number Placeholder 9">
            <a:extLst>
              <a:ext uri="{FF2B5EF4-FFF2-40B4-BE49-F238E27FC236}">
                <a16:creationId xmlns:a16="http://schemas.microsoft.com/office/drawing/2014/main" id="{0FB2D142-5C25-09AC-E80B-20B0D169FCE5}"/>
              </a:ext>
            </a:extLst>
          </p:cNvPr>
          <p:cNvSpPr>
            <a:spLocks noGrp="1"/>
          </p:cNvSpPr>
          <p:nvPr>
            <p:ph type="sldNum" sz="quarter" idx="12"/>
          </p:nvPr>
        </p:nvSpPr>
        <p:spPr/>
        <p:txBody>
          <a:bodyPr/>
          <a:lstStyle/>
          <a:p>
            <a:fld id="{3CCCCD15-A91D-4933-83FC-B538C647448D}" type="slidenum">
              <a:rPr lang="en-IN" smtClean="0"/>
              <a:t>1</a:t>
            </a:fld>
            <a:endParaRPr lang="en-IN"/>
          </a:p>
        </p:txBody>
      </p:sp>
      <p:pic>
        <p:nvPicPr>
          <p:cNvPr id="12" name="Picture 11">
            <a:extLst>
              <a:ext uri="{FF2B5EF4-FFF2-40B4-BE49-F238E27FC236}">
                <a16:creationId xmlns:a16="http://schemas.microsoft.com/office/drawing/2014/main" id="{86427335-CF89-7069-AEE6-383502AB86B7}"/>
              </a:ext>
            </a:extLst>
          </p:cNvPr>
          <p:cNvPicPr>
            <a:picLocks noChangeAspect="1"/>
          </p:cNvPicPr>
          <p:nvPr/>
        </p:nvPicPr>
        <p:blipFill>
          <a:blip r:embed="rId2"/>
          <a:stretch>
            <a:fillRect/>
          </a:stretch>
        </p:blipFill>
        <p:spPr>
          <a:xfrm>
            <a:off x="1005511" y="455342"/>
            <a:ext cx="2190863" cy="17018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24001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F5CD1-3EA5-58E8-7CA8-7D205615FBA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6F4238D-72BD-A12C-5E82-D24348B55D52}"/>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0927CD-C5C3-CBC5-7385-1899531610A0}"/>
              </a:ext>
            </a:extLst>
          </p:cNvPr>
          <p:cNvSpPr txBox="1"/>
          <p:nvPr/>
        </p:nvSpPr>
        <p:spPr>
          <a:xfrm>
            <a:off x="631372" y="511629"/>
            <a:ext cx="8882742" cy="380995"/>
          </a:xfrm>
          <a:prstGeom prst="rect">
            <a:avLst/>
          </a:prstGeom>
          <a:noFill/>
        </p:spPr>
        <p:txBody>
          <a:bodyPr wrap="square" rtlCol="0">
            <a:spAutoFit/>
          </a:bodyPr>
          <a:lstStyle/>
          <a:p>
            <a:r>
              <a:rPr lang="en-US" b="1" dirty="0"/>
              <a:t>Appendix</a:t>
            </a:r>
            <a:endParaRPr lang="en-IN" b="1" dirty="0"/>
          </a:p>
        </p:txBody>
      </p:sp>
    </p:spTree>
    <p:extLst>
      <p:ext uri="{BB962C8B-B14F-4D97-AF65-F5344CB8AC3E}">
        <p14:creationId xmlns:p14="http://schemas.microsoft.com/office/powerpoint/2010/main" val="267397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FB602-566D-2D02-6F67-AAFE3CD160A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C2AE078-35DA-3406-A1EC-32F8A7A233FC}"/>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2A97F8EB-CB05-0570-C886-DD4D03D2C8A3}"/>
              </a:ext>
            </a:extLst>
          </p:cNvPr>
          <p:cNvSpPr txBox="1"/>
          <p:nvPr/>
        </p:nvSpPr>
        <p:spPr>
          <a:xfrm>
            <a:off x="631372" y="511629"/>
            <a:ext cx="8882742" cy="380995"/>
          </a:xfrm>
          <a:prstGeom prst="rect">
            <a:avLst/>
          </a:prstGeom>
          <a:noFill/>
        </p:spPr>
        <p:txBody>
          <a:bodyPr wrap="square" rtlCol="0">
            <a:spAutoFit/>
          </a:bodyPr>
          <a:lstStyle/>
          <a:p>
            <a:r>
              <a:rPr lang="en-US" b="1" dirty="0"/>
              <a:t>References</a:t>
            </a:r>
            <a:endParaRPr lang="en-IN" b="1" dirty="0"/>
          </a:p>
        </p:txBody>
      </p:sp>
      <p:sp>
        <p:nvSpPr>
          <p:cNvPr id="3" name="TextBox 2">
            <a:extLst>
              <a:ext uri="{FF2B5EF4-FFF2-40B4-BE49-F238E27FC236}">
                <a16:creationId xmlns:a16="http://schemas.microsoft.com/office/drawing/2014/main" id="{43BC306B-84E6-4639-8B9E-5F6E8401A893}"/>
              </a:ext>
            </a:extLst>
          </p:cNvPr>
          <p:cNvSpPr txBox="1"/>
          <p:nvPr/>
        </p:nvSpPr>
        <p:spPr>
          <a:xfrm>
            <a:off x="631371" y="1404648"/>
            <a:ext cx="10602685" cy="1477328"/>
          </a:xfrm>
          <a:prstGeom prst="rect">
            <a:avLst/>
          </a:prstGeom>
          <a:noFill/>
        </p:spPr>
        <p:txBody>
          <a:bodyPr wrap="square">
            <a:spAutoFit/>
          </a:bodyPr>
          <a:lstStyle/>
          <a:p>
            <a:pPr marL="342900" indent="-342900">
              <a:lnSpc>
                <a:spcPct val="150000"/>
              </a:lnSpc>
              <a:buFont typeface="+mj-lt"/>
              <a:buAutoNum type="arabicPeriod"/>
            </a:pPr>
            <a:r>
              <a:rPr lang="en-IN" dirty="0">
                <a:hlinkClick r:id="rId2"/>
              </a:rPr>
              <a:t>GitHub - Code4Bharat-2025/demo</a:t>
            </a:r>
            <a:endParaRPr lang="en-IN" dirty="0"/>
          </a:p>
          <a:p>
            <a:pPr marL="342900" indent="-342900">
              <a:lnSpc>
                <a:spcPct val="150000"/>
              </a:lnSpc>
              <a:buFont typeface="+mj-lt"/>
              <a:buAutoNum type="arabicPeriod"/>
            </a:pPr>
            <a:r>
              <a:rPr lang="en-IN" dirty="0">
                <a:hlinkClick r:id="rId3"/>
              </a:rPr>
              <a:t>http://numbersapi.com/</a:t>
            </a:r>
            <a:endParaRPr lang="en-IN" dirty="0"/>
          </a:p>
          <a:p>
            <a:endParaRPr lang="en-IN" dirty="0"/>
          </a:p>
          <a:p>
            <a:endParaRPr lang="en-IN" dirty="0"/>
          </a:p>
        </p:txBody>
      </p:sp>
    </p:spTree>
    <p:extLst>
      <p:ext uri="{BB962C8B-B14F-4D97-AF65-F5344CB8AC3E}">
        <p14:creationId xmlns:p14="http://schemas.microsoft.com/office/powerpoint/2010/main" val="262037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A98CB40-A09A-3EEC-1317-B08DAF690BE0}"/>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F6195049-56EE-7A0A-8C41-ADAA5A12E0B0}"/>
              </a:ext>
            </a:extLst>
          </p:cNvPr>
          <p:cNvSpPr txBox="1"/>
          <p:nvPr/>
        </p:nvSpPr>
        <p:spPr>
          <a:xfrm>
            <a:off x="631372" y="511629"/>
            <a:ext cx="8882742" cy="380995"/>
          </a:xfrm>
          <a:prstGeom prst="rect">
            <a:avLst/>
          </a:prstGeom>
          <a:noFill/>
        </p:spPr>
        <p:txBody>
          <a:bodyPr wrap="square" rtlCol="0">
            <a:spAutoFit/>
          </a:bodyPr>
          <a:lstStyle/>
          <a:p>
            <a:r>
              <a:rPr lang="en-US" b="1" dirty="0"/>
              <a:t>Table of Contents</a:t>
            </a:r>
            <a:endParaRPr lang="en-IN" b="1" dirty="0"/>
          </a:p>
        </p:txBody>
      </p:sp>
      <p:graphicFrame>
        <p:nvGraphicFramePr>
          <p:cNvPr id="7" name="Table 6">
            <a:extLst>
              <a:ext uri="{FF2B5EF4-FFF2-40B4-BE49-F238E27FC236}">
                <a16:creationId xmlns:a16="http://schemas.microsoft.com/office/drawing/2014/main" id="{EFDDD07C-D427-1061-8C68-72C1CE70C39F}"/>
              </a:ext>
            </a:extLst>
          </p:cNvPr>
          <p:cNvGraphicFramePr>
            <a:graphicFrameLocks noGrp="1"/>
          </p:cNvGraphicFramePr>
          <p:nvPr>
            <p:extLst>
              <p:ext uri="{D42A27DB-BD31-4B8C-83A1-F6EECF244321}">
                <p14:modId xmlns:p14="http://schemas.microsoft.com/office/powerpoint/2010/main" val="3799541294"/>
              </p:ext>
            </p:extLst>
          </p:nvPr>
        </p:nvGraphicFramePr>
        <p:xfrm>
          <a:off x="631372" y="1574799"/>
          <a:ext cx="10776858" cy="309517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84930905"/>
                    </a:ext>
                  </a:extLst>
                </a:gridCol>
                <a:gridCol w="5704115">
                  <a:extLst>
                    <a:ext uri="{9D8B030D-6E8A-4147-A177-3AD203B41FA5}">
                      <a16:colId xmlns:a16="http://schemas.microsoft.com/office/drawing/2014/main" val="3866291401"/>
                    </a:ext>
                  </a:extLst>
                </a:gridCol>
                <a:gridCol w="3592286">
                  <a:extLst>
                    <a:ext uri="{9D8B030D-6E8A-4147-A177-3AD203B41FA5}">
                      <a16:colId xmlns:a16="http://schemas.microsoft.com/office/drawing/2014/main" val="1740458715"/>
                    </a:ext>
                  </a:extLst>
                </a:gridCol>
              </a:tblGrid>
              <a:tr h="619034">
                <a:tc>
                  <a:txBody>
                    <a:bodyPr/>
                    <a:lstStyle/>
                    <a:p>
                      <a:r>
                        <a:rPr lang="en-US" b="0" dirty="0"/>
                        <a:t>Section 1</a:t>
                      </a:r>
                      <a:endParaRPr lang="en-IN" b="0" dirty="0"/>
                    </a:p>
                  </a:txBody>
                  <a:tcPr/>
                </a:tc>
                <a:tc>
                  <a:txBody>
                    <a:bodyPr/>
                    <a:lstStyle/>
                    <a:p>
                      <a:r>
                        <a:rPr lang="en-US" b="0" dirty="0"/>
                        <a:t>Summary</a:t>
                      </a:r>
                      <a:endParaRPr lang="en-IN" b="0" dirty="0"/>
                    </a:p>
                  </a:txBody>
                  <a:tcPr/>
                </a:tc>
                <a:tc>
                  <a:txBody>
                    <a:bodyPr/>
                    <a:lstStyle/>
                    <a:p>
                      <a:r>
                        <a:rPr lang="en-US" b="0" dirty="0"/>
                        <a:t>Slide No.  3</a:t>
                      </a:r>
                      <a:endParaRPr lang="en-IN" b="0" dirty="0"/>
                    </a:p>
                  </a:txBody>
                  <a:tcPr/>
                </a:tc>
                <a:extLst>
                  <a:ext uri="{0D108BD9-81ED-4DB2-BD59-A6C34878D82A}">
                    <a16:rowId xmlns:a16="http://schemas.microsoft.com/office/drawing/2014/main" val="2215009430"/>
                  </a:ext>
                </a:extLst>
              </a:tr>
              <a:tr h="619034">
                <a:tc>
                  <a:txBody>
                    <a:bodyPr/>
                    <a:lstStyle/>
                    <a:p>
                      <a:r>
                        <a:rPr lang="en-US" b="0" dirty="0"/>
                        <a:t>Section 2</a:t>
                      </a:r>
                      <a:endParaRPr lang="en-IN" b="0" dirty="0"/>
                    </a:p>
                  </a:txBody>
                  <a:tcPr/>
                </a:tc>
                <a:tc>
                  <a:txBody>
                    <a:bodyPr/>
                    <a:lstStyle/>
                    <a:p>
                      <a:r>
                        <a:rPr lang="en-US" b="0" dirty="0"/>
                        <a:t>Background &amp; Context /Problem Statement</a:t>
                      </a:r>
                      <a:endParaRPr lang="en-IN" b="0" dirty="0"/>
                    </a:p>
                  </a:txBody>
                  <a:tcPr/>
                </a:tc>
                <a:tc>
                  <a:txBody>
                    <a:bodyPr/>
                    <a:lstStyle/>
                    <a:p>
                      <a:r>
                        <a:rPr lang="en-US" b="0" dirty="0"/>
                        <a:t>Slide No. 4</a:t>
                      </a:r>
                      <a:endParaRPr lang="en-IN" b="0" dirty="0"/>
                    </a:p>
                  </a:txBody>
                  <a:tcPr/>
                </a:tc>
                <a:extLst>
                  <a:ext uri="{0D108BD9-81ED-4DB2-BD59-A6C34878D82A}">
                    <a16:rowId xmlns:a16="http://schemas.microsoft.com/office/drawing/2014/main" val="4189961578"/>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Section 3</a:t>
                      </a:r>
                      <a:endParaRPr lang="en-IN" b="0" dirty="0"/>
                    </a:p>
                  </a:txBody>
                  <a:tcPr/>
                </a:tc>
                <a:tc>
                  <a:txBody>
                    <a:bodyPr/>
                    <a:lstStyle/>
                    <a:p>
                      <a:r>
                        <a:rPr lang="en-US" b="0" dirty="0"/>
                        <a:t>Analysis and Workflow</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Slide No. 6</a:t>
                      </a:r>
                      <a:endParaRPr lang="en-IN" b="0" dirty="0"/>
                    </a:p>
                  </a:txBody>
                  <a:tcPr/>
                </a:tc>
                <a:extLst>
                  <a:ext uri="{0D108BD9-81ED-4DB2-BD59-A6C34878D82A}">
                    <a16:rowId xmlns:a16="http://schemas.microsoft.com/office/drawing/2014/main" val="1067923237"/>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Section 4</a:t>
                      </a:r>
                      <a:endParaRPr lang="en-IN" b="0" dirty="0"/>
                    </a:p>
                  </a:txBody>
                  <a:tcPr/>
                </a:tc>
                <a:tc>
                  <a:txBody>
                    <a:bodyPr/>
                    <a:lstStyle/>
                    <a:p>
                      <a:r>
                        <a:rPr lang="en-US" b="0" dirty="0"/>
                        <a:t>Demo</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Slide No. 7</a:t>
                      </a:r>
                      <a:endParaRPr lang="en-IN" b="0" dirty="0"/>
                    </a:p>
                  </a:txBody>
                  <a:tcPr/>
                </a:tc>
                <a:extLst>
                  <a:ext uri="{0D108BD9-81ED-4DB2-BD59-A6C34878D82A}">
                    <a16:rowId xmlns:a16="http://schemas.microsoft.com/office/drawing/2014/main" val="3664466481"/>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Section 5</a:t>
                      </a:r>
                      <a:endParaRPr lang="en-IN" b="0" dirty="0"/>
                    </a:p>
                  </a:txBody>
                  <a:tcPr/>
                </a:tc>
                <a:tc>
                  <a:txBody>
                    <a:bodyPr/>
                    <a:lstStyle/>
                    <a:p>
                      <a:r>
                        <a:rPr lang="en-US" b="0" dirty="0"/>
                        <a:t>Appendix</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Slide No. 8</a:t>
                      </a:r>
                      <a:endParaRPr lang="en-IN" b="0" dirty="0"/>
                    </a:p>
                  </a:txBody>
                  <a:tcPr/>
                </a:tc>
                <a:extLst>
                  <a:ext uri="{0D108BD9-81ED-4DB2-BD59-A6C34878D82A}">
                    <a16:rowId xmlns:a16="http://schemas.microsoft.com/office/drawing/2014/main" val="1869816418"/>
                  </a:ext>
                </a:extLst>
              </a:tr>
            </a:tbl>
          </a:graphicData>
        </a:graphic>
      </p:graphicFrame>
    </p:spTree>
    <p:extLst>
      <p:ext uri="{BB962C8B-B14F-4D97-AF65-F5344CB8AC3E}">
        <p14:creationId xmlns:p14="http://schemas.microsoft.com/office/powerpoint/2010/main" val="17245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6943F-A680-6C14-41DD-FAD525AA201D}"/>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BA1221-19D7-5C5A-B09E-1C406045C354}"/>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E55E598F-C78A-FFEE-DB6B-37AEF2223C3D}"/>
              </a:ext>
            </a:extLst>
          </p:cNvPr>
          <p:cNvSpPr txBox="1"/>
          <p:nvPr/>
        </p:nvSpPr>
        <p:spPr>
          <a:xfrm>
            <a:off x="631372" y="511629"/>
            <a:ext cx="8882742" cy="380995"/>
          </a:xfrm>
          <a:prstGeom prst="rect">
            <a:avLst/>
          </a:prstGeom>
          <a:noFill/>
        </p:spPr>
        <p:txBody>
          <a:bodyPr wrap="square" rtlCol="0">
            <a:spAutoFit/>
          </a:bodyPr>
          <a:lstStyle/>
          <a:p>
            <a:r>
              <a:rPr lang="en-US" b="1" dirty="0"/>
              <a:t>Summary</a:t>
            </a:r>
            <a:endParaRPr lang="en-IN" b="1" dirty="0"/>
          </a:p>
        </p:txBody>
      </p:sp>
      <p:sp>
        <p:nvSpPr>
          <p:cNvPr id="3" name="TextBox 2">
            <a:extLst>
              <a:ext uri="{FF2B5EF4-FFF2-40B4-BE49-F238E27FC236}">
                <a16:creationId xmlns:a16="http://schemas.microsoft.com/office/drawing/2014/main" id="{40172789-B42F-5998-F299-3A24545DECB1}"/>
              </a:ext>
            </a:extLst>
          </p:cNvPr>
          <p:cNvSpPr txBox="1"/>
          <p:nvPr/>
        </p:nvSpPr>
        <p:spPr>
          <a:xfrm>
            <a:off x="631372" y="1456569"/>
            <a:ext cx="10602685"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For many students, numbers feel like lifeless equations things to memorize, not explore. But what if we could breathe wonder into math by connecting numbers to stories, science, and surprises? </a:t>
            </a:r>
          </a:p>
          <a:p>
            <a:pPr marL="285750" indent="-285750" algn="just">
              <a:lnSpc>
                <a:spcPct val="150000"/>
              </a:lnSpc>
              <a:buFont typeface="Arial" panose="020B0604020202020204" pitchFamily="34" charset="0"/>
              <a:buChar char="•"/>
            </a:pPr>
            <a:endParaRPr lang="en-IN" dirty="0"/>
          </a:p>
          <a:p>
            <a:pPr marL="742950" lvl="1" indent="-285750" algn="just">
              <a:lnSpc>
                <a:spcPct val="150000"/>
              </a:lnSpc>
              <a:buFont typeface="Arial" panose="020B0604020202020204" pitchFamily="34" charset="0"/>
              <a:buChar char="•"/>
            </a:pPr>
            <a:r>
              <a:rPr lang="en-IN" dirty="0"/>
              <a:t>Number Nuggets is a chatbot that turns every number into a fascinating fact. Whether it's the birthday of a freedom fighter, the distance between Earth and Mars, or a quirky math property, the bot delivers one intriguing nugget a day - transforming numeracy into an adventure. </a:t>
            </a:r>
          </a:p>
          <a:p>
            <a:pPr marL="742950" lvl="1" indent="-285750" algn="just">
              <a:lnSpc>
                <a:spcPct val="150000"/>
              </a:lnSpc>
              <a:buFont typeface="Arial" panose="020B0604020202020204" pitchFamily="34" charset="0"/>
              <a:buChar char="•"/>
            </a:pPr>
            <a:endParaRPr lang="en-IN" dirty="0"/>
          </a:p>
          <a:p>
            <a:pPr marL="742950" lvl="1" indent="-285750" algn="just">
              <a:lnSpc>
                <a:spcPct val="150000"/>
              </a:lnSpc>
              <a:buFont typeface="Arial" panose="020B0604020202020204" pitchFamily="34" charset="0"/>
              <a:buChar char="•"/>
            </a:pPr>
            <a:r>
              <a:rPr lang="en-IN" dirty="0"/>
              <a:t>Designed for middle and high school learners, this idea turns dry digits into memorable experiences. With a conversational interface and trivia-style interaction, it helps students build number sense, cross-subject awareness and a lasting sense of curiosity. </a:t>
            </a:r>
          </a:p>
        </p:txBody>
      </p:sp>
    </p:spTree>
    <p:extLst>
      <p:ext uri="{BB962C8B-B14F-4D97-AF65-F5344CB8AC3E}">
        <p14:creationId xmlns:p14="http://schemas.microsoft.com/office/powerpoint/2010/main" val="383955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62CC5-6D27-8C87-F3C3-97EE6CA30BC6}"/>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EFC03FD-7AF4-E209-C59E-91C30EBD0281}"/>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55A4F7D-D087-879F-CA0C-9FD81A7A5464}"/>
              </a:ext>
            </a:extLst>
          </p:cNvPr>
          <p:cNvSpPr txBox="1"/>
          <p:nvPr/>
        </p:nvSpPr>
        <p:spPr>
          <a:xfrm>
            <a:off x="631372" y="511629"/>
            <a:ext cx="8882742" cy="380995"/>
          </a:xfrm>
          <a:prstGeom prst="rect">
            <a:avLst/>
          </a:prstGeom>
          <a:noFill/>
        </p:spPr>
        <p:txBody>
          <a:bodyPr wrap="square" rtlCol="0">
            <a:spAutoFit/>
          </a:bodyPr>
          <a:lstStyle/>
          <a:p>
            <a:r>
              <a:rPr lang="en-US" b="1" dirty="0"/>
              <a:t>Background &amp; Context /Problem Statement</a:t>
            </a:r>
            <a:endParaRPr lang="en-IN" b="1" dirty="0"/>
          </a:p>
        </p:txBody>
      </p:sp>
      <p:sp>
        <p:nvSpPr>
          <p:cNvPr id="3" name="TextBox 2">
            <a:extLst>
              <a:ext uri="{FF2B5EF4-FFF2-40B4-BE49-F238E27FC236}">
                <a16:creationId xmlns:a16="http://schemas.microsoft.com/office/drawing/2014/main" id="{F19E93A4-4234-5586-3417-DCE4D62F3EA9}"/>
              </a:ext>
            </a:extLst>
          </p:cNvPr>
          <p:cNvSpPr txBox="1"/>
          <p:nvPr/>
        </p:nvSpPr>
        <p:spPr>
          <a:xfrm>
            <a:off x="631372" y="1083906"/>
            <a:ext cx="10602685" cy="5450851"/>
          </a:xfrm>
          <a:prstGeom prst="rect">
            <a:avLst/>
          </a:prstGeom>
          <a:noFill/>
        </p:spPr>
        <p:txBody>
          <a:bodyPr wrap="square">
            <a:spAutoFit/>
          </a:bodyPr>
          <a:lstStyle/>
          <a:p>
            <a:pPr>
              <a:lnSpc>
                <a:spcPct val="150000"/>
              </a:lnSpc>
            </a:pPr>
            <a:r>
              <a:rPr lang="en-IN" b="1" dirty="0"/>
              <a:t>Explore by Number</a:t>
            </a:r>
          </a:p>
          <a:p>
            <a:pPr marL="285750" indent="-285750">
              <a:lnSpc>
                <a:spcPct val="150000"/>
              </a:lnSpc>
              <a:buFont typeface="Arial" panose="020B0604020202020204" pitchFamily="34" charset="0"/>
              <a:buChar char="•"/>
            </a:pPr>
            <a:r>
              <a:rPr lang="en-IN" dirty="0"/>
              <a:t>Let users type in or click a number of interest number. like their birthday, roll number, or a random number</a:t>
            </a:r>
          </a:p>
          <a:p>
            <a:pPr marL="285750" indent="-285750">
              <a:lnSpc>
                <a:spcPct val="150000"/>
              </a:lnSpc>
              <a:buFont typeface="Arial" panose="020B0604020202020204" pitchFamily="34" charset="0"/>
              <a:buChar char="•"/>
            </a:pPr>
            <a:r>
              <a:rPr lang="en-IN" dirty="0"/>
              <a:t>The bot responds with a matching fact, like: "15- The number of languages in the Indian currency note!</a:t>
            </a:r>
          </a:p>
          <a:p>
            <a:pPr marL="285750" indent="-285750">
              <a:lnSpc>
                <a:spcPct val="150000"/>
              </a:lnSpc>
              <a:buFont typeface="Arial" panose="020B0604020202020204" pitchFamily="34" charset="0"/>
              <a:buChar char="•"/>
            </a:pPr>
            <a:r>
              <a:rPr lang="en-IN" dirty="0"/>
              <a:t>For bonus points, allow users to favourite numbers or facts they love.</a:t>
            </a:r>
          </a:p>
          <a:p>
            <a:pPr marL="285750" indent="-285750">
              <a:lnSpc>
                <a:spcPct val="150000"/>
              </a:lnSpc>
              <a:buFont typeface="Arial" panose="020B0604020202020204" pitchFamily="34" charset="0"/>
              <a:buChar char="•"/>
            </a:pPr>
            <a:endParaRPr lang="en-IN" dirty="0"/>
          </a:p>
          <a:p>
            <a:pPr>
              <a:lnSpc>
                <a:spcPct val="150000"/>
              </a:lnSpc>
            </a:pPr>
            <a:r>
              <a:rPr lang="en-US" b="1" dirty="0"/>
              <a:t>Surprise Me Mode </a:t>
            </a:r>
          </a:p>
          <a:p>
            <a:pPr marL="285750" indent="-285750">
              <a:lnSpc>
                <a:spcPct val="150000"/>
              </a:lnSpc>
              <a:buFont typeface="Arial" panose="020B0604020202020204" pitchFamily="34" charset="0"/>
              <a:buChar char="•"/>
            </a:pPr>
            <a:r>
              <a:rPr lang="en-US" dirty="0"/>
              <a:t>Add a playful "Surprise Me" button to generate a completely random fact.</a:t>
            </a:r>
          </a:p>
          <a:p>
            <a:pPr marL="285750" indent="-285750">
              <a:lnSpc>
                <a:spcPct val="150000"/>
              </a:lnSpc>
              <a:buFont typeface="Arial" panose="020B0604020202020204" pitchFamily="34" charset="0"/>
              <a:buChar char="•"/>
            </a:pPr>
            <a:r>
              <a:rPr lang="en-US" dirty="0"/>
              <a:t>This supports curiosity-driven learning and keeps the experience fresh.</a:t>
            </a:r>
          </a:p>
          <a:p>
            <a:pPr marL="285750" indent="-285750">
              <a:lnSpc>
                <a:spcPct val="150000"/>
              </a:lnSpc>
              <a:buFont typeface="Arial" panose="020B0604020202020204" pitchFamily="34" charset="0"/>
              <a:buChar char="•"/>
            </a:pPr>
            <a:endParaRPr lang="en-US" dirty="0"/>
          </a:p>
          <a:p>
            <a:pPr>
              <a:lnSpc>
                <a:spcPct val="150000"/>
              </a:lnSpc>
            </a:pPr>
            <a:r>
              <a:rPr lang="en-US" b="1" dirty="0"/>
              <a:t>Date-Based Facts</a:t>
            </a:r>
          </a:p>
          <a:p>
            <a:pPr marL="285750" indent="-285750">
              <a:lnSpc>
                <a:spcPct val="150000"/>
              </a:lnSpc>
              <a:buFont typeface="Arial" panose="020B0604020202020204" pitchFamily="34" charset="0"/>
              <a:buChar char="•"/>
            </a:pPr>
            <a:r>
              <a:rPr lang="en-US" dirty="0"/>
              <a:t>Optionally link the number to the current date "Today is May 14 (Day 134 of the year). Did you know the secret meaning of number 134 tells you to embrace positive energy going forward.</a:t>
            </a:r>
          </a:p>
          <a:p>
            <a:pPr marL="285750" indent="-285750">
              <a:lnSpc>
                <a:spcPct val="150000"/>
              </a:lnSpc>
              <a:buFont typeface="Arial" panose="020B0604020202020204" pitchFamily="34" charset="0"/>
              <a:buChar char="•"/>
            </a:pPr>
            <a:r>
              <a:rPr lang="en-US" dirty="0"/>
              <a:t>Combine this with "Today in History" for cross-concept links between time and math.</a:t>
            </a:r>
            <a:endParaRPr lang="en-IN" dirty="0"/>
          </a:p>
        </p:txBody>
      </p:sp>
    </p:spTree>
    <p:extLst>
      <p:ext uri="{BB962C8B-B14F-4D97-AF65-F5344CB8AC3E}">
        <p14:creationId xmlns:p14="http://schemas.microsoft.com/office/powerpoint/2010/main" val="378225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5AEB0-7FF6-6017-87D0-71B35FF1BB5D}"/>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955A000-2B28-CAA3-14D5-6B11AFC11EFC}"/>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150F3133-D621-0687-1403-49D9AD2A8720}"/>
              </a:ext>
            </a:extLst>
          </p:cNvPr>
          <p:cNvSpPr txBox="1"/>
          <p:nvPr/>
        </p:nvSpPr>
        <p:spPr>
          <a:xfrm>
            <a:off x="631372" y="511629"/>
            <a:ext cx="8882742" cy="380995"/>
          </a:xfrm>
          <a:prstGeom prst="rect">
            <a:avLst/>
          </a:prstGeom>
          <a:noFill/>
        </p:spPr>
        <p:txBody>
          <a:bodyPr wrap="square" rtlCol="0">
            <a:spAutoFit/>
          </a:bodyPr>
          <a:lstStyle/>
          <a:p>
            <a:r>
              <a:rPr lang="en-US" b="1" dirty="0"/>
              <a:t>Background &amp; Context /Problem Statement</a:t>
            </a:r>
            <a:endParaRPr lang="en-IN" b="1" dirty="0"/>
          </a:p>
        </p:txBody>
      </p:sp>
      <p:sp>
        <p:nvSpPr>
          <p:cNvPr id="7" name="TextBox 6">
            <a:extLst>
              <a:ext uri="{FF2B5EF4-FFF2-40B4-BE49-F238E27FC236}">
                <a16:creationId xmlns:a16="http://schemas.microsoft.com/office/drawing/2014/main" id="{D8226FED-406B-CB58-380B-521E54B7174C}"/>
              </a:ext>
            </a:extLst>
          </p:cNvPr>
          <p:cNvSpPr txBox="1"/>
          <p:nvPr/>
        </p:nvSpPr>
        <p:spPr>
          <a:xfrm>
            <a:off x="631372" y="1430644"/>
            <a:ext cx="10602685" cy="2957861"/>
          </a:xfrm>
          <a:prstGeom prst="rect">
            <a:avLst/>
          </a:prstGeom>
          <a:noFill/>
        </p:spPr>
        <p:txBody>
          <a:bodyPr wrap="square">
            <a:spAutoFit/>
          </a:bodyPr>
          <a:lstStyle/>
          <a:p>
            <a:pPr>
              <a:lnSpc>
                <a:spcPct val="150000"/>
              </a:lnSpc>
            </a:pPr>
            <a:r>
              <a:rPr lang="en-IN" b="1" dirty="0"/>
              <a:t>Desired Impact</a:t>
            </a:r>
          </a:p>
          <a:p>
            <a:pPr marL="285750" indent="-285750">
              <a:lnSpc>
                <a:spcPct val="150000"/>
              </a:lnSpc>
              <a:buFont typeface="Arial" panose="020B0604020202020204" pitchFamily="34" charset="0"/>
              <a:buChar char="•"/>
            </a:pPr>
            <a:r>
              <a:rPr lang="en-IN" dirty="0"/>
              <a:t>Numeracy Engagement: Transform passive arithmetic into curiosity-led exploration through daily play Interdisciplinary Thinking: </a:t>
            </a:r>
          </a:p>
          <a:p>
            <a:pPr marL="285750" indent="-285750">
              <a:lnSpc>
                <a:spcPct val="150000"/>
              </a:lnSpc>
              <a:buFont typeface="Arial" panose="020B0604020202020204" pitchFamily="34" charset="0"/>
              <a:buChar char="•"/>
            </a:pPr>
            <a:r>
              <a:rPr lang="en-IN" b="1" dirty="0"/>
              <a:t>Connect math to science, culture, history, and language Memory &amp; Recall</a:t>
            </a:r>
            <a:r>
              <a:rPr lang="en-IN" dirty="0"/>
              <a:t>:</a:t>
            </a:r>
          </a:p>
          <a:p>
            <a:pPr marL="285750" indent="-285750">
              <a:lnSpc>
                <a:spcPct val="150000"/>
              </a:lnSpc>
              <a:buFont typeface="Arial" panose="020B0604020202020204" pitchFamily="34" charset="0"/>
              <a:buChar char="•"/>
            </a:pPr>
            <a:r>
              <a:rPr lang="en-IN" dirty="0"/>
              <a:t>Use surprise and delight to make numerical facts stick Equity in Access: Provide a lightweight, mobile-friendly learning tool for all types of learners Cognitive Confidence: </a:t>
            </a:r>
          </a:p>
          <a:p>
            <a:pPr marL="285750" indent="-285750">
              <a:lnSpc>
                <a:spcPct val="150000"/>
              </a:lnSpc>
              <a:buFont typeface="Arial" panose="020B0604020202020204" pitchFamily="34" charset="0"/>
              <a:buChar char="•"/>
            </a:pPr>
            <a:r>
              <a:rPr lang="en-IN" dirty="0"/>
              <a:t>Help students develop a positive emotional connection with numbers</a:t>
            </a:r>
          </a:p>
        </p:txBody>
      </p:sp>
    </p:spTree>
    <p:extLst>
      <p:ext uri="{BB962C8B-B14F-4D97-AF65-F5344CB8AC3E}">
        <p14:creationId xmlns:p14="http://schemas.microsoft.com/office/powerpoint/2010/main" val="203844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574A6-6EFA-6BC2-59A9-96DF01ACE1F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DF0B439-AE65-D156-6836-3B81E06DC5D2}"/>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054AAE13-9B66-C836-17CF-9ED43F946538}"/>
              </a:ext>
            </a:extLst>
          </p:cNvPr>
          <p:cNvSpPr txBox="1"/>
          <p:nvPr/>
        </p:nvSpPr>
        <p:spPr>
          <a:xfrm>
            <a:off x="631372" y="511629"/>
            <a:ext cx="8882742" cy="380995"/>
          </a:xfrm>
          <a:prstGeom prst="rect">
            <a:avLst/>
          </a:prstGeom>
          <a:noFill/>
        </p:spPr>
        <p:txBody>
          <a:bodyPr wrap="square" rtlCol="0">
            <a:spAutoFit/>
          </a:bodyPr>
          <a:lstStyle/>
          <a:p>
            <a:r>
              <a:rPr lang="en-US" b="1" dirty="0"/>
              <a:t>Analysis and Workflow</a:t>
            </a:r>
            <a:endParaRPr lang="en-IN" b="1" dirty="0"/>
          </a:p>
        </p:txBody>
      </p:sp>
      <p:sp>
        <p:nvSpPr>
          <p:cNvPr id="2" name="TextBox 1">
            <a:extLst>
              <a:ext uri="{FF2B5EF4-FFF2-40B4-BE49-F238E27FC236}">
                <a16:creationId xmlns:a16="http://schemas.microsoft.com/office/drawing/2014/main" id="{C1F987CA-4EE6-C7ED-0EAE-440AB17261F3}"/>
              </a:ext>
            </a:extLst>
          </p:cNvPr>
          <p:cNvSpPr txBox="1"/>
          <p:nvPr/>
        </p:nvSpPr>
        <p:spPr>
          <a:xfrm>
            <a:off x="631372" y="1430644"/>
            <a:ext cx="10602685" cy="1477328"/>
          </a:xfrm>
          <a:prstGeom prst="rect">
            <a:avLst/>
          </a:prstGeom>
          <a:noFill/>
        </p:spPr>
        <p:txBody>
          <a:bodyPr wrap="square">
            <a:spAutoFit/>
          </a:bodyPr>
          <a:lstStyle/>
          <a:p>
            <a:r>
              <a:rPr lang="en-IN" b="1" dirty="0"/>
              <a:t>Strategy</a:t>
            </a:r>
          </a:p>
          <a:p>
            <a:endParaRPr lang="en-IN" b="1" dirty="0"/>
          </a:p>
          <a:p>
            <a:endParaRPr lang="en-IN" b="1" dirty="0"/>
          </a:p>
          <a:p>
            <a:endParaRPr lang="en-IN" b="1" dirty="0"/>
          </a:p>
          <a:p>
            <a:endParaRPr lang="en-IN" b="1" dirty="0"/>
          </a:p>
        </p:txBody>
      </p:sp>
      <p:sp>
        <p:nvSpPr>
          <p:cNvPr id="3" name="TextBox 2">
            <a:extLst>
              <a:ext uri="{FF2B5EF4-FFF2-40B4-BE49-F238E27FC236}">
                <a16:creationId xmlns:a16="http://schemas.microsoft.com/office/drawing/2014/main" id="{C39B48E9-8071-C8E5-785D-6D4C58CF91FD}"/>
              </a:ext>
            </a:extLst>
          </p:cNvPr>
          <p:cNvSpPr txBox="1"/>
          <p:nvPr/>
        </p:nvSpPr>
        <p:spPr>
          <a:xfrm>
            <a:off x="631371" y="4075872"/>
            <a:ext cx="10602685" cy="1477328"/>
          </a:xfrm>
          <a:prstGeom prst="rect">
            <a:avLst/>
          </a:prstGeom>
          <a:noFill/>
        </p:spPr>
        <p:txBody>
          <a:bodyPr wrap="square">
            <a:spAutoFit/>
          </a:bodyPr>
          <a:lstStyle/>
          <a:p>
            <a:r>
              <a:rPr lang="en-IN" b="1" dirty="0"/>
              <a:t>Steps Explanation </a:t>
            </a:r>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321590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B3D5A-FFE6-BA22-B282-BFB3CAA45A0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3AAD6DFD-65AD-68C5-325E-E9563E3C235F}"/>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2E71DFC5-015C-1D27-159D-0C1245AC804F}"/>
              </a:ext>
            </a:extLst>
          </p:cNvPr>
          <p:cNvSpPr txBox="1"/>
          <p:nvPr/>
        </p:nvSpPr>
        <p:spPr>
          <a:xfrm>
            <a:off x="631372" y="511629"/>
            <a:ext cx="8882742" cy="380995"/>
          </a:xfrm>
          <a:prstGeom prst="rect">
            <a:avLst/>
          </a:prstGeom>
          <a:noFill/>
        </p:spPr>
        <p:txBody>
          <a:bodyPr wrap="square" rtlCol="0">
            <a:spAutoFit/>
          </a:bodyPr>
          <a:lstStyle/>
          <a:p>
            <a:r>
              <a:rPr lang="en-US" b="1" dirty="0"/>
              <a:t>Analysis and Workflow</a:t>
            </a:r>
            <a:endParaRPr lang="en-IN" b="1" dirty="0"/>
          </a:p>
        </p:txBody>
      </p:sp>
      <p:sp>
        <p:nvSpPr>
          <p:cNvPr id="2" name="TextBox 1">
            <a:extLst>
              <a:ext uri="{FF2B5EF4-FFF2-40B4-BE49-F238E27FC236}">
                <a16:creationId xmlns:a16="http://schemas.microsoft.com/office/drawing/2014/main" id="{D3596947-77CD-DA6B-E415-425AFBCAC240}"/>
              </a:ext>
            </a:extLst>
          </p:cNvPr>
          <p:cNvSpPr txBox="1"/>
          <p:nvPr/>
        </p:nvSpPr>
        <p:spPr>
          <a:xfrm>
            <a:off x="631372" y="1430644"/>
            <a:ext cx="10602685" cy="1754326"/>
          </a:xfrm>
          <a:prstGeom prst="rect">
            <a:avLst/>
          </a:prstGeom>
          <a:noFill/>
        </p:spPr>
        <p:txBody>
          <a:bodyPr wrap="square">
            <a:spAutoFit/>
          </a:bodyPr>
          <a:lstStyle/>
          <a:p>
            <a:r>
              <a:rPr lang="en-IN" b="1" dirty="0"/>
              <a:t>Flow chart</a:t>
            </a:r>
          </a:p>
          <a:p>
            <a:endParaRPr lang="en-IN" b="1" dirty="0"/>
          </a:p>
          <a:p>
            <a:endParaRPr lang="en-IN" b="1" dirty="0"/>
          </a:p>
          <a:p>
            <a:endParaRPr lang="en-IN" b="1" dirty="0"/>
          </a:p>
          <a:p>
            <a:endParaRPr lang="en-IN" b="1" dirty="0"/>
          </a:p>
          <a:p>
            <a:endParaRPr lang="en-IN" b="1" dirty="0"/>
          </a:p>
        </p:txBody>
      </p:sp>
      <p:sp>
        <p:nvSpPr>
          <p:cNvPr id="4" name="TextBox 3">
            <a:extLst>
              <a:ext uri="{FF2B5EF4-FFF2-40B4-BE49-F238E27FC236}">
                <a16:creationId xmlns:a16="http://schemas.microsoft.com/office/drawing/2014/main" id="{2F898093-F66B-BCEC-9477-259509191FAE}"/>
              </a:ext>
            </a:extLst>
          </p:cNvPr>
          <p:cNvSpPr txBox="1"/>
          <p:nvPr/>
        </p:nvSpPr>
        <p:spPr>
          <a:xfrm>
            <a:off x="631372" y="5380672"/>
            <a:ext cx="10602685" cy="369332"/>
          </a:xfrm>
          <a:prstGeom prst="rect">
            <a:avLst/>
          </a:prstGeom>
          <a:noFill/>
        </p:spPr>
        <p:txBody>
          <a:bodyPr wrap="square">
            <a:spAutoFit/>
          </a:bodyPr>
          <a:lstStyle/>
          <a:p>
            <a:r>
              <a:rPr lang="en-IN" b="1" dirty="0"/>
              <a:t>Code Reference</a:t>
            </a:r>
          </a:p>
        </p:txBody>
      </p:sp>
      <p:pic>
        <p:nvPicPr>
          <p:cNvPr id="1028" name="Picture 4">
            <a:extLst>
              <a:ext uri="{FF2B5EF4-FFF2-40B4-BE49-F238E27FC236}">
                <a16:creationId xmlns:a16="http://schemas.microsoft.com/office/drawing/2014/main" id="{EDCF0826-1246-9AD5-ABBB-FEA6A7A17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551" y="1684174"/>
            <a:ext cx="10988325" cy="348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7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1375C-251D-A261-60B1-739A234DE0F1}"/>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6D29600-C57C-DA50-3731-7D490B362E3D}"/>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3A0318F-1206-153D-A5B0-AF12B0F67B8A}"/>
              </a:ext>
            </a:extLst>
          </p:cNvPr>
          <p:cNvSpPr txBox="1"/>
          <p:nvPr/>
        </p:nvSpPr>
        <p:spPr>
          <a:xfrm>
            <a:off x="631372" y="511629"/>
            <a:ext cx="8882742" cy="380995"/>
          </a:xfrm>
          <a:prstGeom prst="rect">
            <a:avLst/>
          </a:prstGeom>
          <a:noFill/>
        </p:spPr>
        <p:txBody>
          <a:bodyPr wrap="square" rtlCol="0">
            <a:spAutoFit/>
          </a:bodyPr>
          <a:lstStyle/>
          <a:p>
            <a:r>
              <a:rPr lang="en-US" b="1" dirty="0"/>
              <a:t>Demo and Visual Presentation</a:t>
            </a:r>
            <a:endParaRPr lang="en-IN" b="1" dirty="0"/>
          </a:p>
        </p:txBody>
      </p:sp>
    </p:spTree>
    <p:extLst>
      <p:ext uri="{BB962C8B-B14F-4D97-AF65-F5344CB8AC3E}">
        <p14:creationId xmlns:p14="http://schemas.microsoft.com/office/powerpoint/2010/main" val="944540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8A67-C336-2695-9CFC-46814605BBF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6E2F1F9-9594-9E59-15B8-78BB167AC79F}"/>
              </a:ext>
            </a:extLst>
          </p:cNvPr>
          <p:cNvCxnSpPr/>
          <p:nvPr/>
        </p:nvCxnSpPr>
        <p:spPr>
          <a:xfrm>
            <a:off x="631372" y="1066800"/>
            <a:ext cx="9873343"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738D79B7-1F2B-1930-F4AC-1BFB5143A668}"/>
              </a:ext>
            </a:extLst>
          </p:cNvPr>
          <p:cNvSpPr txBox="1"/>
          <p:nvPr/>
        </p:nvSpPr>
        <p:spPr>
          <a:xfrm>
            <a:off x="631372" y="511629"/>
            <a:ext cx="8882742" cy="380995"/>
          </a:xfrm>
          <a:prstGeom prst="rect">
            <a:avLst/>
          </a:prstGeom>
          <a:noFill/>
        </p:spPr>
        <p:txBody>
          <a:bodyPr wrap="square" rtlCol="0">
            <a:spAutoFit/>
          </a:bodyPr>
          <a:lstStyle/>
          <a:p>
            <a:r>
              <a:rPr lang="en-US" b="1" dirty="0"/>
              <a:t>Final Outcome</a:t>
            </a:r>
            <a:endParaRPr lang="en-IN" b="1" dirty="0"/>
          </a:p>
        </p:txBody>
      </p:sp>
    </p:spTree>
    <p:extLst>
      <p:ext uri="{BB962C8B-B14F-4D97-AF65-F5344CB8AC3E}">
        <p14:creationId xmlns:p14="http://schemas.microsoft.com/office/powerpoint/2010/main" val="39365266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181</TotalTime>
  <Words>465</Words>
  <Application>Microsoft Macintosh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Code for Bharat: NumNuggets   DELIVERS DAILY TRIVIA TIED TO MATH, DATES, OR FUN NUMBER FACTS TO MAKE NUMERACY MEMORABLE.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for Bharat: NumNuggets   DELIVERS DAILY TRIVIA TIED TO MATH, DATES, OR FUN NUMBER FACTS TO MAKE NUMERACY MEMORABLE.</dc:title>
  <dc:creator>Sandip Sannyasi</dc:creator>
  <cp:lastModifiedBy>Microsoft Office User</cp:lastModifiedBy>
  <cp:revision>2</cp:revision>
  <dcterms:created xsi:type="dcterms:W3CDTF">2025-05-14T05:03:03Z</dcterms:created>
  <dcterms:modified xsi:type="dcterms:W3CDTF">2025-05-14T10:31:08Z</dcterms:modified>
</cp:coreProperties>
</file>