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7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CB80D3CE-7421-459C-8F33-EB47D5E7C273}">
          <p14:sldIdLst>
            <p14:sldId id="256"/>
            <p14:sldId id="257"/>
            <p14:sldId id="277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70050" autoAdjust="0"/>
  </p:normalViewPr>
  <p:slideViewPr>
    <p:cSldViewPr snapToGrid="0">
      <p:cViewPr varScale="1">
        <p:scale>
          <a:sx n="32" d="100"/>
          <a:sy n="32" d="100"/>
        </p:scale>
        <p:origin x="189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Avenir Roman"/>
                <a:ea typeface="Calibri" panose="020F0502020204030204" pitchFamily="34" charset="0"/>
                <a:cs typeface="Avenir Roman"/>
                <a:sym typeface="Avenir Roman"/>
              </a:rPr>
              <a:t>Fluctuation = </a:t>
            </a:r>
            <a:r>
              <a:rPr lang="en-US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an irregular rising and falling in number or amount; a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3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3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800" y="9103485"/>
            <a:ext cx="13106401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27461" y="9131300"/>
            <a:ext cx="4550047" cy="64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>
              <a:defRPr sz="2200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Fundamentals @2019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4885"/>
            <a:ext cx="6305062" cy="64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defTabSz="508254">
              <a:defRPr sz="1914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of Computer Science, RUPP</a:t>
            </a:r>
            <a:endParaRPr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0675917" y="130805"/>
            <a:ext cx="2328883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Page-</a:t>
            </a:r>
            <a:fld id="{D4E7A6A0-2F1B-4E5C-B689-6A9BA206FA10}" type="slidenum">
              <a:rPr kumimoji="0" lang="en-US" sz="19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‹#›</a:t>
            </a:fld>
            <a:r>
              <a:rPr kumimoji="0" lang="en-US" sz="1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-</a:t>
            </a:r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0800" y="9103485"/>
            <a:ext cx="13106401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280717" y="9167283"/>
            <a:ext cx="453332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-50800" y="-12700"/>
            <a:ext cx="13106400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1pPr>
      <a:lvl2pPr marL="0" marR="0" indent="2286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2pPr>
      <a:lvl3pPr marL="0" marR="0" indent="4572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3pPr>
      <a:lvl4pPr marL="0" marR="0" indent="6858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4pPr>
      <a:lvl5pPr marL="0" marR="0" indent="9144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5pPr>
      <a:lvl6pPr marL="0" marR="0" indent="11430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6pPr>
      <a:lvl7pPr marL="0" marR="0" indent="13716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7pPr>
      <a:lvl8pPr marL="0" marR="0" indent="16002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8pPr>
      <a:lvl9pPr marL="0" marR="0" indent="18288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9pPr>
    </p:titleStyle>
    <p:bodyStyle>
      <a:lvl1pPr marL="296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1pPr>
      <a:lvl2pPr marL="740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2pPr>
      <a:lvl3pPr marL="1185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3pPr>
      <a:lvl4pPr marL="1629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4pPr>
      <a:lvl5pPr marL="2074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5pPr>
      <a:lvl6pPr marL="2518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6pPr>
      <a:lvl7pPr marL="2963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7pPr>
      <a:lvl8pPr marL="3407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8pPr>
      <a:lvl9pPr marL="3852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0" y="3423138"/>
            <a:ext cx="13004800" cy="207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21310">
              <a:spcBef>
                <a:spcPts val="0"/>
              </a:spcBef>
              <a:defRPr sz="671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INTRODUCTION TO LAB PROCEDURES AND TOOL USE</a:t>
            </a:r>
            <a:endParaRPr sz="6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13613" y="5758449"/>
            <a:ext cx="11577573" cy="207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5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6000" b="1" dirty="0">
                <a:solidFill>
                  <a:srgbClr val="000000"/>
                </a:solidFill>
                <a:latin typeface="Bookman Old Style" panose="02050604050505020204" pitchFamily="18" charset="0"/>
                <a:ea typeface="Helvetica Light"/>
                <a:cs typeface="Helvetica Light"/>
              </a:rPr>
              <a:t>Chapter 2</a:t>
            </a:r>
            <a:endParaRPr sz="6000" b="1" dirty="0">
              <a:solidFill>
                <a:srgbClr val="000000"/>
              </a:solidFill>
              <a:latin typeface="Bookman Old Style" panose="02050604050505020204" pitchFamily="18" charset="0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85C6C-8159-47AE-9222-ACAE49FB9BD7}"/>
              </a:ext>
            </a:extLst>
          </p:cNvPr>
          <p:cNvSpPr/>
          <p:nvPr/>
        </p:nvSpPr>
        <p:spPr>
          <a:xfrm>
            <a:off x="352490" y="921830"/>
            <a:ext cx="12652310" cy="490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Equipment Disposal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Computer equipment contains hazardous materials and should be properly disposed.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Follow regulations to protect the environment and avoid fines.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Batteries, monitors, toner kits, cartridges, developers, chemical solvents and aerosol cans are examples of equipment that must be properly disposed.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232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29074F-D74D-4BC2-8A03-51C96C69BEDD}"/>
              </a:ext>
            </a:extLst>
          </p:cNvPr>
          <p:cNvSpPr/>
          <p:nvPr/>
        </p:nvSpPr>
        <p:spPr>
          <a:xfrm>
            <a:off x="315290" y="722879"/>
            <a:ext cx="11916509" cy="8053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2.2 Proper Use of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D3759-F8E8-4724-916F-F631E1E1F913}"/>
              </a:ext>
            </a:extLst>
          </p:cNvPr>
          <p:cNvSpPr/>
          <p:nvPr/>
        </p:nvSpPr>
        <p:spPr>
          <a:xfrm>
            <a:off x="315290" y="1270747"/>
            <a:ext cx="6747008" cy="12003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2.2.1 Hardware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5F52F-B94A-4325-A241-2DB988731D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5385" y="875053"/>
            <a:ext cx="5859412" cy="81556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71BA96-3FC8-4E93-B8D5-C5B08FAB5BCF}"/>
              </a:ext>
            </a:extLst>
          </p:cNvPr>
          <p:cNvSpPr/>
          <p:nvPr/>
        </p:nvSpPr>
        <p:spPr>
          <a:xfrm>
            <a:off x="315289" y="2494525"/>
            <a:ext cx="7261167" cy="647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Hardware tools are grouped into:</a:t>
            </a:r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ESD Tools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Antistatic wrist strap and antistatic mat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Hand Tools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Include screwdrivers, flashlights and pliers.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Cable Tools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Include wire cutters and strippers, crimpers and punch down tool.</a:t>
            </a:r>
          </a:p>
        </p:txBody>
      </p:sp>
    </p:spTree>
    <p:extLst>
      <p:ext uri="{BB962C8B-B14F-4D97-AF65-F5344CB8AC3E}">
        <p14:creationId xmlns:p14="http://schemas.microsoft.com/office/powerpoint/2010/main" val="1129170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1DCBFE-ADA4-48A2-971F-47C0500BE449}"/>
              </a:ext>
            </a:extLst>
          </p:cNvPr>
          <p:cNvSpPr/>
          <p:nvPr/>
        </p:nvSpPr>
        <p:spPr>
          <a:xfrm>
            <a:off x="467566" y="775364"/>
            <a:ext cx="12537233" cy="3329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Cleaning Tools</a:t>
            </a:r>
            <a:endParaRPr lang="en-US" sz="4000" b="1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Include special cloths, chemicals and cable ties.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Diagnostic Tools</a:t>
            </a:r>
            <a:endParaRPr lang="en-US" sz="4000" b="1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Include digital multimeters, loopback adapters, </a:t>
            </a:r>
            <a:r>
              <a:rPr lang="en-US" dirty="0" err="1">
                <a:latin typeface="+mn-lt"/>
                <a:ea typeface="Calibri" panose="020F0502020204030204" pitchFamily="34" charset="0"/>
              </a:rPr>
              <a:t>WiFi</a:t>
            </a:r>
            <a:r>
              <a:rPr lang="en-US" dirty="0">
                <a:latin typeface="+mn-lt"/>
                <a:ea typeface="Calibri" panose="020F0502020204030204" pitchFamily="34" charset="0"/>
              </a:rPr>
              <a:t> analyzer, external HDD enclosure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861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5D3759-F8E8-4724-916F-F631E1E1F913}"/>
              </a:ext>
            </a:extLst>
          </p:cNvPr>
          <p:cNvSpPr/>
          <p:nvPr/>
        </p:nvSpPr>
        <p:spPr>
          <a:xfrm>
            <a:off x="315289" y="430992"/>
            <a:ext cx="6747008" cy="12003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2.2.2 Software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24DE8-DC2A-4FD2-BFC9-873EC077D62D}"/>
              </a:ext>
            </a:extLst>
          </p:cNvPr>
          <p:cNvSpPr/>
          <p:nvPr/>
        </p:nvSpPr>
        <p:spPr>
          <a:xfrm>
            <a:off x="192249" y="1631320"/>
            <a:ext cx="5536747" cy="490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n-lt"/>
                <a:ea typeface="Calibri" panose="020F0502020204030204" pitchFamily="34" charset="0"/>
              </a:rPr>
              <a:t>Like hardware tools, software tools are task-specific.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n-lt"/>
                <a:ea typeface="Calibri" panose="020F0502020204030204" pitchFamily="34" charset="0"/>
              </a:rPr>
              <a:t>Used to diagnose problems, maintain hardware, and protect the data stored on a computer.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A3CF4-488A-4114-84C3-B6527B93E8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26592" y="849487"/>
            <a:ext cx="7493324" cy="4898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2D1BCA-1A07-417B-A6F5-7B39E5EEBCE0}"/>
              </a:ext>
            </a:extLst>
          </p:cNvPr>
          <p:cNvSpPr/>
          <p:nvPr/>
        </p:nvSpPr>
        <p:spPr>
          <a:xfrm>
            <a:off x="192249" y="6723179"/>
            <a:ext cx="12652310" cy="1938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Disk Management Tools</a:t>
            </a:r>
            <a:endParaRPr lang="en-US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Used for disk management, formatting, error checking, drive optimization, disk cleanup and more</a:t>
            </a:r>
          </a:p>
        </p:txBody>
      </p:sp>
    </p:spTree>
    <p:extLst>
      <p:ext uri="{BB962C8B-B14F-4D97-AF65-F5344CB8AC3E}">
        <p14:creationId xmlns:p14="http://schemas.microsoft.com/office/powerpoint/2010/main" val="19037604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601B9-49FE-4363-BD73-8C14096D6182}"/>
              </a:ext>
            </a:extLst>
          </p:cNvPr>
          <p:cNvSpPr/>
          <p:nvPr/>
        </p:nvSpPr>
        <p:spPr>
          <a:xfrm>
            <a:off x="377372" y="866166"/>
            <a:ext cx="11845730" cy="37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Protection Software Tools</a:t>
            </a:r>
            <a:endParaRPr lang="en-US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Malicious software can damage or compromise operating systems, applications, and data.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Software protection tools include antivirus, antispyware, firewalls and update manager software.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7A7EF-BBC8-4420-9F72-9649C04445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718" y="4583402"/>
            <a:ext cx="8816096" cy="45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61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5D3759-F8E8-4724-916F-F631E1E1F913}"/>
              </a:ext>
            </a:extLst>
          </p:cNvPr>
          <p:cNvSpPr/>
          <p:nvPr/>
        </p:nvSpPr>
        <p:spPr>
          <a:xfrm>
            <a:off x="315289" y="430992"/>
            <a:ext cx="6747008" cy="12003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2.2.3 Organizational Tools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FE5D3-A3AF-42BE-8330-4A3BEB3967F1}"/>
              </a:ext>
            </a:extLst>
          </p:cNvPr>
          <p:cNvSpPr/>
          <p:nvPr/>
        </p:nvSpPr>
        <p:spPr>
          <a:xfrm>
            <a:off x="559897" y="1440844"/>
            <a:ext cx="5613357" cy="2429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n-lt"/>
                <a:ea typeface="Calibri" panose="020F0502020204030204" pitchFamily="34" charset="0"/>
              </a:rPr>
              <a:t>It is important that a technician document all services and repairs for future reference.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6F3BD-5624-437B-A994-F67F95941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3254" y="1272893"/>
            <a:ext cx="6516257" cy="85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15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E169B-8FF5-4293-9B87-496E5CBBB6DD}"/>
              </a:ext>
            </a:extLst>
          </p:cNvPr>
          <p:cNvSpPr/>
          <p:nvPr/>
        </p:nvSpPr>
        <p:spPr>
          <a:xfrm>
            <a:off x="242596" y="811103"/>
            <a:ext cx="12559004" cy="7386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Personal Reference Tools</a:t>
            </a:r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Include troubleshooting guides, manufacturer manuals, quick reference guides, and repair journals.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History of repairs and a notepad can be extremely useful as a technician performs troubleshooting and repairs.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The Internet can be a great reference tool by providing access to specialized forums, search engines, manufacturer’s FAQs, and more.</a:t>
            </a: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Miscellaneous Tools</a:t>
            </a:r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Additional secondary items can be added to the toolkit.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Masking tape, a working computer and even pencil eraser can be very useful additions to a technician’s kit.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854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ttle boy with personal computer Premium Vector">
            <a:extLst>
              <a:ext uri="{FF2B5EF4-FFF2-40B4-BE49-F238E27FC236}">
                <a16:creationId xmlns:a16="http://schemas.microsoft.com/office/drawing/2014/main" id="{C594A4EC-553D-4092-BA76-3BE918D6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46" y="3586397"/>
            <a:ext cx="5335037" cy="55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49"/>
          <p:cNvSpPr/>
          <p:nvPr/>
        </p:nvSpPr>
        <p:spPr>
          <a:xfrm>
            <a:off x="376766" y="863037"/>
            <a:ext cx="12276667" cy="1185334"/>
          </a:xfrm>
          <a:prstGeom prst="roundRect">
            <a:avLst>
              <a:gd name="adj" fmla="val 16071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25400" dist="121144" dir="5400000" rotWithShape="0">
              <a:schemeClr val="accent1">
                <a:hueOff val="47394"/>
                <a:satOff val="-25753"/>
                <a:lumOff val="-7544"/>
                <a:alpha val="65231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defRPr sz="4300" b="1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algn="ctr"/>
            <a:r>
              <a:rPr lang="en-US" dirty="0"/>
              <a:t>Objective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9122" y="2546483"/>
            <a:ext cx="87685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latin typeface="+mn-lt"/>
              </a:rPr>
              <a:t>2.1 Safe Lab procedures</a:t>
            </a:r>
            <a:endParaRPr lang="en-US" dirty="0">
              <a:latin typeface="+mn-lt"/>
            </a:endParaRPr>
          </a:p>
          <a:p>
            <a:pPr algn="l"/>
            <a:r>
              <a:rPr lang="en-US" i="1" dirty="0">
                <a:latin typeface="+mn-lt"/>
              </a:rPr>
              <a:t>Explain the purpose of safe working conditions and safe lab procedures.</a:t>
            </a:r>
          </a:p>
          <a:p>
            <a:pPr algn="l"/>
            <a:endParaRPr lang="en-US" dirty="0">
              <a:latin typeface="+mn-lt"/>
            </a:endParaRPr>
          </a:p>
          <a:p>
            <a:pPr algn="l"/>
            <a:r>
              <a:rPr lang="en-US" i="1" dirty="0">
                <a:latin typeface="+mn-lt"/>
              </a:rPr>
              <a:t>2.2 Proper Use of Tools</a:t>
            </a:r>
            <a:endParaRPr lang="en-US" dirty="0">
              <a:latin typeface="+mn-lt"/>
            </a:endParaRPr>
          </a:p>
          <a:p>
            <a:pPr algn="l"/>
            <a:r>
              <a:rPr lang="en-US" i="1" dirty="0">
                <a:latin typeface="+mn-lt"/>
              </a:rPr>
              <a:t>Explain how to use tools and software with personal computer components.</a:t>
            </a:r>
            <a:endParaRPr lang="en-US" dirty="0">
              <a:latin typeface="+mn-lt"/>
            </a:endParaRPr>
          </a:p>
        </p:txBody>
      </p:sp>
      <p:sp>
        <p:nvSpPr>
          <p:cNvPr id="4" name="AutoShape 8" descr="Image result for network">
            <a:extLst>
              <a:ext uri="{FF2B5EF4-FFF2-40B4-BE49-F238E27FC236}">
                <a16:creationId xmlns:a16="http://schemas.microsoft.com/office/drawing/2014/main" id="{0C0FEB44-F619-47A9-B05B-B816E3F54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292B5-6E46-498E-B0DB-BD9FBDD240E7}"/>
              </a:ext>
            </a:extLst>
          </p:cNvPr>
          <p:cNvSpPr/>
          <p:nvPr/>
        </p:nvSpPr>
        <p:spPr>
          <a:xfrm>
            <a:off x="157645" y="1584180"/>
            <a:ext cx="12689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+mn-lt"/>
              </a:rPr>
              <a:t>Procedures to 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People,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Equipment and Data, and Environment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9074F-D74D-4BC2-8A03-51C96C69BEDD}"/>
              </a:ext>
            </a:extLst>
          </p:cNvPr>
          <p:cNvSpPr/>
          <p:nvPr/>
        </p:nvSpPr>
        <p:spPr>
          <a:xfrm>
            <a:off x="315290" y="722879"/>
            <a:ext cx="11916509" cy="8053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2.1 Safe Lab Procedures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D3759-F8E8-4724-916F-F631E1E1F913}"/>
              </a:ext>
            </a:extLst>
          </p:cNvPr>
          <p:cNvSpPr/>
          <p:nvPr/>
        </p:nvSpPr>
        <p:spPr>
          <a:xfrm>
            <a:off x="269612" y="3248837"/>
            <a:ext cx="4843562" cy="12003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2.1.1 Procedures to Protect People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30523-7CF3-43CC-AF53-08D54F8FCC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4083" y="3278271"/>
            <a:ext cx="7860717" cy="64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095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292B5-6E46-498E-B0DB-BD9FBDD240E7}"/>
              </a:ext>
            </a:extLst>
          </p:cNvPr>
          <p:cNvSpPr/>
          <p:nvPr/>
        </p:nvSpPr>
        <p:spPr>
          <a:xfrm>
            <a:off x="240645" y="906781"/>
            <a:ext cx="121877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General Safety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Make sure a first-aid kit is available.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Unsecured cables create tripping hazards.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Food and drinks should not be in the workspace.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Remove jewelry.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4C957-7F55-4FC6-A56A-B143DEF2A727}"/>
              </a:ext>
            </a:extLst>
          </p:cNvPr>
          <p:cNvSpPr/>
          <p:nvPr/>
        </p:nvSpPr>
        <p:spPr>
          <a:xfrm>
            <a:off x="408535" y="4170209"/>
            <a:ext cx="12187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Electrical Safety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Computer power supplies are dangerous when disassembled.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Watch for printer areas that are hot or that use high voltage.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Check the voltage output of AC adapters and chargers before connecting them to devices</a:t>
            </a:r>
          </a:p>
        </p:txBody>
      </p:sp>
    </p:spTree>
    <p:extLst>
      <p:ext uri="{BB962C8B-B14F-4D97-AF65-F5344CB8AC3E}">
        <p14:creationId xmlns:p14="http://schemas.microsoft.com/office/powerpoint/2010/main" val="3112116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292B5-6E46-498E-B0DB-BD9FBDD240E7}"/>
              </a:ext>
            </a:extLst>
          </p:cNvPr>
          <p:cNvSpPr/>
          <p:nvPr/>
        </p:nvSpPr>
        <p:spPr>
          <a:xfrm>
            <a:off x="240645" y="906781"/>
            <a:ext cx="121877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Fire Safety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Turn off the power and unplug equipment before performing service.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Different types of fires require different types of fire extinguishers; make sure to use to correct one.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Be alert for odors emitting from computers and electronic devices.</a:t>
            </a:r>
          </a:p>
        </p:txBody>
      </p:sp>
    </p:spTree>
    <p:extLst>
      <p:ext uri="{BB962C8B-B14F-4D97-AF65-F5344CB8AC3E}">
        <p14:creationId xmlns:p14="http://schemas.microsoft.com/office/powerpoint/2010/main" val="22139668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3D916-0643-45B1-8F2A-A2F197B18585}"/>
              </a:ext>
            </a:extLst>
          </p:cNvPr>
          <p:cNvSpPr/>
          <p:nvPr/>
        </p:nvSpPr>
        <p:spPr>
          <a:xfrm>
            <a:off x="315289" y="648060"/>
            <a:ext cx="11916509" cy="8053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2.1.2 Procedures to Protect Equipment and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241B1-C344-40CF-8814-4A8EBEF4C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963" y="1558114"/>
            <a:ext cx="6153150" cy="3514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A65478-7A6F-44FD-962D-E802C14C0317}"/>
              </a:ext>
            </a:extLst>
          </p:cNvPr>
          <p:cNvSpPr/>
          <p:nvPr/>
        </p:nvSpPr>
        <p:spPr>
          <a:xfrm>
            <a:off x="520563" y="5103942"/>
            <a:ext cx="12075764" cy="37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ESD (Electrostatic Discharge) and EMI (Electromagnetic Interference)</a:t>
            </a:r>
            <a:endParaRPr lang="en-US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ESD can cause damage to computer equipment if not discharged properly.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ESD can build up on you as you walk on a carpeted floor.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7E846-DA23-4189-9F8F-2536A997A811}"/>
              </a:ext>
            </a:extLst>
          </p:cNvPr>
          <p:cNvSpPr/>
          <p:nvPr/>
        </p:nvSpPr>
        <p:spPr>
          <a:xfrm>
            <a:off x="6817113" y="1816274"/>
            <a:ext cx="44496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+mn-lt"/>
                <a:ea typeface="Calibri" panose="020F0502020204030204" pitchFamily="34" charset="0"/>
              </a:rPr>
              <a:t>Environmental temperature and humidity levels also affect computers.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3945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2BAA46-6C7D-4953-A9CB-4CD8096BC5CD}"/>
              </a:ext>
            </a:extLst>
          </p:cNvPr>
          <p:cNvSpPr/>
          <p:nvPr/>
        </p:nvSpPr>
        <p:spPr>
          <a:xfrm>
            <a:off x="373224" y="815061"/>
            <a:ext cx="12631576" cy="480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EMI distorts the signals, degrading computer communication.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EMI can be generated by large motors, power lines, electrical storms, or any other source of electromagnetic energy.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Wireless networks are affected by RFI.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RFI is caused by radio transmitters transmitting in the same frequency.</a:t>
            </a:r>
          </a:p>
        </p:txBody>
      </p:sp>
    </p:spTree>
    <p:extLst>
      <p:ext uri="{BB962C8B-B14F-4D97-AF65-F5344CB8AC3E}">
        <p14:creationId xmlns:p14="http://schemas.microsoft.com/office/powerpoint/2010/main" val="4293347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E51E67-A6AB-407F-B04B-06DF7E588A93}"/>
              </a:ext>
            </a:extLst>
          </p:cNvPr>
          <p:cNvSpPr/>
          <p:nvPr/>
        </p:nvSpPr>
        <p:spPr>
          <a:xfrm>
            <a:off x="392922" y="813858"/>
            <a:ext cx="12218955" cy="381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Power Fluctuation Types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Power fluctuations may impact the operation of computer components.</a:t>
            </a:r>
            <a:endParaRPr lang="en-US" sz="40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Blackouts, brownouts, noise, spike and power surge are types of power fluctuations that can cause data loss or hardware failure</a:t>
            </a: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941B2-72CF-425B-841F-D56EE122B5AD}"/>
              </a:ext>
            </a:extLst>
          </p:cNvPr>
          <p:cNvSpPr/>
          <p:nvPr/>
        </p:nvSpPr>
        <p:spPr>
          <a:xfrm>
            <a:off x="392921" y="4658050"/>
            <a:ext cx="7332825" cy="431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+mn-lt"/>
                <a:ea typeface="Calibri" panose="020F0502020204030204" pitchFamily="34" charset="0"/>
              </a:rPr>
              <a:t>Power Protection Devices</a:t>
            </a:r>
            <a:endParaRPr lang="en-US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Surge suppressors, UPSs, SPSs are devices designed to protect computer systems from power fluctuations.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  <a:ea typeface="Calibri" panose="020F0502020204030204" pitchFamily="34" charset="0"/>
              </a:rPr>
              <a:t>Laser printers should not be plugged to UPSs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98732-438A-4197-AD5C-74601E8EEC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3151" y="3328234"/>
            <a:ext cx="5312228" cy="56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506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EB7754-B878-4DDF-A14D-85013AA865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3802" y="1301589"/>
            <a:ext cx="9085327" cy="33480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3D916-0643-45B1-8F2A-A2F197B18585}"/>
              </a:ext>
            </a:extLst>
          </p:cNvPr>
          <p:cNvSpPr/>
          <p:nvPr/>
        </p:nvSpPr>
        <p:spPr>
          <a:xfrm>
            <a:off x="315289" y="648060"/>
            <a:ext cx="11916509" cy="8053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2.1.3 Procedures to Protect the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65478-7A6F-44FD-962D-E802C14C0317}"/>
              </a:ext>
            </a:extLst>
          </p:cNvPr>
          <p:cNvSpPr/>
          <p:nvPr/>
        </p:nvSpPr>
        <p:spPr>
          <a:xfrm>
            <a:off x="315288" y="4155235"/>
            <a:ext cx="12689511" cy="5305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Safety Data Sheet (SDS)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	Use an SDS to obtain information about a material, including procedures for proper disposal.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	The SDS contains information on the material’s composition, how it can affect personal health, fire hazards, and first-aid requirements.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	It also includes protective measures for the safe handling and storage of materials and spill, leak, and disposal procedures.</a:t>
            </a:r>
          </a:p>
        </p:txBody>
      </p:sp>
    </p:spTree>
    <p:extLst>
      <p:ext uri="{BB962C8B-B14F-4D97-AF65-F5344CB8AC3E}">
        <p14:creationId xmlns:p14="http://schemas.microsoft.com/office/powerpoint/2010/main" val="218703913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FontThemHann">
      <a:majorFont>
        <a:latin typeface="Bookman Old Style"/>
        <a:ea typeface="Chalkboard SE Regular"/>
        <a:cs typeface="ASvadek Cello"/>
      </a:majorFont>
      <a:minorFont>
        <a:latin typeface="Bookman Old Style"/>
        <a:ea typeface="Courier"/>
        <a:cs typeface="ASvadek Cell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alkboard SE Regular"/>
        <a:ea typeface="Chalkboard SE Regular"/>
        <a:cs typeface="Chalkboard SE Regular"/>
      </a:majorFont>
      <a:minorFont>
        <a:latin typeface="Courier"/>
        <a:ea typeface="Courier"/>
        <a:cs typeface="Couri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609</Words>
  <Application>Microsoft Office PowerPoint</Application>
  <PresentationFormat>Custom</PresentationFormat>
  <Paragraphs>80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Apple Chancery</vt:lpstr>
      <vt:lpstr>Arial</vt:lpstr>
      <vt:lpstr>ASvadek Cello</vt:lpstr>
      <vt:lpstr>Avenir Roman</vt:lpstr>
      <vt:lpstr>Bookman Old Style</vt:lpstr>
      <vt:lpstr>Calibri</vt:lpstr>
      <vt:lpstr>Chalkboard</vt:lpstr>
      <vt:lpstr>Chalkboard SE Regular</vt:lpstr>
      <vt:lpstr>Courier</vt:lpstr>
      <vt:lpstr>Courier New</vt:lpstr>
      <vt:lpstr>Helvetica</vt:lpstr>
      <vt:lpstr>Helvetica Light</vt:lpstr>
      <vt:lpstr>Symbol</vt:lpstr>
      <vt:lpstr>White</vt:lpstr>
      <vt:lpstr>INTRODUCTION TO LAB PROCEDURES AND TOOL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computer?</dc:title>
  <dc:creator>Hann MENG</dc:creator>
  <cp:lastModifiedBy>Admin</cp:lastModifiedBy>
  <cp:revision>923</cp:revision>
  <dcterms:modified xsi:type="dcterms:W3CDTF">2019-10-25T02:06:04Z</dcterms:modified>
</cp:coreProperties>
</file>