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75" r:id="rId7"/>
    <p:sldId id="276" r:id="rId8"/>
    <p:sldId id="265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63" r:id="rId17"/>
    <p:sldId id="272" r:id="rId18"/>
  </p:sldIdLst>
  <p:sldSz cx="18288000" cy="10287000"/>
  <p:notesSz cx="6858000" cy="9144000"/>
  <p:embeddedFontLst>
    <p:embeddedFont>
      <p:font typeface="Anton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Tatkare" userId="1edf21bd-adb1-475d-ad03-8eb24312f5fe" providerId="ADAL" clId="{ACE4A540-A78A-4670-ABF4-05E0F0ECBD5F}"/>
    <pc:docChg chg="modSld">
      <pc:chgData name="Simran Tatkare" userId="1edf21bd-adb1-475d-ad03-8eb24312f5fe" providerId="ADAL" clId="{ACE4A540-A78A-4670-ABF4-05E0F0ECBD5F}" dt="2024-10-28T12:56:55.272" v="33" actId="20577"/>
      <pc:docMkLst>
        <pc:docMk/>
      </pc:docMkLst>
      <pc:sldChg chg="modSp mod">
        <pc:chgData name="Simran Tatkare" userId="1edf21bd-adb1-475d-ad03-8eb24312f5fe" providerId="ADAL" clId="{ACE4A540-A78A-4670-ABF4-05E0F0ECBD5F}" dt="2024-10-28T12:56:55.272" v="33" actId="20577"/>
        <pc:sldMkLst>
          <pc:docMk/>
          <pc:sldMk cId="0" sldId="257"/>
        </pc:sldMkLst>
        <pc:spChg chg="mod">
          <ac:chgData name="Simran Tatkare" userId="1edf21bd-adb1-475d-ad03-8eb24312f5fe" providerId="ADAL" clId="{ACE4A540-A78A-4670-ABF4-05E0F0ECBD5F}" dt="2024-10-28T12:56:55.272" v="33" actId="20577"/>
          <ac:spMkLst>
            <pc:docMk/>
            <pc:sldMk cId="0" sldId="257"/>
            <ac:spMk id="6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27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2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85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95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3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7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8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678356" y="1735629"/>
            <a:ext cx="8893500" cy="5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dirty="0">
                <a:solidFill>
                  <a:srgbClr val="393A3F"/>
                </a:solidFill>
                <a:latin typeface="Anton"/>
                <a:sym typeface="Anton"/>
              </a:rPr>
              <a:t>STUDENT MANAGEMENT SYSTEM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50" y="7437471"/>
            <a:ext cx="520925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Anton"/>
                <a:sym typeface="Anton"/>
              </a:rPr>
              <a:t>SIMRAN TATKARE-</a:t>
            </a:r>
            <a:r>
              <a:rPr lang="en-US" sz="3000" dirty="0">
                <a:solidFill>
                  <a:srgbClr val="FFFFFF"/>
                </a:solidFill>
                <a:latin typeface="Anton"/>
                <a:sym typeface="Anton"/>
              </a:rPr>
              <a:t>207014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nton"/>
                <a:sym typeface="Anton"/>
              </a:rPr>
              <a:t>29-10-2024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12914" y="2085095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2117335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F6894-C764-D29C-5FC3-33D310B1B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0" y="3807812"/>
            <a:ext cx="9392984" cy="50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8C81D-45E5-135E-ED7C-B4C136351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460" y="3807812"/>
            <a:ext cx="5815199" cy="53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12914" y="2085095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2117335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8C81D-45E5-135E-ED7C-B4C13635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460" y="3807812"/>
            <a:ext cx="5815199" cy="5326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8A6F7-4D6A-B07C-00E7-C0C320750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49" y="3591869"/>
            <a:ext cx="9344297" cy="56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12914" y="2085095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2117335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CDD2F-A76A-2DF1-AADE-56B619B1C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40" y="3622979"/>
            <a:ext cx="9144000" cy="4795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F8F50-643B-343B-550A-EB54DC941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9" y="3622979"/>
            <a:ext cx="8572888" cy="47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41704" y="1218831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732428" y="1201083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36576-4941-4972-070F-86FDDF88F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" y="2243061"/>
            <a:ext cx="10455299" cy="4538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1F2E4-332C-0E7C-2DFB-B3FB68B37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289" y="2358085"/>
            <a:ext cx="6711063" cy="3208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07EF6-E465-3AD0-5811-E969A2FA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615" y="5763254"/>
            <a:ext cx="8910328" cy="36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12914" y="2085095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2117335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DAD56-8BAB-6589-455C-2FD5256AE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0" y="3194980"/>
            <a:ext cx="9329022" cy="4585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2BC23-9E05-A266-991B-1E358A27A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918" y="3194980"/>
            <a:ext cx="6723899" cy="54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3934858" y="1419713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1479620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3B010-CAC1-D862-DBDD-A953B804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369" y="2499983"/>
            <a:ext cx="7890440" cy="39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AD12E-C444-3FE4-774C-BC8B91327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15" y="2481990"/>
            <a:ext cx="8338464" cy="6882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EDF9F-A627-CD20-12C3-5AC545AC8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368" y="6770138"/>
            <a:ext cx="8195301" cy="28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5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8"/>
          <p:cNvSpPr txBox="1"/>
          <p:nvPr/>
        </p:nvSpPr>
        <p:spPr>
          <a:xfrm>
            <a:off x="1028700" y="1965968"/>
            <a:ext cx="1617688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393A3F"/>
                </a:solidFill>
                <a:latin typeface="Anton"/>
                <a:sym typeface="Anton"/>
              </a:rPr>
              <a:t>CONCLUSION</a:t>
            </a:r>
            <a:endParaRPr sz="9000" dirty="0"/>
          </a:p>
        </p:txBody>
      </p:sp>
      <p:grpSp>
        <p:nvGrpSpPr>
          <p:cNvPr id="1002" name="Google Shape;1002;p18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003" name="Google Shape;1003;p18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004" name="Google Shape;1004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18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007" name="Google Shape;1007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18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010" name="Google Shape;1010;p1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8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2" name="Google Shape;1012;p18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013" name="Google Shape;1013;p1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8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18"/>
          <p:cNvGrpSpPr/>
          <p:nvPr/>
        </p:nvGrpSpPr>
        <p:grpSpPr>
          <a:xfrm>
            <a:off x="1028700" y="4297229"/>
            <a:ext cx="8096788" cy="1437158"/>
            <a:chOff x="0" y="-47625"/>
            <a:chExt cx="2132487" cy="378511"/>
          </a:xfrm>
        </p:grpSpPr>
        <p:sp>
          <p:nvSpPr>
            <p:cNvPr id="1016" name="Google Shape;1016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18"/>
          <p:cNvGrpSpPr/>
          <p:nvPr/>
        </p:nvGrpSpPr>
        <p:grpSpPr>
          <a:xfrm>
            <a:off x="1028700" y="6158253"/>
            <a:ext cx="8096788" cy="1437158"/>
            <a:chOff x="0" y="-47625"/>
            <a:chExt cx="2132487" cy="378511"/>
          </a:xfrm>
        </p:grpSpPr>
        <p:sp>
          <p:nvSpPr>
            <p:cNvPr id="1019" name="Google Shape;1019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1458223" y="4121161"/>
            <a:ext cx="8096788" cy="1437158"/>
            <a:chOff x="0" y="-47625"/>
            <a:chExt cx="2132487" cy="378511"/>
          </a:xfrm>
        </p:grpSpPr>
        <p:sp>
          <p:nvSpPr>
            <p:cNvPr id="1022" name="Google Shape;1022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4" name="Google Shape;1024;p18"/>
          <p:cNvSpPr txBox="1"/>
          <p:nvPr/>
        </p:nvSpPr>
        <p:spPr>
          <a:xfrm>
            <a:off x="1578180" y="4478053"/>
            <a:ext cx="79768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Anton" pitchFamily="2" charset="0"/>
              </a:rPr>
              <a:t>The Student Management System project provides an efficient way to manage student information. </a:t>
            </a:r>
            <a:endParaRPr sz="2500" dirty="0">
              <a:solidFill>
                <a:schemeClr val="bg1"/>
              </a:solidFill>
              <a:latin typeface="Anton" pitchFamily="2" charset="0"/>
            </a:endParaRPr>
          </a:p>
        </p:txBody>
      </p:sp>
      <p:grpSp>
        <p:nvGrpSpPr>
          <p:cNvPr id="1025" name="Google Shape;1025;p18"/>
          <p:cNvGrpSpPr/>
          <p:nvPr/>
        </p:nvGrpSpPr>
        <p:grpSpPr>
          <a:xfrm>
            <a:off x="1458223" y="5982185"/>
            <a:ext cx="8096788" cy="1437158"/>
            <a:chOff x="0" y="-47625"/>
            <a:chExt cx="2132487" cy="378511"/>
          </a:xfrm>
        </p:grpSpPr>
        <p:sp>
          <p:nvSpPr>
            <p:cNvPr id="1026" name="Google Shape;1026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18"/>
          <p:cNvSpPr txBox="1"/>
          <p:nvPr/>
        </p:nvSpPr>
        <p:spPr>
          <a:xfrm>
            <a:off x="1751825" y="6338755"/>
            <a:ext cx="78031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Anton" pitchFamily="2" charset="0"/>
              </a:rPr>
              <a:t>Offering features like registration, login, profile updates, account deletion, and viewing details.</a:t>
            </a:r>
            <a:endParaRPr sz="2500" dirty="0">
              <a:latin typeface="Anton" pitchFamily="2" charset="0"/>
            </a:endParaRPr>
          </a:p>
        </p:txBody>
      </p:sp>
      <p:grpSp>
        <p:nvGrpSpPr>
          <p:cNvPr id="1029" name="Google Shape;1029;p18"/>
          <p:cNvGrpSpPr/>
          <p:nvPr/>
        </p:nvGrpSpPr>
        <p:grpSpPr>
          <a:xfrm>
            <a:off x="1028700" y="8019277"/>
            <a:ext cx="8096788" cy="1437158"/>
            <a:chOff x="0" y="-47625"/>
            <a:chExt cx="2132487" cy="378511"/>
          </a:xfrm>
        </p:grpSpPr>
        <p:sp>
          <p:nvSpPr>
            <p:cNvPr id="1030" name="Google Shape;1030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18"/>
          <p:cNvGrpSpPr/>
          <p:nvPr/>
        </p:nvGrpSpPr>
        <p:grpSpPr>
          <a:xfrm>
            <a:off x="1458223" y="7843210"/>
            <a:ext cx="8096788" cy="1437158"/>
            <a:chOff x="0" y="-47625"/>
            <a:chExt cx="2132487" cy="378511"/>
          </a:xfrm>
        </p:grpSpPr>
        <p:sp>
          <p:nvSpPr>
            <p:cNvPr id="1033" name="Google Shape;1033;p18"/>
            <p:cNvSpPr/>
            <p:nvPr/>
          </p:nvSpPr>
          <p:spPr>
            <a:xfrm>
              <a:off x="0" y="0"/>
              <a:ext cx="2132487" cy="330886"/>
            </a:xfrm>
            <a:custGeom>
              <a:avLst/>
              <a:gdLst/>
              <a:ahLst/>
              <a:cxnLst/>
              <a:rect l="l" t="t" r="r" b="b"/>
              <a:pathLst>
                <a:path w="2132487" h="330886" extrusionOk="0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 txBox="1"/>
            <p:nvPr/>
          </p:nvSpPr>
          <p:spPr>
            <a:xfrm>
              <a:off x="0" y="-47625"/>
              <a:ext cx="213248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5" name="Google Shape;1035;p18"/>
          <p:cNvSpPr txBox="1"/>
          <p:nvPr/>
        </p:nvSpPr>
        <p:spPr>
          <a:xfrm>
            <a:off x="1578181" y="8019278"/>
            <a:ext cx="79768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Anton" pitchFamily="2" charset="0"/>
              </a:rPr>
              <a:t>Future improvements could include adding database integration and admin features, making it even more robust and adaptable for real-world use</a:t>
            </a:r>
            <a:endParaRPr sz="2500" dirty="0">
              <a:solidFill>
                <a:schemeClr val="bg1"/>
              </a:solidFill>
              <a:latin typeface="Anton" pitchFamily="2" charset="0"/>
            </a:endParaRPr>
          </a:p>
        </p:txBody>
      </p:sp>
      <p:sp>
        <p:nvSpPr>
          <p:cNvPr id="1036" name="Google Shape;1036;p18"/>
          <p:cNvSpPr/>
          <p:nvPr/>
        </p:nvSpPr>
        <p:spPr>
          <a:xfrm>
            <a:off x="13506620" y="486683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37" name="Google Shape;1037;p18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038" name="Google Shape;1038;p18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039" name="Google Shape;1039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1" name="Google Shape;1041;p18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042" name="Google Shape;1042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18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045" name="Google Shape;1045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7" name="Google Shape;1047;p18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048" name="Google Shape;1048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0" name="Google Shape;1050;p18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051" name="Google Shape;1051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8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3" name="Google Shape;1053;p18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054" name="Google Shape;1054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8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18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057" name="Google Shape;1057;p1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8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18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060" name="Google Shape;1060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8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2" name="Google Shape;1062;p18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063" name="Google Shape;1063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8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5" name="Google Shape;1065;p18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066" name="Google Shape;1066;p18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067" name="Google Shape;1067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9" name="Google Shape;1069;p18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070" name="Google Shape;1070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18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073" name="Google Shape;1073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8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8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18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079" name="Google Shape;1079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8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18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082" name="Google Shape;1082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18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085" name="Google Shape;1085;p1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18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088" name="Google Shape;1088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0" name="Google Shape;1090;p18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091" name="Google Shape;1091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3785666" y="417422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609914" y="675619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6471836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693069" y="6554107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6275899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403173" y="3819048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CODE &amp; OUTPUT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241948" y="6975621"/>
            <a:ext cx="5196383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TECHNOLOGY USED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156949" y="6905913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CONCLUSION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TOPICS TO DISCUSS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607" name="Google Shape;607;p12"/>
          <p:cNvSpPr txBox="1"/>
          <p:nvPr/>
        </p:nvSpPr>
        <p:spPr>
          <a:xfrm>
            <a:off x="1272773" y="6756193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608" name="Google Shape;608;p12"/>
          <p:cNvSpPr txBox="1"/>
          <p:nvPr/>
        </p:nvSpPr>
        <p:spPr>
          <a:xfrm>
            <a:off x="10110772" y="6485462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9255980" y="805523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13"/>
          <p:cNvGrpSpPr/>
          <p:nvPr/>
        </p:nvGrpSpPr>
        <p:grpSpPr>
          <a:xfrm>
            <a:off x="1028700" y="2305358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1138275" y="2129290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13"/>
          <p:cNvGrpSpPr/>
          <p:nvPr/>
        </p:nvGrpSpPr>
        <p:grpSpPr>
          <a:xfrm>
            <a:off x="503083" y="429189"/>
            <a:ext cx="5851054" cy="1309820"/>
            <a:chOff x="0" y="0"/>
            <a:chExt cx="7801405" cy="1746426"/>
          </a:xfrm>
        </p:grpSpPr>
        <p:grpSp>
          <p:nvGrpSpPr>
            <p:cNvPr id="664" name="Google Shape;664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65" name="Google Shape;665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74" name="Google Shape;674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83" name="Google Shape;683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86" name="Google Shape;686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3692541" y="2161864"/>
            <a:ext cx="9494691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1717979" y="2362485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1138274" y="4311188"/>
            <a:ext cx="10861501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 Python-based, command-line application designed to manage student profiles efficiently.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users to create, access, and update student information securely, focusing on simplicity and ease of use.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this system is to streamline common tasks involved in managing student data, such as registration, profile access, data updates, and secure logins.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receives a unique ID, which helps maintain organized records. </a:t>
            </a:r>
          </a:p>
        </p:txBody>
      </p:sp>
      <p:pic>
        <p:nvPicPr>
          <p:cNvPr id="708" name="Google Shape;7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677" y="3277075"/>
            <a:ext cx="4744817" cy="47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16"/>
          <p:cNvGrpSpPr/>
          <p:nvPr/>
        </p:nvGrpSpPr>
        <p:grpSpPr>
          <a:xfrm>
            <a:off x="1028700" y="3737546"/>
            <a:ext cx="2484967" cy="2450126"/>
            <a:chOff x="0" y="-47625"/>
            <a:chExt cx="947603" cy="934316"/>
          </a:xfrm>
        </p:grpSpPr>
        <p:sp>
          <p:nvSpPr>
            <p:cNvPr id="844" name="Google Shape;844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16"/>
          <p:cNvGrpSpPr/>
          <p:nvPr/>
        </p:nvGrpSpPr>
        <p:grpSpPr>
          <a:xfrm>
            <a:off x="5725585" y="3737546"/>
            <a:ext cx="2484967" cy="2450126"/>
            <a:chOff x="0" y="-47625"/>
            <a:chExt cx="947603" cy="934316"/>
          </a:xfrm>
        </p:grpSpPr>
        <p:sp>
          <p:nvSpPr>
            <p:cNvPr id="847" name="Google Shape;847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16"/>
          <p:cNvGrpSpPr/>
          <p:nvPr/>
        </p:nvGrpSpPr>
        <p:grpSpPr>
          <a:xfrm>
            <a:off x="10552177" y="3737546"/>
            <a:ext cx="2484967" cy="2450126"/>
            <a:chOff x="0" y="-47625"/>
            <a:chExt cx="947603" cy="934316"/>
          </a:xfrm>
        </p:grpSpPr>
        <p:sp>
          <p:nvSpPr>
            <p:cNvPr id="850" name="Google Shape;850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16"/>
          <p:cNvGrpSpPr/>
          <p:nvPr/>
        </p:nvGrpSpPr>
        <p:grpSpPr>
          <a:xfrm>
            <a:off x="1160524" y="3411678"/>
            <a:ext cx="2484967" cy="2450126"/>
            <a:chOff x="0" y="-47625"/>
            <a:chExt cx="947603" cy="934316"/>
          </a:xfrm>
        </p:grpSpPr>
        <p:sp>
          <p:nvSpPr>
            <p:cNvPr id="853" name="Google Shape;853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16"/>
          <p:cNvGrpSpPr/>
          <p:nvPr/>
        </p:nvGrpSpPr>
        <p:grpSpPr>
          <a:xfrm>
            <a:off x="5857409" y="3411678"/>
            <a:ext cx="2484967" cy="2450126"/>
            <a:chOff x="0" y="-47625"/>
            <a:chExt cx="947603" cy="934316"/>
          </a:xfrm>
        </p:grpSpPr>
        <p:sp>
          <p:nvSpPr>
            <p:cNvPr id="856" name="Google Shape;856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16"/>
          <p:cNvGrpSpPr/>
          <p:nvPr/>
        </p:nvGrpSpPr>
        <p:grpSpPr>
          <a:xfrm>
            <a:off x="10684001" y="3411678"/>
            <a:ext cx="2484967" cy="2450126"/>
            <a:chOff x="0" y="-47625"/>
            <a:chExt cx="947603" cy="934316"/>
          </a:xfrm>
        </p:grpSpPr>
        <p:sp>
          <p:nvSpPr>
            <p:cNvPr id="859" name="Google Shape;859;p16"/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16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862" name="Google Shape;862;p16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863" name="Google Shape;863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6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8" name="Google Shape;868;p16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69" name="Google Shape;869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1" name="Google Shape;871;p16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72" name="Google Shape;872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16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75" name="Google Shape;875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7" name="Google Shape;877;p16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78" name="Google Shape;878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16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81" name="Google Shape;881;p1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16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84" name="Google Shape;884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6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87" name="Google Shape;887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89" name="Google Shape;889;p16"/>
          <p:cNvSpPr txBox="1"/>
          <p:nvPr/>
        </p:nvSpPr>
        <p:spPr>
          <a:xfrm>
            <a:off x="2356943" y="1012894"/>
            <a:ext cx="13133594" cy="200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32" dirty="0">
                <a:solidFill>
                  <a:srgbClr val="393A3F"/>
                </a:solidFill>
                <a:latin typeface="Anton"/>
                <a:sym typeface="Anton"/>
              </a:rPr>
              <a:t>TECHNOLOGIES USED ARE:</a:t>
            </a:r>
            <a:endParaRPr dirty="0"/>
          </a:p>
        </p:txBody>
      </p:sp>
      <p:sp>
        <p:nvSpPr>
          <p:cNvPr id="890" name="Google Shape;890;p16"/>
          <p:cNvSpPr txBox="1"/>
          <p:nvPr/>
        </p:nvSpPr>
        <p:spPr>
          <a:xfrm>
            <a:off x="1062590" y="6579881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PYTHON</a:t>
            </a:r>
            <a:endParaRPr dirty="0"/>
          </a:p>
        </p:txBody>
      </p:sp>
      <p:sp>
        <p:nvSpPr>
          <p:cNvPr id="891" name="Google Shape;891;p16"/>
          <p:cNvSpPr txBox="1"/>
          <p:nvPr/>
        </p:nvSpPr>
        <p:spPr>
          <a:xfrm>
            <a:off x="5857409" y="6579881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SQLITE</a:t>
            </a:r>
            <a:endParaRPr dirty="0"/>
          </a:p>
        </p:txBody>
      </p:sp>
      <p:sp>
        <p:nvSpPr>
          <p:cNvPr id="892" name="Google Shape;892;p16"/>
          <p:cNvSpPr txBox="1"/>
          <p:nvPr/>
        </p:nvSpPr>
        <p:spPr>
          <a:xfrm>
            <a:off x="11438855" y="6579881"/>
            <a:ext cx="274876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OOP</a:t>
            </a:r>
            <a:endParaRPr dirty="0"/>
          </a:p>
        </p:txBody>
      </p:sp>
      <p:grpSp>
        <p:nvGrpSpPr>
          <p:cNvPr id="896" name="Google Shape;896;p16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97" name="Google Shape;897;p16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6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01" name="Google Shape;901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3" name="Google Shape;903;p16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04" name="Google Shape;904;p1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6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16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07" name="Google Shape;907;p1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9" name="Google Shape;909;p16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A cartoon snake with eyes and tongue sticking out&#10;&#10;Description automatically generated">
            <a:extLst>
              <a:ext uri="{FF2B5EF4-FFF2-40B4-BE49-F238E27FC236}">
                <a16:creationId xmlns:a16="http://schemas.microsoft.com/office/drawing/2014/main" id="{218F157B-B7C2-9916-BA51-39CEB93F5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438" y="3747674"/>
            <a:ext cx="2016935" cy="2016935"/>
          </a:xfrm>
          <a:prstGeom prst="rect">
            <a:avLst/>
          </a:prstGeom>
        </p:spPr>
      </p:pic>
      <p:pic>
        <p:nvPicPr>
          <p:cNvPr id="5" name="Picture 4" descr="A blue text with a feather&#10;&#10;Description automatically generated">
            <a:extLst>
              <a:ext uri="{FF2B5EF4-FFF2-40B4-BE49-F238E27FC236}">
                <a16:creationId xmlns:a16="http://schemas.microsoft.com/office/drawing/2014/main" id="{04F8E7AE-C395-9840-13D7-232F18AB2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91" y="3844486"/>
            <a:ext cx="2355261" cy="1727054"/>
          </a:xfrm>
          <a:prstGeom prst="rect">
            <a:avLst/>
          </a:prstGeom>
        </p:spPr>
      </p:pic>
      <p:pic>
        <p:nvPicPr>
          <p:cNvPr id="7" name="Picture 6" descr="A computer screen with a computer screen and text&#10;&#10;Description automatically generated">
            <a:extLst>
              <a:ext uri="{FF2B5EF4-FFF2-40B4-BE49-F238E27FC236}">
                <a16:creationId xmlns:a16="http://schemas.microsoft.com/office/drawing/2014/main" id="{EDBBC879-69F7-B5F2-2244-FE0B424C9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8438" y="3405394"/>
            <a:ext cx="2676091" cy="2835675"/>
          </a:xfrm>
          <a:prstGeom prst="rect">
            <a:avLst/>
          </a:prstGeom>
        </p:spPr>
      </p:pic>
      <p:grpSp>
        <p:nvGrpSpPr>
          <p:cNvPr id="22" name="Google Shape;917;p17">
            <a:extLst>
              <a:ext uri="{FF2B5EF4-FFF2-40B4-BE49-F238E27FC236}">
                <a16:creationId xmlns:a16="http://schemas.microsoft.com/office/drawing/2014/main" id="{8583D161-8854-7123-5DD2-F0E95BCD513E}"/>
              </a:ext>
            </a:extLst>
          </p:cNvPr>
          <p:cNvGrpSpPr/>
          <p:nvPr/>
        </p:nvGrpSpPr>
        <p:grpSpPr>
          <a:xfrm>
            <a:off x="278418" y="1240031"/>
            <a:ext cx="2065565" cy="1437158"/>
            <a:chOff x="0" y="-47625"/>
            <a:chExt cx="544017" cy="378511"/>
          </a:xfrm>
        </p:grpSpPr>
        <p:sp>
          <p:nvSpPr>
            <p:cNvPr id="23" name="Google Shape;918;p17">
              <a:extLst>
                <a:ext uri="{FF2B5EF4-FFF2-40B4-BE49-F238E27FC236}">
                  <a16:creationId xmlns:a16="http://schemas.microsoft.com/office/drawing/2014/main" id="{6B70FBBB-0DBF-367A-0D1A-43BEB052D88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9;p17">
              <a:extLst>
                <a:ext uri="{FF2B5EF4-FFF2-40B4-BE49-F238E27FC236}">
                  <a16:creationId xmlns:a16="http://schemas.microsoft.com/office/drawing/2014/main" id="{403D1E11-91E1-A6D1-ECDB-85E0D43D184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920;p17">
            <a:extLst>
              <a:ext uri="{FF2B5EF4-FFF2-40B4-BE49-F238E27FC236}">
                <a16:creationId xmlns:a16="http://schemas.microsoft.com/office/drawing/2014/main" id="{39993076-48E9-4FC2-3E3F-431C65ACE208}"/>
              </a:ext>
            </a:extLst>
          </p:cNvPr>
          <p:cNvGrpSpPr/>
          <p:nvPr/>
        </p:nvGrpSpPr>
        <p:grpSpPr>
          <a:xfrm>
            <a:off x="337442" y="1257531"/>
            <a:ext cx="2065565" cy="1141924"/>
            <a:chOff x="0" y="-47625"/>
            <a:chExt cx="544017" cy="378511"/>
          </a:xfrm>
        </p:grpSpPr>
        <p:sp>
          <p:nvSpPr>
            <p:cNvPr id="26" name="Google Shape;921;p17">
              <a:extLst>
                <a:ext uri="{FF2B5EF4-FFF2-40B4-BE49-F238E27FC236}">
                  <a16:creationId xmlns:a16="http://schemas.microsoft.com/office/drawing/2014/main" id="{BA575CA2-B757-37AE-9E37-A5B9018A427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2;p17">
              <a:extLst>
                <a:ext uri="{FF2B5EF4-FFF2-40B4-BE49-F238E27FC236}">
                  <a16:creationId xmlns:a16="http://schemas.microsoft.com/office/drawing/2014/main" id="{CEC747D1-107F-DDD7-0C2E-4EA4898AF126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994;p17">
            <a:extLst>
              <a:ext uri="{FF2B5EF4-FFF2-40B4-BE49-F238E27FC236}">
                <a16:creationId xmlns:a16="http://schemas.microsoft.com/office/drawing/2014/main" id="{06FCC6F3-7DF7-2DB1-76B9-E8433EB06D77}"/>
              </a:ext>
            </a:extLst>
          </p:cNvPr>
          <p:cNvSpPr txBox="1"/>
          <p:nvPr/>
        </p:nvSpPr>
        <p:spPr>
          <a:xfrm>
            <a:off x="858122" y="1216168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A.</a:t>
            </a:r>
            <a:endParaRPr dirty="0"/>
          </a:p>
        </p:txBody>
      </p:sp>
      <p:sp>
        <p:nvSpPr>
          <p:cNvPr id="995" name="Google Shape;995;p17"/>
          <p:cNvSpPr txBox="1"/>
          <p:nvPr/>
        </p:nvSpPr>
        <p:spPr>
          <a:xfrm>
            <a:off x="958289" y="4955105"/>
            <a:ext cx="11004282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high-level, versatile programming language that’s widely used in various fields, from web development to data science, automation, artificial intelligence, and more.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for writing all functionalities, including data storage, user input handling, and implementing logic for registration, login, and profile management.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store student records in memory, with each student assigned a unique ID for easy access.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51D6FDA0-8646-5373-A05E-9A61C0F387F4}"/>
              </a:ext>
            </a:extLst>
          </p:cNvPr>
          <p:cNvGrpSpPr/>
          <p:nvPr/>
        </p:nvGrpSpPr>
        <p:grpSpPr>
          <a:xfrm>
            <a:off x="3976291" y="1931681"/>
            <a:ext cx="2484967" cy="2450126"/>
            <a:chOff x="0" y="-47625"/>
            <a:chExt cx="947603" cy="934316"/>
          </a:xfrm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66D227C3-9748-6AB9-80ED-2B94074E89D2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91048BD0-A71E-D7DF-5D96-EA72F98195B7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852;p16">
            <a:extLst>
              <a:ext uri="{FF2B5EF4-FFF2-40B4-BE49-F238E27FC236}">
                <a16:creationId xmlns:a16="http://schemas.microsoft.com/office/drawing/2014/main" id="{D89B3B65-D129-1B30-DF24-C9518D5207DF}"/>
              </a:ext>
            </a:extLst>
          </p:cNvPr>
          <p:cNvGrpSpPr/>
          <p:nvPr/>
        </p:nvGrpSpPr>
        <p:grpSpPr>
          <a:xfrm>
            <a:off x="3749076" y="1733806"/>
            <a:ext cx="2484967" cy="2450126"/>
            <a:chOff x="0" y="-47625"/>
            <a:chExt cx="947603" cy="934316"/>
          </a:xfrm>
        </p:grpSpPr>
        <p:sp>
          <p:nvSpPr>
            <p:cNvPr id="8" name="Google Shape;853;p16">
              <a:extLst>
                <a:ext uri="{FF2B5EF4-FFF2-40B4-BE49-F238E27FC236}">
                  <a16:creationId xmlns:a16="http://schemas.microsoft.com/office/drawing/2014/main" id="{1E1E8568-11E8-6559-E054-220A56F0145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4;p16">
              <a:extLst>
                <a:ext uri="{FF2B5EF4-FFF2-40B4-BE49-F238E27FC236}">
                  <a16:creationId xmlns:a16="http://schemas.microsoft.com/office/drawing/2014/main" id="{68BD6A42-95DC-6DE9-B33E-FDB22BC0E165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 descr="A cartoon snake with eyes and tongue sticking out&#10;&#10;Description automatically generated">
            <a:extLst>
              <a:ext uri="{FF2B5EF4-FFF2-40B4-BE49-F238E27FC236}">
                <a16:creationId xmlns:a16="http://schemas.microsoft.com/office/drawing/2014/main" id="{352E5B99-F487-D530-75B8-3D1E38EAD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767" y="1733001"/>
            <a:ext cx="2819586" cy="28195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B.</a:t>
            </a:r>
            <a:endParaRPr dirty="0"/>
          </a:p>
        </p:txBody>
      </p:sp>
      <p:sp>
        <p:nvSpPr>
          <p:cNvPr id="995" name="Google Shape;995;p17"/>
          <p:cNvSpPr txBox="1"/>
          <p:nvPr/>
        </p:nvSpPr>
        <p:spPr>
          <a:xfrm>
            <a:off x="958289" y="4955105"/>
            <a:ext cx="976883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is a lightweight, serverless, and self-contained relational database management system (RDBMS).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SQLite doesn’t require a separate server process to operate, making it ideal for embedded database usage in applications.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It stores the entire database as a single file on disk, making it portable and easy to set up.</a:t>
            </a:r>
            <a:endParaRPr sz="30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46;p16">
            <a:extLst>
              <a:ext uri="{FF2B5EF4-FFF2-40B4-BE49-F238E27FC236}">
                <a16:creationId xmlns:a16="http://schemas.microsoft.com/office/drawing/2014/main" id="{7E43FB50-367A-144B-576C-18FA7EAAF22B}"/>
              </a:ext>
            </a:extLst>
          </p:cNvPr>
          <p:cNvGrpSpPr/>
          <p:nvPr/>
        </p:nvGrpSpPr>
        <p:grpSpPr>
          <a:xfrm>
            <a:off x="3976291" y="1909556"/>
            <a:ext cx="2484967" cy="2450126"/>
            <a:chOff x="0" y="-47625"/>
            <a:chExt cx="947603" cy="934316"/>
          </a:xfrm>
        </p:grpSpPr>
        <p:sp>
          <p:nvSpPr>
            <p:cNvPr id="3" name="Google Shape;847;p16">
              <a:extLst>
                <a:ext uri="{FF2B5EF4-FFF2-40B4-BE49-F238E27FC236}">
                  <a16:creationId xmlns:a16="http://schemas.microsoft.com/office/drawing/2014/main" id="{B7A59D68-35FB-3B1D-42FB-30AD99322A01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8;p16">
              <a:extLst>
                <a:ext uri="{FF2B5EF4-FFF2-40B4-BE49-F238E27FC236}">
                  <a16:creationId xmlns:a16="http://schemas.microsoft.com/office/drawing/2014/main" id="{9C591F9F-E515-2E1E-44B9-70B82B753424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856;p16">
            <a:extLst>
              <a:ext uri="{FF2B5EF4-FFF2-40B4-BE49-F238E27FC236}">
                <a16:creationId xmlns:a16="http://schemas.microsoft.com/office/drawing/2014/main" id="{74BE09A6-A70D-C368-8133-592A0BB47C9F}"/>
              </a:ext>
            </a:extLst>
          </p:cNvPr>
          <p:cNvSpPr/>
          <p:nvPr/>
        </p:nvSpPr>
        <p:spPr>
          <a:xfrm>
            <a:off x="3783501" y="1894253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A blue text with a feather&#10;&#10;Description automatically generated">
            <a:extLst>
              <a:ext uri="{FF2B5EF4-FFF2-40B4-BE49-F238E27FC236}">
                <a16:creationId xmlns:a16="http://schemas.microsoft.com/office/drawing/2014/main" id="{EB2DB93C-4915-817D-24BE-67C9AC84B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119" y="2232119"/>
            <a:ext cx="2355261" cy="17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28700" y="2592107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38275" y="2416040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4" name="Google Shape;994;p17"/>
          <p:cNvSpPr txBox="1"/>
          <p:nvPr/>
        </p:nvSpPr>
        <p:spPr>
          <a:xfrm>
            <a:off x="1717979" y="264923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873" dirty="0">
                <a:solidFill>
                  <a:srgbClr val="FFFFFF"/>
                </a:solidFill>
                <a:latin typeface="Anton"/>
                <a:sym typeface="Anton"/>
              </a:rPr>
              <a:t>c.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46;p16">
            <a:extLst>
              <a:ext uri="{FF2B5EF4-FFF2-40B4-BE49-F238E27FC236}">
                <a16:creationId xmlns:a16="http://schemas.microsoft.com/office/drawing/2014/main" id="{7E43FB50-367A-144B-576C-18FA7EAAF22B}"/>
              </a:ext>
            </a:extLst>
          </p:cNvPr>
          <p:cNvGrpSpPr/>
          <p:nvPr/>
        </p:nvGrpSpPr>
        <p:grpSpPr>
          <a:xfrm>
            <a:off x="3976291" y="1909556"/>
            <a:ext cx="2484967" cy="2450126"/>
            <a:chOff x="0" y="-47625"/>
            <a:chExt cx="947603" cy="934316"/>
          </a:xfrm>
        </p:grpSpPr>
        <p:sp>
          <p:nvSpPr>
            <p:cNvPr id="3" name="Google Shape;847;p16">
              <a:extLst>
                <a:ext uri="{FF2B5EF4-FFF2-40B4-BE49-F238E27FC236}">
                  <a16:creationId xmlns:a16="http://schemas.microsoft.com/office/drawing/2014/main" id="{B7A59D68-35FB-3B1D-42FB-30AD99322A01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8;p16">
              <a:extLst>
                <a:ext uri="{FF2B5EF4-FFF2-40B4-BE49-F238E27FC236}">
                  <a16:creationId xmlns:a16="http://schemas.microsoft.com/office/drawing/2014/main" id="{9C591F9F-E515-2E1E-44B9-70B82B753424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856;p16">
            <a:extLst>
              <a:ext uri="{FF2B5EF4-FFF2-40B4-BE49-F238E27FC236}">
                <a16:creationId xmlns:a16="http://schemas.microsoft.com/office/drawing/2014/main" id="{74BE09A6-A70D-C368-8133-592A0BB47C9F}"/>
              </a:ext>
            </a:extLst>
          </p:cNvPr>
          <p:cNvSpPr/>
          <p:nvPr/>
        </p:nvSpPr>
        <p:spPr>
          <a:xfrm>
            <a:off x="3783501" y="1894253"/>
            <a:ext cx="2484967" cy="2325236"/>
          </a:xfrm>
          <a:custGeom>
            <a:avLst/>
            <a:gdLst/>
            <a:ahLst/>
            <a:cxnLst/>
            <a:rect l="l" t="t" r="r" b="b"/>
            <a:pathLst>
              <a:path w="947603" h="886691" extrusionOk="0">
                <a:moveTo>
                  <a:pt x="99696" y="0"/>
                </a:moveTo>
                <a:lnTo>
                  <a:pt x="847907" y="0"/>
                </a:lnTo>
                <a:cubicBezTo>
                  <a:pt x="874348" y="0"/>
                  <a:pt x="899706" y="10504"/>
                  <a:pt x="918402" y="29200"/>
                </a:cubicBezTo>
                <a:cubicBezTo>
                  <a:pt x="937099" y="47897"/>
                  <a:pt x="947603" y="73255"/>
                  <a:pt x="947603" y="99696"/>
                </a:cubicBezTo>
                <a:lnTo>
                  <a:pt x="947603" y="786995"/>
                </a:lnTo>
                <a:cubicBezTo>
                  <a:pt x="947603" y="813436"/>
                  <a:pt x="937099" y="838794"/>
                  <a:pt x="918402" y="857491"/>
                </a:cubicBezTo>
                <a:cubicBezTo>
                  <a:pt x="899706" y="876188"/>
                  <a:pt x="874348" y="886691"/>
                  <a:pt x="847907" y="886691"/>
                </a:cubicBezTo>
                <a:lnTo>
                  <a:pt x="99696" y="886691"/>
                </a:lnTo>
                <a:cubicBezTo>
                  <a:pt x="73255" y="886691"/>
                  <a:pt x="47897" y="876188"/>
                  <a:pt x="29200" y="857491"/>
                </a:cubicBezTo>
                <a:cubicBezTo>
                  <a:pt x="10504" y="838794"/>
                  <a:pt x="0" y="813436"/>
                  <a:pt x="0" y="786995"/>
                </a:cubicBezTo>
                <a:lnTo>
                  <a:pt x="0" y="99696"/>
                </a:lnTo>
                <a:cubicBezTo>
                  <a:pt x="0" y="73255"/>
                  <a:pt x="10504" y="47897"/>
                  <a:pt x="29200" y="29200"/>
                </a:cubicBezTo>
                <a:cubicBezTo>
                  <a:pt x="47897" y="10504"/>
                  <a:pt x="73255" y="0"/>
                  <a:pt x="99696" y="0"/>
                </a:cubicBezTo>
                <a:close/>
              </a:path>
            </a:pathLst>
          </a:custGeom>
          <a:solidFill>
            <a:srgbClr val="F683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BBD79-A8A7-8E74-A385-E4F554F69F4F}"/>
              </a:ext>
            </a:extLst>
          </p:cNvPr>
          <p:cNvSpPr txBox="1"/>
          <p:nvPr/>
        </p:nvSpPr>
        <p:spPr>
          <a:xfrm>
            <a:off x="773350" y="4908786"/>
            <a:ext cx="10182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Structure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uses an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StudentManagementSystem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to group related methods and student data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method within the class handles a specific function allowing for clear separation of tasks and maintainability</a:t>
            </a:r>
          </a:p>
          <a:p>
            <a:pPr algn="just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computer screen and text&#10;&#10;Description automatically generated">
            <a:extLst>
              <a:ext uri="{FF2B5EF4-FFF2-40B4-BE49-F238E27FC236}">
                <a16:creationId xmlns:a16="http://schemas.microsoft.com/office/drawing/2014/main" id="{A3DB99C4-8776-2E39-A6E2-231DEB43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70" y="1687340"/>
            <a:ext cx="2676091" cy="28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8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1" name="Google Shape;1171;p20"/>
          <p:cNvSpPr txBox="1"/>
          <p:nvPr/>
        </p:nvSpPr>
        <p:spPr>
          <a:xfrm>
            <a:off x="1116673" y="1621359"/>
            <a:ext cx="1599064" cy="827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0" b="0" i="0" u="none" strike="noStrike" cap="none" dirty="0">
              <a:solidFill>
                <a:srgbClr val="393A3F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</a:t>
            </a: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1100" dirty="0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662FAE-F3C3-DE2A-6078-E3BCDE3D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200" y="1514763"/>
            <a:ext cx="6177857" cy="835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833B3-3161-AA05-0CFC-9AA00AD9B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306" y="2955216"/>
            <a:ext cx="6135496" cy="4805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617D1-163E-E6D3-2809-FD512FC7484E}"/>
              </a:ext>
            </a:extLst>
          </p:cNvPr>
          <p:cNvSpPr txBox="1"/>
          <p:nvPr/>
        </p:nvSpPr>
        <p:spPr>
          <a:xfrm>
            <a:off x="12342188" y="1626620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sp>
        <p:nvSpPr>
          <p:cNvPr id="14" name="Google Shape;546;p12">
            <a:extLst>
              <a:ext uri="{FF2B5EF4-FFF2-40B4-BE49-F238E27FC236}">
                <a16:creationId xmlns:a16="http://schemas.microsoft.com/office/drawing/2014/main" id="{CAB6F1C1-24D5-A126-21C3-7EDD76C8444C}"/>
              </a:ext>
            </a:extLst>
          </p:cNvPr>
          <p:cNvSpPr/>
          <p:nvPr/>
        </p:nvSpPr>
        <p:spPr>
          <a:xfrm>
            <a:off x="351408" y="1916529"/>
            <a:ext cx="2065565" cy="1256332"/>
          </a:xfrm>
          <a:custGeom>
            <a:avLst/>
            <a:gdLst/>
            <a:ahLst/>
            <a:cxnLst/>
            <a:rect l="l" t="t" r="r" b="b"/>
            <a:pathLst>
              <a:path w="544017" h="330886" extrusionOk="0">
                <a:moveTo>
                  <a:pt x="119939" y="0"/>
                </a:moveTo>
                <a:lnTo>
                  <a:pt x="424078" y="0"/>
                </a:lnTo>
                <a:cubicBezTo>
                  <a:pt x="455888" y="0"/>
                  <a:pt x="486395" y="12636"/>
                  <a:pt x="508888" y="35129"/>
                </a:cubicBezTo>
                <a:cubicBezTo>
                  <a:pt x="531381" y="57622"/>
                  <a:pt x="544017" y="88129"/>
                  <a:pt x="544017" y="119939"/>
                </a:cubicBezTo>
                <a:lnTo>
                  <a:pt x="544017" y="210947"/>
                </a:lnTo>
                <a:cubicBezTo>
                  <a:pt x="544017" y="242757"/>
                  <a:pt x="531381" y="273264"/>
                  <a:pt x="508888" y="295756"/>
                </a:cubicBezTo>
                <a:cubicBezTo>
                  <a:pt x="486395" y="318249"/>
                  <a:pt x="455888" y="330886"/>
                  <a:pt x="424078" y="330886"/>
                </a:cubicBezTo>
                <a:lnTo>
                  <a:pt x="119939" y="330886"/>
                </a:lnTo>
                <a:cubicBezTo>
                  <a:pt x="88129" y="330886"/>
                  <a:pt x="57622" y="318249"/>
                  <a:pt x="35129" y="295756"/>
                </a:cubicBezTo>
                <a:cubicBezTo>
                  <a:pt x="12636" y="273264"/>
                  <a:pt x="0" y="242757"/>
                  <a:pt x="0" y="210947"/>
                </a:cubicBezTo>
                <a:lnTo>
                  <a:pt x="0" y="119939"/>
                </a:lnTo>
                <a:cubicBezTo>
                  <a:pt x="0" y="88129"/>
                  <a:pt x="12636" y="57622"/>
                  <a:pt x="35129" y="35129"/>
                </a:cubicBezTo>
                <a:cubicBezTo>
                  <a:pt x="57622" y="12636"/>
                  <a:pt x="88129" y="0"/>
                  <a:pt x="119939" y="0"/>
                </a:cubicBezTo>
                <a:close/>
              </a:path>
            </a:pathLst>
          </a:custGeom>
          <a:solidFill>
            <a:srgbClr val="39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920;p17">
            <a:extLst>
              <a:ext uri="{FF2B5EF4-FFF2-40B4-BE49-F238E27FC236}">
                <a16:creationId xmlns:a16="http://schemas.microsoft.com/office/drawing/2014/main" id="{ABE675EB-7FC3-D37D-CBD8-6811638AEC4C}"/>
              </a:ext>
            </a:extLst>
          </p:cNvPr>
          <p:cNvGrpSpPr/>
          <p:nvPr/>
        </p:nvGrpSpPr>
        <p:grpSpPr>
          <a:xfrm>
            <a:off x="432401" y="1563444"/>
            <a:ext cx="2065565" cy="1437158"/>
            <a:chOff x="0" y="-47625"/>
            <a:chExt cx="544017" cy="378511"/>
          </a:xfrm>
        </p:grpSpPr>
        <p:sp>
          <p:nvSpPr>
            <p:cNvPr id="21" name="Google Shape;921;p17">
              <a:extLst>
                <a:ext uri="{FF2B5EF4-FFF2-40B4-BE49-F238E27FC236}">
                  <a16:creationId xmlns:a16="http://schemas.microsoft.com/office/drawing/2014/main" id="{342FB0FD-B383-BCC3-2F75-A5A7684511D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;p17">
              <a:extLst>
                <a:ext uri="{FF2B5EF4-FFF2-40B4-BE49-F238E27FC236}">
                  <a16:creationId xmlns:a16="http://schemas.microsoft.com/office/drawing/2014/main" id="{B6ACD7AE-6E1D-7BB1-CAFA-34F6414197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70" b="0" i="0" u="none" strike="noStrike" cap="none" dirty="0">
                  <a:solidFill>
                    <a:schemeClr val="bg1"/>
                  </a:solidFill>
                  <a:latin typeface="Anton" pitchFamily="2" charset="0"/>
                  <a:ea typeface="Calibri"/>
                  <a:cs typeface="Calibri"/>
                  <a:sym typeface="Calibri"/>
                </a:rPr>
                <a:t>03</a:t>
              </a:r>
              <a:endParaRPr sz="7870" b="0" i="0" u="none" strike="noStrike" cap="none" dirty="0">
                <a:solidFill>
                  <a:schemeClr val="bg1"/>
                </a:solidFill>
                <a:latin typeface="Anton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154" name="Google Shape;115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155" name="Google Shape;115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58" name="Google Shape;115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61" name="Google Shape;116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64" name="Google Shape;116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6" name="Google Shape;1166;p20"/>
          <p:cNvSpPr/>
          <p:nvPr/>
        </p:nvSpPr>
        <p:spPr>
          <a:xfrm>
            <a:off x="17189097" y="572597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73" name="Google Shape;1173;p20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1174" name="Google Shape;1174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175" name="Google Shape;117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184" name="Google Shape;1184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190" name="Google Shape;1190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193" name="Google Shape;1193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196" name="Google Shape;1196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199" name="Google Shape;1199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1" name="Google Shape;1201;p20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1202" name="Google Shape;1202;p20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03" name="Google Shape;1203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0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06" name="Google Shape;1206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0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09" name="Google Shape;120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0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12" name="Google Shape;121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0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0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15" name="Google Shape;1215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0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18" name="Google Shape;1218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0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21" name="Google Shape;1221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0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3" name="Google Shape;1223;p20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24" name="Google Shape;1224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20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27" name="Google Shape;1227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83DB3E-250E-A7AB-31E8-7AA6E42E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247" y="3203927"/>
            <a:ext cx="8165543" cy="4878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15A83-32CD-4692-AAB8-D0EACEBF2774}"/>
              </a:ext>
            </a:extLst>
          </p:cNvPr>
          <p:cNvSpPr txBox="1"/>
          <p:nvPr/>
        </p:nvSpPr>
        <p:spPr>
          <a:xfrm>
            <a:off x="4012914" y="2085095"/>
            <a:ext cx="1977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4DC20-1A08-8C40-A22E-406CDE9B32E0}"/>
              </a:ext>
            </a:extLst>
          </p:cNvPr>
          <p:cNvSpPr txBox="1"/>
          <p:nvPr/>
        </p:nvSpPr>
        <p:spPr>
          <a:xfrm>
            <a:off x="12808567" y="2117335"/>
            <a:ext cx="370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ton" pitchFamily="2" charset="0"/>
              </a:rPr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476DA5-9088-33E6-70F8-2CDDA9ED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4" y="3100758"/>
            <a:ext cx="9807481" cy="6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261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365</Words>
  <Application>Microsoft Office PowerPoint</Application>
  <PresentationFormat>Custom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Anton</vt:lpstr>
      <vt:lpstr>Arial</vt:lpstr>
      <vt:lpstr>Calibri</vt:lpstr>
      <vt:lpstr>Times New Roman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Tatkare</dc:creator>
  <cp:lastModifiedBy>Simran Tatkare</cp:lastModifiedBy>
  <cp:revision>7</cp:revision>
  <dcterms:modified xsi:type="dcterms:W3CDTF">2024-10-28T12:56:56Z</dcterms:modified>
</cp:coreProperties>
</file>