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81B04-25D6-44E4-89D7-0B4DBF84777C}" v="131" dt="2021-08-19T22:28:30.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cDonald" userId="ee208773-1d1e-4bba-b116-626d0ff301d8" providerId="ADAL" clId="{04281B04-25D6-44E4-89D7-0B4DBF84777C}"/>
    <pc:docChg chg="undo redo custSel addSld modSld sldOrd">
      <pc:chgData name="David McDonald" userId="ee208773-1d1e-4bba-b116-626d0ff301d8" providerId="ADAL" clId="{04281B04-25D6-44E4-89D7-0B4DBF84777C}" dt="2021-08-19T22:29:05.674" v="1963" actId="20577"/>
      <pc:docMkLst>
        <pc:docMk/>
      </pc:docMkLst>
      <pc:sldChg chg="modSp mod">
        <pc:chgData name="David McDonald" userId="ee208773-1d1e-4bba-b116-626d0ff301d8" providerId="ADAL" clId="{04281B04-25D6-44E4-89D7-0B4DBF84777C}" dt="2021-08-19T22:29:05.674" v="1963" actId="20577"/>
        <pc:sldMkLst>
          <pc:docMk/>
          <pc:sldMk cId="2475805559" sldId="257"/>
        </pc:sldMkLst>
        <pc:spChg chg="mod">
          <ac:chgData name="David McDonald" userId="ee208773-1d1e-4bba-b116-626d0ff301d8" providerId="ADAL" clId="{04281B04-25D6-44E4-89D7-0B4DBF84777C}" dt="2021-08-19T22:29:05.674" v="1963" actId="20577"/>
          <ac:spMkLst>
            <pc:docMk/>
            <pc:sldMk cId="2475805559" sldId="257"/>
            <ac:spMk id="3" creationId="{835D6E6B-3353-491C-A3C6-F278D6CED8B3}"/>
          </ac:spMkLst>
        </pc:spChg>
      </pc:sldChg>
      <pc:sldChg chg="modSp">
        <pc:chgData name="David McDonald" userId="ee208773-1d1e-4bba-b116-626d0ff301d8" providerId="ADAL" clId="{04281B04-25D6-44E4-89D7-0B4DBF84777C}" dt="2021-08-18T21:15:13.862" v="191" actId="12"/>
        <pc:sldMkLst>
          <pc:docMk/>
          <pc:sldMk cId="263784652" sldId="258"/>
        </pc:sldMkLst>
        <pc:graphicFrameChg chg="mod">
          <ac:chgData name="David McDonald" userId="ee208773-1d1e-4bba-b116-626d0ff301d8" providerId="ADAL" clId="{04281B04-25D6-44E4-89D7-0B4DBF84777C}" dt="2021-08-18T21:15:13.862" v="191" actId="12"/>
          <ac:graphicFrameMkLst>
            <pc:docMk/>
            <pc:sldMk cId="263784652" sldId="258"/>
            <ac:graphicFrameMk id="4" creationId="{FF3F0D82-0AA6-45C3-8367-955CBFA02ED6}"/>
          </ac:graphicFrameMkLst>
        </pc:graphicFrameChg>
      </pc:sldChg>
      <pc:sldChg chg="modSp new mod">
        <pc:chgData name="David McDonald" userId="ee208773-1d1e-4bba-b116-626d0ff301d8" providerId="ADAL" clId="{04281B04-25D6-44E4-89D7-0B4DBF84777C}" dt="2021-08-18T21:31:40.814" v="195" actId="20577"/>
        <pc:sldMkLst>
          <pc:docMk/>
          <pc:sldMk cId="3085771401" sldId="259"/>
        </pc:sldMkLst>
        <pc:spChg chg="mod">
          <ac:chgData name="David McDonald" userId="ee208773-1d1e-4bba-b116-626d0ff301d8" providerId="ADAL" clId="{04281B04-25D6-44E4-89D7-0B4DBF84777C}" dt="2021-08-18T21:12:34.539" v="106" actId="313"/>
          <ac:spMkLst>
            <pc:docMk/>
            <pc:sldMk cId="3085771401" sldId="259"/>
            <ac:spMk id="2" creationId="{F9A9EB2C-A888-4A00-8BF5-29763D85CADE}"/>
          </ac:spMkLst>
        </pc:spChg>
        <pc:spChg chg="mod">
          <ac:chgData name="David McDonald" userId="ee208773-1d1e-4bba-b116-626d0ff301d8" providerId="ADAL" clId="{04281B04-25D6-44E4-89D7-0B4DBF84777C}" dt="2021-08-18T21:31:40.814" v="195" actId="20577"/>
          <ac:spMkLst>
            <pc:docMk/>
            <pc:sldMk cId="3085771401" sldId="259"/>
            <ac:spMk id="3" creationId="{E8B0B9D3-1183-4233-9BEF-748F1FE2CA53}"/>
          </ac:spMkLst>
        </pc:spChg>
      </pc:sldChg>
      <pc:sldChg chg="modSp new mod">
        <pc:chgData name="David McDonald" userId="ee208773-1d1e-4bba-b116-626d0ff301d8" providerId="ADAL" clId="{04281B04-25D6-44E4-89D7-0B4DBF84777C}" dt="2021-08-19T12:43:33.886" v="1766" actId="20577"/>
        <pc:sldMkLst>
          <pc:docMk/>
          <pc:sldMk cId="1778515938" sldId="260"/>
        </pc:sldMkLst>
        <pc:spChg chg="mod">
          <ac:chgData name="David McDonald" userId="ee208773-1d1e-4bba-b116-626d0ff301d8" providerId="ADAL" clId="{04281B04-25D6-44E4-89D7-0B4DBF84777C}" dt="2021-08-19T12:02:15.020" v="201" actId="20577"/>
          <ac:spMkLst>
            <pc:docMk/>
            <pc:sldMk cId="1778515938" sldId="260"/>
            <ac:spMk id="2" creationId="{C182AF2B-33BE-4EEA-880B-8D8C4675DA8F}"/>
          </ac:spMkLst>
        </pc:spChg>
        <pc:spChg chg="mod">
          <ac:chgData name="David McDonald" userId="ee208773-1d1e-4bba-b116-626d0ff301d8" providerId="ADAL" clId="{04281B04-25D6-44E4-89D7-0B4DBF84777C}" dt="2021-08-19T12:43:33.886" v="1766" actId="20577"/>
          <ac:spMkLst>
            <pc:docMk/>
            <pc:sldMk cId="1778515938" sldId="260"/>
            <ac:spMk id="3" creationId="{8DCE1492-25F4-4D21-9068-DC2CA0C19361}"/>
          </ac:spMkLst>
        </pc:spChg>
      </pc:sldChg>
      <pc:sldChg chg="modSp new mod">
        <pc:chgData name="David McDonald" userId="ee208773-1d1e-4bba-b116-626d0ff301d8" providerId="ADAL" clId="{04281B04-25D6-44E4-89D7-0B4DBF84777C}" dt="2021-08-19T12:41:02.399" v="1733" actId="20577"/>
        <pc:sldMkLst>
          <pc:docMk/>
          <pc:sldMk cId="1307090444" sldId="261"/>
        </pc:sldMkLst>
        <pc:spChg chg="mod">
          <ac:chgData name="David McDonald" userId="ee208773-1d1e-4bba-b116-626d0ff301d8" providerId="ADAL" clId="{04281B04-25D6-44E4-89D7-0B4DBF84777C}" dt="2021-08-19T12:41:02.399" v="1733" actId="20577"/>
          <ac:spMkLst>
            <pc:docMk/>
            <pc:sldMk cId="1307090444" sldId="261"/>
            <ac:spMk id="2" creationId="{34F33269-3A29-419F-9314-218F3A098CFD}"/>
          </ac:spMkLst>
        </pc:spChg>
        <pc:spChg chg="mod">
          <ac:chgData name="David McDonald" userId="ee208773-1d1e-4bba-b116-626d0ff301d8" providerId="ADAL" clId="{04281B04-25D6-44E4-89D7-0B4DBF84777C}" dt="2021-08-19T12:27:14.643" v="1472" actId="20577"/>
          <ac:spMkLst>
            <pc:docMk/>
            <pc:sldMk cId="1307090444" sldId="261"/>
            <ac:spMk id="3" creationId="{EA0D949E-4135-4E7C-810B-1A6C1A88A695}"/>
          </ac:spMkLst>
        </pc:spChg>
      </pc:sldChg>
      <pc:sldChg chg="modSp new mod">
        <pc:chgData name="David McDonald" userId="ee208773-1d1e-4bba-b116-626d0ff301d8" providerId="ADAL" clId="{04281B04-25D6-44E4-89D7-0B4DBF84777C}" dt="2021-08-19T12:25:54.797" v="1449" actId="20577"/>
        <pc:sldMkLst>
          <pc:docMk/>
          <pc:sldMk cId="2885028573" sldId="262"/>
        </pc:sldMkLst>
        <pc:spChg chg="mod">
          <ac:chgData name="David McDonald" userId="ee208773-1d1e-4bba-b116-626d0ff301d8" providerId="ADAL" clId="{04281B04-25D6-44E4-89D7-0B4DBF84777C}" dt="2021-08-19T12:25:43.410" v="1448" actId="6549"/>
          <ac:spMkLst>
            <pc:docMk/>
            <pc:sldMk cId="2885028573" sldId="262"/>
            <ac:spMk id="2" creationId="{2B829C9E-E971-4E4E-A91D-A6D8B9993A7E}"/>
          </ac:spMkLst>
        </pc:spChg>
        <pc:spChg chg="mod">
          <ac:chgData name="David McDonald" userId="ee208773-1d1e-4bba-b116-626d0ff301d8" providerId="ADAL" clId="{04281B04-25D6-44E4-89D7-0B4DBF84777C}" dt="2021-08-19T12:25:54.797" v="1449" actId="20577"/>
          <ac:spMkLst>
            <pc:docMk/>
            <pc:sldMk cId="2885028573" sldId="262"/>
            <ac:spMk id="3" creationId="{A6031C5D-0032-4BEE-BA37-DB2950156301}"/>
          </ac:spMkLst>
        </pc:spChg>
      </pc:sldChg>
      <pc:sldChg chg="modSp new mod">
        <pc:chgData name="David McDonald" userId="ee208773-1d1e-4bba-b116-626d0ff301d8" providerId="ADAL" clId="{04281B04-25D6-44E4-89D7-0B4DBF84777C}" dt="2021-08-19T12:42:18.040" v="1759" actId="20577"/>
        <pc:sldMkLst>
          <pc:docMk/>
          <pc:sldMk cId="1996277756" sldId="263"/>
        </pc:sldMkLst>
        <pc:spChg chg="mod">
          <ac:chgData name="David McDonald" userId="ee208773-1d1e-4bba-b116-626d0ff301d8" providerId="ADAL" clId="{04281B04-25D6-44E4-89D7-0B4DBF84777C}" dt="2021-08-19T12:42:13.680" v="1751" actId="20577"/>
          <ac:spMkLst>
            <pc:docMk/>
            <pc:sldMk cId="1996277756" sldId="263"/>
            <ac:spMk id="2" creationId="{BCDC6C4D-0933-4687-946C-BA9FB3BA2886}"/>
          </ac:spMkLst>
        </pc:spChg>
        <pc:spChg chg="mod">
          <ac:chgData name="David McDonald" userId="ee208773-1d1e-4bba-b116-626d0ff301d8" providerId="ADAL" clId="{04281B04-25D6-44E4-89D7-0B4DBF84777C}" dt="2021-08-19T12:42:18.040" v="1759" actId="20577"/>
          <ac:spMkLst>
            <pc:docMk/>
            <pc:sldMk cId="1996277756" sldId="263"/>
            <ac:spMk id="3" creationId="{26BE6A7B-369E-4F83-827E-7D9E4F120312}"/>
          </ac:spMkLst>
        </pc:spChg>
      </pc:sldChg>
      <pc:sldChg chg="modSp new mod">
        <pc:chgData name="David McDonald" userId="ee208773-1d1e-4bba-b116-626d0ff301d8" providerId="ADAL" clId="{04281B04-25D6-44E4-89D7-0B4DBF84777C}" dt="2021-08-19T12:30:08.136" v="1709" actId="20577"/>
        <pc:sldMkLst>
          <pc:docMk/>
          <pc:sldMk cId="498336873" sldId="264"/>
        </pc:sldMkLst>
        <pc:spChg chg="mod">
          <ac:chgData name="David McDonald" userId="ee208773-1d1e-4bba-b116-626d0ff301d8" providerId="ADAL" clId="{04281B04-25D6-44E4-89D7-0B4DBF84777C}" dt="2021-08-19T12:28:53.767" v="1571" actId="313"/>
          <ac:spMkLst>
            <pc:docMk/>
            <pc:sldMk cId="498336873" sldId="264"/>
            <ac:spMk id="2" creationId="{C429229D-60B2-4DF2-83EE-9318DF82F253}"/>
          </ac:spMkLst>
        </pc:spChg>
        <pc:spChg chg="mod">
          <ac:chgData name="David McDonald" userId="ee208773-1d1e-4bba-b116-626d0ff301d8" providerId="ADAL" clId="{04281B04-25D6-44E4-89D7-0B4DBF84777C}" dt="2021-08-19T12:30:08.136" v="1709" actId="20577"/>
          <ac:spMkLst>
            <pc:docMk/>
            <pc:sldMk cId="498336873" sldId="264"/>
            <ac:spMk id="3" creationId="{26897817-A6CA-47CF-9B15-7930613AF90C}"/>
          </ac:spMkLst>
        </pc:spChg>
      </pc:sldChg>
      <pc:sldChg chg="modSp new mod ord">
        <pc:chgData name="David McDonald" userId="ee208773-1d1e-4bba-b116-626d0ff301d8" providerId="ADAL" clId="{04281B04-25D6-44E4-89D7-0B4DBF84777C}" dt="2021-08-19T22:28:37.589" v="1928" actId="20577"/>
        <pc:sldMkLst>
          <pc:docMk/>
          <pc:sldMk cId="308044825" sldId="265"/>
        </pc:sldMkLst>
        <pc:spChg chg="mod">
          <ac:chgData name="David McDonald" userId="ee208773-1d1e-4bba-b116-626d0ff301d8" providerId="ADAL" clId="{04281B04-25D6-44E4-89D7-0B4DBF84777C}" dt="2021-08-19T22:26:14.316" v="1784" actId="20577"/>
          <ac:spMkLst>
            <pc:docMk/>
            <pc:sldMk cId="308044825" sldId="265"/>
            <ac:spMk id="2" creationId="{CA02B544-6B68-4110-8C23-AC54F35E68E9}"/>
          </ac:spMkLst>
        </pc:spChg>
        <pc:spChg chg="mod">
          <ac:chgData name="David McDonald" userId="ee208773-1d1e-4bba-b116-626d0ff301d8" providerId="ADAL" clId="{04281B04-25D6-44E4-89D7-0B4DBF84777C}" dt="2021-08-19T22:28:37.589" v="1928" actId="20577"/>
          <ac:spMkLst>
            <pc:docMk/>
            <pc:sldMk cId="308044825" sldId="265"/>
            <ac:spMk id="3" creationId="{B5CC129B-5FB2-4054-A412-CF6FFEBDC8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Feb 2020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pPr>
            <a:buNone/>
          </a:pPr>
          <a:r>
            <a:rPr lang="en-US" dirty="0"/>
            <a:t>Airtable based services for Delivering Covid masks</a:t>
          </a:r>
        </a:p>
        <a:p>
          <a:pPr>
            <a:buNone/>
          </a:pPr>
          <a:r>
            <a:rPr lang="en-US" dirty="0"/>
            <a:t>In-conjunction with United Way and Mask-up Milwaukee.  Provided services for:</a:t>
          </a:r>
        </a:p>
        <a:p>
          <a:pPr>
            <a:buFont typeface="Arial" panose="020B0604020202020204" pitchFamily="34" charset="0"/>
            <a:buChar char="•"/>
          </a:pPr>
          <a:r>
            <a:rPr lang="en-US" dirty="0"/>
            <a:t>Covid Masks</a:t>
          </a:r>
        </a:p>
        <a:p>
          <a:pPr>
            <a:buFont typeface="Arial" panose="020B0604020202020204" pitchFamily="34" charset="0"/>
            <a:buChar char="•"/>
          </a:pPr>
          <a:r>
            <a:rPr lang="en-US" dirty="0"/>
            <a:t>Childcare Supplies</a:t>
          </a:r>
        </a:p>
        <a:p>
          <a:pPr>
            <a:buFont typeface="Arial" panose="020B0604020202020204" pitchFamily="34" charset="0"/>
            <a:buChar char="•"/>
          </a:pPr>
          <a:r>
            <a:rPr lang="en-US" dirty="0"/>
            <a:t>Food Distribution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Fall 2020</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Break out into separate non-profit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Winter 2021</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Development of 2</a:t>
          </a:r>
          <a:r>
            <a:rPr lang="en-US" baseline="30000" dirty="0"/>
            <a:t>nd</a:t>
          </a:r>
          <a:r>
            <a:rPr lang="en-US" dirty="0"/>
            <a:t> generation platform design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Feb 2020</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Airtable based services for Delivering Covid masks</a:t>
          </a:r>
        </a:p>
        <a:p>
          <a:pPr marL="0" lvl="0" indent="0" algn="ctr" defTabSz="488950">
            <a:lnSpc>
              <a:spcPct val="90000"/>
            </a:lnSpc>
            <a:spcBef>
              <a:spcPct val="0"/>
            </a:spcBef>
            <a:spcAft>
              <a:spcPct val="35000"/>
            </a:spcAft>
            <a:buNone/>
          </a:pPr>
          <a:r>
            <a:rPr lang="en-US" sz="1100" kern="1200" dirty="0"/>
            <a:t>In-conjunction with United Way and Mask-up Milwaukee.  Provided services for:</a:t>
          </a:r>
        </a:p>
        <a:p>
          <a:pPr marL="0" lvl="0" indent="0" algn="ctr" defTabSz="488950">
            <a:lnSpc>
              <a:spcPct val="90000"/>
            </a:lnSpc>
            <a:spcBef>
              <a:spcPct val="0"/>
            </a:spcBef>
            <a:spcAft>
              <a:spcPct val="35000"/>
            </a:spcAft>
            <a:buFont typeface="Arial" panose="020B0604020202020204" pitchFamily="34" charset="0"/>
            <a:buNone/>
          </a:pPr>
          <a:r>
            <a:rPr lang="en-US" sz="1100" kern="1200" dirty="0"/>
            <a:t>Covid Masks</a:t>
          </a:r>
        </a:p>
        <a:p>
          <a:pPr marL="0" lvl="0" indent="0" algn="ctr" defTabSz="488950">
            <a:lnSpc>
              <a:spcPct val="90000"/>
            </a:lnSpc>
            <a:spcBef>
              <a:spcPct val="0"/>
            </a:spcBef>
            <a:spcAft>
              <a:spcPct val="35000"/>
            </a:spcAft>
            <a:buFont typeface="Arial" panose="020B0604020202020204" pitchFamily="34" charset="0"/>
            <a:buNone/>
          </a:pPr>
          <a:r>
            <a:rPr lang="en-US" sz="1100" kern="1200" dirty="0"/>
            <a:t>Childcare Supplies</a:t>
          </a:r>
        </a:p>
        <a:p>
          <a:pPr marL="0" lvl="0" indent="0" algn="ctr" defTabSz="488950">
            <a:lnSpc>
              <a:spcPct val="90000"/>
            </a:lnSpc>
            <a:spcBef>
              <a:spcPct val="0"/>
            </a:spcBef>
            <a:spcAft>
              <a:spcPct val="35000"/>
            </a:spcAft>
            <a:buFont typeface="Arial" panose="020B0604020202020204" pitchFamily="34" charset="0"/>
            <a:buNone/>
          </a:pPr>
          <a:r>
            <a:rPr lang="en-US" sz="1100" kern="1200" dirty="0"/>
            <a:t>Food Distribution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Fall 2020</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Break out into separate non-profit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Winter 2021</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Development of 2</a:t>
          </a:r>
          <a:r>
            <a:rPr lang="en-US" sz="1100" kern="1200" baseline="30000" dirty="0"/>
            <a:t>nd</a:t>
          </a:r>
          <a:r>
            <a:rPr lang="en-US" sz="1100" kern="1200" dirty="0"/>
            <a:t> generation platform design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DavidMKE" TargetMode="External"/><Relationship Id="rId2" Type="http://schemas.openxmlformats.org/officeDocument/2006/relationships/hyperlink" Target="https://www.linkedin.com/in/davidmke/" TargetMode="External"/><Relationship Id="rId1" Type="http://schemas.openxmlformats.org/officeDocument/2006/relationships/slideLayout" Target="../slideLayouts/slideLayout2.xml"/><Relationship Id="rId4" Type="http://schemas.openxmlformats.org/officeDocument/2006/relationships/hyperlink" Target="https://www.brillianceweb.com/te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Nex</a:t>
            </a:r>
            <a:r>
              <a:rPr lang="en-US" dirty="0"/>
              <a:t>-to – community services marketplace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Code for Milwaukee / David McDonald</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History</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73717354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EB2C-A888-4A00-8BF5-29763D85CADE}"/>
              </a:ext>
            </a:extLst>
          </p:cNvPr>
          <p:cNvSpPr>
            <a:spLocks noGrp="1"/>
          </p:cNvSpPr>
          <p:nvPr>
            <p:ph type="title"/>
          </p:nvPr>
        </p:nvSpPr>
        <p:spPr/>
        <p:txBody>
          <a:bodyPr/>
          <a:lstStyle/>
          <a:p>
            <a:r>
              <a:rPr lang="en-US" dirty="0"/>
              <a:t>Organizational principles</a:t>
            </a:r>
          </a:p>
        </p:txBody>
      </p:sp>
      <p:sp>
        <p:nvSpPr>
          <p:cNvPr id="3" name="Content Placeholder 2">
            <a:extLst>
              <a:ext uri="{FF2B5EF4-FFF2-40B4-BE49-F238E27FC236}">
                <a16:creationId xmlns:a16="http://schemas.microsoft.com/office/drawing/2014/main" id="{E8B0B9D3-1183-4233-9BEF-748F1FE2CA53}"/>
              </a:ext>
            </a:extLst>
          </p:cNvPr>
          <p:cNvSpPr>
            <a:spLocks noGrp="1"/>
          </p:cNvSpPr>
          <p:nvPr>
            <p:ph idx="1"/>
          </p:nvPr>
        </p:nvSpPr>
        <p:spPr/>
        <p:txBody>
          <a:bodyPr/>
          <a:lstStyle/>
          <a:p>
            <a:r>
              <a:rPr lang="en-US" sz="1800" b="1" i="0" u="none" strike="noStrike" dirty="0">
                <a:solidFill>
                  <a:srgbClr val="434343"/>
                </a:solidFill>
                <a:effectLst/>
                <a:latin typeface="Arial" panose="020B0604020202020204" pitchFamily="34" charset="0"/>
              </a:rPr>
              <a:t>Mission: </a:t>
            </a:r>
            <a:r>
              <a:rPr lang="en-US" sz="1800" b="0" i="0" u="none" strike="noStrike" dirty="0" err="1">
                <a:solidFill>
                  <a:srgbClr val="434343"/>
                </a:solidFill>
                <a:effectLst/>
                <a:latin typeface="Arial" panose="020B0604020202020204" pitchFamily="34" charset="0"/>
              </a:rPr>
              <a:t>NexTo</a:t>
            </a:r>
            <a:r>
              <a:rPr lang="en-US" sz="1800" b="0" i="0" u="none" strike="noStrike" dirty="0">
                <a:solidFill>
                  <a:srgbClr val="434343"/>
                </a:solidFill>
                <a:effectLst/>
                <a:latin typeface="Arial" panose="020B0604020202020204" pitchFamily="34" charset="0"/>
              </a:rPr>
              <a:t> connects people to </a:t>
            </a:r>
            <a:r>
              <a:rPr lang="en-US" sz="1800" b="0" i="0" u="none" strike="noStrike" dirty="0">
                <a:solidFill>
                  <a:srgbClr val="000000"/>
                </a:solidFill>
                <a:effectLst/>
                <a:latin typeface="Arial" panose="020B0604020202020204" pitchFamily="34" charset="0"/>
              </a:rPr>
              <a:t>the resources they need </a:t>
            </a:r>
            <a:r>
              <a:rPr lang="en-US" sz="1800" b="0" i="0" u="none" strike="noStrike" dirty="0">
                <a:solidFill>
                  <a:srgbClr val="434343"/>
                </a:solidFill>
                <a:effectLst/>
                <a:latin typeface="Arial" panose="020B0604020202020204" pitchFamily="34" charset="0"/>
              </a:rPr>
              <a:t>by providing a new and efficient way for </a:t>
            </a:r>
            <a:r>
              <a:rPr lang="en-US" sz="1800" b="0" i="0" u="none" strike="noStrike" dirty="0">
                <a:solidFill>
                  <a:srgbClr val="000000"/>
                </a:solidFill>
                <a:effectLst/>
                <a:latin typeface="Arial" panose="020B0604020202020204" pitchFamily="34" charset="0"/>
              </a:rPr>
              <a:t>the social and public sectors </a:t>
            </a:r>
            <a:r>
              <a:rPr lang="en-US" sz="1800" b="0" i="0" u="none" strike="noStrike" dirty="0">
                <a:solidFill>
                  <a:srgbClr val="434343"/>
                </a:solidFill>
                <a:effectLst/>
                <a:latin typeface="Arial" panose="020B0604020202020204" pitchFamily="34" charset="0"/>
              </a:rPr>
              <a:t>to collaborate through technology.</a:t>
            </a:r>
          </a:p>
          <a:p>
            <a:pPr marL="0" indent="0">
              <a:buNone/>
            </a:pPr>
            <a:endParaRPr lang="en-US" sz="1800" b="0" i="0" u="none" strike="noStrike" dirty="0">
              <a:solidFill>
                <a:srgbClr val="434343"/>
              </a:solidFill>
              <a:effectLst/>
              <a:latin typeface="Arial" panose="020B0604020202020204" pitchFamily="34" charset="0"/>
            </a:endParaRPr>
          </a:p>
          <a:p>
            <a:pPr rtl="0">
              <a:spcBef>
                <a:spcPts val="0"/>
              </a:spcBef>
              <a:spcAft>
                <a:spcPts val="0"/>
              </a:spcAft>
            </a:pPr>
            <a:r>
              <a:rPr lang="en-US" sz="1800" b="1" i="0" u="none" strike="noStrike" dirty="0">
                <a:solidFill>
                  <a:srgbClr val="434343"/>
                </a:solidFill>
                <a:effectLst/>
                <a:latin typeface="Arial" panose="020B0604020202020204" pitchFamily="34" charset="0"/>
              </a:rPr>
              <a:t>Vision: </a:t>
            </a:r>
            <a:r>
              <a:rPr lang="en-US" sz="1800" b="0" i="0" u="none" strike="noStrike" dirty="0" err="1">
                <a:solidFill>
                  <a:srgbClr val="434343"/>
                </a:solidFill>
                <a:effectLst/>
                <a:latin typeface="Arial" panose="020B0604020202020204" pitchFamily="34" charset="0"/>
              </a:rPr>
              <a:t>NexTo</a:t>
            </a:r>
            <a:r>
              <a:rPr lang="en-US" sz="1800" b="0" i="0" u="none" strike="noStrike" dirty="0">
                <a:solidFill>
                  <a:srgbClr val="434343"/>
                </a:solidFill>
                <a:effectLst/>
                <a:latin typeface="Arial" panose="020B0604020202020204" pitchFamily="34" charset="0"/>
              </a:rPr>
              <a:t> has a multi-faceted vision to improve how the social and public sectors provide support to the populations they serve by:</a:t>
            </a:r>
            <a:endParaRPr lang="en-US" b="0" dirty="0">
              <a:effectLst/>
            </a:endParaRPr>
          </a:p>
          <a:p>
            <a:pPr lvl="1" fontAlgn="base">
              <a:spcBef>
                <a:spcPts val="0"/>
              </a:spcBef>
              <a:spcAft>
                <a:spcPts val="0"/>
              </a:spcAft>
              <a:buFont typeface="+mj-lt"/>
              <a:buAutoNum type="arabicPeriod"/>
            </a:pPr>
            <a:r>
              <a:rPr lang="en-US" sz="1500" b="0" i="0" u="none" strike="noStrike" dirty="0">
                <a:solidFill>
                  <a:srgbClr val="434343"/>
                </a:solidFill>
                <a:effectLst/>
                <a:latin typeface="Arial" panose="020B0604020202020204" pitchFamily="34" charset="0"/>
              </a:rPr>
              <a:t>Helping organizations identify what people need by engaging with them directly; </a:t>
            </a:r>
          </a:p>
          <a:p>
            <a:pPr lvl="1" fontAlgn="base">
              <a:spcBef>
                <a:spcPts val="0"/>
              </a:spcBef>
              <a:spcAft>
                <a:spcPts val="0"/>
              </a:spcAft>
              <a:buFont typeface="+mj-lt"/>
              <a:buAutoNum type="arabicPeriod"/>
            </a:pPr>
            <a:r>
              <a:rPr lang="en-US" sz="1500" b="0" i="0" u="none" strike="noStrike" dirty="0">
                <a:solidFill>
                  <a:srgbClr val="434343"/>
                </a:solidFill>
                <a:effectLst/>
                <a:latin typeface="Arial" panose="020B0604020202020204" pitchFamily="34" charset="0"/>
              </a:rPr>
              <a:t>Enabling real-time alerts when requests for resources or interventions have been made; </a:t>
            </a:r>
          </a:p>
          <a:p>
            <a:pPr lvl="1" fontAlgn="base">
              <a:spcBef>
                <a:spcPts val="0"/>
              </a:spcBef>
              <a:spcAft>
                <a:spcPts val="0"/>
              </a:spcAft>
              <a:buFont typeface="+mj-lt"/>
              <a:buAutoNum type="arabicPeriod"/>
            </a:pPr>
            <a:r>
              <a:rPr lang="en-US" sz="1500" b="0" i="0" u="none" strike="noStrike" dirty="0">
                <a:solidFill>
                  <a:srgbClr val="434343"/>
                </a:solidFill>
                <a:effectLst/>
                <a:latin typeface="Arial" panose="020B0604020202020204" pitchFamily="34" charset="0"/>
              </a:rPr>
              <a:t>Improving how organizations monitor impact by automating data analysis;</a:t>
            </a:r>
          </a:p>
          <a:p>
            <a:pPr lvl="1" fontAlgn="base">
              <a:spcBef>
                <a:spcPts val="0"/>
              </a:spcBef>
              <a:spcAft>
                <a:spcPts val="0"/>
              </a:spcAft>
              <a:buFont typeface="+mj-lt"/>
              <a:buAutoNum type="arabicPeriod"/>
            </a:pPr>
            <a:r>
              <a:rPr lang="en-US" sz="1500" b="0" i="0" u="none" strike="noStrike" dirty="0">
                <a:solidFill>
                  <a:srgbClr val="434343"/>
                </a:solidFill>
                <a:effectLst/>
                <a:latin typeface="Arial" panose="020B0604020202020204" pitchFamily="34" charset="0"/>
              </a:rPr>
              <a:t>Promoting dignity for people who need a hand by enabling them to interact directly with the request and referral process. </a:t>
            </a:r>
          </a:p>
          <a:p>
            <a:endParaRPr lang="en-US" dirty="0"/>
          </a:p>
        </p:txBody>
      </p:sp>
    </p:spTree>
    <p:extLst>
      <p:ext uri="{BB962C8B-B14F-4D97-AF65-F5344CB8AC3E}">
        <p14:creationId xmlns:p14="http://schemas.microsoft.com/office/powerpoint/2010/main" val="308577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AF2B-33BE-4EEA-880B-8D8C4675DA8F}"/>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8DCE1492-25F4-4D21-9068-DC2CA0C19361}"/>
              </a:ext>
            </a:extLst>
          </p:cNvPr>
          <p:cNvSpPr>
            <a:spLocks noGrp="1"/>
          </p:cNvSpPr>
          <p:nvPr>
            <p:ph idx="1"/>
          </p:nvPr>
        </p:nvSpPr>
        <p:spPr/>
        <p:txBody>
          <a:bodyPr/>
          <a:lstStyle/>
          <a:p>
            <a:r>
              <a:rPr lang="en-US" dirty="0"/>
              <a:t>Tim </a:t>
            </a:r>
            <a:r>
              <a:rPr lang="en-US" dirty="0" err="1"/>
              <a:t>Couglin</a:t>
            </a:r>
            <a:endParaRPr lang="en-US" dirty="0"/>
          </a:p>
          <a:p>
            <a:r>
              <a:rPr lang="en-US" dirty="0"/>
              <a:t>Gordan Caister</a:t>
            </a:r>
          </a:p>
          <a:p>
            <a:r>
              <a:rPr lang="en-US" dirty="0"/>
              <a:t>Tsuyoshi (Tio) Yano</a:t>
            </a:r>
          </a:p>
          <a:p>
            <a:r>
              <a:rPr lang="en-US" dirty="0"/>
              <a:t>Kayla Suhm</a:t>
            </a:r>
          </a:p>
          <a:p>
            <a:r>
              <a:rPr lang="en-US" dirty="0"/>
              <a:t>Jordan Siem</a:t>
            </a:r>
          </a:p>
          <a:p>
            <a:r>
              <a:rPr lang="en-US" dirty="0"/>
              <a:t>Andrew Yaspan</a:t>
            </a:r>
          </a:p>
          <a:p>
            <a:r>
              <a:rPr lang="en-US" dirty="0" err="1"/>
              <a:t>Tomasina</a:t>
            </a:r>
            <a:r>
              <a:rPr lang="en-US" dirty="0"/>
              <a:t> Miller</a:t>
            </a:r>
          </a:p>
        </p:txBody>
      </p:sp>
    </p:spTree>
    <p:extLst>
      <p:ext uri="{BB962C8B-B14F-4D97-AF65-F5344CB8AC3E}">
        <p14:creationId xmlns:p14="http://schemas.microsoft.com/office/powerpoint/2010/main" val="177851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3269-3A29-419F-9314-218F3A098CFD}"/>
              </a:ext>
            </a:extLst>
          </p:cNvPr>
          <p:cNvSpPr>
            <a:spLocks noGrp="1"/>
          </p:cNvSpPr>
          <p:nvPr>
            <p:ph type="title"/>
          </p:nvPr>
        </p:nvSpPr>
        <p:spPr/>
        <p:txBody>
          <a:bodyPr/>
          <a:lstStyle/>
          <a:p>
            <a:r>
              <a:rPr lang="en-US" dirty="0" err="1"/>
              <a:t>Nex</a:t>
            </a:r>
            <a:r>
              <a:rPr lang="en-US" dirty="0"/>
              <a:t>-To 2</a:t>
            </a:r>
            <a:r>
              <a:rPr lang="en-US" baseline="30000" dirty="0"/>
              <a:t>nd</a:t>
            </a:r>
            <a:r>
              <a:rPr lang="en-US" dirty="0"/>
              <a:t> Generation Application</a:t>
            </a:r>
          </a:p>
        </p:txBody>
      </p:sp>
      <p:sp>
        <p:nvSpPr>
          <p:cNvPr id="3" name="Content Placeholder 2">
            <a:extLst>
              <a:ext uri="{FF2B5EF4-FFF2-40B4-BE49-F238E27FC236}">
                <a16:creationId xmlns:a16="http://schemas.microsoft.com/office/drawing/2014/main" id="{EA0D949E-4135-4E7C-810B-1A6C1A88A695}"/>
              </a:ext>
            </a:extLst>
          </p:cNvPr>
          <p:cNvSpPr>
            <a:spLocks noGrp="1"/>
          </p:cNvSpPr>
          <p:nvPr>
            <p:ph idx="1"/>
          </p:nvPr>
        </p:nvSpPr>
        <p:spPr/>
        <p:txBody>
          <a:bodyPr/>
          <a:lstStyle/>
          <a:p>
            <a:r>
              <a:rPr lang="en-US" dirty="0"/>
              <a:t>Services and Products Distributed to those who need it</a:t>
            </a:r>
          </a:p>
          <a:p>
            <a:r>
              <a:rPr lang="en-US" dirty="0"/>
              <a:t>Uber Eats meets Amazon Marketplace meets online grocery shopping to become a new way to distribute community goods and services</a:t>
            </a:r>
          </a:p>
          <a:p>
            <a:r>
              <a:rPr lang="en-US" dirty="0"/>
              <a:t>Actors</a:t>
            </a:r>
          </a:p>
          <a:p>
            <a:pPr lvl="1"/>
            <a:r>
              <a:rPr lang="en-US" dirty="0"/>
              <a:t>Community Member - Person receiving goods/services</a:t>
            </a:r>
          </a:p>
          <a:p>
            <a:pPr lvl="1"/>
            <a:r>
              <a:rPr lang="en-US" dirty="0"/>
              <a:t>Owner - Organization that hires </a:t>
            </a:r>
            <a:r>
              <a:rPr lang="en-US" dirty="0" err="1"/>
              <a:t>NexTo</a:t>
            </a:r>
            <a:r>
              <a:rPr lang="en-US" dirty="0"/>
              <a:t> and uses the app</a:t>
            </a:r>
          </a:p>
          <a:p>
            <a:pPr lvl="2"/>
            <a:r>
              <a:rPr lang="en-US" dirty="0"/>
              <a:t>Dispatcher - Looks at requests on behalf of clients and assigns deliveries to drivers</a:t>
            </a:r>
          </a:p>
          <a:p>
            <a:pPr lvl="2"/>
            <a:r>
              <a:rPr lang="en-US" dirty="0"/>
              <a:t>Community Member Navigator - Works with community members to submit requests</a:t>
            </a:r>
          </a:p>
          <a:p>
            <a:pPr lvl="2"/>
            <a:r>
              <a:rPr lang="en-US" dirty="0"/>
              <a:t>Driver - Delivers good/services</a:t>
            </a:r>
          </a:p>
          <a:p>
            <a:pPr lvl="2"/>
            <a:r>
              <a:rPr lang="en-US" dirty="0"/>
              <a:t>Volunteers – Help the owner organization either interfacing with software or in material ways at the warehouse</a:t>
            </a:r>
          </a:p>
        </p:txBody>
      </p:sp>
    </p:spTree>
    <p:extLst>
      <p:ext uri="{BB962C8B-B14F-4D97-AF65-F5344CB8AC3E}">
        <p14:creationId xmlns:p14="http://schemas.microsoft.com/office/powerpoint/2010/main" val="130709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9C9E-E971-4E4E-A91D-A6D8B9993A7E}"/>
              </a:ext>
            </a:extLst>
          </p:cNvPr>
          <p:cNvSpPr>
            <a:spLocks noGrp="1"/>
          </p:cNvSpPr>
          <p:nvPr>
            <p:ph type="title"/>
          </p:nvPr>
        </p:nvSpPr>
        <p:spPr/>
        <p:txBody>
          <a:bodyPr/>
          <a:lstStyle/>
          <a:p>
            <a:r>
              <a:rPr lang="en-US" dirty="0"/>
              <a:t>User Stories – 1</a:t>
            </a:r>
            <a:r>
              <a:rPr lang="en-US" baseline="30000" dirty="0"/>
              <a:t>st</a:t>
            </a:r>
            <a:r>
              <a:rPr lang="en-US" dirty="0"/>
              <a:t> Release</a:t>
            </a:r>
          </a:p>
        </p:txBody>
      </p:sp>
      <p:sp>
        <p:nvSpPr>
          <p:cNvPr id="3" name="Content Placeholder 2">
            <a:extLst>
              <a:ext uri="{FF2B5EF4-FFF2-40B4-BE49-F238E27FC236}">
                <a16:creationId xmlns:a16="http://schemas.microsoft.com/office/drawing/2014/main" id="{A6031C5D-0032-4BEE-BA37-DB2950156301}"/>
              </a:ext>
            </a:extLst>
          </p:cNvPr>
          <p:cNvSpPr>
            <a:spLocks noGrp="1"/>
          </p:cNvSpPr>
          <p:nvPr>
            <p:ph idx="1"/>
          </p:nvPr>
        </p:nvSpPr>
        <p:spPr/>
        <p:txBody>
          <a:bodyPr>
            <a:normAutofit fontScale="70000" lnSpcReduction="20000"/>
          </a:bodyPr>
          <a:lstStyle/>
          <a:p>
            <a:r>
              <a:rPr lang="en-US" dirty="0"/>
              <a:t>Community member can go to a webpage of the owner organization and fill out a request for items</a:t>
            </a:r>
          </a:p>
          <a:p>
            <a:r>
              <a:rPr lang="en-US" dirty="0"/>
              <a:t>Admins have the ability to manage data entities:</a:t>
            </a:r>
          </a:p>
          <a:p>
            <a:pPr lvl="1"/>
            <a:r>
              <a:rPr lang="en-US" dirty="0"/>
              <a:t>Volunteers</a:t>
            </a:r>
          </a:p>
          <a:p>
            <a:pPr lvl="1"/>
            <a:r>
              <a:rPr lang="en-US" dirty="0"/>
              <a:t>Delivery Requests</a:t>
            </a:r>
          </a:p>
          <a:p>
            <a:pPr lvl="1"/>
            <a:r>
              <a:rPr lang="en-US" dirty="0"/>
              <a:t>Consumer/User names and addresses</a:t>
            </a:r>
          </a:p>
          <a:p>
            <a:pPr lvl="1"/>
            <a:r>
              <a:rPr lang="en-US" dirty="0"/>
              <a:t>Delivery Fulfillment</a:t>
            </a:r>
          </a:p>
          <a:p>
            <a:r>
              <a:rPr lang="en-US" dirty="0"/>
              <a:t>Dispatcher can manage delivery planning and setup routes for delivery requests</a:t>
            </a:r>
          </a:p>
          <a:p>
            <a:r>
              <a:rPr lang="en-US" dirty="0"/>
              <a:t>Community Members can go setup subscriptions of requests to be delivered regularly</a:t>
            </a:r>
          </a:p>
          <a:p>
            <a:r>
              <a:rPr lang="en-US" dirty="0"/>
              <a:t>Dispatcher can send route to driver’s phone</a:t>
            </a:r>
          </a:p>
          <a:p>
            <a:r>
              <a:rPr lang="en-US" dirty="0"/>
              <a:t>Dispatchers can use Geo-mapping for Delivery management</a:t>
            </a:r>
          </a:p>
          <a:p>
            <a:r>
              <a:rPr lang="en-US" dirty="0"/>
              <a:t>Drivers can see Routing Alerts</a:t>
            </a:r>
          </a:p>
          <a:p>
            <a:r>
              <a:rPr lang="en-US" dirty="0"/>
              <a:t>Volunteer’s can fill out an Application Form on the website to join the Owner organization</a:t>
            </a:r>
          </a:p>
          <a:p>
            <a:r>
              <a:rPr lang="en-US" dirty="0"/>
              <a:t>Owner organization can manage Volunteers</a:t>
            </a:r>
          </a:p>
          <a:p>
            <a:endParaRPr lang="en-US" dirty="0"/>
          </a:p>
        </p:txBody>
      </p:sp>
    </p:spTree>
    <p:extLst>
      <p:ext uri="{BB962C8B-B14F-4D97-AF65-F5344CB8AC3E}">
        <p14:creationId xmlns:p14="http://schemas.microsoft.com/office/powerpoint/2010/main" val="288502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6C4D-0933-4687-946C-BA9FB3BA2886}"/>
              </a:ext>
            </a:extLst>
          </p:cNvPr>
          <p:cNvSpPr>
            <a:spLocks noGrp="1"/>
          </p:cNvSpPr>
          <p:nvPr>
            <p:ph type="title"/>
          </p:nvPr>
        </p:nvSpPr>
        <p:spPr/>
        <p:txBody>
          <a:bodyPr/>
          <a:lstStyle/>
          <a:p>
            <a:r>
              <a:rPr lang="en-US" dirty="0"/>
              <a:t>Status and demo</a:t>
            </a:r>
          </a:p>
        </p:txBody>
      </p:sp>
      <p:sp>
        <p:nvSpPr>
          <p:cNvPr id="3" name="Content Placeholder 2">
            <a:extLst>
              <a:ext uri="{FF2B5EF4-FFF2-40B4-BE49-F238E27FC236}">
                <a16:creationId xmlns:a16="http://schemas.microsoft.com/office/drawing/2014/main" id="{26BE6A7B-369E-4F83-827E-7D9E4F120312}"/>
              </a:ext>
            </a:extLst>
          </p:cNvPr>
          <p:cNvSpPr>
            <a:spLocks noGrp="1"/>
          </p:cNvSpPr>
          <p:nvPr>
            <p:ph idx="1"/>
          </p:nvPr>
        </p:nvSpPr>
        <p:spPr/>
        <p:txBody>
          <a:bodyPr/>
          <a:lstStyle/>
          <a:p>
            <a:r>
              <a:rPr lang="en-US" dirty="0"/>
              <a:t>Created Wireframes</a:t>
            </a:r>
          </a:p>
          <a:p>
            <a:r>
              <a:rPr lang="en-US" dirty="0"/>
              <a:t>Created Functional Specifications</a:t>
            </a:r>
          </a:p>
          <a:p>
            <a:r>
              <a:rPr lang="en-US" dirty="0"/>
              <a:t>Created DB Schema</a:t>
            </a:r>
          </a:p>
        </p:txBody>
      </p:sp>
    </p:spTree>
    <p:extLst>
      <p:ext uri="{BB962C8B-B14F-4D97-AF65-F5344CB8AC3E}">
        <p14:creationId xmlns:p14="http://schemas.microsoft.com/office/powerpoint/2010/main" val="199627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229D-60B2-4DF2-83EE-9318DF82F253}"/>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26897817-A6CA-47CF-9B15-7930613AF90C}"/>
              </a:ext>
            </a:extLst>
          </p:cNvPr>
          <p:cNvSpPr>
            <a:spLocks noGrp="1"/>
          </p:cNvSpPr>
          <p:nvPr>
            <p:ph idx="1"/>
          </p:nvPr>
        </p:nvSpPr>
        <p:spPr/>
        <p:txBody>
          <a:bodyPr/>
          <a:lstStyle/>
          <a:p>
            <a:r>
              <a:rPr lang="en-US" dirty="0"/>
              <a:t>Project fate is up in the air</a:t>
            </a:r>
          </a:p>
          <a:p>
            <a:r>
              <a:rPr lang="en-US" dirty="0"/>
              <a:t>Need team to pick up the project</a:t>
            </a:r>
          </a:p>
          <a:p>
            <a:r>
              <a:rPr lang="en-US" dirty="0"/>
              <a:t>Need executive sponsor, developers, and analysts</a:t>
            </a:r>
          </a:p>
        </p:txBody>
      </p:sp>
    </p:spTree>
    <p:extLst>
      <p:ext uri="{BB962C8B-B14F-4D97-AF65-F5344CB8AC3E}">
        <p14:creationId xmlns:p14="http://schemas.microsoft.com/office/powerpoint/2010/main" val="49833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B544-6B68-4110-8C23-AC54F35E68E9}"/>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B5CC129B-5FB2-4054-A412-CF6FFEBDC80B}"/>
              </a:ext>
            </a:extLst>
          </p:cNvPr>
          <p:cNvSpPr>
            <a:spLocks noGrp="1"/>
          </p:cNvSpPr>
          <p:nvPr>
            <p:ph idx="1"/>
          </p:nvPr>
        </p:nvSpPr>
        <p:spPr/>
        <p:txBody>
          <a:bodyPr/>
          <a:lstStyle/>
          <a:p>
            <a:r>
              <a:rPr lang="en-US" dirty="0"/>
              <a:t>David McDonald, Director of Development</a:t>
            </a:r>
          </a:p>
          <a:p>
            <a:r>
              <a:rPr lang="en-US" dirty="0"/>
              <a:t>Brilliance Business Solutions</a:t>
            </a:r>
            <a:br>
              <a:rPr lang="en-US" dirty="0"/>
            </a:br>
            <a:r>
              <a:rPr lang="en-US" dirty="0"/>
              <a:t>229 E Wisconsin Ave #300</a:t>
            </a:r>
            <a:br>
              <a:rPr lang="en-US" dirty="0"/>
            </a:br>
            <a:r>
              <a:rPr lang="en-US" dirty="0"/>
              <a:t>Milwaukee, WI 53202</a:t>
            </a:r>
          </a:p>
          <a:p>
            <a:r>
              <a:rPr lang="en-US" dirty="0"/>
              <a:t>414-425-4069 x120</a:t>
            </a:r>
          </a:p>
          <a:p>
            <a:r>
              <a:rPr lang="en-US" dirty="0">
                <a:hlinkClick r:id="rId2"/>
              </a:rPr>
              <a:t>https://www.linkedin.com/in/davidmke/</a:t>
            </a:r>
            <a:r>
              <a:rPr lang="en-US" dirty="0"/>
              <a:t> </a:t>
            </a:r>
          </a:p>
          <a:p>
            <a:r>
              <a:rPr lang="en-US" dirty="0">
                <a:hlinkClick r:id="rId3"/>
              </a:rPr>
              <a:t>https://twitter.com/DavidMKE</a:t>
            </a:r>
            <a:endParaRPr lang="en-US" dirty="0"/>
          </a:p>
          <a:p>
            <a:r>
              <a:rPr lang="en-US" dirty="0">
                <a:hlinkClick r:id="rId4"/>
              </a:rPr>
              <a:t>https://www.brillianceweb.com/team/</a:t>
            </a:r>
            <a:r>
              <a:rPr lang="en-US" dirty="0"/>
              <a:t> </a:t>
            </a:r>
          </a:p>
          <a:p>
            <a:endParaRPr lang="en-US" dirty="0"/>
          </a:p>
        </p:txBody>
      </p:sp>
    </p:spTree>
    <p:extLst>
      <p:ext uri="{BB962C8B-B14F-4D97-AF65-F5344CB8AC3E}">
        <p14:creationId xmlns:p14="http://schemas.microsoft.com/office/powerpoint/2010/main" val="3080448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{F099995B-639F-41E1-BE8E-A746D173B34F}tf33552983_win32</Template>
  <TotalTime>751</TotalTime>
  <Words>477</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Nex-to – community services marketplace</vt:lpstr>
      <vt:lpstr>History</vt:lpstr>
      <vt:lpstr>Organizational principles</vt:lpstr>
      <vt:lpstr>Team</vt:lpstr>
      <vt:lpstr>Nex-To 2nd Generation Application</vt:lpstr>
      <vt:lpstr>User Stories – 1st Release</vt:lpstr>
      <vt:lpstr>Status and demo</vt:lpstr>
      <vt:lpstr>What’s next</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Nex-to – community services marketplace</dc:title>
  <dc:creator>David McDonald</dc:creator>
  <cp:lastModifiedBy>David McDonald</cp:lastModifiedBy>
  <cp:revision>1</cp:revision>
  <dcterms:created xsi:type="dcterms:W3CDTF">2021-08-18T19:27:52Z</dcterms:created>
  <dcterms:modified xsi:type="dcterms:W3CDTF">2021-08-19T22:29:15Z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