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4" r:id="rId2"/>
  </p:sldMasterIdLst>
  <p:notesMasterIdLst>
    <p:notesMasterId r:id="rId9"/>
  </p:notesMasterIdLst>
  <p:sldIdLst>
    <p:sldId id="256" r:id="rId3"/>
    <p:sldId id="257" r:id="rId4"/>
    <p:sldId id="261" r:id="rId5"/>
    <p:sldId id="258" r:id="rId6"/>
    <p:sldId id="259" r:id="rId7"/>
    <p:sldId id="260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96D"/>
    <a:srgbClr val="E6CCF9"/>
    <a:srgbClr val="3599F9"/>
    <a:srgbClr val="86D4CC"/>
    <a:srgbClr val="7DDF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120" y="-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5664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oter_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 b="1">
                <a:latin typeface="+mn-lt"/>
                <a:cs typeface="Courier New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  <a:latin typeface="+mn-lt"/>
                <a:cs typeface="Courier New"/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ogo_german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9600" y="985650"/>
            <a:ext cx="3151575" cy="31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2-footer_standard">
    <p:bg>
      <p:bgPr>
        <a:solidFill>
          <a:srgbClr val="F3F3F3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254000" indent="-254000">
              <a:spcBef>
                <a:spcPts val="700"/>
              </a:spcBef>
              <a:spcAft>
                <a:spcPts val="800"/>
              </a:spcAft>
              <a:buFont typeface="Arial"/>
              <a:buChar char="•"/>
              <a:defRPr sz="2200">
                <a:latin typeface="+mn-lt"/>
                <a:cs typeface="Courier New"/>
              </a:defRPr>
            </a:lvl1pPr>
            <a:lvl2pPr marL="449263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800">
                <a:latin typeface="+mn-lt"/>
                <a:cs typeface="Courier New"/>
              </a:defRPr>
            </a:lvl2pPr>
            <a:lvl3pPr marL="628650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3pPr>
            <a:lvl4pPr marL="808038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de-DE" dirty="0" err="1" smtClean="0"/>
              <a:t>Abcd</a:t>
            </a:r>
            <a:endParaRPr lang="de-DE" dirty="0" smtClean="0"/>
          </a:p>
          <a:p>
            <a:pPr lvl="1"/>
            <a:r>
              <a:rPr lang="de-DE" dirty="0" err="1" smtClean="0"/>
              <a:t>aaaa</a:t>
            </a:r>
            <a:endParaRPr lang="de-DE" dirty="0" smtClean="0"/>
          </a:p>
          <a:p>
            <a:pPr lvl="2"/>
            <a:r>
              <a:rPr lang="de-DE" dirty="0" err="1" smtClean="0"/>
              <a:t>Bbbb</a:t>
            </a:r>
            <a:endParaRPr lang="de-DE" dirty="0" smtClean="0"/>
          </a:p>
          <a:p>
            <a:pPr lvl="3"/>
            <a:r>
              <a:rPr lang="de-DE" dirty="0" err="1" smtClean="0"/>
              <a:t>cccc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27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footer_standard">
    <p:bg>
      <p:bgPr>
        <a:solidFill>
          <a:srgbClr val="86D4C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Shape 12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254000" indent="-254000">
              <a:spcBef>
                <a:spcPts val="700"/>
              </a:spcBef>
              <a:spcAft>
                <a:spcPts val="800"/>
              </a:spcAft>
              <a:buFont typeface="Arial"/>
              <a:buChar char="•"/>
              <a:defRPr sz="2200">
                <a:latin typeface="+mn-lt"/>
                <a:cs typeface="Courier New"/>
              </a:defRPr>
            </a:lvl1pPr>
            <a:lvl2pPr marL="449263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800">
                <a:latin typeface="+mn-lt"/>
                <a:cs typeface="Courier New"/>
              </a:defRPr>
            </a:lvl2pPr>
            <a:lvl3pPr marL="628650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3pPr>
            <a:lvl4pPr marL="808038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de-DE" dirty="0" err="1" smtClean="0"/>
              <a:t>Abcd</a:t>
            </a:r>
            <a:endParaRPr lang="de-DE" dirty="0" smtClean="0"/>
          </a:p>
          <a:p>
            <a:pPr lvl="1"/>
            <a:r>
              <a:rPr lang="de-DE" dirty="0" err="1" smtClean="0"/>
              <a:t>aaaa</a:t>
            </a:r>
            <a:endParaRPr lang="de-DE" dirty="0" smtClean="0"/>
          </a:p>
          <a:p>
            <a:pPr lvl="2"/>
            <a:r>
              <a:rPr lang="de-DE" dirty="0" err="1" smtClean="0"/>
              <a:t>Bbbb</a:t>
            </a:r>
            <a:endParaRPr lang="de-DE" dirty="0" smtClean="0"/>
          </a:p>
          <a:p>
            <a:pPr lvl="3"/>
            <a:r>
              <a:rPr lang="de-DE" dirty="0" err="1" smtClean="0"/>
              <a:t>cccc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80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footer_standard">
    <p:bg>
      <p:bgPr>
        <a:solidFill>
          <a:srgbClr val="E6696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Shape 12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254000" indent="-254000">
              <a:spcBef>
                <a:spcPts val="700"/>
              </a:spcBef>
              <a:spcAft>
                <a:spcPts val="800"/>
              </a:spcAft>
              <a:buFont typeface="Arial"/>
              <a:buChar char="•"/>
              <a:defRPr sz="2200">
                <a:latin typeface="+mn-lt"/>
                <a:cs typeface="Courier New"/>
              </a:defRPr>
            </a:lvl1pPr>
            <a:lvl2pPr marL="449263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800">
                <a:latin typeface="+mn-lt"/>
                <a:cs typeface="Courier New"/>
              </a:defRPr>
            </a:lvl2pPr>
            <a:lvl3pPr marL="628650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3pPr>
            <a:lvl4pPr marL="808038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de-DE" dirty="0" err="1" smtClean="0"/>
              <a:t>Abcd</a:t>
            </a:r>
            <a:endParaRPr lang="de-DE" dirty="0" smtClean="0"/>
          </a:p>
          <a:p>
            <a:pPr lvl="1"/>
            <a:r>
              <a:rPr lang="de-DE" dirty="0" err="1" smtClean="0"/>
              <a:t>aaaa</a:t>
            </a:r>
            <a:endParaRPr lang="de-DE" dirty="0" smtClean="0"/>
          </a:p>
          <a:p>
            <a:pPr lvl="2"/>
            <a:r>
              <a:rPr lang="de-DE" dirty="0" err="1" smtClean="0"/>
              <a:t>Bbbb</a:t>
            </a:r>
            <a:endParaRPr lang="de-DE" dirty="0" smtClean="0"/>
          </a:p>
          <a:p>
            <a:pPr lvl="3"/>
            <a:r>
              <a:rPr lang="de-DE" dirty="0" err="1" smtClean="0"/>
              <a:t>cccc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8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-footer_standard">
    <p:bg>
      <p:bgPr>
        <a:solidFill>
          <a:srgbClr val="3599F9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Shape 12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254000" indent="-254000">
              <a:spcBef>
                <a:spcPts val="700"/>
              </a:spcBef>
              <a:spcAft>
                <a:spcPts val="800"/>
              </a:spcAft>
              <a:buFont typeface="Arial"/>
              <a:buChar char="•"/>
              <a:defRPr sz="2200">
                <a:latin typeface="+mn-lt"/>
                <a:cs typeface="Courier New"/>
              </a:defRPr>
            </a:lvl1pPr>
            <a:lvl2pPr marL="449263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800">
                <a:latin typeface="+mn-lt"/>
                <a:cs typeface="Courier New"/>
              </a:defRPr>
            </a:lvl2pPr>
            <a:lvl3pPr marL="628650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3pPr>
            <a:lvl4pPr marL="808038" indent="-179388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 sz="1600">
                <a:latin typeface="+mn-lt"/>
                <a:cs typeface="Courier New"/>
              </a:defRPr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de-DE" dirty="0" err="1" smtClean="0"/>
              <a:t>Abcd</a:t>
            </a:r>
            <a:endParaRPr lang="de-DE" dirty="0" smtClean="0"/>
          </a:p>
          <a:p>
            <a:pPr lvl="1"/>
            <a:r>
              <a:rPr lang="de-DE" dirty="0" err="1" smtClean="0"/>
              <a:t>aaaa</a:t>
            </a:r>
            <a:endParaRPr lang="de-DE" dirty="0" smtClean="0"/>
          </a:p>
          <a:p>
            <a:pPr lvl="2"/>
            <a:r>
              <a:rPr lang="de-DE" dirty="0" err="1" smtClean="0"/>
              <a:t>Bbbb</a:t>
            </a:r>
            <a:endParaRPr lang="de-DE" dirty="0" smtClean="0"/>
          </a:p>
          <a:p>
            <a:pPr lvl="3"/>
            <a:r>
              <a:rPr lang="de-DE" dirty="0" err="1" smtClean="0"/>
              <a:t>cccc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8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_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0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_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1"/>
            <a:ext cx="9144000" cy="104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hape 11"/>
          <p:cNvSpPr txBox="1"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3200" b="1">
                <a:latin typeface="+mj-lt"/>
                <a:cs typeface="Courier New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_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>
                <a:latin typeface="+mn-lt"/>
                <a:cs typeface="Courier New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munich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CFG_Muenchen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" t="4319" r="7670" b="41412"/>
          <a:stretch/>
        </p:blipFill>
        <p:spPr>
          <a:xfrm>
            <a:off x="2200206" y="1491750"/>
            <a:ext cx="4743589" cy="2160000"/>
          </a:xfrm>
          <a:prstGeom prst="rect">
            <a:avLst/>
          </a:prstGeom>
        </p:spPr>
      </p:pic>
      <p:grpSp>
        <p:nvGrpSpPr>
          <p:cNvPr id="11" name="Gruppierung 10"/>
          <p:cNvGrpSpPr/>
          <p:nvPr userDrawn="1"/>
        </p:nvGrpSpPr>
        <p:grpSpPr>
          <a:xfrm>
            <a:off x="1866112" y="4696230"/>
            <a:ext cx="5411777" cy="280481"/>
            <a:chOff x="2808026" y="4696230"/>
            <a:chExt cx="5411777" cy="280481"/>
          </a:xfrm>
        </p:grpSpPr>
        <p:pic>
          <p:nvPicPr>
            <p:cNvPr id="5" name="Bild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026471" y="4738583"/>
              <a:ext cx="216000" cy="216000"/>
            </a:xfrm>
            <a:prstGeom prst="rect">
              <a:avLst/>
            </a:prstGeom>
          </p:spPr>
        </p:pic>
        <p:pic>
          <p:nvPicPr>
            <p:cNvPr id="6" name="Bild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808026" y="4738583"/>
              <a:ext cx="216000" cy="216000"/>
            </a:xfrm>
            <a:prstGeom prst="rect">
              <a:avLst/>
            </a:prstGeom>
          </p:spPr>
        </p:pic>
        <p:pic>
          <p:nvPicPr>
            <p:cNvPr id="7" name="Bild 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817889" y="4738583"/>
              <a:ext cx="216000" cy="216000"/>
            </a:xfrm>
            <a:prstGeom prst="rect">
              <a:avLst/>
            </a:prstGeom>
          </p:spPr>
        </p:pic>
        <p:sp>
          <p:nvSpPr>
            <p:cNvPr id="8" name="Fußzeilenplatzhalter 3"/>
            <p:cNvSpPr txBox="1">
              <a:spLocks/>
            </p:cNvSpPr>
            <p:nvPr userDrawn="1"/>
          </p:nvSpPr>
          <p:spPr>
            <a:xfrm>
              <a:off x="5242471" y="4696230"/>
              <a:ext cx="1204937" cy="27463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00" b="0" i="0" u="none" strike="noStrike" cap="none" baseline="0">
                  <a:solidFill>
                    <a:schemeClr val="tx1">
                      <a:tint val="75000"/>
                    </a:schemeClr>
                  </a:solidFill>
                  <a:latin typeface="Courier New"/>
                  <a:ea typeface="Arial"/>
                  <a:cs typeface="Courier New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r>
                <a:rPr lang="de-DE" dirty="0" smtClean="0"/>
                <a:t>codeformunich</a:t>
              </a:r>
              <a:endParaRPr lang="de-DE" dirty="0"/>
            </a:p>
          </p:txBody>
        </p:sp>
        <p:sp>
          <p:nvSpPr>
            <p:cNvPr id="9" name="Fußzeilenplatzhalter 3"/>
            <p:cNvSpPr txBox="1">
              <a:spLocks/>
            </p:cNvSpPr>
            <p:nvPr userDrawn="1"/>
          </p:nvSpPr>
          <p:spPr>
            <a:xfrm>
              <a:off x="7014866" y="4696230"/>
              <a:ext cx="1204937" cy="27463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00" b="0" i="0" u="none" strike="noStrike" cap="none" baseline="0">
                  <a:solidFill>
                    <a:schemeClr val="tx1">
                      <a:tint val="75000"/>
                    </a:schemeClr>
                  </a:solidFill>
                  <a:latin typeface="Courier New"/>
                  <a:ea typeface="Arial"/>
                  <a:cs typeface="Courier New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r>
                <a:rPr lang="de-DE" dirty="0" smtClean="0"/>
                <a:t>codeformunich</a:t>
              </a:r>
              <a:endParaRPr lang="de-DE" dirty="0"/>
            </a:p>
          </p:txBody>
        </p:sp>
        <p:sp>
          <p:nvSpPr>
            <p:cNvPr id="10" name="Fußzeilenplatzhalter 3"/>
            <p:cNvSpPr txBox="1">
              <a:spLocks/>
            </p:cNvSpPr>
            <p:nvPr userDrawn="1"/>
          </p:nvSpPr>
          <p:spPr>
            <a:xfrm>
              <a:off x="3025931" y="4702074"/>
              <a:ext cx="1736353" cy="27463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00" b="0" i="0" u="none" strike="noStrike" cap="none" baseline="0">
                  <a:solidFill>
                    <a:schemeClr val="tx1">
                      <a:tint val="75000"/>
                    </a:schemeClr>
                  </a:solidFill>
                  <a:latin typeface="Courier New"/>
                  <a:ea typeface="Arial"/>
                  <a:cs typeface="Courier New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r>
                <a:rPr lang="de-DE" dirty="0" smtClean="0"/>
                <a:t>codefor.de/muenchen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2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4494324"/>
            <a:ext cx="9144000" cy="6589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 descr="CFG_Muenchen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t="17156" r="7670" b="54617"/>
          <a:stretch/>
        </p:blipFill>
        <p:spPr>
          <a:xfrm>
            <a:off x="245543" y="4620287"/>
            <a:ext cx="1749722" cy="432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026471" y="4738583"/>
            <a:ext cx="216000" cy="2160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808026" y="4738583"/>
            <a:ext cx="216000" cy="2160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817889" y="4738583"/>
            <a:ext cx="216000" cy="216000"/>
          </a:xfrm>
          <a:prstGeom prst="rect">
            <a:avLst/>
          </a:prstGeom>
        </p:spPr>
      </p:pic>
      <p:sp>
        <p:nvSpPr>
          <p:cNvPr id="8" name="Fußzeilenplatzhalter 3"/>
          <p:cNvSpPr txBox="1">
            <a:spLocks/>
          </p:cNvSpPr>
          <p:nvPr userDrawn="1"/>
        </p:nvSpPr>
        <p:spPr>
          <a:xfrm>
            <a:off x="5242471" y="4696230"/>
            <a:ext cx="120493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Courier New"/>
                <a:ea typeface="Arial"/>
                <a:cs typeface="Courier New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de-DE" dirty="0" smtClean="0"/>
              <a:t>codeformunich</a:t>
            </a:r>
            <a:endParaRPr lang="de-DE" dirty="0"/>
          </a:p>
        </p:txBody>
      </p:sp>
      <p:sp>
        <p:nvSpPr>
          <p:cNvPr id="9" name="Fußzeilenplatzhalter 3"/>
          <p:cNvSpPr txBox="1">
            <a:spLocks/>
          </p:cNvSpPr>
          <p:nvPr userDrawn="1"/>
        </p:nvSpPr>
        <p:spPr>
          <a:xfrm>
            <a:off x="7014866" y="4696230"/>
            <a:ext cx="120493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Courier New"/>
                <a:ea typeface="Arial"/>
                <a:cs typeface="Courier New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de-DE" dirty="0" smtClean="0"/>
              <a:t>codeformunich</a:t>
            </a:r>
            <a:endParaRPr lang="de-DE" dirty="0"/>
          </a:p>
        </p:txBody>
      </p:sp>
      <p:sp>
        <p:nvSpPr>
          <p:cNvPr id="10" name="Fußzeilenplatzhalter 3"/>
          <p:cNvSpPr txBox="1">
            <a:spLocks/>
          </p:cNvSpPr>
          <p:nvPr userDrawn="1"/>
        </p:nvSpPr>
        <p:spPr>
          <a:xfrm>
            <a:off x="3025931" y="4702074"/>
            <a:ext cx="173635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Courier New"/>
                <a:ea typeface="Arial"/>
                <a:cs typeface="Courier New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de-DE" dirty="0" smtClean="0"/>
              <a:t>codefor.de/muenchen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516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71" r:id="rId3"/>
    <p:sldLayoutId id="2147483672" r:id="rId4"/>
    <p:sldLayoutId id="2147483673" r:id="rId5"/>
    <p:sldLayoutId id="214748366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3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slidedeck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 smtClean="0">
                <a:latin typeface="+mn-lt"/>
                <a:ea typeface="Courier New"/>
                <a:sym typeface="Courier New"/>
              </a:rPr>
              <a:t>This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is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a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test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content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slide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.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Use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the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b="1" dirty="0" err="1" smtClean="0">
                <a:latin typeface="+mn-lt"/>
                <a:ea typeface="Courier New"/>
                <a:sym typeface="Courier New"/>
              </a:rPr>
              <a:t>master</a:t>
            </a:r>
            <a:r>
              <a:rPr lang="de-DE" b="1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b="1" dirty="0" err="1" smtClean="0">
                <a:latin typeface="+mn-lt"/>
                <a:ea typeface="Courier New"/>
                <a:sym typeface="Courier New"/>
              </a:rPr>
              <a:t>slides</a:t>
            </a:r>
            <a:r>
              <a:rPr lang="de-DE" b="1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to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change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layout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. This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can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be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done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by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following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these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steps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:</a:t>
            </a:r>
          </a:p>
          <a:p>
            <a:r>
              <a:rPr lang="de-DE" dirty="0" smtClean="0">
                <a:latin typeface="+mn-lt"/>
                <a:ea typeface="Courier New"/>
                <a:sym typeface="Courier New"/>
              </a:rPr>
              <a:t>Insert a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new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slide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and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select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it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in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the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left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column</a:t>
            </a:r>
            <a:endParaRPr lang="de-DE" dirty="0" smtClean="0">
              <a:latin typeface="+mn-lt"/>
              <a:ea typeface="Courier New"/>
              <a:sym typeface="Courier New"/>
            </a:endParaRPr>
          </a:p>
          <a:p>
            <a:r>
              <a:rPr lang="de-DE" dirty="0" smtClean="0">
                <a:latin typeface="+mn-lt"/>
                <a:ea typeface="Courier New"/>
                <a:sym typeface="Courier New"/>
              </a:rPr>
              <a:t>Click on „Layout“ (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under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„Start“)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and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pick a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master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layout</a:t>
            </a:r>
            <a:endParaRPr lang="de-DE" dirty="0">
              <a:latin typeface="+mn-lt"/>
              <a:ea typeface="Courier New"/>
              <a:sym typeface="Courier New"/>
            </a:endParaRPr>
          </a:p>
          <a:p>
            <a:r>
              <a:rPr lang="de-DE" dirty="0" smtClean="0">
                <a:latin typeface="+mn-lt"/>
                <a:ea typeface="Courier New"/>
                <a:sym typeface="Courier New"/>
              </a:rPr>
              <a:t>Do not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change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the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overall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slide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design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too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much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(e.g.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don‘t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use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 different </a:t>
            </a:r>
            <a:r>
              <a:rPr lang="de-DE" dirty="0" err="1" smtClean="0">
                <a:latin typeface="+mn-lt"/>
                <a:ea typeface="Courier New"/>
                <a:sym typeface="Courier New"/>
              </a:rPr>
              <a:t>fonts</a:t>
            </a:r>
            <a:r>
              <a:rPr lang="de-DE" dirty="0" smtClean="0">
                <a:latin typeface="+mn-lt"/>
                <a:ea typeface="Courier New"/>
                <a:sym typeface="Courier New"/>
              </a:rPr>
              <a:t>, ..etc.)</a:t>
            </a:r>
            <a:endParaRPr lang="de-DE" dirty="0">
              <a:latin typeface="+mn-lt"/>
              <a:ea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9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Screen Shot 2014-10-04 at 19.14.48 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4"/>
          <a:stretch/>
        </p:blipFill>
        <p:spPr>
          <a:xfrm>
            <a:off x="580225" y="457200"/>
            <a:ext cx="8298296" cy="36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Was ist Code </a:t>
            </a:r>
            <a:r>
              <a:rPr lang="de-DE" dirty="0" err="1" smtClean="0"/>
              <a:t>for</a:t>
            </a:r>
            <a:r>
              <a:rPr lang="de-DE" dirty="0" smtClean="0"/>
              <a:t> Germany?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anchor="ctr"/>
          <a:lstStyle/>
          <a:p>
            <a:pPr marL="0" lvl="0" indent="0">
              <a:spcAft>
                <a:spcPts val="600"/>
              </a:spcAft>
              <a:buNone/>
            </a:pPr>
            <a:r>
              <a:rPr lang="en" sz="2000" b="1" dirty="0">
                <a:ea typeface="Courier New"/>
                <a:sym typeface="Courier New"/>
              </a:rPr>
              <a:t>Die Idee </a:t>
            </a:r>
            <a:r>
              <a:rPr lang="en" sz="2000" b="1" dirty="0" smtClean="0">
                <a:ea typeface="Courier New"/>
                <a:sym typeface="Courier New"/>
              </a:rPr>
              <a:t>dahinter:</a:t>
            </a:r>
            <a:endParaRPr lang="de-DE" sz="2000" b="1" dirty="0" smtClean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dirty="0" smtClean="0">
                <a:ea typeface="Courier New"/>
                <a:sym typeface="Courier New"/>
              </a:rPr>
              <a:t>Gemeinsam </a:t>
            </a:r>
            <a:r>
              <a:rPr lang="en" sz="2000" dirty="0">
                <a:ea typeface="Courier New"/>
                <a:sym typeface="Courier New"/>
              </a:rPr>
              <a:t>Open Data, Partizipation und </a:t>
            </a:r>
            <a:r>
              <a:rPr lang="en" sz="2000" dirty="0" smtClean="0">
                <a:ea typeface="Courier New"/>
                <a:sym typeface="Courier New"/>
              </a:rPr>
              <a:t>staatliche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Transparenz </a:t>
            </a:r>
            <a:r>
              <a:rPr lang="en" sz="2000" dirty="0">
                <a:ea typeface="Courier New"/>
                <a:sym typeface="Courier New"/>
              </a:rPr>
              <a:t>vorantreiben und nützliche </a:t>
            </a:r>
            <a:r>
              <a:rPr lang="en" sz="2000" dirty="0" smtClean="0">
                <a:ea typeface="Courier New"/>
                <a:sym typeface="Courier New"/>
              </a:rPr>
              <a:t>digitale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Werkzeuge </a:t>
            </a:r>
            <a:r>
              <a:rPr lang="en" sz="2000" dirty="0">
                <a:ea typeface="Courier New"/>
                <a:sym typeface="Courier New"/>
              </a:rPr>
              <a:t>für Bürger entwickeln.</a:t>
            </a:r>
          </a:p>
          <a:p>
            <a:pPr marL="0" lvl="0" indent="0">
              <a:spcAft>
                <a:spcPts val="600"/>
              </a:spcAft>
              <a:buNone/>
            </a:pPr>
            <a:endParaRPr lang="en" sz="2000" dirty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b="1" dirty="0" smtClean="0">
                <a:ea typeface="Courier New"/>
                <a:sym typeface="Courier New"/>
              </a:rPr>
              <a:t>Partner:</a:t>
            </a:r>
            <a:endParaRPr lang="de-DE" sz="2000" b="1" dirty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dirty="0" smtClean="0">
                <a:ea typeface="Courier New"/>
                <a:sym typeface="Courier New"/>
              </a:rPr>
              <a:t>Gestartet </a:t>
            </a:r>
            <a:r>
              <a:rPr lang="en" sz="2000" dirty="0">
                <a:ea typeface="Courier New"/>
                <a:sym typeface="Courier New"/>
              </a:rPr>
              <a:t>wird das Programm von der Open </a:t>
            </a:r>
            <a:r>
              <a:rPr lang="en" sz="2000" dirty="0" smtClean="0">
                <a:ea typeface="Courier New"/>
                <a:sym typeface="Courier New"/>
              </a:rPr>
              <a:t>Knowledge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Foundation </a:t>
            </a:r>
            <a:r>
              <a:rPr lang="en" sz="2000" dirty="0">
                <a:ea typeface="Courier New"/>
                <a:sym typeface="Courier New"/>
              </a:rPr>
              <a:t>Deutschland in Partnerschaft mit Code for America, Google und aktiven Teams in ganz DE</a:t>
            </a:r>
            <a:r>
              <a:rPr lang="en" sz="2000" dirty="0" smtClean="0">
                <a:ea typeface="Courier New"/>
                <a:sym typeface="Courier New"/>
              </a:rPr>
              <a:t>.</a:t>
            </a:r>
            <a:endParaRPr lang="en" sz="2000" dirty="0">
              <a:ea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69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Was ist Code </a:t>
            </a:r>
            <a:r>
              <a:rPr lang="de-DE" dirty="0" err="1" smtClean="0"/>
              <a:t>for</a:t>
            </a:r>
            <a:r>
              <a:rPr lang="de-DE" dirty="0" smtClean="0"/>
              <a:t> Germany?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anchor="ctr"/>
          <a:lstStyle/>
          <a:p>
            <a:pPr marL="0" lvl="0" indent="0">
              <a:spcAft>
                <a:spcPts val="600"/>
              </a:spcAft>
              <a:buNone/>
            </a:pPr>
            <a:r>
              <a:rPr lang="en" sz="2000" b="1" dirty="0">
                <a:ea typeface="Courier New"/>
                <a:sym typeface="Courier New"/>
              </a:rPr>
              <a:t>Die Idee </a:t>
            </a:r>
            <a:r>
              <a:rPr lang="en" sz="2000" b="1" dirty="0" smtClean="0">
                <a:ea typeface="Courier New"/>
                <a:sym typeface="Courier New"/>
              </a:rPr>
              <a:t>dahinter:</a:t>
            </a:r>
            <a:endParaRPr lang="de-DE" sz="2000" b="1" dirty="0" smtClean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dirty="0" smtClean="0">
                <a:ea typeface="Courier New"/>
                <a:sym typeface="Courier New"/>
              </a:rPr>
              <a:t>Gemeinsam </a:t>
            </a:r>
            <a:r>
              <a:rPr lang="en" sz="2000" dirty="0">
                <a:ea typeface="Courier New"/>
                <a:sym typeface="Courier New"/>
              </a:rPr>
              <a:t>Open Data, Partizipation und </a:t>
            </a:r>
            <a:r>
              <a:rPr lang="en" sz="2000" dirty="0" smtClean="0">
                <a:ea typeface="Courier New"/>
                <a:sym typeface="Courier New"/>
              </a:rPr>
              <a:t>staatliche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Transparenz </a:t>
            </a:r>
            <a:r>
              <a:rPr lang="en" sz="2000" dirty="0">
                <a:ea typeface="Courier New"/>
                <a:sym typeface="Courier New"/>
              </a:rPr>
              <a:t>vorantreiben und nützliche </a:t>
            </a:r>
            <a:r>
              <a:rPr lang="en" sz="2000" dirty="0" smtClean="0">
                <a:ea typeface="Courier New"/>
                <a:sym typeface="Courier New"/>
              </a:rPr>
              <a:t>digitale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Werkzeuge </a:t>
            </a:r>
            <a:r>
              <a:rPr lang="en" sz="2000" dirty="0">
                <a:ea typeface="Courier New"/>
                <a:sym typeface="Courier New"/>
              </a:rPr>
              <a:t>für Bürger entwickeln.</a:t>
            </a:r>
          </a:p>
          <a:p>
            <a:pPr marL="0" lvl="0" indent="0">
              <a:spcAft>
                <a:spcPts val="600"/>
              </a:spcAft>
              <a:buNone/>
            </a:pPr>
            <a:endParaRPr lang="en" sz="2000" dirty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b="1" dirty="0" smtClean="0">
                <a:ea typeface="Courier New"/>
                <a:sym typeface="Courier New"/>
              </a:rPr>
              <a:t>Partner:</a:t>
            </a:r>
            <a:endParaRPr lang="de-DE" sz="2000" b="1" dirty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dirty="0" smtClean="0">
                <a:ea typeface="Courier New"/>
                <a:sym typeface="Courier New"/>
              </a:rPr>
              <a:t>Gestartet </a:t>
            </a:r>
            <a:r>
              <a:rPr lang="en" sz="2000" dirty="0">
                <a:ea typeface="Courier New"/>
                <a:sym typeface="Courier New"/>
              </a:rPr>
              <a:t>wird das Programm von der Open </a:t>
            </a:r>
            <a:r>
              <a:rPr lang="en" sz="2000" dirty="0" smtClean="0">
                <a:ea typeface="Courier New"/>
                <a:sym typeface="Courier New"/>
              </a:rPr>
              <a:t>Knowledge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Foundation </a:t>
            </a:r>
            <a:r>
              <a:rPr lang="en" sz="2000" dirty="0">
                <a:ea typeface="Courier New"/>
                <a:sym typeface="Courier New"/>
              </a:rPr>
              <a:t>Deutschland in Partnerschaft mit Code for America, Google und aktiven Teams in ganz DE</a:t>
            </a:r>
            <a:r>
              <a:rPr lang="en" sz="2000" dirty="0" smtClean="0">
                <a:ea typeface="Courier New"/>
                <a:sym typeface="Courier New"/>
              </a:rPr>
              <a:t>.</a:t>
            </a:r>
            <a:endParaRPr lang="en" sz="2000" dirty="0">
              <a:ea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676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5268"/>
            <a:ext cx="8229600" cy="787314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Was ist Code </a:t>
            </a:r>
            <a:r>
              <a:rPr lang="de-DE" dirty="0" err="1" smtClean="0"/>
              <a:t>for</a:t>
            </a:r>
            <a:r>
              <a:rPr lang="de-DE" dirty="0" smtClean="0"/>
              <a:t> Germany?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1172400"/>
            <a:ext cx="8229600" cy="3195749"/>
          </a:xfrm>
          <a:prstGeom prst="rect">
            <a:avLst/>
          </a:prstGeom>
        </p:spPr>
        <p:txBody>
          <a:bodyPr anchor="ctr"/>
          <a:lstStyle/>
          <a:p>
            <a:pPr marL="0" lvl="0" indent="0">
              <a:spcAft>
                <a:spcPts val="600"/>
              </a:spcAft>
              <a:buNone/>
            </a:pPr>
            <a:r>
              <a:rPr lang="en" sz="2000" b="1" dirty="0">
                <a:ea typeface="Courier New"/>
                <a:sym typeface="Courier New"/>
              </a:rPr>
              <a:t>Die Idee </a:t>
            </a:r>
            <a:r>
              <a:rPr lang="en" sz="2000" b="1" dirty="0" smtClean="0">
                <a:ea typeface="Courier New"/>
                <a:sym typeface="Courier New"/>
              </a:rPr>
              <a:t>dahinter:</a:t>
            </a:r>
            <a:endParaRPr lang="de-DE" sz="2000" b="1" dirty="0" smtClean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dirty="0" smtClean="0">
                <a:ea typeface="Courier New"/>
                <a:sym typeface="Courier New"/>
              </a:rPr>
              <a:t>Gemeinsam </a:t>
            </a:r>
            <a:r>
              <a:rPr lang="en" sz="2000" dirty="0">
                <a:ea typeface="Courier New"/>
                <a:sym typeface="Courier New"/>
              </a:rPr>
              <a:t>Open Data, Partizipation und </a:t>
            </a:r>
            <a:r>
              <a:rPr lang="en" sz="2000" dirty="0" smtClean="0">
                <a:ea typeface="Courier New"/>
                <a:sym typeface="Courier New"/>
              </a:rPr>
              <a:t>staatliche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Transparenz </a:t>
            </a:r>
            <a:r>
              <a:rPr lang="en" sz="2000" dirty="0">
                <a:ea typeface="Courier New"/>
                <a:sym typeface="Courier New"/>
              </a:rPr>
              <a:t>vorantreiben und nützliche </a:t>
            </a:r>
            <a:r>
              <a:rPr lang="en" sz="2000" dirty="0" smtClean="0">
                <a:ea typeface="Courier New"/>
                <a:sym typeface="Courier New"/>
              </a:rPr>
              <a:t>digitale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Werkzeuge </a:t>
            </a:r>
            <a:r>
              <a:rPr lang="en" sz="2000" dirty="0">
                <a:ea typeface="Courier New"/>
                <a:sym typeface="Courier New"/>
              </a:rPr>
              <a:t>für Bürger entwickeln.</a:t>
            </a:r>
          </a:p>
          <a:p>
            <a:pPr marL="0" lvl="0" indent="0">
              <a:spcAft>
                <a:spcPts val="600"/>
              </a:spcAft>
              <a:buNone/>
            </a:pPr>
            <a:endParaRPr lang="en" sz="2000" dirty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b="1" dirty="0" smtClean="0">
                <a:ea typeface="Courier New"/>
                <a:sym typeface="Courier New"/>
              </a:rPr>
              <a:t>Partner:</a:t>
            </a:r>
            <a:endParaRPr lang="de-DE" sz="2000" b="1" dirty="0">
              <a:ea typeface="Courier New"/>
              <a:sym typeface="Courier New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" sz="2000" dirty="0" smtClean="0">
                <a:ea typeface="Courier New"/>
                <a:sym typeface="Courier New"/>
              </a:rPr>
              <a:t>Gestartet </a:t>
            </a:r>
            <a:r>
              <a:rPr lang="en" sz="2000" dirty="0">
                <a:ea typeface="Courier New"/>
                <a:sym typeface="Courier New"/>
              </a:rPr>
              <a:t>wird das Programm von der Open </a:t>
            </a:r>
            <a:r>
              <a:rPr lang="en" sz="2000" dirty="0" smtClean="0">
                <a:ea typeface="Courier New"/>
                <a:sym typeface="Courier New"/>
              </a:rPr>
              <a:t>Knowledge</a:t>
            </a:r>
            <a:r>
              <a:rPr lang="de-DE" sz="2000" dirty="0" smtClean="0">
                <a:ea typeface="Courier New"/>
                <a:sym typeface="Courier New"/>
              </a:rPr>
              <a:t> </a:t>
            </a:r>
            <a:r>
              <a:rPr lang="en" sz="2000" dirty="0" smtClean="0">
                <a:ea typeface="Courier New"/>
                <a:sym typeface="Courier New"/>
              </a:rPr>
              <a:t>Foundation </a:t>
            </a:r>
            <a:r>
              <a:rPr lang="en" sz="2000" dirty="0">
                <a:ea typeface="Courier New"/>
                <a:sym typeface="Courier New"/>
              </a:rPr>
              <a:t>Deutschland in Partnerschaft mit Code for America, Google und aktiven Teams in ganz DE</a:t>
            </a:r>
            <a:r>
              <a:rPr lang="en" sz="2000" dirty="0" smtClean="0">
                <a:ea typeface="Courier New"/>
                <a:sym typeface="Courier New"/>
              </a:rPr>
              <a:t>.</a:t>
            </a:r>
            <a:endParaRPr lang="en" sz="2000" dirty="0">
              <a:ea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452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o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_foo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Macintosh PowerPoint</Application>
  <PresentationFormat>Bildschirmpräsentation (16:9)</PresentationFormat>
  <Paragraphs>23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footer</vt:lpstr>
      <vt:lpstr>no_footer</vt:lpstr>
      <vt:lpstr>PowerPoint-Präsentation</vt:lpstr>
      <vt:lpstr>How to use this slidedeck</vt:lpstr>
      <vt:lpstr>PowerPoint-Präsentation</vt:lpstr>
      <vt:lpstr>Was ist Code for Germany?</vt:lpstr>
      <vt:lpstr>Was ist Code for Germany?</vt:lpstr>
      <vt:lpstr>Was ist Code for Germany?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Dora Dzvonyar</cp:lastModifiedBy>
  <cp:revision>68</cp:revision>
  <dcterms:modified xsi:type="dcterms:W3CDTF">2014-10-04T17:57:49Z</dcterms:modified>
</cp:coreProperties>
</file>