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8" r:id="rId1"/>
    <p:sldMasterId id="2147483654" r:id="rId2"/>
  </p:sldMasterIdLst>
  <p:notesMasterIdLst>
    <p:notesMasterId r:id="rId16"/>
  </p:notesMasterIdLst>
  <p:sldIdLst>
    <p:sldId id="256" r:id="rId3"/>
    <p:sldId id="257" r:id="rId4"/>
    <p:sldId id="261" r:id="rId5"/>
    <p:sldId id="262" r:id="rId6"/>
    <p:sldId id="263" r:id="rId7"/>
    <p:sldId id="266" r:id="rId8"/>
    <p:sldId id="265" r:id="rId9"/>
    <p:sldId id="264" r:id="rId10"/>
    <p:sldId id="267" r:id="rId11"/>
    <p:sldId id="268" r:id="rId12"/>
    <p:sldId id="269" r:id="rId13"/>
    <p:sldId id="260" r:id="rId14"/>
    <p:sldId id="270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96D"/>
    <a:srgbClr val="E6CCF9"/>
    <a:srgbClr val="3599F9"/>
    <a:srgbClr val="86D4CC"/>
    <a:srgbClr val="7DDFD8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11" autoAdjust="0"/>
  </p:normalViewPr>
  <p:slideViewPr>
    <p:cSldViewPr snapToGrid="0" snapToObjects="1">
      <p:cViewPr>
        <p:scale>
          <a:sx n="116" d="100"/>
          <a:sy n="116" d="100"/>
        </p:scale>
        <p:origin x="-1328" y="-3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15664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Versprochen gebrochen oder verlässliche Regierungsarbeit? Diese Seite dokumentiert alle Wahlversprechen der Regierungsparteien.</a:t>
            </a:r>
          </a:p>
          <a:p>
            <a:r>
              <a:rPr lang="de-DE" dirty="0" err="1" smtClean="0"/>
              <a:t>Wieviele</a:t>
            </a:r>
            <a:r>
              <a:rPr lang="de-DE" dirty="0" smtClean="0"/>
              <a:t> wurden bereits umgesetzt, endeten in einem Kompromiss oder scheiterten komplett und </a:t>
            </a:r>
            <a:r>
              <a:rPr lang="de-DE" dirty="0" err="1" smtClean="0"/>
              <a:t>wieviele</a:t>
            </a:r>
            <a:r>
              <a:rPr lang="de-DE" dirty="0" smtClean="0"/>
              <a:t> sind noch offen?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04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Ernte teilen ist eine digitale Plattform für Verbraucher und landwirtschaftliche Betriebe, die sich an Solidarischer Landwirtschaft beteiligen.</a:t>
            </a:r>
          </a:p>
          <a:p>
            <a:endParaRPr lang="de-DE" dirty="0" smtClean="0"/>
          </a:p>
          <a:p>
            <a:r>
              <a:rPr lang="de-DE" dirty="0" smtClean="0"/>
              <a:t>Konzept gemeinschaftsgetragener Lebensmittelversorgung:</a:t>
            </a:r>
            <a:r>
              <a:rPr lang="de-DE" baseline="0" dirty="0" smtClean="0"/>
              <a:t> </a:t>
            </a:r>
            <a:r>
              <a:rPr lang="de-DE" dirty="0" smtClean="0"/>
              <a:t>landwirtschaftliche Betriebe, die in ihrem Umfeld einen festen Kreis von Verbraucher mit Lebensmittel versorgen; Verbraucher stellen dem Betrieb wiederum die notwendigen Mittel zur Verfügung und helfen ab und an bei der Arbeit mit.</a:t>
            </a:r>
          </a:p>
          <a:p>
            <a:endParaRPr lang="de-DE" dirty="0" smtClean="0"/>
          </a:p>
          <a:p>
            <a:r>
              <a:rPr lang="de-DE" dirty="0" smtClean="0"/>
              <a:t>Seite hilft</a:t>
            </a:r>
            <a:r>
              <a:rPr lang="de-DE" baseline="0" dirty="0" smtClean="0"/>
              <a:t> Landwirten und Verbrauchern, einander zu finden. </a:t>
            </a:r>
            <a:r>
              <a:rPr lang="de-DE" dirty="0" smtClean="0"/>
              <a:t>Das Kernstück ist eine interaktive Karte, auf der sich Initiativen der Solidarischen Landwirtschaft verzeichnen können.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042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dirty="0" smtClean="0"/>
              <a:t>Stolpersteine sind kleine Gedenktafeln im Straßenpflaster zur Erinnerung an die Opfer des Nationalsozialismus.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dirty="0" smtClean="0"/>
              <a:t>Mehr als 40.000 davon hat der Künstler Gunter </a:t>
            </a:r>
            <a:r>
              <a:rPr lang="de-DE" sz="1600" dirty="0" err="1" smtClean="0"/>
              <a:t>Demnig</a:t>
            </a:r>
            <a:r>
              <a:rPr lang="de-DE" sz="1600" dirty="0" smtClean="0"/>
              <a:t> mittlerweile in ganz Europa verlegt.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6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dirty="0" smtClean="0"/>
              <a:t>Ziel dieses Projektes ist ein einfacher Zugang zu den Daten der Stolpersteine über Apps.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621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ooter_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72393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 b="1">
                <a:latin typeface="+mn-lt"/>
                <a:cs typeface="Courier New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  <a:latin typeface="+mn-lt"/>
                <a:cs typeface="Courier New"/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941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ogo_german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2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99600" y="985650"/>
            <a:ext cx="3151575" cy="31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2-footer_standard">
    <p:bg>
      <p:bgPr>
        <a:solidFill>
          <a:srgbClr val="F3F3F3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"/>
            <a:ext cx="9144000" cy="104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165268"/>
            <a:ext cx="8229600" cy="78731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 sz="3200" b="1">
                <a:latin typeface="+mj-lt"/>
                <a:cs typeface="Courier New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172400"/>
            <a:ext cx="8229600" cy="319574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254000" indent="-254000">
              <a:spcBef>
                <a:spcPts val="700"/>
              </a:spcBef>
              <a:spcAft>
                <a:spcPts val="800"/>
              </a:spcAft>
              <a:buFont typeface="Arial"/>
              <a:buChar char="•"/>
              <a:defRPr sz="2200">
                <a:latin typeface="+mn-lt"/>
                <a:cs typeface="Courier New"/>
              </a:defRPr>
            </a:lvl1pPr>
            <a:lvl2pPr marL="449263" indent="-179388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 sz="1800">
                <a:latin typeface="+mn-lt"/>
                <a:cs typeface="Courier New"/>
              </a:defRPr>
            </a:lvl2pPr>
            <a:lvl3pPr marL="628650" indent="-179388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 sz="1600">
                <a:latin typeface="+mn-lt"/>
                <a:cs typeface="Courier New"/>
              </a:defRPr>
            </a:lvl3pPr>
            <a:lvl4pPr marL="808038" indent="-179388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 sz="1600">
                <a:latin typeface="+mn-lt"/>
                <a:cs typeface="Courier New"/>
              </a:defRPr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de-DE" dirty="0" err="1" smtClean="0"/>
              <a:t>Abcd</a:t>
            </a:r>
            <a:endParaRPr lang="de-DE" dirty="0" smtClean="0"/>
          </a:p>
          <a:p>
            <a:pPr lvl="1"/>
            <a:r>
              <a:rPr lang="de-DE" dirty="0" err="1" smtClean="0"/>
              <a:t>aaaa</a:t>
            </a:r>
            <a:endParaRPr lang="de-DE" dirty="0" smtClean="0"/>
          </a:p>
          <a:p>
            <a:pPr lvl="2"/>
            <a:r>
              <a:rPr lang="de-DE" dirty="0" err="1" smtClean="0"/>
              <a:t>Bbbb</a:t>
            </a:r>
            <a:endParaRPr lang="de-DE" dirty="0" smtClean="0"/>
          </a:p>
          <a:p>
            <a:pPr lvl="3"/>
            <a:r>
              <a:rPr lang="de-DE" dirty="0" err="1" smtClean="0"/>
              <a:t>cccc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27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footer_standard">
    <p:bg>
      <p:bgPr>
        <a:solidFill>
          <a:srgbClr val="86D4CC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"/>
            <a:ext cx="9144000" cy="104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hape 11"/>
          <p:cNvSpPr txBox="1">
            <a:spLocks noGrp="1"/>
          </p:cNvSpPr>
          <p:nvPr>
            <p:ph type="title"/>
          </p:nvPr>
        </p:nvSpPr>
        <p:spPr>
          <a:xfrm>
            <a:off x="457200" y="165268"/>
            <a:ext cx="8229600" cy="78731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 sz="3200" b="1">
                <a:latin typeface="+mj-lt"/>
                <a:cs typeface="Courier New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6" name="Shape 12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172400"/>
            <a:ext cx="8229600" cy="319574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254000" indent="-254000">
              <a:spcBef>
                <a:spcPts val="700"/>
              </a:spcBef>
              <a:spcAft>
                <a:spcPts val="800"/>
              </a:spcAft>
              <a:buFont typeface="Arial"/>
              <a:buChar char="•"/>
              <a:defRPr sz="2200">
                <a:latin typeface="+mn-lt"/>
                <a:cs typeface="Courier New"/>
              </a:defRPr>
            </a:lvl1pPr>
            <a:lvl2pPr marL="449263" indent="-179388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 sz="1800">
                <a:latin typeface="+mn-lt"/>
                <a:cs typeface="Courier New"/>
              </a:defRPr>
            </a:lvl2pPr>
            <a:lvl3pPr marL="628650" indent="-179388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 sz="1600">
                <a:latin typeface="+mn-lt"/>
                <a:cs typeface="Courier New"/>
              </a:defRPr>
            </a:lvl3pPr>
            <a:lvl4pPr marL="808038" indent="-179388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 sz="1600">
                <a:latin typeface="+mn-lt"/>
                <a:cs typeface="Courier New"/>
              </a:defRPr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de-DE" dirty="0" err="1" smtClean="0"/>
              <a:t>Abcd</a:t>
            </a:r>
            <a:endParaRPr lang="de-DE" dirty="0" smtClean="0"/>
          </a:p>
          <a:p>
            <a:pPr lvl="1"/>
            <a:r>
              <a:rPr lang="de-DE" dirty="0" err="1" smtClean="0"/>
              <a:t>aaaa</a:t>
            </a:r>
            <a:endParaRPr lang="de-DE" dirty="0" smtClean="0"/>
          </a:p>
          <a:p>
            <a:pPr lvl="2"/>
            <a:r>
              <a:rPr lang="de-DE" dirty="0" err="1" smtClean="0"/>
              <a:t>Bbbb</a:t>
            </a:r>
            <a:endParaRPr lang="de-DE" dirty="0" smtClean="0"/>
          </a:p>
          <a:p>
            <a:pPr lvl="3"/>
            <a:r>
              <a:rPr lang="de-DE" dirty="0" err="1" smtClean="0"/>
              <a:t>cccc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480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-footer_standard">
    <p:bg>
      <p:bgPr>
        <a:solidFill>
          <a:srgbClr val="E6696D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"/>
            <a:ext cx="9144000" cy="104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hape 11"/>
          <p:cNvSpPr txBox="1">
            <a:spLocks noGrp="1"/>
          </p:cNvSpPr>
          <p:nvPr>
            <p:ph type="title"/>
          </p:nvPr>
        </p:nvSpPr>
        <p:spPr>
          <a:xfrm>
            <a:off x="457200" y="165268"/>
            <a:ext cx="8229600" cy="78731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 sz="3200" b="1">
                <a:latin typeface="+mj-lt"/>
                <a:cs typeface="Courier New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6" name="Shape 12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172400"/>
            <a:ext cx="8229600" cy="319574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254000" indent="-254000">
              <a:spcBef>
                <a:spcPts val="700"/>
              </a:spcBef>
              <a:spcAft>
                <a:spcPts val="800"/>
              </a:spcAft>
              <a:buFont typeface="Arial"/>
              <a:buChar char="•"/>
              <a:defRPr sz="2200">
                <a:latin typeface="+mn-lt"/>
                <a:cs typeface="Courier New"/>
              </a:defRPr>
            </a:lvl1pPr>
            <a:lvl2pPr marL="449263" indent="-179388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 sz="1800">
                <a:latin typeface="+mn-lt"/>
                <a:cs typeface="Courier New"/>
              </a:defRPr>
            </a:lvl2pPr>
            <a:lvl3pPr marL="628650" indent="-179388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 sz="1600">
                <a:latin typeface="+mn-lt"/>
                <a:cs typeface="Courier New"/>
              </a:defRPr>
            </a:lvl3pPr>
            <a:lvl4pPr marL="808038" indent="-179388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 sz="1600">
                <a:latin typeface="+mn-lt"/>
                <a:cs typeface="Courier New"/>
              </a:defRPr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de-DE" dirty="0" err="1" smtClean="0"/>
              <a:t>Abcd</a:t>
            </a:r>
            <a:endParaRPr lang="de-DE" dirty="0" smtClean="0"/>
          </a:p>
          <a:p>
            <a:pPr lvl="1"/>
            <a:r>
              <a:rPr lang="de-DE" dirty="0" err="1" smtClean="0"/>
              <a:t>aaaa</a:t>
            </a:r>
            <a:endParaRPr lang="de-DE" dirty="0" smtClean="0"/>
          </a:p>
          <a:p>
            <a:pPr lvl="2"/>
            <a:r>
              <a:rPr lang="de-DE" dirty="0" err="1" smtClean="0"/>
              <a:t>Bbbb</a:t>
            </a:r>
            <a:endParaRPr lang="de-DE" dirty="0" smtClean="0"/>
          </a:p>
          <a:p>
            <a:pPr lvl="3"/>
            <a:r>
              <a:rPr lang="de-DE" dirty="0" err="1" smtClean="0"/>
              <a:t>cccc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480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-footer_standard">
    <p:bg>
      <p:bgPr>
        <a:solidFill>
          <a:srgbClr val="3599F9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"/>
            <a:ext cx="9144000" cy="104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hape 11"/>
          <p:cNvSpPr txBox="1">
            <a:spLocks noGrp="1"/>
          </p:cNvSpPr>
          <p:nvPr>
            <p:ph type="title"/>
          </p:nvPr>
        </p:nvSpPr>
        <p:spPr>
          <a:xfrm>
            <a:off x="457200" y="165268"/>
            <a:ext cx="8229600" cy="78731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 sz="3200" b="1">
                <a:latin typeface="+mj-lt"/>
                <a:cs typeface="Courier New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6" name="Shape 12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172400"/>
            <a:ext cx="8229600" cy="319574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254000" indent="-254000">
              <a:spcBef>
                <a:spcPts val="700"/>
              </a:spcBef>
              <a:spcAft>
                <a:spcPts val="800"/>
              </a:spcAft>
              <a:buFont typeface="Arial"/>
              <a:buChar char="•"/>
              <a:defRPr sz="2200">
                <a:latin typeface="+mn-lt"/>
                <a:cs typeface="Courier New"/>
              </a:defRPr>
            </a:lvl1pPr>
            <a:lvl2pPr marL="449263" indent="-179388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 sz="1800">
                <a:latin typeface="+mn-lt"/>
                <a:cs typeface="Courier New"/>
              </a:defRPr>
            </a:lvl2pPr>
            <a:lvl3pPr marL="628650" indent="-179388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 sz="1600">
                <a:latin typeface="+mn-lt"/>
                <a:cs typeface="Courier New"/>
              </a:defRPr>
            </a:lvl3pPr>
            <a:lvl4pPr marL="808038" indent="-179388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 sz="1600">
                <a:latin typeface="+mn-lt"/>
                <a:cs typeface="Courier New"/>
              </a:defRPr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de-DE" dirty="0" err="1" smtClean="0"/>
              <a:t>Abcd</a:t>
            </a:r>
            <a:endParaRPr lang="de-DE" dirty="0" smtClean="0"/>
          </a:p>
          <a:p>
            <a:pPr lvl="1"/>
            <a:r>
              <a:rPr lang="de-DE" dirty="0" err="1" smtClean="0"/>
              <a:t>aaaa</a:t>
            </a:r>
            <a:endParaRPr lang="de-DE" dirty="0" smtClean="0"/>
          </a:p>
          <a:p>
            <a:pPr lvl="2"/>
            <a:r>
              <a:rPr lang="de-DE" dirty="0" err="1" smtClean="0"/>
              <a:t>Bbbb</a:t>
            </a:r>
            <a:endParaRPr lang="de-DE" dirty="0" smtClean="0"/>
          </a:p>
          <a:p>
            <a:pPr lvl="3"/>
            <a:r>
              <a:rPr lang="de-DE" dirty="0" err="1" smtClean="0"/>
              <a:t>cccc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480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_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09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_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-1"/>
            <a:ext cx="9144000" cy="104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hape 11"/>
          <p:cNvSpPr txBox="1">
            <a:spLocks noGrp="1"/>
          </p:cNvSpPr>
          <p:nvPr>
            <p:ph type="title"/>
          </p:nvPr>
        </p:nvSpPr>
        <p:spPr>
          <a:xfrm>
            <a:off x="457200" y="165268"/>
            <a:ext cx="8229600" cy="78731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 sz="3200" b="1">
                <a:latin typeface="+mj-lt"/>
                <a:cs typeface="Courier New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_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>
                <a:latin typeface="+mn-lt"/>
                <a:cs typeface="Courier New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munich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CFG_Muenchen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1" t="4319" r="7670" b="41412"/>
          <a:stretch/>
        </p:blipFill>
        <p:spPr>
          <a:xfrm>
            <a:off x="2200206" y="1491750"/>
            <a:ext cx="4743589" cy="2160000"/>
          </a:xfrm>
          <a:prstGeom prst="rect">
            <a:avLst/>
          </a:prstGeom>
        </p:spPr>
      </p:pic>
      <p:grpSp>
        <p:nvGrpSpPr>
          <p:cNvPr id="11" name="Gruppierung 10"/>
          <p:cNvGrpSpPr/>
          <p:nvPr userDrawn="1"/>
        </p:nvGrpSpPr>
        <p:grpSpPr>
          <a:xfrm>
            <a:off x="1866112" y="4696230"/>
            <a:ext cx="5411777" cy="280481"/>
            <a:chOff x="2808026" y="4696230"/>
            <a:chExt cx="5411777" cy="280481"/>
          </a:xfrm>
        </p:grpSpPr>
        <p:pic>
          <p:nvPicPr>
            <p:cNvPr id="5" name="Bild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026471" y="4738583"/>
              <a:ext cx="216000" cy="216000"/>
            </a:xfrm>
            <a:prstGeom prst="rect">
              <a:avLst/>
            </a:prstGeom>
          </p:spPr>
        </p:pic>
        <p:pic>
          <p:nvPicPr>
            <p:cNvPr id="6" name="Bild 5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2808026" y="4738583"/>
              <a:ext cx="216000" cy="216000"/>
            </a:xfrm>
            <a:prstGeom prst="rect">
              <a:avLst/>
            </a:prstGeom>
          </p:spPr>
        </p:pic>
        <p:pic>
          <p:nvPicPr>
            <p:cNvPr id="7" name="Bild 6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817889" y="4738583"/>
              <a:ext cx="216000" cy="216000"/>
            </a:xfrm>
            <a:prstGeom prst="rect">
              <a:avLst/>
            </a:prstGeom>
          </p:spPr>
        </p:pic>
        <p:sp>
          <p:nvSpPr>
            <p:cNvPr id="8" name="Fußzeilenplatzhalter 3"/>
            <p:cNvSpPr txBox="1">
              <a:spLocks/>
            </p:cNvSpPr>
            <p:nvPr userDrawn="1"/>
          </p:nvSpPr>
          <p:spPr>
            <a:xfrm>
              <a:off x="5242471" y="4696230"/>
              <a:ext cx="1204937" cy="27463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00" b="0" i="0" u="none" strike="noStrike" cap="none" baseline="0">
                  <a:solidFill>
                    <a:schemeClr val="tx1">
                      <a:tint val="75000"/>
                    </a:schemeClr>
                  </a:solidFill>
                  <a:latin typeface="Courier New"/>
                  <a:ea typeface="Arial"/>
                  <a:cs typeface="Courier New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r>
                <a:rPr lang="de-DE" dirty="0" smtClean="0"/>
                <a:t>codeformunich</a:t>
              </a:r>
              <a:endParaRPr lang="de-DE" dirty="0"/>
            </a:p>
          </p:txBody>
        </p:sp>
        <p:sp>
          <p:nvSpPr>
            <p:cNvPr id="9" name="Fußzeilenplatzhalter 3"/>
            <p:cNvSpPr txBox="1">
              <a:spLocks/>
            </p:cNvSpPr>
            <p:nvPr userDrawn="1"/>
          </p:nvSpPr>
          <p:spPr>
            <a:xfrm>
              <a:off x="7014866" y="4696230"/>
              <a:ext cx="1204937" cy="27463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00" b="0" i="0" u="none" strike="noStrike" cap="none" baseline="0">
                  <a:solidFill>
                    <a:schemeClr val="tx1">
                      <a:tint val="75000"/>
                    </a:schemeClr>
                  </a:solidFill>
                  <a:latin typeface="Courier New"/>
                  <a:ea typeface="Arial"/>
                  <a:cs typeface="Courier New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r>
                <a:rPr lang="de-DE" dirty="0" smtClean="0"/>
                <a:t>codeformunich</a:t>
              </a:r>
              <a:endParaRPr lang="de-DE" dirty="0"/>
            </a:p>
          </p:txBody>
        </p:sp>
        <p:sp>
          <p:nvSpPr>
            <p:cNvPr id="10" name="Fußzeilenplatzhalter 3"/>
            <p:cNvSpPr txBox="1">
              <a:spLocks/>
            </p:cNvSpPr>
            <p:nvPr userDrawn="1"/>
          </p:nvSpPr>
          <p:spPr>
            <a:xfrm>
              <a:off x="3025931" y="4702074"/>
              <a:ext cx="1736353" cy="27463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00" b="0" i="0" u="none" strike="noStrike" cap="none" baseline="0">
                  <a:solidFill>
                    <a:schemeClr val="tx1">
                      <a:tint val="75000"/>
                    </a:schemeClr>
                  </a:solidFill>
                  <a:latin typeface="Courier New"/>
                  <a:ea typeface="Arial"/>
                  <a:cs typeface="Courier New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r>
                <a:rPr lang="de-DE" dirty="0" smtClean="0"/>
                <a:t>codefor.de/muenchen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55827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1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4494324"/>
            <a:ext cx="9144000" cy="6589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Bild 2" descr="CFG_Muenchen.png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4" t="17156" r="7670" b="54617"/>
          <a:stretch/>
        </p:blipFill>
        <p:spPr>
          <a:xfrm>
            <a:off x="245543" y="4620287"/>
            <a:ext cx="1749722" cy="4320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026471" y="4738583"/>
            <a:ext cx="216000" cy="2160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808026" y="4738583"/>
            <a:ext cx="216000" cy="216000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817889" y="4738583"/>
            <a:ext cx="216000" cy="216000"/>
          </a:xfrm>
          <a:prstGeom prst="rect">
            <a:avLst/>
          </a:prstGeom>
        </p:spPr>
      </p:pic>
      <p:sp>
        <p:nvSpPr>
          <p:cNvPr id="8" name="Fußzeilenplatzhalter 3"/>
          <p:cNvSpPr txBox="1">
            <a:spLocks/>
          </p:cNvSpPr>
          <p:nvPr userDrawn="1"/>
        </p:nvSpPr>
        <p:spPr>
          <a:xfrm>
            <a:off x="5242471" y="4696230"/>
            <a:ext cx="120493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 baseline="0">
                <a:solidFill>
                  <a:schemeClr val="tx1">
                    <a:tint val="75000"/>
                  </a:schemeClr>
                </a:solidFill>
                <a:latin typeface="Courier New"/>
                <a:ea typeface="Arial"/>
                <a:cs typeface="Courier New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de-DE" dirty="0" smtClean="0"/>
              <a:t>codeformunich</a:t>
            </a:r>
            <a:endParaRPr lang="de-DE" dirty="0"/>
          </a:p>
        </p:txBody>
      </p:sp>
      <p:sp>
        <p:nvSpPr>
          <p:cNvPr id="9" name="Fußzeilenplatzhalter 3"/>
          <p:cNvSpPr txBox="1">
            <a:spLocks/>
          </p:cNvSpPr>
          <p:nvPr userDrawn="1"/>
        </p:nvSpPr>
        <p:spPr>
          <a:xfrm>
            <a:off x="7014866" y="4696230"/>
            <a:ext cx="120493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 baseline="0">
                <a:solidFill>
                  <a:schemeClr val="tx1">
                    <a:tint val="75000"/>
                  </a:schemeClr>
                </a:solidFill>
                <a:latin typeface="Courier New"/>
                <a:ea typeface="Arial"/>
                <a:cs typeface="Courier New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de-DE" dirty="0" smtClean="0"/>
              <a:t>codeformunich</a:t>
            </a:r>
            <a:endParaRPr lang="de-DE" dirty="0"/>
          </a:p>
        </p:txBody>
      </p:sp>
      <p:sp>
        <p:nvSpPr>
          <p:cNvPr id="10" name="Fußzeilenplatzhalter 3"/>
          <p:cNvSpPr txBox="1">
            <a:spLocks/>
          </p:cNvSpPr>
          <p:nvPr userDrawn="1"/>
        </p:nvSpPr>
        <p:spPr>
          <a:xfrm>
            <a:off x="3025931" y="4702074"/>
            <a:ext cx="173635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 baseline="0">
                <a:solidFill>
                  <a:schemeClr val="tx1">
                    <a:tint val="75000"/>
                  </a:schemeClr>
                </a:solidFill>
                <a:latin typeface="Courier New"/>
                <a:ea typeface="Arial"/>
                <a:cs typeface="Courier New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de-DE" dirty="0" smtClean="0"/>
              <a:t>codefor.de/muenchen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25165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8" r:id="rId2"/>
    <p:sldLayoutId id="2147483671" r:id="rId3"/>
    <p:sldLayoutId id="2147483672" r:id="rId4"/>
    <p:sldLayoutId id="2147483673" r:id="rId5"/>
    <p:sldLayoutId id="2147483667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2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  <p:sldLayoutId id="2147483653" r:id="rId4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2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Finder-App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Idee</a:t>
            </a:r>
            <a:r>
              <a:rPr lang="de-DE" dirty="0" smtClean="0"/>
              <a:t>: Web-App, die mit offenen Daten verschiedene Objekte finden kann</a:t>
            </a:r>
          </a:p>
          <a:p>
            <a:r>
              <a:rPr lang="de-DE" b="1" dirty="0" smtClean="0"/>
              <a:t>Beispiele</a:t>
            </a:r>
            <a:r>
              <a:rPr lang="de-DE" dirty="0" smtClean="0"/>
              <a:t>: Defibrillatoren, Trinkwasserquellen, Spielplätze, ... (alles ist möglich!)</a:t>
            </a:r>
          </a:p>
          <a:p>
            <a:r>
              <a:rPr lang="de-DE" b="1" dirty="0" smtClean="0"/>
              <a:t>Basis</a:t>
            </a:r>
            <a:r>
              <a:rPr lang="de-DE" dirty="0" smtClean="0"/>
              <a:t>: </a:t>
            </a:r>
            <a:r>
              <a:rPr lang="de-DE" dirty="0" err="1" smtClean="0"/>
              <a:t>OpenStreetMap</a:t>
            </a:r>
            <a:endParaRPr lang="de-DE" dirty="0" smtClean="0"/>
          </a:p>
          <a:p>
            <a:r>
              <a:rPr lang="de-DE" b="1" dirty="0" smtClean="0"/>
              <a:t>Projektstatus:</a:t>
            </a:r>
            <a:r>
              <a:rPr lang="de-DE" dirty="0" smtClean="0"/>
              <a:t> In Progress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51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Stadtpolitik transparent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Idee</a:t>
            </a:r>
            <a:r>
              <a:rPr lang="de-DE" dirty="0" smtClean="0"/>
              <a:t>: Interesse an Münchner Stadtpolitik wecken</a:t>
            </a:r>
          </a:p>
          <a:p>
            <a:pPr lvl="1"/>
            <a:r>
              <a:rPr lang="de-DE" dirty="0" smtClean="0"/>
              <a:t>Einfacher Zugriff auf Stadtratsdokumente nach Stadtteil und/oder Thema</a:t>
            </a:r>
          </a:p>
          <a:p>
            <a:pPr lvl="1"/>
            <a:r>
              <a:rPr lang="de-DE" dirty="0" smtClean="0"/>
              <a:t>Prozess der Mitbeteiligung verstehen &amp; vereinfachen</a:t>
            </a:r>
          </a:p>
          <a:p>
            <a:r>
              <a:rPr lang="de-DE" b="1" dirty="0" smtClean="0"/>
              <a:t>Features</a:t>
            </a:r>
            <a:r>
              <a:rPr lang="de-DE" dirty="0" smtClean="0"/>
              <a:t>: Erklär-Videos, interaktive Karte, </a:t>
            </a:r>
            <a:r>
              <a:rPr lang="de-DE" dirty="0"/>
              <a:t>E-</a:t>
            </a:r>
            <a:r>
              <a:rPr lang="de-DE" dirty="0" smtClean="0"/>
              <a:t>Mail-Alert, Kontaktdaten der Stadträte, ...</a:t>
            </a:r>
          </a:p>
          <a:p>
            <a:r>
              <a:rPr lang="de-DE" b="1" dirty="0" smtClean="0"/>
              <a:t>Projektstatus:</a:t>
            </a:r>
            <a:r>
              <a:rPr lang="de-DE" dirty="0" smtClean="0"/>
              <a:t> erster Prototyp auf http://</a:t>
            </a:r>
            <a:r>
              <a:rPr lang="de-DE" dirty="0" err="1" smtClean="0"/>
              <a:t>ratsinformant.de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95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5268"/>
            <a:ext cx="8229600" cy="787314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Lust auf Mitmachen?</a:t>
            </a:r>
            <a:endParaRPr lang="de-DE" dirty="0"/>
          </a:p>
        </p:txBody>
      </p:sp>
      <p:sp>
        <p:nvSpPr>
          <p:cNvPr id="4" name="Textplatzhalter 2"/>
          <p:cNvSpPr>
            <a:spLocks noGrp="1"/>
          </p:cNvSpPr>
          <p:nvPr>
            <p:ph type="body" idx="4294967295"/>
          </p:nvPr>
        </p:nvSpPr>
        <p:spPr>
          <a:xfrm>
            <a:off x="457200" y="1172400"/>
            <a:ext cx="8229600" cy="3195749"/>
          </a:xfrm>
          <a:prstGeom prst="rect">
            <a:avLst/>
          </a:prstGeom>
        </p:spPr>
        <p:txBody>
          <a:bodyPr anchor="ctr"/>
          <a:lstStyle/>
          <a:p>
            <a:pPr marL="0" lvl="0" indent="0" algn="ctr">
              <a:spcAft>
                <a:spcPts val="600"/>
              </a:spcAft>
              <a:buNone/>
            </a:pPr>
            <a:r>
              <a:rPr lang="de-DE" sz="2800" b="1" dirty="0" smtClean="0">
                <a:ea typeface="Courier New"/>
                <a:sym typeface="Courier New"/>
              </a:rPr>
              <a:t>Wichtig: Wir suchen nicht nur </a:t>
            </a:r>
            <a:r>
              <a:rPr lang="de-DE" sz="2800" b="1" dirty="0" err="1" smtClean="0">
                <a:ea typeface="Courier New"/>
                <a:sym typeface="Courier New"/>
              </a:rPr>
              <a:t>Techies</a:t>
            </a:r>
            <a:r>
              <a:rPr lang="de-DE" sz="2800" b="1" dirty="0" smtClean="0">
                <a:ea typeface="Courier New"/>
                <a:sym typeface="Courier New"/>
              </a:rPr>
              <a:t>!</a:t>
            </a:r>
            <a:r>
              <a:rPr lang="de-DE" dirty="0" smtClean="0">
                <a:ea typeface="Courier New"/>
                <a:sym typeface="Courier New"/>
              </a:rPr>
              <a:t/>
            </a:r>
            <a:br>
              <a:rPr lang="de-DE" dirty="0" smtClean="0">
                <a:ea typeface="Courier New"/>
                <a:sym typeface="Courier New"/>
              </a:rPr>
            </a:br>
            <a:r>
              <a:rPr lang="de-DE" sz="2800" dirty="0" smtClean="0">
                <a:ea typeface="Courier New"/>
                <a:sym typeface="Courier New"/>
              </a:rPr>
              <a:t>Jeder kann mitmachen </a:t>
            </a:r>
            <a:r>
              <a:rPr lang="de-DE" sz="2800" dirty="0" smtClean="0">
                <a:ea typeface="Courier New"/>
                <a:sym typeface="Wingdings"/>
              </a:rPr>
              <a:t></a:t>
            </a:r>
          </a:p>
          <a:p>
            <a:pPr marL="0" lvl="0" indent="0" algn="ctr">
              <a:spcAft>
                <a:spcPts val="600"/>
              </a:spcAft>
              <a:buNone/>
            </a:pPr>
            <a:endParaRPr lang="de-DE" dirty="0" smtClean="0">
              <a:ea typeface="Courier New"/>
              <a:sym typeface="Courier New"/>
            </a:endParaRPr>
          </a:p>
          <a:p>
            <a:pPr marL="0" lvl="0" indent="0" algn="ctr">
              <a:spcAft>
                <a:spcPts val="600"/>
              </a:spcAft>
              <a:buNone/>
            </a:pPr>
            <a:r>
              <a:rPr lang="de-DE" sz="2200" dirty="0" smtClean="0">
                <a:ea typeface="Courier New"/>
                <a:sym typeface="Courier New"/>
              </a:rPr>
              <a:t>Komm‘ einfach zum nächsten Treffen vorbei</a:t>
            </a:r>
            <a:r>
              <a:rPr lang="de-DE" sz="2200" dirty="0" smtClean="0">
                <a:ea typeface="Courier New"/>
                <a:sym typeface="Courier New"/>
              </a:rPr>
              <a:t/>
            </a:r>
            <a:br>
              <a:rPr lang="de-DE" sz="2200" dirty="0" smtClean="0">
                <a:ea typeface="Courier New"/>
                <a:sym typeface="Courier New"/>
              </a:rPr>
            </a:br>
            <a:r>
              <a:rPr lang="de-DE" sz="2200" dirty="0" smtClean="0">
                <a:ea typeface="Courier New"/>
                <a:sym typeface="Courier New"/>
              </a:rPr>
              <a:t>und hilf‘ mit unsere Stadt zu verbessern.</a:t>
            </a:r>
            <a:endParaRPr lang="de-DE" sz="2200" dirty="0" smtClean="0">
              <a:ea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54528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90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Code </a:t>
            </a:r>
            <a:r>
              <a:rPr lang="de-DE" dirty="0" err="1" smtClean="0"/>
              <a:t>for</a:t>
            </a:r>
            <a:r>
              <a:rPr lang="de-DE" dirty="0" smtClean="0"/>
              <a:t> München?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de-DE" b="1" dirty="0" smtClean="0">
                <a:latin typeface="+mn-lt"/>
                <a:ea typeface="Courier New"/>
                <a:sym typeface="Courier New"/>
              </a:rPr>
              <a:t>Code </a:t>
            </a:r>
            <a:r>
              <a:rPr lang="de-DE" b="1" dirty="0" err="1" smtClean="0">
                <a:latin typeface="+mn-lt"/>
                <a:ea typeface="Courier New"/>
                <a:sym typeface="Courier New"/>
              </a:rPr>
              <a:t>for</a:t>
            </a:r>
            <a:r>
              <a:rPr lang="de-DE" b="1" dirty="0" smtClean="0">
                <a:latin typeface="+mn-lt"/>
                <a:ea typeface="Courier New"/>
                <a:sym typeface="Courier New"/>
              </a:rPr>
              <a:t> Germany</a:t>
            </a:r>
            <a:r>
              <a:rPr lang="de-DE" dirty="0" smtClean="0">
                <a:ea typeface="Courier New"/>
                <a:sym typeface="Courier New"/>
              </a:rPr>
              <a:t>: </a:t>
            </a:r>
            <a:r>
              <a:rPr lang="de-DE" dirty="0">
                <a:ea typeface="Courier New"/>
                <a:sym typeface="Courier New"/>
              </a:rPr>
              <a:t>Gemeinsam Open Data, Partizipation und staatliche Transparenz </a:t>
            </a:r>
            <a:r>
              <a:rPr lang="de-DE" dirty="0" smtClean="0">
                <a:ea typeface="Courier New"/>
                <a:sym typeface="Courier New"/>
              </a:rPr>
              <a:t>vorantreiben</a:t>
            </a:r>
          </a:p>
          <a:p>
            <a:r>
              <a:rPr lang="de-DE" b="1" dirty="0" smtClean="0">
                <a:ea typeface="Courier New"/>
                <a:sym typeface="Courier New"/>
              </a:rPr>
              <a:t>Partner</a:t>
            </a:r>
            <a:r>
              <a:rPr lang="de-DE" dirty="0" smtClean="0">
                <a:ea typeface="Courier New"/>
                <a:sym typeface="Courier New"/>
              </a:rPr>
              <a:t>: Open </a:t>
            </a:r>
            <a:r>
              <a:rPr lang="de-DE" dirty="0" err="1" smtClean="0">
                <a:ea typeface="Courier New"/>
                <a:sym typeface="Courier New"/>
              </a:rPr>
              <a:t>Knowledge</a:t>
            </a:r>
            <a:r>
              <a:rPr lang="de-DE" dirty="0" smtClean="0">
                <a:ea typeface="Courier New"/>
                <a:sym typeface="Courier New"/>
              </a:rPr>
              <a:t> </a:t>
            </a:r>
            <a:r>
              <a:rPr lang="de-DE" dirty="0" err="1" smtClean="0">
                <a:ea typeface="Courier New"/>
                <a:sym typeface="Courier New"/>
              </a:rPr>
              <a:t>Foundation</a:t>
            </a:r>
            <a:r>
              <a:rPr lang="de-DE" dirty="0">
                <a:ea typeface="Courier New"/>
                <a:sym typeface="Courier New"/>
              </a:rPr>
              <a:t> </a:t>
            </a:r>
            <a:r>
              <a:rPr lang="de-DE" dirty="0" smtClean="0">
                <a:ea typeface="Courier New"/>
                <a:sym typeface="Courier New"/>
              </a:rPr>
              <a:t>(</a:t>
            </a:r>
            <a:r>
              <a:rPr lang="de-DE" dirty="0" err="1" smtClean="0">
                <a:ea typeface="Courier New"/>
                <a:sym typeface="Courier New"/>
              </a:rPr>
              <a:t>okfn.de</a:t>
            </a:r>
            <a:r>
              <a:rPr lang="de-DE" dirty="0" smtClean="0">
                <a:ea typeface="Courier New"/>
                <a:sym typeface="Courier New"/>
              </a:rPr>
              <a:t>), Code </a:t>
            </a:r>
            <a:r>
              <a:rPr lang="de-DE" dirty="0" err="1" smtClean="0">
                <a:ea typeface="Courier New"/>
                <a:sym typeface="Courier New"/>
              </a:rPr>
              <a:t>for</a:t>
            </a:r>
            <a:r>
              <a:rPr lang="de-DE" dirty="0" smtClean="0">
                <a:ea typeface="Courier New"/>
                <a:sym typeface="Courier New"/>
              </a:rPr>
              <a:t> </a:t>
            </a:r>
            <a:r>
              <a:rPr lang="de-DE" dirty="0" err="1" smtClean="0">
                <a:ea typeface="Courier New"/>
                <a:sym typeface="Courier New"/>
              </a:rPr>
              <a:t>America</a:t>
            </a:r>
            <a:r>
              <a:rPr lang="de-DE" dirty="0" smtClean="0">
                <a:ea typeface="Courier New"/>
                <a:sym typeface="Courier New"/>
              </a:rPr>
              <a:t> (</a:t>
            </a:r>
            <a:r>
              <a:rPr lang="de-DE" dirty="0" err="1" smtClean="0">
                <a:ea typeface="Courier New"/>
                <a:sym typeface="Courier New"/>
              </a:rPr>
              <a:t>codeforamerica.org</a:t>
            </a:r>
            <a:r>
              <a:rPr lang="de-DE" dirty="0" smtClean="0">
                <a:ea typeface="Courier New"/>
                <a:sym typeface="Courier New"/>
              </a:rPr>
              <a:t>), Google</a:t>
            </a:r>
          </a:p>
          <a:p>
            <a:r>
              <a:rPr lang="de-DE" dirty="0" smtClean="0">
                <a:ea typeface="Courier New"/>
                <a:sym typeface="Courier New"/>
              </a:rPr>
              <a:t>Lokale </a:t>
            </a:r>
            <a:r>
              <a:rPr lang="de-DE" b="1" dirty="0" smtClean="0">
                <a:ea typeface="Courier New"/>
                <a:sym typeface="Courier New"/>
              </a:rPr>
              <a:t>OK Labs</a:t>
            </a:r>
            <a:r>
              <a:rPr lang="de-DE" dirty="0" smtClean="0">
                <a:ea typeface="Courier New"/>
                <a:sym typeface="Courier New"/>
              </a:rPr>
              <a:t> in ganz Deutschland seit März 2014</a:t>
            </a:r>
          </a:p>
        </p:txBody>
      </p:sp>
    </p:spTree>
    <p:extLst>
      <p:ext uri="{BB962C8B-B14F-4D97-AF65-F5344CB8AC3E}">
        <p14:creationId xmlns:p14="http://schemas.microsoft.com/office/powerpoint/2010/main" val="33894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Screen Shot 2014-10-04 at 19.14.48 .pn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4"/>
          <a:stretch/>
        </p:blipFill>
        <p:spPr>
          <a:xfrm>
            <a:off x="580225" y="457200"/>
            <a:ext cx="8298296" cy="363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2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Beispiel-Projekte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Was wurde in anderen OK Labs gemacht?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87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Ulm: Wo gibt es freie Kita-Plätze?</a:t>
            </a:r>
            <a:endParaRPr lang="de-DE" dirty="0"/>
          </a:p>
        </p:txBody>
      </p:sp>
      <p:pic>
        <p:nvPicPr>
          <p:cNvPr id="6" name="Bild 5" descr="Screen Shot 2014-10-04 at 19.54.51 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84" b="5645"/>
          <a:stretch/>
        </p:blipFill>
        <p:spPr>
          <a:xfrm>
            <a:off x="0" y="1062097"/>
            <a:ext cx="9144000" cy="408140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40848" y="4429504"/>
            <a:ext cx="4083169" cy="40011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txBody>
          <a:bodyPr wrap="none" rtlCol="0">
            <a:spAutoFit/>
          </a:bodyPr>
          <a:lstStyle/>
          <a:p>
            <a:r>
              <a:rPr lang="de-DE" sz="2000" dirty="0"/>
              <a:t>http://</a:t>
            </a:r>
            <a:r>
              <a:rPr lang="de-DE" sz="2000" dirty="0" err="1"/>
              <a:t>www.ulmapi.de</a:t>
            </a:r>
            <a:r>
              <a:rPr lang="de-DE" sz="2000" dirty="0"/>
              <a:t>/</a:t>
            </a:r>
            <a:r>
              <a:rPr lang="de-DE" sz="2000" dirty="0" err="1" smtClean="0"/>
              <a:t>kleinerspatz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56492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Wahlversprechen 2013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40848" y="4429504"/>
            <a:ext cx="3775393" cy="40011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txBody>
          <a:bodyPr wrap="none" rtlCol="0">
            <a:spAutoFit/>
          </a:bodyPr>
          <a:lstStyle/>
          <a:p>
            <a:r>
              <a:rPr lang="de-DE" sz="2000" dirty="0"/>
              <a:t>http:</a:t>
            </a:r>
            <a:r>
              <a:rPr lang="de-DE" sz="2000" dirty="0" smtClean="0"/>
              <a:t>/</a:t>
            </a:r>
            <a:r>
              <a:rPr lang="de-DE" sz="2000" dirty="0"/>
              <a:t>/</a:t>
            </a:r>
            <a:r>
              <a:rPr lang="de-DE" sz="2000" dirty="0" smtClean="0"/>
              <a:t>wahlversprechen2013</a:t>
            </a:r>
            <a:r>
              <a:rPr lang="de-DE" sz="2000" dirty="0"/>
              <a:t>.</a:t>
            </a:r>
            <a:r>
              <a:rPr lang="de-DE" sz="2000" dirty="0" smtClean="0"/>
              <a:t>de</a:t>
            </a:r>
            <a:endParaRPr lang="de-DE" sz="2000" dirty="0"/>
          </a:p>
        </p:txBody>
      </p:sp>
      <p:pic>
        <p:nvPicPr>
          <p:cNvPr id="4" name="Bild 3" descr="Screen Shot 2014-10-04 at 20.17.03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3" y="1311809"/>
            <a:ext cx="4370701" cy="2863126"/>
          </a:xfrm>
          <a:prstGeom prst="rect">
            <a:avLst/>
          </a:prstGeom>
        </p:spPr>
      </p:pic>
      <p:pic>
        <p:nvPicPr>
          <p:cNvPr id="2" name="Bild 1" descr="Screen Shot 2014-10-04 at 20.16.55 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4"/>
          <a:stretch/>
        </p:blipFill>
        <p:spPr>
          <a:xfrm>
            <a:off x="3445153" y="1311809"/>
            <a:ext cx="5536387" cy="98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8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Screen Shot 2014-10-04 at 20.12.37 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5"/>
          <a:stretch/>
        </p:blipFill>
        <p:spPr>
          <a:xfrm>
            <a:off x="0" y="1044866"/>
            <a:ext cx="9495856" cy="4210866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Ernte teilen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40848" y="4429504"/>
            <a:ext cx="2762295" cy="40011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txBody>
          <a:bodyPr wrap="none" rtlCol="0">
            <a:spAutoFit/>
          </a:bodyPr>
          <a:lstStyle/>
          <a:p>
            <a:r>
              <a:rPr lang="de-DE" sz="2000" dirty="0"/>
              <a:t>https://ernte-</a:t>
            </a:r>
            <a:r>
              <a:rPr lang="de-DE" sz="2000" dirty="0" err="1" smtClean="0"/>
              <a:t>teilen.org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34597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 rotWithShape="1">
          <a:blip r:embed="rId3"/>
          <a:srcRect t="14350" b="9262"/>
          <a:stretch/>
        </p:blipFill>
        <p:spPr>
          <a:xfrm>
            <a:off x="0" y="1051129"/>
            <a:ext cx="9144000" cy="4190918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Berlin: Stolpersteine-App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7785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Projekte in München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Was </a:t>
            </a:r>
            <a:r>
              <a:rPr lang="de-DE" dirty="0" smtClean="0"/>
              <a:t>bewegt sich im </a:t>
            </a:r>
            <a:r>
              <a:rPr lang="de-DE" dirty="0"/>
              <a:t>OK </a:t>
            </a:r>
            <a:r>
              <a:rPr lang="de-DE" dirty="0" smtClean="0"/>
              <a:t>Lab München?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03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ooter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_footer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379</Words>
  <Application>Microsoft Macintosh PowerPoint</Application>
  <PresentationFormat>Bildschirmpräsentation (16:9)</PresentationFormat>
  <Paragraphs>41</Paragraphs>
  <Slides>13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footer</vt:lpstr>
      <vt:lpstr>no_footer</vt:lpstr>
      <vt:lpstr>PowerPoint-Präsentation</vt:lpstr>
      <vt:lpstr>Was ist Code for München?</vt:lpstr>
      <vt:lpstr>PowerPoint-Präsentation</vt:lpstr>
      <vt:lpstr>Beispiel-Projekte</vt:lpstr>
      <vt:lpstr>Ulm: Wo gibt es freie Kita-Plätze?</vt:lpstr>
      <vt:lpstr>Wahlversprechen 2013</vt:lpstr>
      <vt:lpstr>Ernte teilen</vt:lpstr>
      <vt:lpstr>Berlin: Stolpersteine-App</vt:lpstr>
      <vt:lpstr>Projekte in München</vt:lpstr>
      <vt:lpstr>Finder-App</vt:lpstr>
      <vt:lpstr>Stadtpolitik transparent</vt:lpstr>
      <vt:lpstr>Lust auf Mitmachen?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Dora Dzvonyar</cp:lastModifiedBy>
  <cp:revision>100</cp:revision>
  <dcterms:modified xsi:type="dcterms:W3CDTF">2014-10-04T18:37:34Z</dcterms:modified>
</cp:coreProperties>
</file>