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10071100" cy="69723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31774"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65887" algn="l" defTabSz="931774"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31774" algn="l" defTabSz="931774"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97660" algn="l" defTabSz="931774"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63546" algn="l" defTabSz="931774"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329433" algn="l" defTabSz="931774"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95321" algn="l" defTabSz="931774"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61207" algn="l" defTabSz="931774"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727093" algn="l" defTabSz="931774"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alpha val="20000"/>
            </a:scheme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alpha val="20000"/>
            </a:schemeClr>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12700" cap="flat">
              <a:solidFill>
                <a:schemeClr val="accent1"/>
              </a:solidFill>
              <a:prstDash val="solid"/>
              <a:round/>
            </a:ln>
          </a:top>
          <a:bottom>
            <a:ln w="12700" cap="flat">
              <a:solidFill>
                <a:schemeClr val="accent1"/>
              </a:solidFill>
              <a:prstDash val="solid"/>
              <a:round/>
            </a:ln>
          </a:bottom>
          <a:insideH>
            <a:ln w="12700" cap="flat">
              <a:noFill/>
              <a:miter lim="400000"/>
            </a:ln>
          </a:insideH>
          <a:insideV>
            <a:ln w="12700" cap="flat">
              <a:noFill/>
              <a:miter lim="400000"/>
            </a:ln>
          </a:insideV>
        </a:tcBdr>
        <a:fill>
          <a:noFill/>
        </a:fill>
      </a:tcStyle>
    </a:lastRow>
    <a:firstRow>
      <a:tcTxStyle b="on" i="off">
        <a:fontRef idx="minor">
          <a:srgbClr val="000000"/>
        </a:fontRef>
        <a:srgbClr val="000000"/>
      </a:tcTxStyle>
      <a:tcStyle>
        <a:tcBdr>
          <a:left>
            <a:ln w="12700" cap="flat">
              <a:noFill/>
              <a:miter lim="400000"/>
            </a:ln>
          </a:left>
          <a:right>
            <a:ln w="12700" cap="flat">
              <a:noFill/>
              <a:miter lim="400000"/>
            </a:ln>
          </a:right>
          <a:top>
            <a:ln w="12700" cap="flat">
              <a:solidFill>
                <a:schemeClr val="accent1"/>
              </a:solidFill>
              <a:prstDash val="solid"/>
              <a:round/>
            </a:ln>
          </a:top>
          <a:bottom>
            <a:ln w="12700" cap="flat">
              <a:solidFill>
                <a:schemeClr val="accent1"/>
              </a:solidFill>
              <a:prstDash val="solid"/>
              <a:round/>
            </a:ln>
          </a:bottom>
          <a:insideH>
            <a:ln w="12700" cap="flat">
              <a:noFill/>
              <a:miter lim="400000"/>
            </a:ln>
          </a:insideH>
          <a:insideV>
            <a:ln w="12700" cap="flat">
              <a:noFill/>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931774" latinLnBrk="0">
      <a:defRPr sz="1200">
        <a:latin typeface="+mn-lt"/>
        <a:ea typeface="+mn-ea"/>
        <a:cs typeface="+mn-cs"/>
        <a:sym typeface="Calibri"/>
      </a:defRPr>
    </a:lvl1pPr>
    <a:lvl2pPr indent="228600" defTabSz="931774" latinLnBrk="0">
      <a:defRPr sz="1200">
        <a:latin typeface="+mn-lt"/>
        <a:ea typeface="+mn-ea"/>
        <a:cs typeface="+mn-cs"/>
        <a:sym typeface="Calibri"/>
      </a:defRPr>
    </a:lvl2pPr>
    <a:lvl3pPr indent="457200" defTabSz="931774" latinLnBrk="0">
      <a:defRPr sz="1200">
        <a:latin typeface="+mn-lt"/>
        <a:ea typeface="+mn-ea"/>
        <a:cs typeface="+mn-cs"/>
        <a:sym typeface="Calibri"/>
      </a:defRPr>
    </a:lvl3pPr>
    <a:lvl4pPr indent="685800" defTabSz="931774" latinLnBrk="0">
      <a:defRPr sz="1200">
        <a:latin typeface="+mn-lt"/>
        <a:ea typeface="+mn-ea"/>
        <a:cs typeface="+mn-cs"/>
        <a:sym typeface="Calibri"/>
      </a:defRPr>
    </a:lvl4pPr>
    <a:lvl5pPr indent="914400" defTabSz="931774" latinLnBrk="0">
      <a:defRPr sz="1200">
        <a:latin typeface="+mn-lt"/>
        <a:ea typeface="+mn-ea"/>
        <a:cs typeface="+mn-cs"/>
        <a:sym typeface="Calibri"/>
      </a:defRPr>
    </a:lvl5pPr>
    <a:lvl6pPr indent="1143000" defTabSz="931774" latinLnBrk="0">
      <a:defRPr sz="1200">
        <a:latin typeface="+mn-lt"/>
        <a:ea typeface="+mn-ea"/>
        <a:cs typeface="+mn-cs"/>
        <a:sym typeface="Calibri"/>
      </a:defRPr>
    </a:lvl6pPr>
    <a:lvl7pPr indent="1371600" defTabSz="931774" latinLnBrk="0">
      <a:defRPr sz="1200">
        <a:latin typeface="+mn-lt"/>
        <a:ea typeface="+mn-ea"/>
        <a:cs typeface="+mn-cs"/>
        <a:sym typeface="Calibri"/>
      </a:defRPr>
    </a:lvl7pPr>
    <a:lvl8pPr indent="1600200" defTabSz="931774" latinLnBrk="0">
      <a:defRPr sz="1200">
        <a:latin typeface="+mn-lt"/>
        <a:ea typeface="+mn-ea"/>
        <a:cs typeface="+mn-cs"/>
        <a:sym typeface="Calibri"/>
      </a:defRPr>
    </a:lvl8pPr>
    <a:lvl9pPr indent="1828800" defTabSz="931774"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Diapositiva de título">
    <p:spTree>
      <p:nvGrpSpPr>
        <p:cNvPr id="1" name=""/>
        <p:cNvGrpSpPr/>
        <p:nvPr/>
      </p:nvGrpSpPr>
      <p:grpSpPr>
        <a:xfrm>
          <a:off x="0" y="0"/>
          <a:ext cx="0" cy="0"/>
          <a:chOff x="0" y="0"/>
          <a:chExt cx="0" cy="0"/>
        </a:xfrm>
      </p:grpSpPr>
      <p:sp>
        <p:nvSpPr>
          <p:cNvPr id="11" name="Title Text"/>
          <p:cNvSpPr txBox="1"/>
          <p:nvPr>
            <p:ph type="title"/>
          </p:nvPr>
        </p:nvSpPr>
        <p:spPr>
          <a:xfrm>
            <a:off x="756047" y="1142887"/>
            <a:ext cx="8568532" cy="2431264"/>
          </a:xfrm>
          <a:prstGeom prst="rect">
            <a:avLst/>
          </a:prstGeom>
        </p:spPr>
        <p:txBody>
          <a:bodyPr anchor="b"/>
          <a:lstStyle>
            <a:lvl1pPr algn="ctr">
              <a:defRPr sz="6100"/>
            </a:lvl1pPr>
          </a:lstStyle>
          <a:p>
            <a:pPr/>
            <a:r>
              <a:t>Title Text</a:t>
            </a:r>
          </a:p>
        </p:txBody>
      </p:sp>
      <p:sp>
        <p:nvSpPr>
          <p:cNvPr id="12" name="Body Level One…"/>
          <p:cNvSpPr txBox="1"/>
          <p:nvPr>
            <p:ph type="body" sz="quarter" idx="1"/>
          </p:nvPr>
        </p:nvSpPr>
        <p:spPr>
          <a:xfrm>
            <a:off x="1260078" y="3667909"/>
            <a:ext cx="7560469" cy="1686042"/>
          </a:xfrm>
          <a:prstGeom prst="rect">
            <a:avLst/>
          </a:prstGeom>
        </p:spPr>
        <p:txBody>
          <a:bodyPr/>
          <a:lstStyle>
            <a:lvl1pPr marL="0" indent="0" algn="ctr">
              <a:buSzTx/>
              <a:buFontTx/>
              <a:buNone/>
              <a:defRPr sz="2400"/>
            </a:lvl1pPr>
            <a:lvl2pPr marL="0" indent="465566" algn="ctr">
              <a:buSzTx/>
              <a:buFontTx/>
              <a:buNone/>
              <a:defRPr sz="2400"/>
            </a:lvl2pPr>
            <a:lvl3pPr marL="0" indent="931133" algn="ctr">
              <a:buSzTx/>
              <a:buFontTx/>
              <a:buNone/>
              <a:defRPr sz="2400"/>
            </a:lvl3pPr>
            <a:lvl4pPr marL="0" indent="1396700" algn="ctr">
              <a:buSzTx/>
              <a:buFontTx/>
              <a:buNone/>
              <a:defRPr sz="2400"/>
            </a:lvl4pPr>
            <a:lvl5pPr marL="0" indent="1862266"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y texto vertical">
    <p:spTree>
      <p:nvGrpSpPr>
        <p:cNvPr id="1" name=""/>
        <p:cNvGrpSpPr/>
        <p:nvPr/>
      </p:nvGrpSpPr>
      <p:grpSpPr>
        <a:xfrm>
          <a:off x="0" y="0"/>
          <a:ext cx="0" cy="0"/>
          <a:chOff x="0" y="0"/>
          <a:chExt cx="0" cy="0"/>
        </a:xfrm>
      </p:grpSpPr>
      <p:sp>
        <p:nvSpPr>
          <p:cNvPr id="92" name="Title Text"/>
          <p:cNvSpPr txBox="1"/>
          <p:nvPr>
            <p:ph type="title"/>
          </p:nvPr>
        </p:nvSpPr>
        <p:spPr>
          <a:prstGeom prst="rect">
            <a:avLst/>
          </a:prstGeom>
        </p:spPr>
        <p:txBody>
          <a:bodyPr/>
          <a:lstStyle/>
          <a:p>
            <a:pPr/>
            <a:r>
              <a:t>Title Text</a:t>
            </a:r>
          </a:p>
        </p:txBody>
      </p:sp>
      <p:sp>
        <p:nvSpPr>
          <p:cNvPr id="9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vertical y texto">
    <p:spTree>
      <p:nvGrpSpPr>
        <p:cNvPr id="1" name=""/>
        <p:cNvGrpSpPr/>
        <p:nvPr/>
      </p:nvGrpSpPr>
      <p:grpSpPr>
        <a:xfrm>
          <a:off x="0" y="0"/>
          <a:ext cx="0" cy="0"/>
          <a:chOff x="0" y="0"/>
          <a:chExt cx="0" cy="0"/>
        </a:xfrm>
      </p:grpSpPr>
      <p:sp>
        <p:nvSpPr>
          <p:cNvPr id="101" name="Title Text"/>
          <p:cNvSpPr txBox="1"/>
          <p:nvPr>
            <p:ph type="title"/>
          </p:nvPr>
        </p:nvSpPr>
        <p:spPr>
          <a:xfrm>
            <a:off x="7213948" y="371801"/>
            <a:ext cx="2173636" cy="5918122"/>
          </a:xfrm>
          <a:prstGeom prst="rect">
            <a:avLst/>
          </a:prstGeom>
        </p:spPr>
        <p:txBody>
          <a:bodyPr/>
          <a:lstStyle/>
          <a:p>
            <a:pPr/>
            <a:r>
              <a:t>Title Text</a:t>
            </a:r>
          </a:p>
        </p:txBody>
      </p:sp>
      <p:sp>
        <p:nvSpPr>
          <p:cNvPr id="102" name="Body Level One…"/>
          <p:cNvSpPr txBox="1"/>
          <p:nvPr>
            <p:ph type="body" idx="1"/>
          </p:nvPr>
        </p:nvSpPr>
        <p:spPr>
          <a:xfrm>
            <a:off x="693043" y="371801"/>
            <a:ext cx="6394898" cy="591812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y objetos">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ncabezado de sección">
    <p:spTree>
      <p:nvGrpSpPr>
        <p:cNvPr id="1" name=""/>
        <p:cNvGrpSpPr/>
        <p:nvPr/>
      </p:nvGrpSpPr>
      <p:grpSpPr>
        <a:xfrm>
          <a:off x="0" y="0"/>
          <a:ext cx="0" cy="0"/>
          <a:chOff x="0" y="0"/>
          <a:chExt cx="0" cy="0"/>
        </a:xfrm>
      </p:grpSpPr>
      <p:sp>
        <p:nvSpPr>
          <p:cNvPr id="29" name="Title Text"/>
          <p:cNvSpPr txBox="1"/>
          <p:nvPr>
            <p:ph type="title"/>
          </p:nvPr>
        </p:nvSpPr>
        <p:spPr>
          <a:xfrm>
            <a:off x="687792" y="1741005"/>
            <a:ext cx="8694541" cy="2904906"/>
          </a:xfrm>
          <a:prstGeom prst="rect">
            <a:avLst/>
          </a:prstGeom>
        </p:spPr>
        <p:txBody>
          <a:bodyPr anchor="b"/>
          <a:lstStyle>
            <a:lvl1pPr>
              <a:defRPr sz="6100"/>
            </a:lvl1pPr>
          </a:lstStyle>
          <a:p>
            <a:pPr/>
            <a:r>
              <a:t>Title Text</a:t>
            </a:r>
          </a:p>
        </p:txBody>
      </p:sp>
      <p:sp>
        <p:nvSpPr>
          <p:cNvPr id="30" name="Body Level One…"/>
          <p:cNvSpPr txBox="1"/>
          <p:nvPr>
            <p:ph type="body" sz="quarter" idx="1"/>
          </p:nvPr>
        </p:nvSpPr>
        <p:spPr>
          <a:xfrm>
            <a:off x="687792" y="4673393"/>
            <a:ext cx="8694541" cy="1527622"/>
          </a:xfrm>
          <a:prstGeom prst="rect">
            <a:avLst/>
          </a:prstGeom>
        </p:spPr>
        <p:txBody>
          <a:bodyPr/>
          <a:lstStyle>
            <a:lvl1pPr marL="0" indent="0">
              <a:buSzTx/>
              <a:buFontTx/>
              <a:buNone/>
              <a:defRPr sz="2400"/>
            </a:lvl1pPr>
            <a:lvl2pPr marL="0" indent="465566">
              <a:buSzTx/>
              <a:buFontTx/>
              <a:buNone/>
              <a:defRPr sz="2400"/>
            </a:lvl2pPr>
            <a:lvl3pPr marL="0" indent="931133">
              <a:buSzTx/>
              <a:buFontTx/>
              <a:buNone/>
              <a:defRPr sz="2400"/>
            </a:lvl3pPr>
            <a:lvl4pPr marL="0" indent="1396700">
              <a:buSzTx/>
              <a:buFontTx/>
              <a:buNone/>
              <a:defRPr sz="2400"/>
            </a:lvl4pPr>
            <a:lvl5pPr marL="0" indent="1862266">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os objetos">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693043" y="1859010"/>
            <a:ext cx="4284267" cy="443091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ación">
    <p:spTree>
      <p:nvGrpSpPr>
        <p:cNvPr id="1" name=""/>
        <p:cNvGrpSpPr/>
        <p:nvPr/>
      </p:nvGrpSpPr>
      <p:grpSpPr>
        <a:xfrm>
          <a:off x="0" y="0"/>
          <a:ext cx="0" cy="0"/>
          <a:chOff x="0" y="0"/>
          <a:chExt cx="0" cy="0"/>
        </a:xfrm>
      </p:grpSpPr>
      <p:sp>
        <p:nvSpPr>
          <p:cNvPr id="47" name="Title Text"/>
          <p:cNvSpPr txBox="1"/>
          <p:nvPr>
            <p:ph type="title"/>
          </p:nvPr>
        </p:nvSpPr>
        <p:spPr>
          <a:xfrm>
            <a:off x="694356" y="371803"/>
            <a:ext cx="8694540" cy="1349805"/>
          </a:xfrm>
          <a:prstGeom prst="rect">
            <a:avLst/>
          </a:prstGeom>
        </p:spPr>
        <p:txBody>
          <a:bodyPr/>
          <a:lstStyle/>
          <a:p>
            <a:pPr/>
            <a:r>
              <a:t>Title Text</a:t>
            </a:r>
          </a:p>
        </p:txBody>
      </p:sp>
      <p:sp>
        <p:nvSpPr>
          <p:cNvPr id="48" name="Body Level One…"/>
          <p:cNvSpPr txBox="1"/>
          <p:nvPr>
            <p:ph type="body" sz="quarter" idx="1"/>
          </p:nvPr>
        </p:nvSpPr>
        <p:spPr>
          <a:xfrm>
            <a:off x="694356" y="1711906"/>
            <a:ext cx="4264578" cy="838980"/>
          </a:xfrm>
          <a:prstGeom prst="rect">
            <a:avLst/>
          </a:prstGeom>
        </p:spPr>
        <p:txBody>
          <a:bodyPr anchor="b"/>
          <a:lstStyle>
            <a:lvl1pPr marL="0" indent="0">
              <a:buSzTx/>
              <a:buFontTx/>
              <a:buNone/>
              <a:defRPr b="1" sz="2400"/>
            </a:lvl1pPr>
            <a:lvl2pPr marL="0" indent="465566">
              <a:buSzTx/>
              <a:buFontTx/>
              <a:buNone/>
              <a:defRPr b="1" sz="2400"/>
            </a:lvl2pPr>
            <a:lvl3pPr marL="0" indent="931133">
              <a:buSzTx/>
              <a:buFontTx/>
              <a:buNone/>
              <a:defRPr b="1" sz="2400"/>
            </a:lvl3pPr>
            <a:lvl4pPr marL="0" indent="1396700">
              <a:buSzTx/>
              <a:buFontTx/>
              <a:buNone/>
              <a:defRPr b="1" sz="2400"/>
            </a:lvl4pPr>
            <a:lvl5pPr marL="0" indent="1862266">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13"/>
          </p:nvPr>
        </p:nvSpPr>
        <p:spPr>
          <a:xfrm>
            <a:off x="5103317" y="1711906"/>
            <a:ext cx="4285580" cy="838980"/>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olo el título">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n blanco">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ido con título">
    <p:spTree>
      <p:nvGrpSpPr>
        <p:cNvPr id="1" name=""/>
        <p:cNvGrpSpPr/>
        <p:nvPr/>
      </p:nvGrpSpPr>
      <p:grpSpPr>
        <a:xfrm>
          <a:off x="0" y="0"/>
          <a:ext cx="0" cy="0"/>
          <a:chOff x="0" y="0"/>
          <a:chExt cx="0" cy="0"/>
        </a:xfrm>
      </p:grpSpPr>
      <p:sp>
        <p:nvSpPr>
          <p:cNvPr id="72" name="Title Text"/>
          <p:cNvSpPr txBox="1"/>
          <p:nvPr>
            <p:ph type="title"/>
          </p:nvPr>
        </p:nvSpPr>
        <p:spPr>
          <a:xfrm>
            <a:off x="694356" y="465561"/>
            <a:ext cx="3251264" cy="1629463"/>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4285579" y="1005483"/>
            <a:ext cx="5103317" cy="4962751"/>
          </a:xfrm>
          <a:prstGeom prst="rect">
            <a:avLst/>
          </a:prstGeom>
        </p:spPr>
        <p:txBody>
          <a:bodyPr/>
          <a:lstStyle>
            <a:lvl1pPr>
              <a:defRPr sz="3200"/>
            </a:lvl1pPr>
            <a:lvl2pPr marL="731604" indent="-266037">
              <a:defRPr sz="3200"/>
            </a:lvl2pPr>
            <a:lvl3pPr marL="1241511" indent="-310377">
              <a:defRPr sz="3200"/>
            </a:lvl3pPr>
            <a:lvl4pPr marL="1769153" indent="-372452">
              <a:defRPr sz="3200"/>
            </a:lvl4pPr>
            <a:lvl5pPr marL="2234719" indent="-372452">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13"/>
          </p:nvPr>
        </p:nvSpPr>
        <p:spPr>
          <a:xfrm>
            <a:off x="694356" y="2095024"/>
            <a:ext cx="3251264" cy="3881292"/>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magen con título">
    <p:spTree>
      <p:nvGrpSpPr>
        <p:cNvPr id="1" name=""/>
        <p:cNvGrpSpPr/>
        <p:nvPr/>
      </p:nvGrpSpPr>
      <p:grpSpPr>
        <a:xfrm>
          <a:off x="0" y="0"/>
          <a:ext cx="0" cy="0"/>
          <a:chOff x="0" y="0"/>
          <a:chExt cx="0" cy="0"/>
        </a:xfrm>
      </p:grpSpPr>
      <p:sp>
        <p:nvSpPr>
          <p:cNvPr id="82" name="Title Text"/>
          <p:cNvSpPr txBox="1"/>
          <p:nvPr>
            <p:ph type="title"/>
          </p:nvPr>
        </p:nvSpPr>
        <p:spPr>
          <a:xfrm>
            <a:off x="694356" y="465561"/>
            <a:ext cx="3251264" cy="1629463"/>
          </a:xfrm>
          <a:prstGeom prst="rect">
            <a:avLst/>
          </a:prstGeom>
        </p:spPr>
        <p:txBody>
          <a:bodyPr anchor="b"/>
          <a:lstStyle>
            <a:lvl1pPr>
              <a:defRPr sz="3200"/>
            </a:lvl1pPr>
          </a:lstStyle>
          <a:p>
            <a:pPr/>
            <a:r>
              <a:t>Title Text</a:t>
            </a:r>
          </a:p>
        </p:txBody>
      </p:sp>
      <p:sp>
        <p:nvSpPr>
          <p:cNvPr id="83" name="Picture Placeholder 2"/>
          <p:cNvSpPr/>
          <p:nvPr>
            <p:ph type="pic" sz="half" idx="13"/>
          </p:nvPr>
        </p:nvSpPr>
        <p:spPr>
          <a:xfrm>
            <a:off x="4285579" y="1005483"/>
            <a:ext cx="5103317" cy="4962751"/>
          </a:xfrm>
          <a:prstGeom prst="rect">
            <a:avLst/>
          </a:prstGeom>
        </p:spPr>
        <p:txBody>
          <a:bodyPr lIns="91439" rIns="91439">
            <a:noAutofit/>
          </a:bodyPr>
          <a:lstStyle/>
          <a:p>
            <a:pPr/>
          </a:p>
        </p:txBody>
      </p:sp>
      <p:sp>
        <p:nvSpPr>
          <p:cNvPr id="84" name="Body Level One…"/>
          <p:cNvSpPr txBox="1"/>
          <p:nvPr>
            <p:ph type="body" sz="quarter" idx="1"/>
          </p:nvPr>
        </p:nvSpPr>
        <p:spPr>
          <a:xfrm>
            <a:off x="694356" y="2095024"/>
            <a:ext cx="3251264" cy="3881292"/>
          </a:xfrm>
          <a:prstGeom prst="rect">
            <a:avLst/>
          </a:prstGeom>
        </p:spPr>
        <p:txBody>
          <a:bodyPr/>
          <a:lstStyle>
            <a:lvl1pPr marL="0" indent="0">
              <a:buSzTx/>
              <a:buFontTx/>
              <a:buNone/>
              <a:defRPr sz="1600"/>
            </a:lvl1pPr>
            <a:lvl2pPr marL="0" indent="465566">
              <a:buSzTx/>
              <a:buFontTx/>
              <a:buNone/>
              <a:defRPr sz="1600"/>
            </a:lvl2pPr>
            <a:lvl3pPr marL="0" indent="931133">
              <a:buSzTx/>
              <a:buFontTx/>
              <a:buNone/>
              <a:defRPr sz="1600"/>
            </a:lvl3pPr>
            <a:lvl4pPr marL="0" indent="1396700">
              <a:buSzTx/>
              <a:buFontTx/>
              <a:buNone/>
              <a:defRPr sz="1600"/>
            </a:lvl4pPr>
            <a:lvl5pPr marL="0" indent="1862266">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93043" y="371803"/>
            <a:ext cx="8694540" cy="13498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693043" y="1859010"/>
            <a:ext cx="8694540" cy="4430912"/>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9123600" y="6523871"/>
            <a:ext cx="263982"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31133"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1pPr>
      <a:lvl2pPr marL="0" marR="0" indent="0" algn="l" defTabSz="931133"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2pPr>
      <a:lvl3pPr marL="0" marR="0" indent="0" algn="l" defTabSz="931133"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3pPr>
      <a:lvl4pPr marL="0" marR="0" indent="0" algn="l" defTabSz="931133"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4pPr>
      <a:lvl5pPr marL="0" marR="0" indent="0" algn="l" defTabSz="931133"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5pPr>
      <a:lvl6pPr marL="0" marR="0" indent="0" algn="l" defTabSz="931133"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6pPr>
      <a:lvl7pPr marL="0" marR="0" indent="0" algn="l" defTabSz="931133"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7pPr>
      <a:lvl8pPr marL="0" marR="0" indent="0" algn="l" defTabSz="931133"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8pPr>
      <a:lvl9pPr marL="0" marR="0" indent="0" algn="l" defTabSz="931133"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9pPr>
    </p:titleStyle>
    <p:bodyStyle>
      <a:lvl1pPr marL="232783" marR="0" indent="-232783" algn="l" defTabSz="931133"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1pPr>
      <a:lvl2pPr marL="737147" marR="0" indent="-271580" algn="l" defTabSz="931133"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2pPr>
      <a:lvl3pPr marL="1257030" marR="0" indent="-325896" algn="l" defTabSz="931133"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3pPr>
      <a:lvl4pPr marL="1758807" marR="0" indent="-362106" algn="l" defTabSz="931133"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4pPr>
      <a:lvl5pPr marL="2224373" marR="0" indent="-362106" algn="l" defTabSz="931133"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5pPr>
      <a:lvl6pPr marL="2689940" marR="0" indent="-362106" algn="l" defTabSz="931133"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6pPr>
      <a:lvl7pPr marL="3155507" marR="0" indent="-362106" algn="l" defTabSz="931133"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7pPr>
      <a:lvl8pPr marL="3621074" marR="0" indent="-362106" algn="l" defTabSz="931133"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8pPr>
      <a:lvl9pPr marL="4086640" marR="0" indent="-362106" algn="l" defTabSz="931133"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9pPr>
    </p:bodyStyle>
    <p:otherStyle>
      <a:lvl1pPr marL="0" marR="0" indent="0" algn="r" defTabSz="931774"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65887" algn="r" defTabSz="931774"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31774" algn="r" defTabSz="931774"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97660" algn="r" defTabSz="931774"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63546" algn="r" defTabSz="931774"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329433" algn="r" defTabSz="931774"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95321" algn="r" defTabSz="931774"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61207" algn="r" defTabSz="931774"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727093" algn="r" defTabSz="931774"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hyperlink" Target="https://decide.madrid.es/users/password/new"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Título 5"/>
          <p:cNvSpPr txBox="1"/>
          <p:nvPr>
            <p:ph type="ctrTitle"/>
          </p:nvPr>
        </p:nvSpPr>
        <p:spPr>
          <a:xfrm>
            <a:off x="843450" y="2591377"/>
            <a:ext cx="8384200" cy="3433045"/>
          </a:xfrm>
          <a:prstGeom prst="rect">
            <a:avLst/>
          </a:prstGeom>
        </p:spPr>
        <p:txBody>
          <a:bodyPr/>
          <a:lstStyle/>
          <a:p>
            <a:pPr defTabSz="828709">
              <a:lnSpc>
                <a:spcPct val="100000"/>
              </a:lnSpc>
              <a:spcBef>
                <a:spcPts val="300"/>
              </a:spcBef>
              <a:defRPr cap="small" sz="3559">
                <a:solidFill>
                  <a:srgbClr val="31ADD9"/>
                </a:solidFill>
                <a:latin typeface="Montserrat Bold"/>
                <a:ea typeface="Montserrat Bold"/>
                <a:cs typeface="Montserrat Bold"/>
                <a:sym typeface="Montserrat Bold"/>
              </a:defRPr>
            </a:pPr>
            <a:r>
              <a:t>instrucciones para </a:t>
            </a:r>
            <a:br/>
            <a:r>
              <a:t>el personal evaluador  de </a:t>
            </a:r>
            <a:br/>
            <a:r>
              <a:t>proyectos </a:t>
            </a:r>
            <a:br/>
            <a:br/>
            <a:r>
              <a:t>presupuestos participativos</a:t>
            </a:r>
            <a:br/>
          </a:p>
        </p:txBody>
      </p:sp>
      <p:sp>
        <p:nvSpPr>
          <p:cNvPr id="113" name="Marcador de número de diapositiva 1"/>
          <p:cNvSpPr txBox="1"/>
          <p:nvPr>
            <p:ph type="sldNum" sz="quarter" idx="4294967295"/>
          </p:nvPr>
        </p:nvSpPr>
        <p:spPr>
          <a:xfrm>
            <a:off x="9203520" y="6523871"/>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14" name="consul_logo.png" descr="consul_logo.png"/>
          <p:cNvPicPr>
            <a:picLocks noChangeAspect="1"/>
          </p:cNvPicPr>
          <p:nvPr/>
        </p:nvPicPr>
        <p:blipFill>
          <a:blip r:embed="rId2">
            <a:extLst/>
          </a:blip>
          <a:stretch>
            <a:fillRect/>
          </a:stretch>
        </p:blipFill>
        <p:spPr>
          <a:xfrm>
            <a:off x="3055917" y="758080"/>
            <a:ext cx="3959266" cy="1214176"/>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Rectángulo 2"/>
          <p:cNvSpPr txBox="1"/>
          <p:nvPr/>
        </p:nvSpPr>
        <p:spPr>
          <a:xfrm>
            <a:off x="794152" y="2072229"/>
            <a:ext cx="8265270" cy="341884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14013" indent="-214013" algn="just">
              <a:lnSpc>
                <a:spcPct val="120000"/>
              </a:lnSpc>
              <a:spcBef>
                <a:spcPts val="1700"/>
              </a:spcBef>
              <a:buSzPct val="100000"/>
              <a:buFont typeface="Arial"/>
              <a:buChar char="•"/>
              <a:defRPr sz="1000">
                <a:solidFill>
                  <a:srgbClr val="203864"/>
                </a:solidFill>
                <a:latin typeface="Verdana"/>
                <a:ea typeface="Verdana"/>
                <a:cs typeface="Verdana"/>
                <a:sym typeface="Verdana"/>
              </a:defRPr>
            </a:pPr>
            <a:r>
              <a:t>Si el proyecto es viable </a:t>
            </a:r>
            <a:r>
              <a:rPr b="1"/>
              <a:t>y </a:t>
            </a:r>
            <a:r>
              <a:rPr b="1" u="sng"/>
              <a:t>su coste supera el presupuesto asignado al Distrito y es menor que el presupuesto asignado a los proyectos de toda la ciudad</a:t>
            </a:r>
            <a:r>
              <a:t>, el/la evaluador/a marcará el proyecto como viable, asignándole el coste estimado. Este extremo deberá ser comunicado por correo electrónico al administrador/a del proyecto, el cual cambiará el proyecto de ámbito (del Distrito a Toda Ciudad). </a:t>
            </a:r>
          </a:p>
          <a:p>
            <a:pPr marL="214013" indent="-214013" algn="just">
              <a:lnSpc>
                <a:spcPct val="120000"/>
              </a:lnSpc>
              <a:spcBef>
                <a:spcPts val="800"/>
              </a:spcBef>
              <a:buSzPct val="100000"/>
              <a:buFont typeface="Arial"/>
              <a:buChar char="•"/>
              <a:defRPr b="1" sz="1000">
                <a:solidFill>
                  <a:srgbClr val="203864"/>
                </a:solidFill>
                <a:latin typeface="Verdana"/>
                <a:ea typeface="Verdana"/>
                <a:cs typeface="Verdana"/>
                <a:sym typeface="Verdana"/>
              </a:defRPr>
            </a:pPr>
            <a:r>
              <a:t>Inviabilidad:</a:t>
            </a:r>
            <a:r>
              <a:rPr b="0"/>
              <a:t> En caso de ser inviable, se cumplimentará siempre el campo "</a:t>
            </a:r>
            <a:r>
              <a:t>Informe de inviabilidad</a:t>
            </a:r>
            <a:r>
              <a:rPr b="0"/>
              <a:t>“, donde se explicará la causa por la que se descarta el proyecto. Todos los proyectos inviables serán publicados en una sección especial de la web, y sus informes serán públicos. No es necesario desarrollar extensamente este campo, solo explicar de forma clara y concisa la causa de inviabilidad (ej.: "</a:t>
            </a:r>
            <a:r>
              <a:rPr b="0" i="1"/>
              <a:t>La construcción de un instituto es inviable porque es competencia del Gobierno regional).</a:t>
            </a:r>
            <a:r>
              <a:rPr b="0"/>
              <a:t> Te sugerimos utilizar una respuesta tipo para el caso de incumplimiento de condiciones básicas: no competencia, no legalidad</a:t>
            </a:r>
            <a:r>
              <a:rPr b="0" u="sng"/>
              <a:t>…(ver documento </a:t>
            </a:r>
            <a:r>
              <a:rPr b="0" i="1" u="sng"/>
              <a:t>Respuestas tipo</a:t>
            </a:r>
            <a:r>
              <a:rPr b="0" u="sng"/>
              <a:t> </a:t>
            </a:r>
            <a:r>
              <a:rPr b="0" i="1" u="sng"/>
              <a:t>y ejemplos de inviabilidad</a:t>
            </a:r>
            <a:r>
              <a:rPr b="0" u="sng"/>
              <a:t>). </a:t>
            </a:r>
            <a:r>
              <a:rPr b="0"/>
              <a:t>Como personal técnico/evaluador,  serás responsable de la decisión final sobre la viabilidad de tus proyectos.</a:t>
            </a:r>
            <a:endParaRPr b="0"/>
          </a:p>
          <a:p>
            <a:pPr marL="214013" indent="-214013" algn="just">
              <a:lnSpc>
                <a:spcPct val="120000"/>
              </a:lnSpc>
              <a:spcBef>
                <a:spcPts val="800"/>
              </a:spcBef>
              <a:buSzPct val="100000"/>
              <a:buFont typeface="Arial"/>
              <a:buChar char="•"/>
              <a:defRPr sz="1000">
                <a:solidFill>
                  <a:srgbClr val="203864"/>
                </a:solidFill>
                <a:latin typeface="Verdana"/>
                <a:ea typeface="Verdana"/>
                <a:cs typeface="Verdana"/>
                <a:sym typeface="Verdana"/>
              </a:defRPr>
            </a:pPr>
            <a:r>
              <a:t>Puedes rellenar el campo de </a:t>
            </a:r>
            <a:r>
              <a:rPr b="1"/>
              <a:t>“Comentarios y observaciones”</a:t>
            </a:r>
            <a:r>
              <a:t> si quieres comunicar algo al administrador/a. Después marca </a:t>
            </a:r>
            <a:r>
              <a:rPr b="1"/>
              <a:t>“Informe finalizado” </a:t>
            </a:r>
            <a:r>
              <a:t>y </a:t>
            </a:r>
            <a:r>
              <a:rPr b="1"/>
              <a:t>“Guardar cambios”</a:t>
            </a:r>
            <a:r>
              <a:t>. En el momento guardes los cambios con el informe finalizado </a:t>
            </a:r>
            <a:r>
              <a:rPr u="sng"/>
              <a:t>la aplicación enviará automáticamente un correo electrónico al autor/a del proyecto </a:t>
            </a:r>
            <a:r>
              <a:t>mostrándole el informe de inviabilidad, por lo que te pedimos que te asegures has catalogado correctamente  el proyecto como inviable.</a:t>
            </a:r>
          </a:p>
        </p:txBody>
      </p:sp>
      <p:sp>
        <p:nvSpPr>
          <p:cNvPr id="195" name="Marcador de número de diapositiva 1"/>
          <p:cNvSpPr txBox="1"/>
          <p:nvPr>
            <p:ph type="sldNum" sz="quarter" idx="4294967295"/>
          </p:nvPr>
        </p:nvSpPr>
        <p:spPr>
          <a:xfrm>
            <a:off x="9123600" y="6523871"/>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98" name="Pentágono 3"/>
          <p:cNvGrpSpPr/>
          <p:nvPr/>
        </p:nvGrpSpPr>
        <p:grpSpPr>
          <a:xfrm>
            <a:off x="-2" y="412843"/>
            <a:ext cx="6618194" cy="700427"/>
            <a:chOff x="0" y="0"/>
            <a:chExt cx="6618192" cy="700425"/>
          </a:xfrm>
        </p:grpSpPr>
        <p:sp>
          <p:nvSpPr>
            <p:cNvPr id="196" name="Shape"/>
            <p:cNvSpPr/>
            <p:nvPr/>
          </p:nvSpPr>
          <p:spPr>
            <a:xfrm>
              <a:off x="0" y="135336"/>
              <a:ext cx="6618193" cy="4297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899" y="0"/>
                  </a:lnTo>
                  <a:lnTo>
                    <a:pt x="21600" y="10800"/>
                  </a:lnTo>
                  <a:lnTo>
                    <a:pt x="20899" y="21600"/>
                  </a:lnTo>
                  <a:lnTo>
                    <a:pt x="0" y="21600"/>
                  </a:lnTo>
                  <a:close/>
                </a:path>
              </a:pathLst>
            </a:custGeom>
            <a:solidFill>
              <a:srgbClr val="8E000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97" name="3.1.- Evaluación individual de proyectos asignados"/>
            <p:cNvSpPr txBox="1"/>
            <p:nvPr/>
          </p:nvSpPr>
          <p:spPr>
            <a:xfrm>
              <a:off x="0" y="0"/>
              <a:ext cx="6510754" cy="7004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p>
              <a:pPr algn="ctr">
                <a:defRPr b="1" sz="1300">
                  <a:solidFill>
                    <a:srgbClr val="FFFFFF"/>
                  </a:solidFill>
                  <a:latin typeface="Verdana Pro SemiBold"/>
                  <a:ea typeface="Verdana Pro SemiBold"/>
                  <a:cs typeface="Verdana Pro SemiBold"/>
                  <a:sym typeface="Verdana Pro SemiBold"/>
                </a:defRPr>
              </a:pPr>
              <a:r>
                <a:t> </a:t>
              </a:r>
              <a:r>
                <a:rPr cap="small" sz="1800">
                  <a:latin typeface="Franklin Gothic Medium"/>
                  <a:ea typeface="Franklin Gothic Medium"/>
                  <a:cs typeface="Franklin Gothic Medium"/>
                  <a:sym typeface="Franklin Gothic Medium"/>
                </a:rPr>
                <a:t>3.1.- Evaluación individual de proyectos asignados</a:t>
              </a:r>
            </a:p>
          </p:txBody>
        </p:sp>
      </p:gr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0" name="Imagen 9" descr="Imagen 9"/>
          <p:cNvPicPr>
            <a:picLocks noChangeAspect="1"/>
          </p:cNvPicPr>
          <p:nvPr/>
        </p:nvPicPr>
        <p:blipFill>
          <a:blip r:embed="rId2">
            <a:extLst/>
          </a:blip>
          <a:stretch>
            <a:fillRect/>
          </a:stretch>
        </p:blipFill>
        <p:spPr>
          <a:xfrm>
            <a:off x="5216895" y="2634865"/>
            <a:ext cx="4044513" cy="2362313"/>
          </a:xfrm>
          <a:prstGeom prst="rect">
            <a:avLst/>
          </a:prstGeom>
          <a:ln w="12700">
            <a:miter lim="400000"/>
          </a:ln>
        </p:spPr>
      </p:pic>
      <p:sp>
        <p:nvSpPr>
          <p:cNvPr id="201" name="Rectángulo 3"/>
          <p:cNvSpPr txBox="1"/>
          <p:nvPr/>
        </p:nvSpPr>
        <p:spPr>
          <a:xfrm>
            <a:off x="861612" y="2385945"/>
            <a:ext cx="4096415" cy="27161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56814" indent="-256814" algn="just">
              <a:lnSpc>
                <a:spcPct val="107000"/>
              </a:lnSpc>
              <a:buSzPct val="100000"/>
              <a:buFont typeface="Symbol"/>
              <a:buChar char="·"/>
              <a:defRPr sz="1100">
                <a:solidFill>
                  <a:srgbClr val="203864"/>
                </a:solidFill>
                <a:latin typeface="Tahoma"/>
                <a:ea typeface="Tahoma"/>
                <a:cs typeface="Tahoma"/>
                <a:sym typeface="Tahoma"/>
              </a:defRPr>
            </a:pPr>
            <a:r>
              <a:t>Si la ejecución del proyecto es de tu competencia, lo primero es definir si es </a:t>
            </a:r>
            <a:r>
              <a:rPr b="1"/>
              <a:t>“Viable”</a:t>
            </a:r>
            <a:r>
              <a:t> o </a:t>
            </a:r>
            <a:r>
              <a:rPr b="1"/>
              <a:t>“Inviable”</a:t>
            </a:r>
            <a:r>
              <a:t>, en caso contrario deberás reflejar esta circunstancia en el espacio </a:t>
            </a:r>
            <a:r>
              <a:rPr b="1"/>
              <a:t>“Comentarios y observaciones”</a:t>
            </a:r>
            <a:r>
              <a:t> (para responsables internos, dato no público), precedido de la </a:t>
            </a:r>
            <a:r>
              <a:rPr u="sng"/>
              <a:t>identificación de la unidad evaluadora</a:t>
            </a:r>
            <a:r>
              <a:t> que realiza ese comentario (Área/Distrito). Deja la opción de Viabilidad “</a:t>
            </a:r>
            <a:r>
              <a:rPr b="1"/>
              <a:t>Sin decidir”</a:t>
            </a:r>
            <a:r>
              <a:t> y </a:t>
            </a:r>
            <a:r>
              <a:rPr b="1"/>
              <a:t>“Guardar cambios” </a:t>
            </a:r>
            <a:r>
              <a:t>antes de salir. </a:t>
            </a:r>
          </a:p>
          <a:p>
            <a:pPr algn="just">
              <a:lnSpc>
                <a:spcPct val="107000"/>
              </a:lnSpc>
              <a:defRPr sz="1100">
                <a:solidFill>
                  <a:srgbClr val="203864"/>
                </a:solidFill>
              </a:defRPr>
            </a:pPr>
          </a:p>
          <a:p>
            <a:pPr marL="256814" indent="-256814" algn="just">
              <a:lnSpc>
                <a:spcPct val="107000"/>
              </a:lnSpc>
              <a:buSzPct val="100000"/>
              <a:buFont typeface="Symbol"/>
              <a:buChar char="·"/>
              <a:defRPr sz="1100">
                <a:solidFill>
                  <a:srgbClr val="203864"/>
                </a:solidFill>
                <a:latin typeface="Tahoma"/>
                <a:ea typeface="Tahoma"/>
                <a:cs typeface="Tahoma"/>
                <a:sym typeface="Tahoma"/>
              </a:defRPr>
            </a:pPr>
            <a:r>
              <a:t>Los personas evaluadoras implicadas tendrán que ponerse en contacto, estableciendo la necesaria colaboración entre ellas a través de una comunicación lo más fluida posible. Los datos de contacto del evaluador/a-interlocutor/a de cada unidad evaluadora (Área/Distrito) aparece en el documento “Listado de Interlocutores y Administradores”. </a:t>
            </a:r>
          </a:p>
        </p:txBody>
      </p:sp>
      <p:grpSp>
        <p:nvGrpSpPr>
          <p:cNvPr id="204" name="Pentágono 8"/>
          <p:cNvGrpSpPr/>
          <p:nvPr/>
        </p:nvGrpSpPr>
        <p:grpSpPr>
          <a:xfrm>
            <a:off x="-2" y="552543"/>
            <a:ext cx="6618194" cy="700427"/>
            <a:chOff x="0" y="0"/>
            <a:chExt cx="6618193" cy="700425"/>
          </a:xfrm>
        </p:grpSpPr>
        <p:sp>
          <p:nvSpPr>
            <p:cNvPr id="202" name="Shape"/>
            <p:cNvSpPr/>
            <p:nvPr/>
          </p:nvSpPr>
          <p:spPr>
            <a:xfrm>
              <a:off x="0" y="135336"/>
              <a:ext cx="6618194" cy="4297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899" y="0"/>
                  </a:lnTo>
                  <a:lnTo>
                    <a:pt x="21600" y="10800"/>
                  </a:lnTo>
                  <a:lnTo>
                    <a:pt x="20899" y="21600"/>
                  </a:lnTo>
                  <a:lnTo>
                    <a:pt x="0" y="21600"/>
                  </a:lnTo>
                  <a:close/>
                </a:path>
              </a:pathLst>
            </a:custGeom>
            <a:solidFill>
              <a:srgbClr val="8E0000"/>
            </a:solidFill>
            <a:ln w="12700" cap="flat">
              <a:noFill/>
              <a:miter lim="400000"/>
            </a:ln>
            <a:effectLst/>
          </p:spPr>
          <p:txBody>
            <a:bodyPr wrap="square" lIns="45719" tIns="45719" rIns="45719" bIns="45719" numCol="1" anchor="ctr">
              <a:noAutofit/>
            </a:bodyPr>
            <a:lstStyle/>
            <a:p>
              <a:pPr algn="ctr">
                <a:defRPr b="1">
                  <a:solidFill>
                    <a:srgbClr val="FFFFFF"/>
                  </a:solidFill>
                  <a:latin typeface="Franklin Gothic Medium"/>
                  <a:ea typeface="Franklin Gothic Medium"/>
                  <a:cs typeface="Franklin Gothic Medium"/>
                  <a:sym typeface="Franklin Gothic Medium"/>
                </a:defRPr>
              </a:pPr>
            </a:p>
          </p:txBody>
        </p:sp>
        <p:sp>
          <p:nvSpPr>
            <p:cNvPr id="203" name="3.2.- Evaluación múltiple de proyectos asignados"/>
            <p:cNvSpPr txBox="1"/>
            <p:nvPr/>
          </p:nvSpPr>
          <p:spPr>
            <a:xfrm>
              <a:off x="0" y="0"/>
              <a:ext cx="6510755" cy="7004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p>
              <a:pPr algn="ctr">
                <a:defRPr b="1" sz="1400">
                  <a:solidFill>
                    <a:srgbClr val="FFFFFF"/>
                  </a:solidFill>
                  <a:latin typeface="Verdana Pro SemiBold"/>
                  <a:ea typeface="Verdana Pro SemiBold"/>
                  <a:cs typeface="Verdana Pro SemiBold"/>
                  <a:sym typeface="Verdana Pro SemiBold"/>
                </a:defRPr>
              </a:pPr>
              <a:r>
                <a:t> </a:t>
              </a:r>
              <a:r>
                <a:rPr cap="small" sz="1800">
                  <a:latin typeface="Franklin Gothic Medium"/>
                  <a:ea typeface="Franklin Gothic Medium"/>
                  <a:cs typeface="Franklin Gothic Medium"/>
                  <a:sym typeface="Franklin Gothic Medium"/>
                </a:rPr>
                <a:t>3.2.- Evaluación múltiple de proyectos asignados</a:t>
              </a:r>
            </a:p>
          </p:txBody>
        </p:sp>
      </p:grpSp>
      <p:sp>
        <p:nvSpPr>
          <p:cNvPr id="205" name="Marcador de número de diapositiva 1"/>
          <p:cNvSpPr txBox="1"/>
          <p:nvPr>
            <p:ph type="sldNum" sz="quarter" idx="4294967295"/>
          </p:nvPr>
        </p:nvSpPr>
        <p:spPr>
          <a:xfrm>
            <a:off x="9123600" y="6523871"/>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Rectángulo 2"/>
          <p:cNvSpPr txBox="1"/>
          <p:nvPr/>
        </p:nvSpPr>
        <p:spPr>
          <a:xfrm>
            <a:off x="1071910" y="1772760"/>
            <a:ext cx="7716671" cy="243535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indent="1027259" algn="just">
              <a:lnSpc>
                <a:spcPct val="107000"/>
              </a:lnSpc>
              <a:defRPr b="1" sz="700">
                <a:latin typeface="Tahoma"/>
                <a:ea typeface="Tahoma"/>
                <a:cs typeface="Tahoma"/>
                <a:sym typeface="Tahoma"/>
              </a:defRPr>
            </a:pPr>
            <a:r>
              <a:t> </a:t>
            </a:r>
            <a:endParaRPr sz="800"/>
          </a:p>
          <a:p>
            <a:pPr marL="256814" indent="-256814" algn="just">
              <a:spcBef>
                <a:spcPts val="400"/>
              </a:spcBef>
              <a:buSzPct val="100000"/>
              <a:buFont typeface="Symbol"/>
              <a:buChar char="·"/>
              <a:defRPr sz="1100">
                <a:solidFill>
                  <a:srgbClr val="203864"/>
                </a:solidFill>
                <a:latin typeface="Verdana"/>
                <a:ea typeface="Verdana"/>
                <a:cs typeface="Verdana"/>
                <a:sym typeface="Verdana"/>
              </a:defRPr>
            </a:pPr>
            <a:r>
              <a:t>El personal evaluador/técnico implicado en la evaluación del proyecto deberá rellenar conjuntamente el </a:t>
            </a:r>
            <a:r>
              <a:rPr b="1"/>
              <a:t>“Informe de coste”</a:t>
            </a:r>
            <a:r>
              <a:t> especificando los costes parciales que a cada uno le corresponde por competencia, en caso de que deban hacerlo. </a:t>
            </a:r>
          </a:p>
          <a:p>
            <a:pPr marL="256814" indent="-256814" algn="just">
              <a:spcBef>
                <a:spcPts val="400"/>
              </a:spcBef>
              <a:buSzPct val="100000"/>
              <a:buFont typeface="Symbol"/>
              <a:buChar char="·"/>
              <a:defRPr sz="1100">
                <a:solidFill>
                  <a:srgbClr val="203864"/>
                </a:solidFill>
                <a:latin typeface="Verdana"/>
                <a:ea typeface="Verdana"/>
                <a:cs typeface="Verdana"/>
                <a:sym typeface="Verdana"/>
              </a:defRPr>
            </a:pPr>
            <a:r>
              <a:t>Deberán acordar quien marcará el informe como finalizado, y que por tanto realizará la suma de los costes parciales. Al finalizar, marcará informe finalizado y guardará cambios, finalizando por tanto el proceso.</a:t>
            </a:r>
          </a:p>
          <a:p>
            <a:pPr marL="256814" indent="-256814" algn="just">
              <a:spcBef>
                <a:spcPts val="400"/>
              </a:spcBef>
              <a:buSzPct val="100000"/>
              <a:buFont typeface="Symbol"/>
              <a:buChar char="·"/>
              <a:defRPr sz="1100">
                <a:solidFill>
                  <a:srgbClr val="203864"/>
                </a:solidFill>
                <a:latin typeface="Verdana"/>
                <a:ea typeface="Verdana"/>
                <a:cs typeface="Verdana"/>
                <a:sym typeface="Verdana"/>
              </a:defRPr>
            </a:pPr>
            <a:r>
              <a:t>En el caso de que parte de la actuación sea también de tu competencia, rellena el espacio </a:t>
            </a:r>
            <a:r>
              <a:rPr b="1"/>
              <a:t>“Comentarios y observaciones”</a:t>
            </a:r>
            <a:r>
              <a:t> precedido de la </a:t>
            </a:r>
            <a:r>
              <a:rPr u="sng"/>
              <a:t>identificación de la unidad evaluadora</a:t>
            </a:r>
            <a:r>
              <a:t> que realiza ese comentario (Área/Distrito). </a:t>
            </a:r>
          </a:p>
          <a:p>
            <a:pPr marL="256814" indent="-256814" algn="just">
              <a:spcBef>
                <a:spcPts val="400"/>
              </a:spcBef>
              <a:buSzPct val="100000"/>
              <a:buFont typeface="Symbol"/>
              <a:buChar char="·"/>
              <a:defRPr sz="1100">
                <a:solidFill>
                  <a:srgbClr val="203864"/>
                </a:solidFill>
                <a:latin typeface="Verdana"/>
                <a:ea typeface="Verdana"/>
                <a:cs typeface="Verdana"/>
                <a:sym typeface="Verdana"/>
              </a:defRPr>
            </a:pPr>
            <a:r>
              <a:t>Si el proyecto tiene que ser evaluado por otra persona,  </a:t>
            </a:r>
            <a:r>
              <a:rPr b="1"/>
              <a:t>no</a:t>
            </a:r>
            <a:r>
              <a:t> </a:t>
            </a:r>
            <a:r>
              <a:rPr b="1"/>
              <a:t>marcamos</a:t>
            </a:r>
            <a:r>
              <a:t> la casilla de finalizar informe. </a:t>
            </a:r>
          </a:p>
          <a:p>
            <a:pPr marL="256814" indent="-256814" algn="just">
              <a:spcBef>
                <a:spcPts val="400"/>
              </a:spcBef>
              <a:buSzPct val="100000"/>
              <a:buFont typeface="Symbol"/>
              <a:buChar char="·"/>
              <a:defRPr sz="1100">
                <a:solidFill>
                  <a:srgbClr val="203864"/>
                </a:solidFill>
                <a:latin typeface="Verdana"/>
                <a:ea typeface="Verdana"/>
                <a:cs typeface="Verdana"/>
                <a:sym typeface="Verdana"/>
              </a:defRPr>
            </a:pPr>
            <a:r>
              <a:t>La última persona evaluadora será la que marque la casilla finalizar informa y pulse </a:t>
            </a:r>
            <a:r>
              <a:rPr b="1"/>
              <a:t>“Guardar cambios” </a:t>
            </a:r>
            <a:r>
              <a:t>antes de salir. </a:t>
            </a:r>
          </a:p>
        </p:txBody>
      </p:sp>
      <p:sp>
        <p:nvSpPr>
          <p:cNvPr id="208" name="Marcador de número de diapositiva 1"/>
          <p:cNvSpPr txBox="1"/>
          <p:nvPr>
            <p:ph type="sldNum" sz="quarter" idx="4294967295"/>
          </p:nvPr>
        </p:nvSpPr>
        <p:spPr>
          <a:xfrm>
            <a:off x="9123600" y="6523871"/>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11" name="Pentágono 8"/>
          <p:cNvGrpSpPr/>
          <p:nvPr/>
        </p:nvGrpSpPr>
        <p:grpSpPr>
          <a:xfrm>
            <a:off x="-2" y="552543"/>
            <a:ext cx="6618194" cy="700427"/>
            <a:chOff x="0" y="0"/>
            <a:chExt cx="6618193" cy="700425"/>
          </a:xfrm>
        </p:grpSpPr>
        <p:sp>
          <p:nvSpPr>
            <p:cNvPr id="209" name="Shape"/>
            <p:cNvSpPr/>
            <p:nvPr/>
          </p:nvSpPr>
          <p:spPr>
            <a:xfrm>
              <a:off x="0" y="135336"/>
              <a:ext cx="6618194" cy="4297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899" y="0"/>
                  </a:lnTo>
                  <a:lnTo>
                    <a:pt x="21600" y="10800"/>
                  </a:lnTo>
                  <a:lnTo>
                    <a:pt x="20899" y="21600"/>
                  </a:lnTo>
                  <a:lnTo>
                    <a:pt x="0" y="21600"/>
                  </a:lnTo>
                  <a:close/>
                </a:path>
              </a:pathLst>
            </a:custGeom>
            <a:solidFill>
              <a:srgbClr val="8E0000"/>
            </a:solidFill>
            <a:ln w="12700" cap="flat">
              <a:noFill/>
              <a:miter lim="400000"/>
            </a:ln>
            <a:effectLst/>
          </p:spPr>
          <p:txBody>
            <a:bodyPr wrap="square" lIns="45719" tIns="45719" rIns="45719" bIns="45719" numCol="1" anchor="ctr">
              <a:noAutofit/>
            </a:bodyPr>
            <a:lstStyle/>
            <a:p>
              <a:pPr algn="ctr">
                <a:defRPr b="1">
                  <a:solidFill>
                    <a:srgbClr val="FFFFFF"/>
                  </a:solidFill>
                  <a:latin typeface="Franklin Gothic Medium"/>
                  <a:ea typeface="Franklin Gothic Medium"/>
                  <a:cs typeface="Franklin Gothic Medium"/>
                  <a:sym typeface="Franklin Gothic Medium"/>
                </a:defRPr>
              </a:pPr>
            </a:p>
          </p:txBody>
        </p:sp>
        <p:sp>
          <p:nvSpPr>
            <p:cNvPr id="210" name="3.2.- Evaluación múltiple de proyectos asignados"/>
            <p:cNvSpPr txBox="1"/>
            <p:nvPr/>
          </p:nvSpPr>
          <p:spPr>
            <a:xfrm>
              <a:off x="0" y="0"/>
              <a:ext cx="6510755" cy="7004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p>
              <a:pPr algn="ctr">
                <a:defRPr b="1" sz="1400">
                  <a:solidFill>
                    <a:srgbClr val="FFFFFF"/>
                  </a:solidFill>
                  <a:latin typeface="Verdana Pro SemiBold"/>
                  <a:ea typeface="Verdana Pro SemiBold"/>
                  <a:cs typeface="Verdana Pro SemiBold"/>
                  <a:sym typeface="Verdana Pro SemiBold"/>
                </a:defRPr>
              </a:pPr>
              <a:r>
                <a:t> </a:t>
              </a:r>
              <a:r>
                <a:rPr cap="small" sz="1800">
                  <a:latin typeface="Franklin Gothic Medium"/>
                  <a:ea typeface="Franklin Gothic Medium"/>
                  <a:cs typeface="Franklin Gothic Medium"/>
                  <a:sym typeface="Franklin Gothic Medium"/>
                </a:rPr>
                <a:t>3.2.- Evaluación múltiple de proyectos asignados</a:t>
              </a:r>
            </a:p>
          </p:txBody>
        </p:sp>
      </p:gr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Rectángulo 3"/>
          <p:cNvSpPr txBox="1"/>
          <p:nvPr/>
        </p:nvSpPr>
        <p:spPr>
          <a:xfrm>
            <a:off x="834065" y="2175153"/>
            <a:ext cx="8059120" cy="26177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14013" indent="-214013" algn="just">
              <a:lnSpc>
                <a:spcPct val="107000"/>
              </a:lnSpc>
              <a:spcBef>
                <a:spcPts val="400"/>
              </a:spcBef>
              <a:buSzPct val="100000"/>
              <a:buFont typeface="Tahoma"/>
              <a:buChar char="※"/>
              <a:defRPr b="1" sz="1300">
                <a:solidFill>
                  <a:srgbClr val="203864"/>
                </a:solidFill>
                <a:latin typeface="Tahoma"/>
                <a:ea typeface="Tahoma"/>
                <a:cs typeface="Tahoma"/>
                <a:sym typeface="Tahoma"/>
              </a:defRPr>
            </a:pPr>
            <a:r>
              <a:t>Coste en el primer año.</a:t>
            </a:r>
            <a:r>
              <a:rPr b="0"/>
              <a:t> Este valor no </a:t>
            </a:r>
            <a:r>
              <a:rPr b="0" u="sng"/>
              <a:t>será visible </a:t>
            </a:r>
            <a:r>
              <a:rPr b="0"/>
              <a:t>públicamente, ni tendrá efecto en el proceso (ya que siempre se tendrá en cuenta el coste total de toda la ejecución como coste de la actuación). Sin embargo, opcionalmente podrá ser cumplimentado para facilitar el desarrollo posterior del proyecto si finalmente es elegido.</a:t>
            </a:r>
            <a:endParaRPr b="0"/>
          </a:p>
          <a:p>
            <a:pPr>
              <a:lnSpc>
                <a:spcPct val="107000"/>
              </a:lnSpc>
              <a:spcBef>
                <a:spcPts val="400"/>
              </a:spcBef>
              <a:defRPr sz="500">
                <a:solidFill>
                  <a:srgbClr val="203864"/>
                </a:solidFill>
              </a:defRPr>
            </a:pPr>
          </a:p>
          <a:p>
            <a:pPr marL="214013" indent="-214013" algn="just">
              <a:lnSpc>
                <a:spcPct val="107000"/>
              </a:lnSpc>
              <a:spcBef>
                <a:spcPts val="400"/>
              </a:spcBef>
              <a:buSzPct val="100000"/>
              <a:buFont typeface="Tahoma"/>
              <a:buChar char="※"/>
              <a:defRPr b="1" sz="1300">
                <a:solidFill>
                  <a:srgbClr val="203864"/>
                </a:solidFill>
                <a:latin typeface="Tahoma"/>
                <a:ea typeface="Tahoma"/>
                <a:cs typeface="Tahoma"/>
                <a:sym typeface="Tahoma"/>
              </a:defRPr>
            </a:pPr>
            <a:r>
              <a:t>Informe de coste</a:t>
            </a:r>
            <a:r>
              <a:rPr b="0"/>
              <a:t>. En el caso de que se quiera informar de los datos que han llevado a evaluar el coste del proyecto, como tal, se podrá incluir un texto en esta casilla, que </a:t>
            </a:r>
            <a:r>
              <a:rPr b="0" u="sng"/>
              <a:t>será visible públicamente</a:t>
            </a:r>
            <a:r>
              <a:t> </a:t>
            </a:r>
            <a:r>
              <a:rPr b="0"/>
              <a:t>junto al coste del proyecto en la fase de votaciones.</a:t>
            </a:r>
            <a:endParaRPr b="0"/>
          </a:p>
          <a:p>
            <a:pPr>
              <a:lnSpc>
                <a:spcPct val="107000"/>
              </a:lnSpc>
              <a:spcBef>
                <a:spcPts val="400"/>
              </a:spcBef>
              <a:defRPr sz="500">
                <a:solidFill>
                  <a:srgbClr val="203864"/>
                </a:solidFill>
              </a:defRPr>
            </a:pPr>
          </a:p>
          <a:p>
            <a:pPr marL="214013" indent="-214013" algn="just">
              <a:lnSpc>
                <a:spcPct val="107000"/>
              </a:lnSpc>
              <a:spcBef>
                <a:spcPts val="400"/>
              </a:spcBef>
              <a:buSzPct val="100000"/>
              <a:buFont typeface="Tahoma"/>
              <a:buChar char="※"/>
              <a:defRPr b="1" sz="1300">
                <a:solidFill>
                  <a:srgbClr val="203864"/>
                </a:solidFill>
                <a:latin typeface="Tahoma"/>
                <a:ea typeface="Tahoma"/>
                <a:cs typeface="Tahoma"/>
                <a:sym typeface="Tahoma"/>
              </a:defRPr>
            </a:pPr>
            <a:r>
              <a:t>Plazo de ejecución</a:t>
            </a:r>
            <a:r>
              <a:rPr b="0"/>
              <a:t>. Este valor </a:t>
            </a:r>
            <a:r>
              <a:rPr b="0" u="sng"/>
              <a:t>no será visible públicamente</a:t>
            </a:r>
            <a:r>
              <a:rPr b="0"/>
              <a:t>, ni tendrá efecto en el proceso (ya que la elección de los proyectos no dependerá del plazo de su ejecución). Sin embargo opcionalmente podrá ser cumplimentado para facilitar el desarrollo posterior del proyecto si finalmente es elegido.</a:t>
            </a:r>
          </a:p>
        </p:txBody>
      </p:sp>
      <p:grpSp>
        <p:nvGrpSpPr>
          <p:cNvPr id="216" name="Pentágono 5"/>
          <p:cNvGrpSpPr/>
          <p:nvPr/>
        </p:nvGrpSpPr>
        <p:grpSpPr>
          <a:xfrm>
            <a:off x="-2" y="668709"/>
            <a:ext cx="6618194" cy="442694"/>
            <a:chOff x="0" y="0"/>
            <a:chExt cx="6618192" cy="442693"/>
          </a:xfrm>
        </p:grpSpPr>
        <p:sp>
          <p:nvSpPr>
            <p:cNvPr id="214" name="Shape"/>
            <p:cNvSpPr/>
            <p:nvPr/>
          </p:nvSpPr>
          <p:spPr>
            <a:xfrm>
              <a:off x="0" y="6470"/>
              <a:ext cx="6618192" cy="4297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899" y="0"/>
                  </a:lnTo>
                  <a:lnTo>
                    <a:pt x="21600" y="10800"/>
                  </a:lnTo>
                  <a:lnTo>
                    <a:pt x="20899" y="21600"/>
                  </a:lnTo>
                  <a:lnTo>
                    <a:pt x="0" y="21600"/>
                  </a:lnTo>
                  <a:close/>
                </a:path>
              </a:pathLst>
            </a:custGeom>
            <a:solidFill>
              <a:srgbClr val="8E000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15" name="3.3.- Campos Voluntarios para cualquier opción"/>
            <p:cNvSpPr txBox="1"/>
            <p:nvPr/>
          </p:nvSpPr>
          <p:spPr>
            <a:xfrm>
              <a:off x="0" y="0"/>
              <a:ext cx="6510754" cy="4426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p>
              <a:pPr algn="ctr">
                <a:defRPr b="1" sz="1400">
                  <a:solidFill>
                    <a:srgbClr val="FFFFFF"/>
                  </a:solidFill>
                  <a:latin typeface="Verdana Pro SemiBold"/>
                  <a:ea typeface="Verdana Pro SemiBold"/>
                  <a:cs typeface="Verdana Pro SemiBold"/>
                  <a:sym typeface="Verdana Pro SemiBold"/>
                </a:defRPr>
              </a:pPr>
              <a:r>
                <a:t> </a:t>
              </a:r>
              <a:r>
                <a:rPr cap="small" sz="1800">
                  <a:latin typeface="Franklin Gothic Medium"/>
                  <a:ea typeface="Franklin Gothic Medium"/>
                  <a:cs typeface="Franklin Gothic Medium"/>
                  <a:sym typeface="Franklin Gothic Medium"/>
                </a:rPr>
                <a:t>3.3.- Campos Voluntarios para cualquier opción</a:t>
              </a:r>
            </a:p>
          </p:txBody>
        </p:sp>
      </p:grpSp>
      <p:sp>
        <p:nvSpPr>
          <p:cNvPr id="217" name="Marcador de número de diapositiva 1"/>
          <p:cNvSpPr txBox="1"/>
          <p:nvPr>
            <p:ph type="sldNum" sz="quarter" idx="4294967295"/>
          </p:nvPr>
        </p:nvSpPr>
        <p:spPr>
          <a:xfrm>
            <a:off x="9123600" y="6523871"/>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Rectángulo 2"/>
          <p:cNvSpPr txBox="1"/>
          <p:nvPr/>
        </p:nvSpPr>
        <p:spPr>
          <a:xfrm>
            <a:off x="1063235" y="2424015"/>
            <a:ext cx="7954152" cy="9097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07000"/>
              </a:lnSpc>
              <a:spcBef>
                <a:spcPts val="400"/>
              </a:spcBef>
              <a:defRPr b="1" i="1" sz="1100">
                <a:solidFill>
                  <a:srgbClr val="203864"/>
                </a:solidFill>
                <a:latin typeface="Verdana"/>
                <a:ea typeface="Verdana"/>
                <a:cs typeface="Verdana"/>
                <a:sym typeface="Verdana"/>
              </a:defRPr>
            </a:pPr>
            <a:r>
              <a:t>Comentarios y observaciones</a:t>
            </a:r>
            <a:r>
              <a:rPr b="0" i="0"/>
              <a:t>. </a:t>
            </a:r>
            <a:r>
              <a:rPr b="0" i="0" sz="1000"/>
              <a:t>El contenido de este campo no será visible públicamente. Sólo lo será para el equipo de Participación Ciudadana que gestiona los Presupuestos Participativos, y para el resto del personal que esté evaluando el mismo proyecto que tú, </a:t>
            </a:r>
            <a:r>
              <a:rPr b="0" i="0" sz="1000" u="sng"/>
              <a:t>en el caso de proyectos con evaluación múltiple</a:t>
            </a:r>
            <a:r>
              <a:rPr b="0" i="0" sz="1000"/>
              <a:t>. Cualquier mensaje que quieras transmitir a las anteriores personas podrá ser escrito aquí. Por ejemplo en el caso de que creas que debe evaluar ese proyecto otro Área o Distrito, o de que tengas alguna duda sobre el mismo, o quieras interaccionar con esos otros evaluadores/as.</a:t>
            </a:r>
          </a:p>
        </p:txBody>
      </p:sp>
      <p:grpSp>
        <p:nvGrpSpPr>
          <p:cNvPr id="222" name="Pentágono 5"/>
          <p:cNvGrpSpPr/>
          <p:nvPr/>
        </p:nvGrpSpPr>
        <p:grpSpPr>
          <a:xfrm>
            <a:off x="-2490" y="552543"/>
            <a:ext cx="8552080" cy="700427"/>
            <a:chOff x="0" y="0"/>
            <a:chExt cx="8552078" cy="700425"/>
          </a:xfrm>
        </p:grpSpPr>
        <p:sp>
          <p:nvSpPr>
            <p:cNvPr id="220" name="Shape"/>
            <p:cNvSpPr/>
            <p:nvPr/>
          </p:nvSpPr>
          <p:spPr>
            <a:xfrm>
              <a:off x="0" y="135336"/>
              <a:ext cx="8552080" cy="4297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057" y="0"/>
                  </a:lnTo>
                  <a:lnTo>
                    <a:pt x="21600" y="10800"/>
                  </a:lnTo>
                  <a:lnTo>
                    <a:pt x="21057" y="21600"/>
                  </a:lnTo>
                  <a:lnTo>
                    <a:pt x="0" y="21600"/>
                  </a:lnTo>
                  <a:close/>
                </a:path>
              </a:pathLst>
            </a:custGeom>
            <a:solidFill>
              <a:srgbClr val="8E000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21" name="3.4.- Campos de interlocución con el equipo de participación ciudadana"/>
            <p:cNvSpPr txBox="1"/>
            <p:nvPr/>
          </p:nvSpPr>
          <p:spPr>
            <a:xfrm>
              <a:off x="0" y="0"/>
              <a:ext cx="8444641" cy="7004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p>
              <a:pPr algn="ctr">
                <a:defRPr b="1" sz="1400">
                  <a:solidFill>
                    <a:srgbClr val="FFFFFF"/>
                  </a:solidFill>
                  <a:latin typeface="Verdana Pro SemiBold"/>
                  <a:ea typeface="Verdana Pro SemiBold"/>
                  <a:cs typeface="Verdana Pro SemiBold"/>
                  <a:sym typeface="Verdana Pro SemiBold"/>
                </a:defRPr>
              </a:pPr>
              <a:r>
                <a:t> </a:t>
              </a:r>
              <a:r>
                <a:rPr cap="small" sz="1800">
                  <a:latin typeface="Franklin Gothic Medium"/>
                  <a:ea typeface="Franklin Gothic Medium"/>
                  <a:cs typeface="Franklin Gothic Medium"/>
                  <a:sym typeface="Franklin Gothic Medium"/>
                </a:rPr>
                <a:t>3.4.- Campos de interlocución con el equipo de participación ciudadana</a:t>
              </a:r>
            </a:p>
          </p:txBody>
        </p:sp>
      </p:grpSp>
      <p:sp>
        <p:nvSpPr>
          <p:cNvPr id="223" name="Rectángulo 1"/>
          <p:cNvSpPr txBox="1"/>
          <p:nvPr/>
        </p:nvSpPr>
        <p:spPr>
          <a:xfrm>
            <a:off x="1063238" y="3527926"/>
            <a:ext cx="8015345" cy="4069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07000"/>
              </a:lnSpc>
              <a:spcBef>
                <a:spcPts val="400"/>
              </a:spcBef>
              <a:defRPr sz="1000">
                <a:solidFill>
                  <a:srgbClr val="203864"/>
                </a:solidFill>
                <a:latin typeface="Verdana"/>
                <a:ea typeface="Verdana"/>
                <a:cs typeface="Verdana"/>
                <a:sym typeface="Verdana"/>
              </a:defRPr>
            </a:pPr>
            <a:r>
              <a:t>En el momento que se pulse el botón "</a:t>
            </a:r>
            <a:r>
              <a:rPr b="1" i="1"/>
              <a:t>Guardar cambios</a:t>
            </a:r>
            <a:r>
              <a:t>" se guardará el contenido de los campos cumplimentados, pudiendo completar parcialmente y terminar en otro momento (o por otra persona en el caso de evaluación múltiple).</a:t>
            </a:r>
          </a:p>
        </p:txBody>
      </p:sp>
      <p:sp>
        <p:nvSpPr>
          <p:cNvPr id="224" name="Rectángulo 3"/>
          <p:cNvSpPr txBox="1"/>
          <p:nvPr/>
        </p:nvSpPr>
        <p:spPr>
          <a:xfrm>
            <a:off x="1063235" y="4266239"/>
            <a:ext cx="8015349" cy="1005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000">
                <a:solidFill>
                  <a:srgbClr val="203864"/>
                </a:solidFill>
                <a:latin typeface="Verdana"/>
                <a:ea typeface="Verdana"/>
                <a:cs typeface="Verdana"/>
                <a:sym typeface="Verdana"/>
              </a:defRPr>
            </a:pPr>
            <a:r>
              <a:t>La casilla </a:t>
            </a:r>
            <a:r>
              <a:rPr b="1"/>
              <a:t>"</a:t>
            </a:r>
            <a:r>
              <a:rPr b="1" i="1"/>
              <a:t>Informe finalizado</a:t>
            </a:r>
            <a:r>
              <a:rPr b="1"/>
              <a:t>"</a:t>
            </a:r>
            <a:r>
              <a:t> sólo debe ser marcada una vez se considere que todos los campos han sido cumplimentados. Una vez se marque y se pulse "Guardar cambios" ya no se podrán realizar cambios sobre ninguno de los campos. Además, en caso de marcar el proyecto como inviable, se enviará un email automáticamente al autor del proyecto  informándole del rechazo de su proyecto y mostrándole el texto contenido en el "Informe de inviabilidad". Por eso te pedimos que te asegures bien antes de marcar un informe como finalizado.</a:t>
            </a:r>
            <a:br/>
          </a:p>
        </p:txBody>
      </p:sp>
      <p:sp>
        <p:nvSpPr>
          <p:cNvPr id="225" name="Flecha a la derecha con muesca 7"/>
          <p:cNvSpPr/>
          <p:nvPr/>
        </p:nvSpPr>
        <p:spPr>
          <a:xfrm>
            <a:off x="652604" y="2473173"/>
            <a:ext cx="410633" cy="1780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00"/>
                </a:moveTo>
                <a:lnTo>
                  <a:pt x="16917" y="5400"/>
                </a:lnTo>
                <a:lnTo>
                  <a:pt x="16917" y="0"/>
                </a:lnTo>
                <a:lnTo>
                  <a:pt x="21600" y="10800"/>
                </a:lnTo>
                <a:lnTo>
                  <a:pt x="16917" y="21600"/>
                </a:lnTo>
                <a:lnTo>
                  <a:pt x="16917" y="16200"/>
                </a:lnTo>
                <a:lnTo>
                  <a:pt x="0" y="16200"/>
                </a:lnTo>
                <a:lnTo>
                  <a:pt x="2342" y="10800"/>
                </a:lnTo>
                <a:close/>
              </a:path>
            </a:pathLst>
          </a:custGeom>
          <a:solidFill>
            <a:srgbClr val="203864"/>
          </a:solidFill>
          <a:ln w="12700">
            <a:solidFill>
              <a:srgbClr val="42719B"/>
            </a:solidFill>
            <a:miter/>
          </a:ln>
        </p:spPr>
        <p:txBody>
          <a:bodyPr lIns="45719" rIns="45719" anchor="ctr"/>
          <a:lstStyle/>
          <a:p>
            <a:pPr algn="ctr">
              <a:defRPr sz="1300">
                <a:solidFill>
                  <a:srgbClr val="FFFFFF"/>
                </a:solidFill>
              </a:defRPr>
            </a:pPr>
          </a:p>
        </p:txBody>
      </p:sp>
      <p:sp>
        <p:nvSpPr>
          <p:cNvPr id="226" name="Flecha a la derecha con muesca 11"/>
          <p:cNvSpPr/>
          <p:nvPr/>
        </p:nvSpPr>
        <p:spPr>
          <a:xfrm>
            <a:off x="652604" y="4331729"/>
            <a:ext cx="410633" cy="1780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00"/>
                </a:moveTo>
                <a:lnTo>
                  <a:pt x="16917" y="5400"/>
                </a:lnTo>
                <a:lnTo>
                  <a:pt x="16917" y="0"/>
                </a:lnTo>
                <a:lnTo>
                  <a:pt x="21600" y="10800"/>
                </a:lnTo>
                <a:lnTo>
                  <a:pt x="16917" y="21600"/>
                </a:lnTo>
                <a:lnTo>
                  <a:pt x="16917" y="16200"/>
                </a:lnTo>
                <a:lnTo>
                  <a:pt x="0" y="16200"/>
                </a:lnTo>
                <a:lnTo>
                  <a:pt x="2342" y="10800"/>
                </a:lnTo>
                <a:close/>
              </a:path>
            </a:pathLst>
          </a:custGeom>
          <a:solidFill>
            <a:srgbClr val="203864"/>
          </a:solidFill>
          <a:ln w="12700">
            <a:solidFill>
              <a:srgbClr val="42719B"/>
            </a:solidFill>
            <a:miter/>
          </a:ln>
        </p:spPr>
        <p:txBody>
          <a:bodyPr lIns="45719" rIns="45719" anchor="ctr"/>
          <a:lstStyle/>
          <a:p>
            <a:pPr algn="ctr">
              <a:defRPr sz="1300">
                <a:solidFill>
                  <a:srgbClr val="FFFFFF"/>
                </a:solidFill>
              </a:defRPr>
            </a:pPr>
          </a:p>
        </p:txBody>
      </p:sp>
      <p:sp>
        <p:nvSpPr>
          <p:cNvPr id="227" name="Marcador de número de diapositiva 8"/>
          <p:cNvSpPr txBox="1"/>
          <p:nvPr>
            <p:ph type="sldNum" sz="quarter" idx="4294967295"/>
          </p:nvPr>
        </p:nvSpPr>
        <p:spPr>
          <a:xfrm>
            <a:off x="9123600" y="6523871"/>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116" name="Tabla 1"/>
          <p:cNvGraphicFramePr/>
          <p:nvPr/>
        </p:nvGraphicFramePr>
        <p:xfrm>
          <a:off x="1425709" y="2631237"/>
          <a:ext cx="6677839" cy="253440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275412"/>
                <a:gridCol w="1607628"/>
                <a:gridCol w="228778"/>
                <a:gridCol w="1539117"/>
                <a:gridCol w="1026903"/>
              </a:tblGrid>
              <a:tr h="382553">
                <a:tc>
                  <a:txBody>
                    <a:bodyPr/>
                    <a:lstStyle/>
                    <a:p>
                      <a:pPr marR="122554" algn="l" defTabSz="931133">
                        <a:spcBef>
                          <a:spcPts val="600"/>
                        </a:spcBef>
                        <a:defRPr sz="1800"/>
                      </a:pPr>
                      <a:r>
                        <a:rPr b="1" sz="1500">
                          <a:solidFill>
                            <a:srgbClr val="203864"/>
                          </a:solidFill>
                        </a:rPr>
                        <a:t>FASES</a:t>
                      </a:r>
                    </a:p>
                  </a:txBody>
                  <a:tcPr marL="0" marR="0" marT="0" marB="0" anchor="ctr" anchorCtr="0" horzOverflow="overflow">
                    <a:lnT w="12700">
                      <a:solidFill>
                        <a:schemeClr val="accent1"/>
                      </a:solidFill>
                    </a:lnT>
                    <a:gradFill flip="none" rotWithShape="1">
                      <a:gsLst>
                        <a:gs pos="14000">
                          <a:srgbClr val="FFF2CC"/>
                        </a:gs>
                        <a:gs pos="100000">
                          <a:srgbClr val="FFFFFF"/>
                        </a:gs>
                      </a:gsLst>
                      <a:lin ang="5400000" scaled="0"/>
                    </a:gradFill>
                  </a:tcPr>
                </a:tc>
                <a:tc gridSpan="3">
                  <a:txBody>
                    <a:bodyPr/>
                    <a:lstStyle/>
                    <a:p>
                      <a:pPr marR="122554" algn="ctr" defTabSz="931133">
                        <a:lnSpc>
                          <a:spcPct val="120000"/>
                        </a:lnSpc>
                        <a:spcBef>
                          <a:spcPts val="600"/>
                        </a:spcBef>
                        <a:defRPr sz="1800"/>
                      </a:pPr>
                      <a:r>
                        <a:rPr b="1" sz="1500">
                          <a:solidFill>
                            <a:srgbClr val="203864"/>
                          </a:solidFill>
                        </a:rPr>
                        <a:t>FECHAS</a:t>
                      </a:r>
                    </a:p>
                  </a:txBody>
                  <a:tcPr marL="0" marR="0" marT="0" marB="0" anchor="ctr" anchorCtr="0" horzOverflow="overflow">
                    <a:lnT w="12700">
                      <a:solidFill>
                        <a:schemeClr val="accent1"/>
                      </a:solidFill>
                    </a:lnT>
                    <a:gradFill flip="none" rotWithShape="1">
                      <a:gsLst>
                        <a:gs pos="14000">
                          <a:srgbClr val="FFF2CC"/>
                        </a:gs>
                        <a:gs pos="100000">
                          <a:srgbClr val="FFFFFF"/>
                        </a:gs>
                      </a:gsLst>
                      <a:lin ang="5400000" scaled="0"/>
                    </a:gradFill>
                  </a:tcPr>
                </a:tc>
                <a:tc hMerge="1">
                  <a:tcPr/>
                </a:tc>
                <a:tc hMerge="1">
                  <a:tcPr/>
                </a:tc>
                <a:tc>
                  <a:txBody>
                    <a:bodyPr/>
                    <a:lstStyle/>
                    <a:p>
                      <a:pPr marR="122554" algn="ctr" defTabSz="931133">
                        <a:lnSpc>
                          <a:spcPct val="120000"/>
                        </a:lnSpc>
                        <a:spcBef>
                          <a:spcPts val="600"/>
                        </a:spcBef>
                        <a:defRPr sz="1800"/>
                      </a:pPr>
                      <a:r>
                        <a:rPr b="1" sz="1500">
                          <a:solidFill>
                            <a:srgbClr val="203864"/>
                          </a:solidFill>
                        </a:rPr>
                        <a:t>DÍAS</a:t>
                      </a:r>
                    </a:p>
                  </a:txBody>
                  <a:tcPr marL="0" marR="0" marT="0" marB="0" anchor="ctr" anchorCtr="0" horzOverflow="overflow">
                    <a:lnT w="12700">
                      <a:solidFill>
                        <a:schemeClr val="accent1"/>
                      </a:solidFill>
                    </a:lnT>
                    <a:gradFill flip="none" rotWithShape="1">
                      <a:gsLst>
                        <a:gs pos="14000">
                          <a:srgbClr val="FFF2CC"/>
                        </a:gs>
                        <a:gs pos="100000">
                          <a:srgbClr val="FFFFFF"/>
                        </a:gs>
                      </a:gsLst>
                      <a:lin ang="5400000" scaled="0"/>
                    </a:gradFill>
                  </a:tcPr>
                </a:tc>
              </a:tr>
              <a:tr h="358642">
                <a:tc>
                  <a:txBody>
                    <a:bodyPr/>
                    <a:lstStyle/>
                    <a:p>
                      <a:pPr marR="123189" algn="l" defTabSz="931133">
                        <a:lnSpc>
                          <a:spcPts val="1600"/>
                        </a:lnSpc>
                        <a:spcBef>
                          <a:spcPts val="700"/>
                        </a:spcBef>
                        <a:defRPr sz="1800"/>
                      </a:pPr>
                      <a:r>
                        <a:rPr sz="1100">
                          <a:solidFill>
                            <a:srgbClr val="203864"/>
                          </a:solidFill>
                        </a:rPr>
                        <a:t>PRESENTACIÓN PROYECTOS</a:t>
                      </a:r>
                    </a:p>
                  </a:txBody>
                  <a:tcPr marL="0" marR="0" marT="0" marB="0" anchor="ctr" anchorCtr="0" horzOverflow="overflow">
                    <a:gradFill flip="none" rotWithShape="1">
                      <a:gsLst>
                        <a:gs pos="14000">
                          <a:srgbClr val="FFF2CC"/>
                        </a:gs>
                        <a:gs pos="100000">
                          <a:srgbClr val="FFFFFF"/>
                        </a:gs>
                      </a:gsLst>
                      <a:lin ang="5400000" scaled="0"/>
                    </a:gradFill>
                  </a:tcPr>
                </a:tc>
                <a:tc>
                  <a:txBody>
                    <a:bodyPr/>
                    <a:lstStyle/>
                    <a:p>
                      <a:pPr marR="123189" algn="ctr" defTabSz="931133">
                        <a:lnSpc>
                          <a:spcPts val="1600"/>
                        </a:lnSpc>
                        <a:spcBef>
                          <a:spcPts val="700"/>
                        </a:spcBef>
                        <a:defRPr sz="1800"/>
                      </a:pPr>
                      <a:r>
                        <a:rPr sz="1100">
                          <a:solidFill>
                            <a:srgbClr val="203864"/>
                          </a:solidFill>
                        </a:rPr>
                        <a:t>12 de noviembre 2018</a:t>
                      </a:r>
                    </a:p>
                  </a:txBody>
                  <a:tcPr marL="0" marR="0" marT="0" marB="0" anchor="ctr" anchorCtr="0" horzOverflow="overflow">
                    <a:gradFill flip="none" rotWithShape="1">
                      <a:gsLst>
                        <a:gs pos="14000">
                          <a:srgbClr val="FFF2CC"/>
                        </a:gs>
                        <a:gs pos="100000">
                          <a:srgbClr val="FFFFFF"/>
                        </a:gs>
                      </a:gsLst>
                      <a:lin ang="5400000" scaled="0"/>
                    </a:gradFill>
                  </a:tcPr>
                </a:tc>
                <a:tc>
                  <a:txBody>
                    <a:bodyPr/>
                    <a:lstStyle/>
                    <a:p>
                      <a:pPr marR="123189" algn="ctr" defTabSz="931133">
                        <a:lnSpc>
                          <a:spcPts val="1600"/>
                        </a:lnSpc>
                        <a:spcBef>
                          <a:spcPts val="700"/>
                        </a:spcBef>
                        <a:defRPr sz="1800"/>
                      </a:pPr>
                      <a:r>
                        <a:rPr sz="1100">
                          <a:solidFill>
                            <a:srgbClr val="203864"/>
                          </a:solidFill>
                        </a:rPr>
                        <a:t>-</a:t>
                      </a:r>
                    </a:p>
                  </a:txBody>
                  <a:tcPr marL="0" marR="0" marT="0" marB="0" anchor="ctr" anchorCtr="0" horzOverflow="overflow">
                    <a:gradFill flip="none" rotWithShape="1">
                      <a:gsLst>
                        <a:gs pos="14000">
                          <a:srgbClr val="FFF2CC"/>
                        </a:gs>
                        <a:gs pos="100000">
                          <a:srgbClr val="FFFFFF"/>
                        </a:gs>
                      </a:gsLst>
                      <a:lin ang="5400000" scaled="0"/>
                    </a:gradFill>
                  </a:tcPr>
                </a:tc>
                <a:tc>
                  <a:txBody>
                    <a:bodyPr/>
                    <a:lstStyle/>
                    <a:p>
                      <a:pPr marR="123189" algn="ctr" defTabSz="931133">
                        <a:lnSpc>
                          <a:spcPts val="1600"/>
                        </a:lnSpc>
                        <a:spcBef>
                          <a:spcPts val="700"/>
                        </a:spcBef>
                        <a:defRPr sz="1800"/>
                      </a:pPr>
                      <a:r>
                        <a:rPr sz="1100">
                          <a:solidFill>
                            <a:srgbClr val="203864"/>
                          </a:solidFill>
                        </a:rPr>
                        <a:t>6 enero 2019</a:t>
                      </a:r>
                    </a:p>
                  </a:txBody>
                  <a:tcPr marL="0" marR="0" marT="0" marB="0" anchor="ctr" anchorCtr="0" horzOverflow="overflow">
                    <a:gradFill flip="none" rotWithShape="1">
                      <a:gsLst>
                        <a:gs pos="14000">
                          <a:srgbClr val="FFF2CC"/>
                        </a:gs>
                        <a:gs pos="100000">
                          <a:srgbClr val="FFFFFF"/>
                        </a:gs>
                      </a:gsLst>
                      <a:lin ang="5400000" scaled="0"/>
                    </a:gradFill>
                  </a:tcPr>
                </a:tc>
                <a:tc>
                  <a:txBody>
                    <a:bodyPr/>
                    <a:lstStyle/>
                    <a:p>
                      <a:pPr marR="123189" algn="ctr" defTabSz="931133">
                        <a:lnSpc>
                          <a:spcPts val="1600"/>
                        </a:lnSpc>
                        <a:spcBef>
                          <a:spcPts val="700"/>
                        </a:spcBef>
                        <a:defRPr sz="1800"/>
                      </a:pPr>
                      <a:r>
                        <a:rPr sz="1100">
                          <a:solidFill>
                            <a:srgbClr val="203864"/>
                          </a:solidFill>
                        </a:rPr>
                        <a:t>56</a:t>
                      </a:r>
                    </a:p>
                  </a:txBody>
                  <a:tcPr marL="0" marR="0" marT="0" marB="0" anchor="ctr" anchorCtr="0" horzOverflow="overflow">
                    <a:gradFill flip="none" rotWithShape="1">
                      <a:gsLst>
                        <a:gs pos="14000">
                          <a:srgbClr val="FFF2CC"/>
                        </a:gs>
                        <a:gs pos="100000">
                          <a:srgbClr val="FFFFFF"/>
                        </a:gs>
                      </a:gsLst>
                      <a:lin ang="5400000" scaled="0"/>
                    </a:gradFill>
                  </a:tcPr>
                </a:tc>
              </a:tr>
              <a:tr h="358642">
                <a:tc>
                  <a:txBody>
                    <a:bodyPr/>
                    <a:lstStyle/>
                    <a:p>
                      <a:pPr marR="123189" algn="l" defTabSz="931133">
                        <a:lnSpc>
                          <a:spcPts val="1600"/>
                        </a:lnSpc>
                        <a:spcBef>
                          <a:spcPts val="700"/>
                        </a:spcBef>
                        <a:defRPr sz="1800"/>
                      </a:pPr>
                      <a:r>
                        <a:rPr sz="1100">
                          <a:solidFill>
                            <a:srgbClr val="203864"/>
                          </a:solidFill>
                        </a:rPr>
                        <a:t>REVISIÓN INICIAL DE PROYECTOS</a:t>
                      </a:r>
                    </a:p>
                  </a:txBody>
                  <a:tcPr marL="0" marR="0" marT="0" marB="0" anchor="ctr" anchorCtr="0" horzOverflow="overflow">
                    <a:gradFill flip="none" rotWithShape="1">
                      <a:gsLst>
                        <a:gs pos="14000">
                          <a:srgbClr val="FFF2CC"/>
                        </a:gs>
                        <a:gs pos="100000">
                          <a:srgbClr val="FFFFFF"/>
                        </a:gs>
                      </a:gsLst>
                      <a:lin ang="5400000" scaled="0"/>
                    </a:gradFill>
                  </a:tcPr>
                </a:tc>
                <a:tc>
                  <a:txBody>
                    <a:bodyPr/>
                    <a:lstStyle/>
                    <a:p>
                      <a:pPr marR="123189" algn="ctr" defTabSz="931133">
                        <a:lnSpc>
                          <a:spcPts val="1600"/>
                        </a:lnSpc>
                        <a:spcBef>
                          <a:spcPts val="700"/>
                        </a:spcBef>
                        <a:defRPr sz="1800"/>
                      </a:pPr>
                      <a:r>
                        <a:rPr sz="1100">
                          <a:solidFill>
                            <a:srgbClr val="203864"/>
                          </a:solidFill>
                        </a:rPr>
                        <a:t>7 enero 2019</a:t>
                      </a:r>
                    </a:p>
                  </a:txBody>
                  <a:tcPr marL="0" marR="0" marT="0" marB="0" anchor="ctr" anchorCtr="0" horzOverflow="overflow">
                    <a:gradFill flip="none" rotWithShape="1">
                      <a:gsLst>
                        <a:gs pos="14000">
                          <a:srgbClr val="FFF2CC"/>
                        </a:gs>
                        <a:gs pos="100000">
                          <a:srgbClr val="FFFFFF"/>
                        </a:gs>
                      </a:gsLst>
                      <a:lin ang="5400000" scaled="0"/>
                    </a:gradFill>
                  </a:tcPr>
                </a:tc>
                <a:tc>
                  <a:txBody>
                    <a:bodyPr/>
                    <a:lstStyle/>
                    <a:p>
                      <a:pPr marR="123189" algn="ctr" defTabSz="931133">
                        <a:lnSpc>
                          <a:spcPts val="1600"/>
                        </a:lnSpc>
                        <a:spcBef>
                          <a:spcPts val="700"/>
                        </a:spcBef>
                        <a:defRPr sz="1800"/>
                      </a:pPr>
                      <a:r>
                        <a:rPr sz="1100">
                          <a:solidFill>
                            <a:srgbClr val="203864"/>
                          </a:solidFill>
                        </a:rPr>
                        <a:t>-</a:t>
                      </a:r>
                    </a:p>
                  </a:txBody>
                  <a:tcPr marL="0" marR="0" marT="0" marB="0" anchor="ctr" anchorCtr="0" horzOverflow="overflow">
                    <a:gradFill flip="none" rotWithShape="1">
                      <a:gsLst>
                        <a:gs pos="14000">
                          <a:srgbClr val="FFF2CC"/>
                        </a:gs>
                        <a:gs pos="100000">
                          <a:srgbClr val="FFFFFF"/>
                        </a:gs>
                      </a:gsLst>
                      <a:lin ang="5400000" scaled="0"/>
                    </a:gradFill>
                  </a:tcPr>
                </a:tc>
                <a:tc>
                  <a:txBody>
                    <a:bodyPr/>
                    <a:lstStyle/>
                    <a:p>
                      <a:pPr marR="123189" algn="ctr" defTabSz="931133">
                        <a:lnSpc>
                          <a:spcPts val="1600"/>
                        </a:lnSpc>
                        <a:spcBef>
                          <a:spcPts val="700"/>
                        </a:spcBef>
                        <a:defRPr sz="1800"/>
                      </a:pPr>
                      <a:r>
                        <a:rPr sz="1100">
                          <a:solidFill>
                            <a:srgbClr val="203864"/>
                          </a:solidFill>
                        </a:rPr>
                        <a:t>14 enero 2019</a:t>
                      </a:r>
                    </a:p>
                  </a:txBody>
                  <a:tcPr marL="0" marR="0" marT="0" marB="0" anchor="ctr" anchorCtr="0" horzOverflow="overflow">
                    <a:gradFill flip="none" rotWithShape="1">
                      <a:gsLst>
                        <a:gs pos="14000">
                          <a:srgbClr val="FFF2CC"/>
                        </a:gs>
                        <a:gs pos="100000">
                          <a:srgbClr val="FFFFFF"/>
                        </a:gs>
                      </a:gsLst>
                      <a:lin ang="5400000" scaled="0"/>
                    </a:gradFill>
                  </a:tcPr>
                </a:tc>
                <a:tc>
                  <a:txBody>
                    <a:bodyPr/>
                    <a:lstStyle/>
                    <a:p>
                      <a:pPr marR="123189" algn="ctr" defTabSz="931133">
                        <a:lnSpc>
                          <a:spcPts val="1600"/>
                        </a:lnSpc>
                        <a:spcBef>
                          <a:spcPts val="700"/>
                        </a:spcBef>
                        <a:defRPr sz="1800"/>
                      </a:pPr>
                      <a:r>
                        <a:rPr sz="1100">
                          <a:solidFill>
                            <a:srgbClr val="203864"/>
                          </a:solidFill>
                        </a:rPr>
                        <a:t>8</a:t>
                      </a:r>
                    </a:p>
                  </a:txBody>
                  <a:tcPr marL="0" marR="0" marT="0" marB="0" anchor="ctr" anchorCtr="0" horzOverflow="overflow">
                    <a:gradFill flip="none" rotWithShape="1">
                      <a:gsLst>
                        <a:gs pos="14000">
                          <a:srgbClr val="FFF2CC"/>
                        </a:gs>
                        <a:gs pos="100000">
                          <a:srgbClr val="FFFFFF"/>
                        </a:gs>
                      </a:gsLst>
                      <a:lin ang="5400000" scaled="0"/>
                    </a:gradFill>
                  </a:tcPr>
                </a:tc>
              </a:tr>
              <a:tr h="358642">
                <a:tc>
                  <a:txBody>
                    <a:bodyPr/>
                    <a:lstStyle/>
                    <a:p>
                      <a:pPr marR="123189" algn="l" defTabSz="931133">
                        <a:lnSpc>
                          <a:spcPts val="1600"/>
                        </a:lnSpc>
                        <a:spcBef>
                          <a:spcPts val="700"/>
                        </a:spcBef>
                        <a:defRPr sz="1800"/>
                      </a:pPr>
                      <a:r>
                        <a:rPr sz="1100">
                          <a:solidFill>
                            <a:srgbClr val="203864"/>
                          </a:solidFill>
                        </a:rPr>
                        <a:t>FASE DE APOYOS</a:t>
                      </a:r>
                    </a:p>
                  </a:txBody>
                  <a:tcPr marL="0" marR="0" marT="0" marB="0" anchor="ctr" anchorCtr="0" horzOverflow="overflow">
                    <a:gradFill flip="none" rotWithShape="1">
                      <a:gsLst>
                        <a:gs pos="14000">
                          <a:srgbClr val="FFF2CC"/>
                        </a:gs>
                        <a:gs pos="100000">
                          <a:srgbClr val="FFFFFF"/>
                        </a:gs>
                      </a:gsLst>
                      <a:lin ang="5400000" scaled="0"/>
                    </a:gradFill>
                  </a:tcPr>
                </a:tc>
                <a:tc>
                  <a:txBody>
                    <a:bodyPr/>
                    <a:lstStyle/>
                    <a:p>
                      <a:pPr marR="123189" algn="ctr" defTabSz="931133">
                        <a:lnSpc>
                          <a:spcPts val="1600"/>
                        </a:lnSpc>
                        <a:spcBef>
                          <a:spcPts val="700"/>
                        </a:spcBef>
                        <a:defRPr sz="1800"/>
                      </a:pPr>
                      <a:r>
                        <a:rPr sz="1100">
                          <a:solidFill>
                            <a:srgbClr val="203864"/>
                          </a:solidFill>
                        </a:rPr>
                        <a:t>15 enero 2019</a:t>
                      </a:r>
                    </a:p>
                  </a:txBody>
                  <a:tcPr marL="0" marR="0" marT="0" marB="0" anchor="ctr" anchorCtr="0" horzOverflow="overflow">
                    <a:gradFill flip="none" rotWithShape="1">
                      <a:gsLst>
                        <a:gs pos="14000">
                          <a:srgbClr val="FFF2CC"/>
                        </a:gs>
                        <a:gs pos="100000">
                          <a:srgbClr val="FFFFFF"/>
                        </a:gs>
                      </a:gsLst>
                      <a:lin ang="5400000" scaled="0"/>
                    </a:gradFill>
                  </a:tcPr>
                </a:tc>
                <a:tc>
                  <a:txBody>
                    <a:bodyPr/>
                    <a:lstStyle/>
                    <a:p>
                      <a:pPr marR="123189" algn="ctr" defTabSz="931133">
                        <a:lnSpc>
                          <a:spcPts val="1600"/>
                        </a:lnSpc>
                        <a:spcBef>
                          <a:spcPts val="700"/>
                        </a:spcBef>
                        <a:defRPr sz="1800"/>
                      </a:pPr>
                      <a:r>
                        <a:rPr sz="1100">
                          <a:solidFill>
                            <a:srgbClr val="203864"/>
                          </a:solidFill>
                        </a:rPr>
                        <a:t>-</a:t>
                      </a:r>
                    </a:p>
                  </a:txBody>
                  <a:tcPr marL="0" marR="0" marT="0" marB="0" anchor="ctr" anchorCtr="0" horzOverflow="overflow">
                    <a:gradFill flip="none" rotWithShape="1">
                      <a:gsLst>
                        <a:gs pos="14000">
                          <a:srgbClr val="FFF2CC"/>
                        </a:gs>
                        <a:gs pos="100000">
                          <a:srgbClr val="FFFFFF"/>
                        </a:gs>
                      </a:gsLst>
                      <a:lin ang="5400000" scaled="0"/>
                    </a:gradFill>
                  </a:tcPr>
                </a:tc>
                <a:tc>
                  <a:txBody>
                    <a:bodyPr/>
                    <a:lstStyle/>
                    <a:p>
                      <a:pPr marR="123189" algn="ctr" defTabSz="931133">
                        <a:lnSpc>
                          <a:spcPts val="1600"/>
                        </a:lnSpc>
                        <a:spcBef>
                          <a:spcPts val="700"/>
                        </a:spcBef>
                        <a:defRPr sz="1800"/>
                      </a:pPr>
                      <a:r>
                        <a:rPr sz="1100">
                          <a:solidFill>
                            <a:srgbClr val="203864"/>
                          </a:solidFill>
                        </a:rPr>
                        <a:t>29 enero 2019</a:t>
                      </a:r>
                    </a:p>
                  </a:txBody>
                  <a:tcPr marL="0" marR="0" marT="0" marB="0" anchor="ctr" anchorCtr="0" horzOverflow="overflow">
                    <a:gradFill flip="none" rotWithShape="1">
                      <a:gsLst>
                        <a:gs pos="14000">
                          <a:srgbClr val="FFF2CC"/>
                        </a:gs>
                        <a:gs pos="100000">
                          <a:srgbClr val="FFFFFF"/>
                        </a:gs>
                      </a:gsLst>
                      <a:lin ang="5400000" scaled="0"/>
                    </a:gradFill>
                  </a:tcPr>
                </a:tc>
                <a:tc>
                  <a:txBody>
                    <a:bodyPr/>
                    <a:lstStyle/>
                    <a:p>
                      <a:pPr marR="123189" algn="ctr" defTabSz="931133">
                        <a:lnSpc>
                          <a:spcPts val="1600"/>
                        </a:lnSpc>
                        <a:spcBef>
                          <a:spcPts val="700"/>
                        </a:spcBef>
                        <a:defRPr sz="1800"/>
                      </a:pPr>
                      <a:r>
                        <a:rPr sz="1100">
                          <a:solidFill>
                            <a:srgbClr val="203864"/>
                          </a:solidFill>
                        </a:rPr>
                        <a:t>15</a:t>
                      </a:r>
                    </a:p>
                  </a:txBody>
                  <a:tcPr marL="0" marR="0" marT="0" marB="0" anchor="ctr" anchorCtr="0" horzOverflow="overflow">
                    <a:gradFill flip="none" rotWithShape="1">
                      <a:gsLst>
                        <a:gs pos="14000">
                          <a:srgbClr val="FFF2CC"/>
                        </a:gs>
                        <a:gs pos="100000">
                          <a:srgbClr val="FFFFFF"/>
                        </a:gs>
                      </a:gsLst>
                      <a:lin ang="5400000" scaled="0"/>
                    </a:gradFill>
                  </a:tcPr>
                </a:tc>
              </a:tr>
              <a:tr h="358642">
                <a:tc>
                  <a:txBody>
                    <a:bodyPr/>
                    <a:lstStyle/>
                    <a:p>
                      <a:pPr marR="123189" algn="l" defTabSz="931133">
                        <a:lnSpc>
                          <a:spcPts val="1600"/>
                        </a:lnSpc>
                        <a:spcBef>
                          <a:spcPts val="700"/>
                        </a:spcBef>
                        <a:defRPr sz="1800"/>
                      </a:pPr>
                      <a:r>
                        <a:rPr sz="1100">
                          <a:solidFill>
                            <a:srgbClr val="203864"/>
                          </a:solidFill>
                        </a:rPr>
                        <a:t>EVALUACIÓN DE PROYECTOS</a:t>
                      </a:r>
                    </a:p>
                  </a:txBody>
                  <a:tcPr marL="0" marR="0" marT="0" marB="0" anchor="ctr" anchorCtr="0" horzOverflow="overflow">
                    <a:gradFill flip="none" rotWithShape="1">
                      <a:gsLst>
                        <a:gs pos="14000">
                          <a:srgbClr val="FFF2CC"/>
                        </a:gs>
                        <a:gs pos="100000">
                          <a:srgbClr val="FFFFFF"/>
                        </a:gs>
                      </a:gsLst>
                      <a:lin ang="5400000" scaled="0"/>
                    </a:gradFill>
                  </a:tcPr>
                </a:tc>
                <a:tc>
                  <a:txBody>
                    <a:bodyPr/>
                    <a:lstStyle/>
                    <a:p>
                      <a:pPr marR="123189" algn="ctr" defTabSz="931133">
                        <a:lnSpc>
                          <a:spcPts val="1600"/>
                        </a:lnSpc>
                        <a:spcBef>
                          <a:spcPts val="700"/>
                        </a:spcBef>
                        <a:defRPr sz="1800"/>
                      </a:pPr>
                      <a:r>
                        <a:rPr sz="1100">
                          <a:solidFill>
                            <a:srgbClr val="203864"/>
                          </a:solidFill>
                        </a:rPr>
                        <a:t>30 enero 2019</a:t>
                      </a:r>
                    </a:p>
                  </a:txBody>
                  <a:tcPr marL="0" marR="0" marT="0" marB="0" anchor="ctr" anchorCtr="0" horzOverflow="overflow">
                    <a:gradFill flip="none" rotWithShape="1">
                      <a:gsLst>
                        <a:gs pos="14000">
                          <a:srgbClr val="FFF2CC"/>
                        </a:gs>
                        <a:gs pos="100000">
                          <a:srgbClr val="FFFFFF"/>
                        </a:gs>
                      </a:gsLst>
                      <a:lin ang="5400000" scaled="0"/>
                    </a:gradFill>
                  </a:tcPr>
                </a:tc>
                <a:tc>
                  <a:txBody>
                    <a:bodyPr/>
                    <a:lstStyle/>
                    <a:p>
                      <a:pPr marR="123189" algn="ctr" defTabSz="931133">
                        <a:lnSpc>
                          <a:spcPts val="1600"/>
                        </a:lnSpc>
                        <a:spcBef>
                          <a:spcPts val="700"/>
                        </a:spcBef>
                        <a:defRPr sz="1800"/>
                      </a:pPr>
                      <a:r>
                        <a:rPr sz="1100">
                          <a:solidFill>
                            <a:srgbClr val="203864"/>
                          </a:solidFill>
                        </a:rPr>
                        <a:t>-</a:t>
                      </a:r>
                    </a:p>
                  </a:txBody>
                  <a:tcPr marL="0" marR="0" marT="0" marB="0" anchor="ctr" anchorCtr="0" horzOverflow="overflow">
                    <a:gradFill flip="none" rotWithShape="1">
                      <a:gsLst>
                        <a:gs pos="14000">
                          <a:srgbClr val="FFF2CC"/>
                        </a:gs>
                        <a:gs pos="100000">
                          <a:srgbClr val="FFFFFF"/>
                        </a:gs>
                      </a:gsLst>
                      <a:lin ang="5400000" scaled="0"/>
                    </a:gradFill>
                  </a:tcPr>
                </a:tc>
                <a:tc>
                  <a:txBody>
                    <a:bodyPr/>
                    <a:lstStyle/>
                    <a:p>
                      <a:pPr marR="123189" algn="ctr" defTabSz="931133">
                        <a:lnSpc>
                          <a:spcPts val="1600"/>
                        </a:lnSpc>
                        <a:spcBef>
                          <a:spcPts val="700"/>
                        </a:spcBef>
                        <a:defRPr sz="1800"/>
                      </a:pPr>
                      <a:r>
                        <a:rPr sz="1100">
                          <a:solidFill>
                            <a:srgbClr val="203864"/>
                          </a:solidFill>
                        </a:rPr>
                        <a:t>26 mayo 2019</a:t>
                      </a:r>
                    </a:p>
                  </a:txBody>
                  <a:tcPr marL="0" marR="0" marT="0" marB="0" anchor="ctr" anchorCtr="0" horzOverflow="overflow">
                    <a:gradFill flip="none" rotWithShape="1">
                      <a:gsLst>
                        <a:gs pos="14000">
                          <a:srgbClr val="FFF2CC"/>
                        </a:gs>
                        <a:gs pos="100000">
                          <a:srgbClr val="FFFFFF"/>
                        </a:gs>
                      </a:gsLst>
                      <a:lin ang="5400000" scaled="0"/>
                    </a:gradFill>
                  </a:tcPr>
                </a:tc>
                <a:tc>
                  <a:txBody>
                    <a:bodyPr/>
                    <a:lstStyle/>
                    <a:p>
                      <a:pPr marR="123189" algn="ctr" defTabSz="931133">
                        <a:lnSpc>
                          <a:spcPts val="1600"/>
                        </a:lnSpc>
                        <a:spcBef>
                          <a:spcPts val="700"/>
                        </a:spcBef>
                        <a:defRPr sz="1800"/>
                      </a:pPr>
                      <a:r>
                        <a:rPr sz="1200">
                          <a:solidFill>
                            <a:srgbClr val="203864"/>
                          </a:solidFill>
                        </a:rPr>
                        <a:t>117</a:t>
                      </a:r>
                    </a:p>
                  </a:txBody>
                  <a:tcPr marL="0" marR="0" marT="0" marB="0" anchor="ctr" anchorCtr="0" horzOverflow="overflow">
                    <a:gradFill flip="none" rotWithShape="1">
                      <a:gsLst>
                        <a:gs pos="14000">
                          <a:srgbClr val="FFF2CC"/>
                        </a:gs>
                        <a:gs pos="100000">
                          <a:srgbClr val="FFFFFF"/>
                        </a:gs>
                      </a:gsLst>
                      <a:lin ang="5400000" scaled="0"/>
                    </a:gradFill>
                  </a:tcPr>
                </a:tc>
              </a:tr>
              <a:tr h="358642">
                <a:tc>
                  <a:txBody>
                    <a:bodyPr/>
                    <a:lstStyle/>
                    <a:p>
                      <a:pPr marR="123189" algn="l" defTabSz="931133">
                        <a:lnSpc>
                          <a:spcPts val="1600"/>
                        </a:lnSpc>
                        <a:spcBef>
                          <a:spcPts val="700"/>
                        </a:spcBef>
                        <a:defRPr sz="1800"/>
                      </a:pPr>
                      <a:r>
                        <a:rPr sz="1100">
                          <a:solidFill>
                            <a:srgbClr val="203864"/>
                          </a:solidFill>
                        </a:rPr>
                        <a:t>REVISIÓN DE COSTES / VIABILIDAD</a:t>
                      </a:r>
                    </a:p>
                  </a:txBody>
                  <a:tcPr marL="0" marR="0" marT="0" marB="0" anchor="ctr" anchorCtr="0" horzOverflow="overflow">
                    <a:gradFill flip="none" rotWithShape="1">
                      <a:gsLst>
                        <a:gs pos="14000">
                          <a:srgbClr val="FFF2CC"/>
                        </a:gs>
                        <a:gs pos="100000">
                          <a:srgbClr val="FFFFFF"/>
                        </a:gs>
                      </a:gsLst>
                      <a:lin ang="5400000" scaled="0"/>
                    </a:gradFill>
                  </a:tcPr>
                </a:tc>
                <a:tc>
                  <a:txBody>
                    <a:bodyPr/>
                    <a:lstStyle/>
                    <a:p>
                      <a:pPr marR="123189" algn="ctr" defTabSz="931133">
                        <a:lnSpc>
                          <a:spcPts val="1600"/>
                        </a:lnSpc>
                        <a:spcBef>
                          <a:spcPts val="700"/>
                        </a:spcBef>
                        <a:defRPr sz="1800"/>
                      </a:pPr>
                      <a:r>
                        <a:rPr sz="1100">
                          <a:solidFill>
                            <a:srgbClr val="203864"/>
                          </a:solidFill>
                        </a:rPr>
                        <a:t>27 mayo 2019</a:t>
                      </a:r>
                    </a:p>
                  </a:txBody>
                  <a:tcPr marL="0" marR="0" marT="0" marB="0" anchor="ctr" anchorCtr="0" horzOverflow="overflow">
                    <a:gradFill flip="none" rotWithShape="1">
                      <a:gsLst>
                        <a:gs pos="14000">
                          <a:srgbClr val="FFF2CC"/>
                        </a:gs>
                        <a:gs pos="100000">
                          <a:srgbClr val="FFFFFF"/>
                        </a:gs>
                      </a:gsLst>
                      <a:lin ang="5400000" scaled="0"/>
                    </a:gradFill>
                  </a:tcPr>
                </a:tc>
                <a:tc>
                  <a:txBody>
                    <a:bodyPr/>
                    <a:lstStyle/>
                    <a:p>
                      <a:pPr marR="123189" algn="ctr" defTabSz="931133">
                        <a:lnSpc>
                          <a:spcPts val="1600"/>
                        </a:lnSpc>
                        <a:spcBef>
                          <a:spcPts val="700"/>
                        </a:spcBef>
                        <a:defRPr sz="1800"/>
                      </a:pPr>
                      <a:r>
                        <a:rPr sz="1100">
                          <a:solidFill>
                            <a:srgbClr val="203864"/>
                          </a:solidFill>
                        </a:rPr>
                        <a:t>-</a:t>
                      </a:r>
                    </a:p>
                  </a:txBody>
                  <a:tcPr marL="0" marR="0" marT="0" marB="0" anchor="ctr" anchorCtr="0" horzOverflow="overflow">
                    <a:gradFill flip="none" rotWithShape="1">
                      <a:gsLst>
                        <a:gs pos="14000">
                          <a:srgbClr val="FFF2CC"/>
                        </a:gs>
                        <a:gs pos="100000">
                          <a:srgbClr val="FFFFFF"/>
                        </a:gs>
                      </a:gsLst>
                      <a:lin ang="5400000" scaled="0"/>
                    </a:gradFill>
                  </a:tcPr>
                </a:tc>
                <a:tc>
                  <a:txBody>
                    <a:bodyPr/>
                    <a:lstStyle/>
                    <a:p>
                      <a:pPr marR="123189" algn="ctr" defTabSz="931133">
                        <a:lnSpc>
                          <a:spcPts val="1600"/>
                        </a:lnSpc>
                        <a:spcBef>
                          <a:spcPts val="700"/>
                        </a:spcBef>
                        <a:defRPr sz="1800"/>
                      </a:pPr>
                      <a:r>
                        <a:rPr sz="1100">
                          <a:solidFill>
                            <a:srgbClr val="203864"/>
                          </a:solidFill>
                        </a:rPr>
                        <a:t>2 junio 2019</a:t>
                      </a:r>
                    </a:p>
                  </a:txBody>
                  <a:tcPr marL="0" marR="0" marT="0" marB="0" anchor="ctr" anchorCtr="0" horzOverflow="overflow">
                    <a:gradFill flip="none" rotWithShape="1">
                      <a:gsLst>
                        <a:gs pos="14000">
                          <a:srgbClr val="FFF2CC"/>
                        </a:gs>
                        <a:gs pos="100000">
                          <a:srgbClr val="FFFFFF"/>
                        </a:gs>
                      </a:gsLst>
                      <a:lin ang="5400000" scaled="0"/>
                    </a:gradFill>
                  </a:tcPr>
                </a:tc>
                <a:tc>
                  <a:txBody>
                    <a:bodyPr/>
                    <a:lstStyle/>
                    <a:p>
                      <a:pPr marR="123189" algn="ctr" defTabSz="931133">
                        <a:lnSpc>
                          <a:spcPts val="1600"/>
                        </a:lnSpc>
                        <a:spcBef>
                          <a:spcPts val="700"/>
                        </a:spcBef>
                        <a:defRPr sz="1800"/>
                      </a:pPr>
                      <a:r>
                        <a:rPr sz="1100">
                          <a:solidFill>
                            <a:srgbClr val="203864"/>
                          </a:solidFill>
                        </a:rPr>
                        <a:t>7</a:t>
                      </a:r>
                    </a:p>
                  </a:txBody>
                  <a:tcPr marL="0" marR="0" marT="0" marB="0" anchor="ctr" anchorCtr="0" horzOverflow="overflow">
                    <a:gradFill flip="none" rotWithShape="1">
                      <a:gsLst>
                        <a:gs pos="14000">
                          <a:srgbClr val="FFF2CC"/>
                        </a:gs>
                        <a:gs pos="100000">
                          <a:srgbClr val="FFFFFF"/>
                        </a:gs>
                      </a:gsLst>
                      <a:lin ang="5400000" scaled="0"/>
                    </a:gradFill>
                  </a:tcPr>
                </a:tc>
              </a:tr>
              <a:tr h="358642">
                <a:tc>
                  <a:txBody>
                    <a:bodyPr/>
                    <a:lstStyle/>
                    <a:p>
                      <a:pPr marR="123189" algn="l" defTabSz="931133">
                        <a:lnSpc>
                          <a:spcPts val="1600"/>
                        </a:lnSpc>
                        <a:spcBef>
                          <a:spcPts val="700"/>
                        </a:spcBef>
                        <a:defRPr sz="1800"/>
                      </a:pPr>
                      <a:r>
                        <a:rPr sz="1100">
                          <a:solidFill>
                            <a:srgbClr val="203864"/>
                          </a:solidFill>
                        </a:rPr>
                        <a:t>VOTACIÓN FINAL</a:t>
                      </a:r>
                    </a:p>
                  </a:txBody>
                  <a:tcPr marL="0" marR="0" marT="0" marB="0" anchor="ctr" anchorCtr="0" horzOverflow="overflow">
                    <a:lnB w="12700">
                      <a:solidFill>
                        <a:schemeClr val="accent1"/>
                      </a:solidFill>
                    </a:lnB>
                    <a:gradFill flip="none" rotWithShape="1">
                      <a:gsLst>
                        <a:gs pos="14000">
                          <a:srgbClr val="FFF2CC"/>
                        </a:gs>
                        <a:gs pos="100000">
                          <a:srgbClr val="FFFFFF"/>
                        </a:gs>
                      </a:gsLst>
                      <a:lin ang="5400000" scaled="0"/>
                    </a:gradFill>
                  </a:tcPr>
                </a:tc>
                <a:tc>
                  <a:txBody>
                    <a:bodyPr/>
                    <a:lstStyle/>
                    <a:p>
                      <a:pPr marR="123189" algn="ctr" defTabSz="931133">
                        <a:lnSpc>
                          <a:spcPts val="1600"/>
                        </a:lnSpc>
                        <a:spcBef>
                          <a:spcPts val="700"/>
                        </a:spcBef>
                        <a:defRPr sz="1800"/>
                      </a:pPr>
                      <a:r>
                        <a:rPr sz="1100">
                          <a:solidFill>
                            <a:srgbClr val="203864"/>
                          </a:solidFill>
                        </a:rPr>
                        <a:t>3 junio 2019</a:t>
                      </a:r>
                    </a:p>
                  </a:txBody>
                  <a:tcPr marL="0" marR="0" marT="0" marB="0" anchor="ctr" anchorCtr="0" horzOverflow="overflow">
                    <a:lnB w="12700">
                      <a:solidFill>
                        <a:schemeClr val="accent1"/>
                      </a:solidFill>
                    </a:lnB>
                    <a:gradFill flip="none" rotWithShape="1">
                      <a:gsLst>
                        <a:gs pos="14000">
                          <a:srgbClr val="FFF2CC"/>
                        </a:gs>
                        <a:gs pos="100000">
                          <a:srgbClr val="FFFFFF"/>
                        </a:gs>
                      </a:gsLst>
                      <a:lin ang="5400000" scaled="0"/>
                    </a:gradFill>
                  </a:tcPr>
                </a:tc>
                <a:tc>
                  <a:txBody>
                    <a:bodyPr/>
                    <a:lstStyle/>
                    <a:p>
                      <a:pPr marR="123189" algn="ctr" defTabSz="931133">
                        <a:lnSpc>
                          <a:spcPts val="1600"/>
                        </a:lnSpc>
                        <a:spcBef>
                          <a:spcPts val="700"/>
                        </a:spcBef>
                        <a:defRPr sz="1800"/>
                      </a:pPr>
                      <a:r>
                        <a:rPr sz="1100">
                          <a:solidFill>
                            <a:srgbClr val="203864"/>
                          </a:solidFill>
                        </a:rPr>
                        <a:t>-</a:t>
                      </a:r>
                    </a:p>
                  </a:txBody>
                  <a:tcPr marL="0" marR="0" marT="0" marB="0" anchor="ctr" anchorCtr="0" horzOverflow="overflow">
                    <a:lnB w="12700">
                      <a:solidFill>
                        <a:schemeClr val="accent1"/>
                      </a:solidFill>
                    </a:lnB>
                    <a:gradFill flip="none" rotWithShape="1">
                      <a:gsLst>
                        <a:gs pos="14000">
                          <a:srgbClr val="FFF2CC"/>
                        </a:gs>
                        <a:gs pos="100000">
                          <a:srgbClr val="FFFFFF"/>
                        </a:gs>
                      </a:gsLst>
                      <a:lin ang="5400000" scaled="0"/>
                    </a:gradFill>
                  </a:tcPr>
                </a:tc>
                <a:tc>
                  <a:txBody>
                    <a:bodyPr/>
                    <a:lstStyle/>
                    <a:p>
                      <a:pPr marR="123189" algn="ctr" defTabSz="931133">
                        <a:lnSpc>
                          <a:spcPts val="1600"/>
                        </a:lnSpc>
                        <a:spcBef>
                          <a:spcPts val="700"/>
                        </a:spcBef>
                        <a:defRPr sz="1800"/>
                      </a:pPr>
                      <a:r>
                        <a:rPr sz="1100">
                          <a:solidFill>
                            <a:srgbClr val="203864"/>
                          </a:solidFill>
                        </a:rPr>
                        <a:t>30 junio 2019</a:t>
                      </a:r>
                    </a:p>
                  </a:txBody>
                  <a:tcPr marL="0" marR="0" marT="0" marB="0" anchor="ctr" anchorCtr="0" horzOverflow="overflow">
                    <a:lnB w="12700">
                      <a:solidFill>
                        <a:schemeClr val="accent1"/>
                      </a:solidFill>
                    </a:lnB>
                    <a:gradFill flip="none" rotWithShape="1">
                      <a:gsLst>
                        <a:gs pos="14000">
                          <a:srgbClr val="FFF2CC"/>
                        </a:gs>
                        <a:gs pos="100000">
                          <a:srgbClr val="FFFFFF"/>
                        </a:gs>
                      </a:gsLst>
                      <a:lin ang="5400000" scaled="0"/>
                    </a:gradFill>
                  </a:tcPr>
                </a:tc>
                <a:tc>
                  <a:txBody>
                    <a:bodyPr/>
                    <a:lstStyle/>
                    <a:p>
                      <a:pPr marR="123189" algn="ctr" defTabSz="931133">
                        <a:lnSpc>
                          <a:spcPts val="1600"/>
                        </a:lnSpc>
                        <a:spcBef>
                          <a:spcPts val="700"/>
                        </a:spcBef>
                        <a:defRPr sz="1800"/>
                      </a:pPr>
                      <a:r>
                        <a:rPr sz="1100">
                          <a:solidFill>
                            <a:srgbClr val="203864"/>
                          </a:solidFill>
                        </a:rPr>
                        <a:t>28</a:t>
                      </a:r>
                    </a:p>
                  </a:txBody>
                  <a:tcPr marL="0" marR="0" marT="0" marB="0" anchor="ctr" anchorCtr="0" horzOverflow="overflow">
                    <a:lnB w="12700">
                      <a:solidFill>
                        <a:schemeClr val="accent1"/>
                      </a:solidFill>
                    </a:lnB>
                    <a:gradFill flip="none" rotWithShape="1">
                      <a:gsLst>
                        <a:gs pos="14000">
                          <a:srgbClr val="FFF2CC"/>
                        </a:gs>
                        <a:gs pos="100000">
                          <a:srgbClr val="FFFFFF"/>
                        </a:gs>
                      </a:gsLst>
                      <a:lin ang="5400000" scaled="0"/>
                    </a:gradFill>
                  </a:tcPr>
                </a:tc>
              </a:tr>
            </a:tbl>
          </a:graphicData>
        </a:graphic>
      </p:graphicFrame>
      <p:grpSp>
        <p:nvGrpSpPr>
          <p:cNvPr id="119" name="Pentágono 4"/>
          <p:cNvGrpSpPr/>
          <p:nvPr/>
        </p:nvGrpSpPr>
        <p:grpSpPr>
          <a:xfrm>
            <a:off x="-1" y="1198749"/>
            <a:ext cx="6344625" cy="746371"/>
            <a:chOff x="0" y="0"/>
            <a:chExt cx="6344623" cy="746369"/>
          </a:xfrm>
        </p:grpSpPr>
        <p:sp>
          <p:nvSpPr>
            <p:cNvPr id="117" name="Shape"/>
            <p:cNvSpPr/>
            <p:nvPr/>
          </p:nvSpPr>
          <p:spPr>
            <a:xfrm>
              <a:off x="0" y="166574"/>
              <a:ext cx="6344624" cy="4132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897" y="0"/>
                  </a:lnTo>
                  <a:lnTo>
                    <a:pt x="21600" y="10800"/>
                  </a:lnTo>
                  <a:lnTo>
                    <a:pt x="20897" y="21600"/>
                  </a:lnTo>
                  <a:lnTo>
                    <a:pt x="0" y="21600"/>
                  </a:lnTo>
                  <a:close/>
                </a:path>
              </a:pathLst>
            </a:custGeom>
            <a:solidFill>
              <a:srgbClr val="203864"/>
            </a:solidFill>
            <a:ln w="12700" cap="flat">
              <a:noFill/>
              <a:miter lim="400000"/>
            </a:ln>
            <a:effectLst/>
          </p:spPr>
          <p:txBody>
            <a:bodyPr wrap="square" lIns="45719" tIns="45719" rIns="45719" bIns="45719" numCol="1" anchor="ctr">
              <a:noAutofit/>
            </a:bodyPr>
            <a:lstStyle/>
            <a:p>
              <a:pPr algn="ctr">
                <a:defRPr b="1">
                  <a:solidFill>
                    <a:srgbClr val="FFFFFF"/>
                  </a:solidFill>
                  <a:latin typeface="Franklin Gothic Medium"/>
                  <a:ea typeface="Franklin Gothic Medium"/>
                  <a:cs typeface="Franklin Gothic Medium"/>
                  <a:sym typeface="Franklin Gothic Medium"/>
                </a:defRPr>
              </a:pPr>
            </a:p>
          </p:txBody>
        </p:sp>
        <p:sp>
          <p:nvSpPr>
            <p:cNvPr id="118" name="calendario (ejemplo de presupuestos participativos)"/>
            <p:cNvSpPr txBox="1"/>
            <p:nvPr/>
          </p:nvSpPr>
          <p:spPr>
            <a:xfrm>
              <a:off x="0" y="0"/>
              <a:ext cx="6241318" cy="7463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p>
              <a:pPr algn="ctr">
                <a:defRPr b="1" sz="1300">
                  <a:solidFill>
                    <a:srgbClr val="FFFFFF"/>
                  </a:solidFill>
                  <a:latin typeface="Verdana Pro SemiBold"/>
                  <a:ea typeface="Verdana Pro SemiBold"/>
                  <a:cs typeface="Verdana Pro SemiBold"/>
                  <a:sym typeface="Verdana Pro SemiBold"/>
                </a:defRPr>
              </a:pPr>
              <a:r>
                <a:t> </a:t>
              </a:r>
              <a:r>
                <a:rPr cap="small" sz="1800">
                  <a:latin typeface="Franklin Gothic Medium"/>
                  <a:ea typeface="Franklin Gothic Medium"/>
                  <a:cs typeface="Franklin Gothic Medium"/>
                  <a:sym typeface="Franklin Gothic Medium"/>
                </a:rPr>
                <a:t>calendario </a:t>
              </a:r>
              <a:r>
                <a:rPr sz="1800">
                  <a:latin typeface="Franklin Gothic Medium"/>
                  <a:ea typeface="Franklin Gothic Medium"/>
                  <a:cs typeface="Franklin Gothic Medium"/>
                  <a:sym typeface="Franklin Gothic Medium"/>
                </a:rPr>
                <a:t>(ejemplo de presupuestos participativos)</a:t>
              </a:r>
            </a:p>
          </p:txBody>
        </p:sp>
      </p:grpSp>
      <p:sp>
        <p:nvSpPr>
          <p:cNvPr id="120" name="Marcador de número de diapositiva 2"/>
          <p:cNvSpPr txBox="1"/>
          <p:nvPr>
            <p:ph type="sldNum" sz="quarter" idx="4294967295"/>
          </p:nvPr>
        </p:nvSpPr>
        <p:spPr>
          <a:xfrm>
            <a:off x="9203520" y="6523871"/>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Marcador de texto 16"/>
          <p:cNvSpPr txBox="1"/>
          <p:nvPr>
            <p:ph type="body" sz="quarter" idx="1"/>
          </p:nvPr>
        </p:nvSpPr>
        <p:spPr>
          <a:xfrm>
            <a:off x="745225" y="2648553"/>
            <a:ext cx="4413877" cy="508881"/>
          </a:xfrm>
          <a:prstGeom prst="rect">
            <a:avLst/>
          </a:prstGeom>
        </p:spPr>
        <p:txBody>
          <a:bodyPr/>
          <a:lstStyle/>
          <a:p>
            <a:pPr algn="just">
              <a:defRPr b="0" sz="1000">
                <a:solidFill>
                  <a:srgbClr val="203864"/>
                </a:solidFill>
                <a:latin typeface="Verdana"/>
                <a:ea typeface="Verdana"/>
                <a:cs typeface="Verdana"/>
                <a:sym typeface="Verdana"/>
              </a:defRPr>
            </a:pPr>
            <a:r>
              <a:t>1.1.- Entra con tu usuario en la web (enlace "</a:t>
            </a:r>
            <a:r>
              <a:rPr i="1"/>
              <a:t>Entrar</a:t>
            </a:r>
            <a:r>
              <a:t>" en la parte superior derecha). </a:t>
            </a:r>
          </a:p>
        </p:txBody>
      </p:sp>
      <p:pic>
        <p:nvPicPr>
          <p:cNvPr id="123" name="Marcador de contenido 26" descr="Marcador de contenido 26"/>
          <p:cNvPicPr>
            <a:picLocks noChangeAspect="1"/>
          </p:cNvPicPr>
          <p:nvPr/>
        </p:nvPicPr>
        <p:blipFill>
          <a:blip r:embed="rId2">
            <a:extLst/>
          </a:blip>
          <a:srcRect l="0" t="10859" r="1486" b="6831"/>
          <a:stretch>
            <a:fillRect/>
          </a:stretch>
        </p:blipFill>
        <p:spPr>
          <a:xfrm>
            <a:off x="820541" y="3253895"/>
            <a:ext cx="4287152" cy="2076169"/>
          </a:xfrm>
          <a:prstGeom prst="rect">
            <a:avLst/>
          </a:prstGeom>
          <a:ln w="12700">
            <a:miter lim="400000"/>
          </a:ln>
        </p:spPr>
      </p:pic>
      <p:sp>
        <p:nvSpPr>
          <p:cNvPr id="124" name="Marcador de texto 18"/>
          <p:cNvSpPr/>
          <p:nvPr>
            <p:ph type="body" idx="13"/>
          </p:nvPr>
        </p:nvSpPr>
        <p:spPr>
          <a:xfrm>
            <a:off x="5445430" y="2902992"/>
            <a:ext cx="3774852" cy="539265"/>
          </a:xfrm>
          <a:prstGeom prst="rect">
            <a:avLst/>
          </a:prstGeom>
          <a:extLst>
            <a:ext uri="{C572A759-6A51-4108-AA02-DFA0A04FC94B}">
              <ma14:wrappingTextBoxFlag xmlns:ma14="http://schemas.microsoft.com/office/mac/drawingml/2011/main" val="1"/>
            </a:ext>
          </a:extLst>
        </p:spPr>
        <p:txBody>
          <a:bodyPr/>
          <a:lstStyle>
            <a:lvl1pPr marL="0" indent="0" algn="just" defTabSz="819397">
              <a:spcBef>
                <a:spcPts val="800"/>
              </a:spcBef>
              <a:buSzTx/>
              <a:buFontTx/>
              <a:buNone/>
              <a:defRPr sz="880">
                <a:solidFill>
                  <a:srgbClr val="203864"/>
                </a:solidFill>
                <a:latin typeface="Verdana"/>
                <a:ea typeface="Verdana"/>
                <a:cs typeface="Verdana"/>
                <a:sym typeface="Verdana"/>
              </a:defRPr>
            </a:lvl1pPr>
          </a:lstStyle>
          <a:p>
            <a:pPr/>
            <a:r>
              <a:t>1.2.-Entra en la opción “Admin” y luego en la opción “Evaluación”</a:t>
            </a:r>
          </a:p>
        </p:txBody>
      </p:sp>
      <p:pic>
        <p:nvPicPr>
          <p:cNvPr id="125" name="Marcador de contenido 33" descr="Marcador de contenido 33"/>
          <p:cNvPicPr>
            <a:picLocks noChangeAspect="1"/>
          </p:cNvPicPr>
          <p:nvPr/>
        </p:nvPicPr>
        <p:blipFill>
          <a:blip r:embed="rId3">
            <a:extLst/>
          </a:blip>
          <a:srcRect l="859" t="11243" r="1163" b="6257"/>
          <a:stretch>
            <a:fillRect/>
          </a:stretch>
        </p:blipFill>
        <p:spPr>
          <a:xfrm>
            <a:off x="5445430" y="3253895"/>
            <a:ext cx="3774851" cy="2076169"/>
          </a:xfrm>
          <a:prstGeom prst="rect">
            <a:avLst/>
          </a:prstGeom>
          <a:ln w="12700">
            <a:miter lim="400000"/>
          </a:ln>
        </p:spPr>
      </p:pic>
      <p:sp>
        <p:nvSpPr>
          <p:cNvPr id="126" name="Conector recto de flecha 27"/>
          <p:cNvSpPr/>
          <p:nvPr/>
        </p:nvSpPr>
        <p:spPr>
          <a:xfrm flipH="1">
            <a:off x="4453623" y="3011426"/>
            <a:ext cx="320689" cy="388485"/>
          </a:xfrm>
          <a:prstGeom prst="line">
            <a:avLst/>
          </a:prstGeom>
          <a:ln w="28575">
            <a:solidFill>
              <a:srgbClr val="F4B183"/>
            </a:solidFill>
            <a:miter/>
            <a:tailEnd type="triangle"/>
          </a:ln>
        </p:spPr>
        <p:txBody>
          <a:bodyPr lIns="45719" rIns="45719"/>
          <a:lstStyle/>
          <a:p>
            <a:pPr/>
          </a:p>
        </p:txBody>
      </p:sp>
      <p:sp>
        <p:nvSpPr>
          <p:cNvPr id="127" name="Elipse 30"/>
          <p:cNvSpPr/>
          <p:nvPr/>
        </p:nvSpPr>
        <p:spPr>
          <a:xfrm>
            <a:off x="4304689" y="3414593"/>
            <a:ext cx="371631" cy="285363"/>
          </a:xfrm>
          <a:prstGeom prst="ellipse">
            <a:avLst/>
          </a:prstGeom>
          <a:ln w="28575">
            <a:solidFill>
              <a:srgbClr val="F4B183"/>
            </a:solidFill>
            <a:miter/>
          </a:ln>
        </p:spPr>
        <p:txBody>
          <a:bodyPr lIns="45719" rIns="45719" anchor="ctr"/>
          <a:lstStyle/>
          <a:p>
            <a:pPr>
              <a:defRPr sz="1300">
                <a:solidFill>
                  <a:srgbClr val="FFFFFF"/>
                </a:solidFill>
              </a:defRPr>
            </a:pPr>
          </a:p>
        </p:txBody>
      </p:sp>
      <p:sp>
        <p:nvSpPr>
          <p:cNvPr id="128" name="Rectángulo 2049"/>
          <p:cNvSpPr txBox="1"/>
          <p:nvPr/>
        </p:nvSpPr>
        <p:spPr>
          <a:xfrm>
            <a:off x="820543" y="5419028"/>
            <a:ext cx="5854063"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800">
                <a:solidFill>
                  <a:srgbClr val="203864"/>
                </a:solidFill>
                <a:latin typeface="Verdana"/>
                <a:ea typeface="Verdana"/>
                <a:cs typeface="Verdana"/>
                <a:sym typeface="Verdana"/>
              </a:defRPr>
            </a:pPr>
            <a:r>
              <a:t>Si no recuerdas la contraseña puedes entrar en este enlace:</a:t>
            </a:r>
            <a:r>
              <a:rPr>
                <a:solidFill>
                  <a:srgbClr val="000000"/>
                </a:solidFill>
              </a:rPr>
              <a:t> </a:t>
            </a:r>
            <a:r>
              <a:rPr u="sng">
                <a:solidFill>
                  <a:srgbClr val="0563C1"/>
                </a:solidFill>
                <a:uFill>
                  <a:solidFill>
                    <a:srgbClr val="0563C1"/>
                  </a:solidFill>
                </a:uFill>
                <a:hlinkClick r:id="rId4" invalidUrl="" action="" tgtFrame="" tooltip="" history="1" highlightClick="0" endSnd="0"/>
              </a:rPr>
              <a:t>¿Has olvidado tu contraseña?</a:t>
            </a:r>
          </a:p>
        </p:txBody>
      </p:sp>
      <p:sp>
        <p:nvSpPr>
          <p:cNvPr id="129" name="Conector recto de flecha 40"/>
          <p:cNvSpPr/>
          <p:nvPr/>
        </p:nvSpPr>
        <p:spPr>
          <a:xfrm>
            <a:off x="7386480" y="2927470"/>
            <a:ext cx="393300" cy="573316"/>
          </a:xfrm>
          <a:prstGeom prst="line">
            <a:avLst/>
          </a:prstGeom>
          <a:ln w="28575">
            <a:solidFill>
              <a:srgbClr val="F4B183"/>
            </a:solidFill>
            <a:miter/>
            <a:tailEnd type="triangle"/>
          </a:ln>
        </p:spPr>
        <p:txBody>
          <a:bodyPr lIns="45719" rIns="45719"/>
          <a:lstStyle/>
          <a:p>
            <a:pPr/>
          </a:p>
        </p:txBody>
      </p:sp>
      <p:sp>
        <p:nvSpPr>
          <p:cNvPr id="130" name="Conector recto de flecha 45"/>
          <p:cNvSpPr/>
          <p:nvPr/>
        </p:nvSpPr>
        <p:spPr>
          <a:xfrm>
            <a:off x="5983244" y="3119965"/>
            <a:ext cx="1376272" cy="835549"/>
          </a:xfrm>
          <a:prstGeom prst="line">
            <a:avLst/>
          </a:prstGeom>
          <a:ln w="28575">
            <a:solidFill>
              <a:srgbClr val="F4B183"/>
            </a:solidFill>
            <a:miter/>
            <a:tailEnd type="triangle"/>
          </a:ln>
        </p:spPr>
        <p:txBody>
          <a:bodyPr lIns="45719" rIns="45719"/>
          <a:lstStyle/>
          <a:p>
            <a:pPr/>
          </a:p>
        </p:txBody>
      </p:sp>
      <p:grpSp>
        <p:nvGrpSpPr>
          <p:cNvPr id="133" name="Pentágono 12"/>
          <p:cNvGrpSpPr/>
          <p:nvPr/>
        </p:nvGrpSpPr>
        <p:grpSpPr>
          <a:xfrm>
            <a:off x="-1" y="1434579"/>
            <a:ext cx="5544002" cy="370841"/>
            <a:chOff x="0" y="0"/>
            <a:chExt cx="5544000" cy="370840"/>
          </a:xfrm>
        </p:grpSpPr>
        <p:sp>
          <p:nvSpPr>
            <p:cNvPr id="131" name="Shape"/>
            <p:cNvSpPr/>
            <p:nvPr/>
          </p:nvSpPr>
          <p:spPr>
            <a:xfrm>
              <a:off x="0" y="5419"/>
              <a:ext cx="5544001" cy="36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899" y="0"/>
                  </a:lnTo>
                  <a:lnTo>
                    <a:pt x="21600" y="10800"/>
                  </a:lnTo>
                  <a:lnTo>
                    <a:pt x="20899" y="21600"/>
                  </a:lnTo>
                  <a:lnTo>
                    <a:pt x="0" y="21600"/>
                  </a:lnTo>
                  <a:close/>
                </a:path>
              </a:pathLst>
            </a:custGeom>
            <a:solidFill>
              <a:srgbClr val="203864"/>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32" name="1.- Como entrar en el sistema de evaluación"/>
            <p:cNvSpPr txBox="1"/>
            <p:nvPr/>
          </p:nvSpPr>
          <p:spPr>
            <a:xfrm>
              <a:off x="0" y="0"/>
              <a:ext cx="5454001"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sz="1300">
                  <a:solidFill>
                    <a:srgbClr val="FFFFFF"/>
                  </a:solidFill>
                  <a:latin typeface="Verdana Pro SemiBold"/>
                  <a:ea typeface="Verdana Pro SemiBold"/>
                  <a:cs typeface="Verdana Pro SemiBold"/>
                  <a:sym typeface="Verdana Pro SemiBold"/>
                </a:defRPr>
              </a:pPr>
              <a:r>
                <a:t> </a:t>
              </a:r>
              <a:r>
                <a:rPr cap="small" sz="1800">
                  <a:latin typeface="Franklin Gothic Medium"/>
                  <a:ea typeface="Franklin Gothic Medium"/>
                  <a:cs typeface="Franklin Gothic Medium"/>
                  <a:sym typeface="Franklin Gothic Medium"/>
                </a:rPr>
                <a:t>1.- Como entrar en el sistema de evaluación</a:t>
              </a:r>
            </a:p>
          </p:txBody>
        </p:sp>
      </p:grpSp>
      <p:sp>
        <p:nvSpPr>
          <p:cNvPr id="134" name="Marcador de número de diapositiva 1"/>
          <p:cNvSpPr txBox="1"/>
          <p:nvPr>
            <p:ph type="sldNum" sz="quarter" idx="4294967295"/>
          </p:nvPr>
        </p:nvSpPr>
        <p:spPr>
          <a:xfrm>
            <a:off x="9203520" y="6523871"/>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Título 2"/>
          <p:cNvSpPr txBox="1"/>
          <p:nvPr>
            <p:ph type="title"/>
          </p:nvPr>
        </p:nvSpPr>
        <p:spPr>
          <a:xfrm>
            <a:off x="927509" y="2830679"/>
            <a:ext cx="3720423" cy="375553"/>
          </a:xfrm>
          <a:prstGeom prst="rect">
            <a:avLst/>
          </a:prstGeom>
        </p:spPr>
        <p:txBody>
          <a:bodyPr/>
          <a:lstStyle/>
          <a:p>
            <a:pPr defTabSz="707661">
              <a:defRPr sz="835">
                <a:solidFill>
                  <a:srgbClr val="203864"/>
                </a:solidFill>
                <a:latin typeface="Verdana"/>
                <a:ea typeface="Verdana"/>
                <a:cs typeface="Verdana"/>
                <a:sym typeface="Verdana"/>
              </a:defRPr>
            </a:pPr>
            <a:r>
              <a:t>1.3.-Escogemos la versión de Presupuestos Participativos / Evaluar.</a:t>
            </a:r>
            <a:br/>
          </a:p>
        </p:txBody>
      </p:sp>
      <p:pic>
        <p:nvPicPr>
          <p:cNvPr id="137" name="Marcador de contenido 9" descr="Marcador de contenido 9"/>
          <p:cNvPicPr>
            <a:picLocks noChangeAspect="1"/>
          </p:cNvPicPr>
          <p:nvPr/>
        </p:nvPicPr>
        <p:blipFill>
          <a:blip r:embed="rId2">
            <a:extLst/>
          </a:blip>
          <a:srcRect l="0" t="30207" r="0" b="0"/>
          <a:stretch>
            <a:fillRect/>
          </a:stretch>
        </p:blipFill>
        <p:spPr>
          <a:xfrm>
            <a:off x="1008944" y="3792354"/>
            <a:ext cx="3640036" cy="846831"/>
          </a:xfrm>
          <a:prstGeom prst="rect">
            <a:avLst/>
          </a:prstGeom>
          <a:ln w="12700">
            <a:miter lim="400000"/>
          </a:ln>
        </p:spPr>
      </p:pic>
      <p:sp>
        <p:nvSpPr>
          <p:cNvPr id="138" name="Rectángulo 10"/>
          <p:cNvSpPr txBox="1"/>
          <p:nvPr/>
        </p:nvSpPr>
        <p:spPr>
          <a:xfrm>
            <a:off x="5383991" y="2761628"/>
            <a:ext cx="3755100" cy="114808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lnSpc>
                <a:spcPct val="90000"/>
              </a:lnSpc>
              <a:defRPr sz="1100">
                <a:solidFill>
                  <a:srgbClr val="203864"/>
                </a:solidFill>
                <a:latin typeface="Verdana"/>
                <a:ea typeface="Verdana"/>
                <a:cs typeface="Verdana"/>
                <a:sym typeface="Verdana"/>
              </a:defRPr>
            </a:lvl1pPr>
          </a:lstStyle>
          <a:p>
            <a:pPr/>
            <a:r>
              <a:t>En el caso de los Distritos aparecerán asignados todos los proyectos presentados relacionados con cada Distrito, bien para tu conocimiento o para que informes por ser de tu competencia. En este último caso, fíjate bien si el proyecto ha sido asignado solo a ti o a más evaluadores/as.  A continuación entra en “Editar informe”. </a:t>
            </a:r>
          </a:p>
        </p:txBody>
      </p:sp>
      <p:pic>
        <p:nvPicPr>
          <p:cNvPr id="139" name="Imagen 11" descr="Imagen 11"/>
          <p:cNvPicPr>
            <a:picLocks noChangeAspect="1"/>
          </p:cNvPicPr>
          <p:nvPr/>
        </p:nvPicPr>
        <p:blipFill>
          <a:blip r:embed="rId3">
            <a:extLst/>
          </a:blip>
          <a:stretch>
            <a:fillRect/>
          </a:stretch>
        </p:blipFill>
        <p:spPr>
          <a:xfrm>
            <a:off x="5441522" y="4247755"/>
            <a:ext cx="3640036" cy="1213346"/>
          </a:xfrm>
          <a:prstGeom prst="rect">
            <a:avLst/>
          </a:prstGeom>
          <a:ln w="12700">
            <a:miter lim="400000"/>
          </a:ln>
        </p:spPr>
      </p:pic>
      <p:sp>
        <p:nvSpPr>
          <p:cNvPr id="140" name="Rectángulo 34"/>
          <p:cNvSpPr txBox="1"/>
          <p:nvPr/>
        </p:nvSpPr>
        <p:spPr>
          <a:xfrm>
            <a:off x="968225" y="4894026"/>
            <a:ext cx="3638989" cy="55372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90000"/>
              </a:lnSpc>
              <a:defRPr sz="1100">
                <a:solidFill>
                  <a:srgbClr val="203864"/>
                </a:solidFill>
                <a:latin typeface="Verdana"/>
                <a:ea typeface="Verdana"/>
                <a:cs typeface="Verdana"/>
                <a:sym typeface="Verdana"/>
              </a:defRPr>
            </a:pPr>
            <a:r>
              <a:t>En la pantalla aparece un listado con los proyectos asignados a cada Área de Gobierno/Distrito</a:t>
            </a:r>
            <a:r>
              <a:rPr sz="1000"/>
              <a:t>.</a:t>
            </a:r>
          </a:p>
        </p:txBody>
      </p:sp>
      <p:sp>
        <p:nvSpPr>
          <p:cNvPr id="141" name="Conector angular 45"/>
          <p:cNvSpPr/>
          <p:nvPr/>
        </p:nvSpPr>
        <p:spPr>
          <a:xfrm rot="5400000">
            <a:off x="5562404" y="4608032"/>
            <a:ext cx="1185616" cy="2866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21534" y="21600"/>
                </a:lnTo>
              </a:path>
            </a:pathLst>
          </a:custGeom>
          <a:ln w="38100">
            <a:solidFill>
              <a:srgbClr val="C55A11"/>
            </a:solidFill>
            <a:miter/>
            <a:tailEnd type="triangle"/>
          </a:ln>
        </p:spPr>
        <p:txBody>
          <a:bodyPr lIns="45719" rIns="45719" anchor="ctr"/>
          <a:lstStyle/>
          <a:p>
            <a:pPr/>
          </a:p>
        </p:txBody>
      </p:sp>
      <p:sp>
        <p:nvSpPr>
          <p:cNvPr id="142" name="Conector recto de flecha 59"/>
          <p:cNvSpPr/>
          <p:nvPr/>
        </p:nvSpPr>
        <p:spPr>
          <a:xfrm>
            <a:off x="2543460" y="3115030"/>
            <a:ext cx="1727798" cy="1247384"/>
          </a:xfrm>
          <a:prstGeom prst="line">
            <a:avLst/>
          </a:prstGeom>
          <a:ln w="28575">
            <a:solidFill>
              <a:srgbClr val="C55A11"/>
            </a:solidFill>
            <a:miter/>
            <a:tailEnd type="triangle"/>
          </a:ln>
        </p:spPr>
        <p:txBody>
          <a:bodyPr lIns="45719" rIns="45719"/>
          <a:lstStyle/>
          <a:p>
            <a:pPr/>
          </a:p>
        </p:txBody>
      </p:sp>
      <p:grpSp>
        <p:nvGrpSpPr>
          <p:cNvPr id="145" name="Pentágono 12"/>
          <p:cNvGrpSpPr/>
          <p:nvPr/>
        </p:nvGrpSpPr>
        <p:grpSpPr>
          <a:xfrm>
            <a:off x="-1" y="1434579"/>
            <a:ext cx="5544002" cy="370841"/>
            <a:chOff x="0" y="0"/>
            <a:chExt cx="5544000" cy="370840"/>
          </a:xfrm>
        </p:grpSpPr>
        <p:sp>
          <p:nvSpPr>
            <p:cNvPr id="143" name="Shape"/>
            <p:cNvSpPr/>
            <p:nvPr/>
          </p:nvSpPr>
          <p:spPr>
            <a:xfrm>
              <a:off x="0" y="5419"/>
              <a:ext cx="5544001" cy="36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899" y="0"/>
                  </a:lnTo>
                  <a:lnTo>
                    <a:pt x="21600" y="10800"/>
                  </a:lnTo>
                  <a:lnTo>
                    <a:pt x="20899" y="21600"/>
                  </a:lnTo>
                  <a:lnTo>
                    <a:pt x="0" y="21600"/>
                  </a:lnTo>
                  <a:close/>
                </a:path>
              </a:pathLst>
            </a:custGeom>
            <a:solidFill>
              <a:srgbClr val="203864"/>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4" name="1.- Como entrar en el sistema de evaluación"/>
            <p:cNvSpPr txBox="1"/>
            <p:nvPr/>
          </p:nvSpPr>
          <p:spPr>
            <a:xfrm>
              <a:off x="0" y="0"/>
              <a:ext cx="5454001"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cap="small">
                  <a:solidFill>
                    <a:srgbClr val="FFFFFF"/>
                  </a:solidFill>
                  <a:latin typeface="Franklin Gothic Medium"/>
                  <a:ea typeface="Franklin Gothic Medium"/>
                  <a:cs typeface="Franklin Gothic Medium"/>
                  <a:sym typeface="Franklin Gothic Medium"/>
                </a:defRPr>
              </a:lvl1pPr>
            </a:lstStyle>
            <a:p>
              <a:pPr/>
              <a:r>
                <a:t>1.- Como entrar en el sistema de evaluación</a:t>
              </a:r>
            </a:p>
          </p:txBody>
        </p:sp>
      </p:grpSp>
      <p:sp>
        <p:nvSpPr>
          <p:cNvPr id="146" name="Marcador de número de diapositiva 1"/>
          <p:cNvSpPr txBox="1"/>
          <p:nvPr>
            <p:ph type="sldNum" sz="quarter" idx="4294967295"/>
          </p:nvPr>
        </p:nvSpPr>
        <p:spPr>
          <a:xfrm>
            <a:off x="9203520" y="6523871"/>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Rectángulo 7"/>
          <p:cNvSpPr txBox="1"/>
          <p:nvPr/>
        </p:nvSpPr>
        <p:spPr>
          <a:xfrm>
            <a:off x="994896" y="2297789"/>
            <a:ext cx="7987449" cy="1259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14013" indent="-214013" algn="just">
              <a:lnSpc>
                <a:spcPct val="120000"/>
              </a:lnSpc>
              <a:spcBef>
                <a:spcPts val="500"/>
              </a:spcBef>
              <a:buSzPct val="100000"/>
              <a:buFont typeface="Arial"/>
              <a:buChar char="•"/>
              <a:defRPr sz="900">
                <a:solidFill>
                  <a:srgbClr val="203864"/>
                </a:solidFill>
                <a:latin typeface="Verdana"/>
                <a:ea typeface="Verdana"/>
                <a:cs typeface="Verdana"/>
                <a:sym typeface="Verdana"/>
              </a:defRPr>
            </a:pPr>
            <a:r>
              <a:t>En cada Área/Distrito hay un </a:t>
            </a:r>
            <a:r>
              <a:rPr b="1" u="sng"/>
              <a:t>interlocutor/a</a:t>
            </a:r>
            <a:r>
              <a:t>, que realizará las tareas de coordinación y distribución de los proyectos que le correspondan a dicho órgano gestor entre su personal evaluador. </a:t>
            </a:r>
          </a:p>
          <a:p>
            <a:pPr marL="214013" indent="-214013" algn="just">
              <a:lnSpc>
                <a:spcPct val="120000"/>
              </a:lnSpc>
              <a:spcBef>
                <a:spcPts val="500"/>
              </a:spcBef>
              <a:buSzPct val="100000"/>
              <a:buFont typeface="Arial"/>
              <a:buChar char="•"/>
              <a:defRPr sz="900">
                <a:solidFill>
                  <a:srgbClr val="203864"/>
                </a:solidFill>
                <a:latin typeface="Verdana"/>
                <a:ea typeface="Verdana"/>
                <a:cs typeface="Verdana"/>
                <a:sym typeface="Verdana"/>
              </a:defRPr>
            </a:pPr>
            <a:r>
              <a:t> El </a:t>
            </a:r>
            <a:r>
              <a:rPr b="1" u="sng"/>
              <a:t>administrador/a</a:t>
            </a:r>
            <a:r>
              <a:t> se comunicará con los evaluadores/as-interlocutores/as de las Áreas/Distritos que tiene asignados. </a:t>
            </a:r>
          </a:p>
          <a:p>
            <a:pPr marL="214013" indent="-214013" algn="just">
              <a:lnSpc>
                <a:spcPct val="120000"/>
              </a:lnSpc>
              <a:spcBef>
                <a:spcPts val="500"/>
              </a:spcBef>
              <a:buSzPct val="100000"/>
              <a:buFont typeface="Arial"/>
              <a:buChar char="•"/>
              <a:defRPr b="1" sz="900">
                <a:solidFill>
                  <a:srgbClr val="203864"/>
                </a:solidFill>
                <a:latin typeface="Verdana"/>
                <a:ea typeface="Verdana"/>
                <a:cs typeface="Verdana"/>
                <a:sym typeface="Verdana"/>
              </a:defRPr>
            </a:pPr>
            <a:r>
              <a:t>El personal evaluador </a:t>
            </a:r>
            <a:r>
              <a:rPr b="0"/>
              <a:t>se podrá comunicar entre ellos, así como con el administrador/a correspondiente para cuestiones puntuales.</a:t>
            </a:r>
            <a:endParaRPr b="0"/>
          </a:p>
          <a:p>
            <a:pPr marL="214013" indent="-214013" algn="just">
              <a:lnSpc>
                <a:spcPct val="120000"/>
              </a:lnSpc>
              <a:spcBef>
                <a:spcPts val="500"/>
              </a:spcBef>
              <a:buSzPct val="100000"/>
              <a:buFont typeface="Arial"/>
              <a:buChar char="•"/>
              <a:defRPr sz="900">
                <a:solidFill>
                  <a:srgbClr val="203864"/>
                </a:solidFill>
                <a:latin typeface="Verdana"/>
                <a:ea typeface="Verdana"/>
                <a:cs typeface="Verdana"/>
                <a:sym typeface="Verdana"/>
              </a:defRPr>
            </a:pPr>
            <a:r>
              <a:t>Todas las comunicaciones entre las personas administradoras, interlocutoras y evaluadoras quedarán reflejadas en el campo </a:t>
            </a:r>
            <a:r>
              <a:rPr b="1"/>
              <a:t>“observaciones y comentarios”</a:t>
            </a:r>
          </a:p>
        </p:txBody>
      </p:sp>
      <p:sp>
        <p:nvSpPr>
          <p:cNvPr id="149" name="Rectángulo 12"/>
          <p:cNvSpPr txBox="1"/>
          <p:nvPr/>
        </p:nvSpPr>
        <p:spPr>
          <a:xfrm>
            <a:off x="994896" y="4119951"/>
            <a:ext cx="5175274" cy="1485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14013" indent="-214013" algn="just">
              <a:buSzPct val="100000"/>
              <a:buFont typeface="Arial"/>
              <a:buChar char="•"/>
              <a:defRPr sz="900">
                <a:solidFill>
                  <a:srgbClr val="203864"/>
                </a:solidFill>
                <a:latin typeface="Verdana"/>
                <a:ea typeface="Verdana"/>
                <a:cs typeface="Verdana"/>
                <a:sym typeface="Verdana"/>
              </a:defRPr>
            </a:pPr>
            <a:r>
              <a:t>El espacio de edición se puede modificar y guardar cambios en cualquier momento y tantas veces como queramos pulsando el botón</a:t>
            </a:r>
            <a:r>
              <a:rPr b="1"/>
              <a:t> </a:t>
            </a:r>
            <a:r>
              <a:t>“</a:t>
            </a:r>
            <a:r>
              <a:rPr i="1"/>
              <a:t>Guardar cambios</a:t>
            </a:r>
            <a:r>
              <a:t>”,</a:t>
            </a:r>
            <a:r>
              <a:rPr b="1"/>
              <a:t> </a:t>
            </a:r>
            <a:r>
              <a:t>que aparecerán la próxima vez que abramos dicho proyecto. </a:t>
            </a:r>
          </a:p>
          <a:p>
            <a:pPr algn="just">
              <a:defRPr sz="900">
                <a:solidFill>
                  <a:srgbClr val="203864"/>
                </a:solidFill>
                <a:latin typeface="Verdana"/>
                <a:ea typeface="Verdana"/>
                <a:cs typeface="Verdana"/>
                <a:sym typeface="Verdana"/>
              </a:defRPr>
            </a:pPr>
          </a:p>
          <a:p>
            <a:pPr marL="214013" indent="-214013" algn="just">
              <a:buSzPct val="100000"/>
              <a:buFont typeface="Arial"/>
              <a:buChar char="•"/>
              <a:defRPr sz="900">
                <a:solidFill>
                  <a:srgbClr val="203864"/>
                </a:solidFill>
                <a:latin typeface="Verdana"/>
                <a:ea typeface="Verdana"/>
                <a:cs typeface="Verdana"/>
                <a:sym typeface="Verdana"/>
              </a:defRPr>
            </a:pPr>
            <a:r>
              <a:t>Si crees que el proyecto </a:t>
            </a:r>
            <a:r>
              <a:rPr u="sng"/>
              <a:t>afecta en parte a otra Área/Distrito</a:t>
            </a:r>
            <a:r>
              <a:t>, establece la necesaria colaboración, a través de una comunicación lo más fluida posible.</a:t>
            </a:r>
          </a:p>
          <a:p>
            <a:pPr algn="just">
              <a:defRPr sz="900">
                <a:solidFill>
                  <a:srgbClr val="203864"/>
                </a:solidFill>
                <a:latin typeface="Verdana"/>
                <a:ea typeface="Verdana"/>
                <a:cs typeface="Verdana"/>
                <a:sym typeface="Verdana"/>
              </a:defRPr>
            </a:pPr>
          </a:p>
          <a:p>
            <a:pPr marL="214013" indent="-214013" algn="just">
              <a:buSzPct val="100000"/>
              <a:buFont typeface="Arial"/>
              <a:buChar char="•"/>
              <a:defRPr sz="900">
                <a:solidFill>
                  <a:srgbClr val="203864"/>
                </a:solidFill>
                <a:latin typeface="Verdana"/>
                <a:ea typeface="Verdana"/>
                <a:cs typeface="Verdana"/>
                <a:sym typeface="Verdana"/>
              </a:defRPr>
            </a:pPr>
            <a:r>
              <a:t>Sólo se terminará la evaluación del proyecto cuando marquemos la casilla</a:t>
            </a:r>
            <a:r>
              <a:rPr b="1"/>
              <a:t> </a:t>
            </a:r>
            <a:r>
              <a:t>“</a:t>
            </a:r>
            <a:r>
              <a:rPr i="1"/>
              <a:t>Informe finalizado</a:t>
            </a:r>
            <a:r>
              <a:t>”. </a:t>
            </a:r>
          </a:p>
        </p:txBody>
      </p:sp>
      <p:pic>
        <p:nvPicPr>
          <p:cNvPr id="150" name="Imagen 24" descr="Imagen 24"/>
          <p:cNvPicPr>
            <a:picLocks noChangeAspect="1"/>
          </p:cNvPicPr>
          <p:nvPr/>
        </p:nvPicPr>
        <p:blipFill>
          <a:blip r:embed="rId2">
            <a:extLst/>
          </a:blip>
          <a:stretch>
            <a:fillRect/>
          </a:stretch>
        </p:blipFill>
        <p:spPr>
          <a:xfrm>
            <a:off x="6247588" y="4009263"/>
            <a:ext cx="2786449" cy="1833078"/>
          </a:xfrm>
          <a:prstGeom prst="rect">
            <a:avLst/>
          </a:prstGeom>
          <a:ln w="12700">
            <a:miter lim="400000"/>
          </a:ln>
        </p:spPr>
      </p:pic>
      <p:sp>
        <p:nvSpPr>
          <p:cNvPr id="151" name="Flecha doblada hacia arriba 28"/>
          <p:cNvSpPr/>
          <p:nvPr/>
        </p:nvSpPr>
        <p:spPr>
          <a:xfrm rot="5400000">
            <a:off x="5430796" y="4909828"/>
            <a:ext cx="1223994" cy="4095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448"/>
                </a:moveTo>
                <a:lnTo>
                  <a:pt x="20978" y="21448"/>
                </a:lnTo>
                <a:lnTo>
                  <a:pt x="20978" y="2989"/>
                </a:lnTo>
                <a:lnTo>
                  <a:pt x="20406" y="2989"/>
                </a:lnTo>
                <a:lnTo>
                  <a:pt x="21003" y="0"/>
                </a:lnTo>
                <a:lnTo>
                  <a:pt x="21600" y="2989"/>
                </a:lnTo>
                <a:lnTo>
                  <a:pt x="21029" y="2989"/>
                </a:lnTo>
                <a:lnTo>
                  <a:pt x="21029" y="21600"/>
                </a:lnTo>
                <a:lnTo>
                  <a:pt x="0" y="21600"/>
                </a:lnTo>
                <a:close/>
              </a:path>
            </a:pathLst>
          </a:custGeom>
          <a:solidFill>
            <a:srgbClr val="203864"/>
          </a:solidFill>
          <a:ln w="12700">
            <a:solidFill>
              <a:srgbClr val="C55A11"/>
            </a:solidFill>
            <a:miter/>
          </a:ln>
        </p:spPr>
        <p:txBody>
          <a:bodyPr lIns="45719" rIns="45719" anchor="ctr"/>
          <a:lstStyle/>
          <a:p>
            <a:pPr algn="ctr">
              <a:defRPr sz="1300">
                <a:ln w="9525">
                  <a:solidFill>
                    <a:srgbClr val="203864"/>
                  </a:solidFill>
                </a:ln>
                <a:solidFill>
                  <a:srgbClr val="FFFFFF"/>
                </a:solidFill>
              </a:defRPr>
            </a:pPr>
          </a:p>
        </p:txBody>
      </p:sp>
      <p:sp>
        <p:nvSpPr>
          <p:cNvPr id="152" name="Conector recto de flecha 30"/>
          <p:cNvSpPr/>
          <p:nvPr/>
        </p:nvSpPr>
        <p:spPr>
          <a:xfrm flipV="1">
            <a:off x="2576781" y="5546306"/>
            <a:ext cx="3690751" cy="28288"/>
          </a:xfrm>
          <a:prstGeom prst="line">
            <a:avLst/>
          </a:prstGeom>
          <a:ln w="28575">
            <a:solidFill>
              <a:srgbClr val="C55A11"/>
            </a:solidFill>
            <a:miter/>
            <a:tailEnd type="triangle"/>
          </a:ln>
        </p:spPr>
        <p:txBody>
          <a:bodyPr lIns="45719" rIns="45719"/>
          <a:lstStyle/>
          <a:p>
            <a:pPr/>
          </a:p>
        </p:txBody>
      </p:sp>
      <p:grpSp>
        <p:nvGrpSpPr>
          <p:cNvPr id="155" name="Pentágono 9"/>
          <p:cNvGrpSpPr/>
          <p:nvPr/>
        </p:nvGrpSpPr>
        <p:grpSpPr>
          <a:xfrm>
            <a:off x="-1" y="1434579"/>
            <a:ext cx="5544002" cy="370841"/>
            <a:chOff x="0" y="0"/>
            <a:chExt cx="5544000" cy="370840"/>
          </a:xfrm>
        </p:grpSpPr>
        <p:sp>
          <p:nvSpPr>
            <p:cNvPr id="153" name="Shape"/>
            <p:cNvSpPr/>
            <p:nvPr/>
          </p:nvSpPr>
          <p:spPr>
            <a:xfrm>
              <a:off x="0" y="5419"/>
              <a:ext cx="5544001" cy="36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899" y="0"/>
                  </a:lnTo>
                  <a:lnTo>
                    <a:pt x="21600" y="10800"/>
                  </a:lnTo>
                  <a:lnTo>
                    <a:pt x="20899" y="21600"/>
                  </a:lnTo>
                  <a:lnTo>
                    <a:pt x="0" y="21600"/>
                  </a:lnTo>
                  <a:close/>
                </a:path>
              </a:pathLst>
            </a:custGeom>
            <a:solidFill>
              <a:srgbClr val="203864"/>
            </a:solidFill>
            <a:ln w="12700" cap="flat">
              <a:noFill/>
              <a:miter lim="400000"/>
            </a:ln>
            <a:effectLst/>
          </p:spPr>
          <p:txBody>
            <a:bodyPr wrap="square" lIns="45719" tIns="45719" rIns="45719" bIns="45719" numCol="1" anchor="ctr">
              <a:noAutofit/>
            </a:bodyPr>
            <a:lstStyle/>
            <a:p>
              <a:pPr>
                <a:defRPr>
                  <a:solidFill>
                    <a:srgbClr val="FFFFFF"/>
                  </a:solidFill>
                </a:defRPr>
              </a:pPr>
            </a:p>
          </p:txBody>
        </p:sp>
        <p:sp>
          <p:nvSpPr>
            <p:cNvPr id="154" name="2.- Información General"/>
            <p:cNvSpPr txBox="1"/>
            <p:nvPr/>
          </p:nvSpPr>
          <p:spPr>
            <a:xfrm>
              <a:off x="0" y="0"/>
              <a:ext cx="5454001"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defRPr b="1" sz="1300">
                  <a:solidFill>
                    <a:srgbClr val="FFFFFF"/>
                  </a:solidFill>
                  <a:latin typeface="Verdana Pro SemiBold"/>
                  <a:ea typeface="Verdana Pro SemiBold"/>
                  <a:cs typeface="Verdana Pro SemiBold"/>
                  <a:sym typeface="Verdana Pro SemiBold"/>
                </a:defRPr>
              </a:pPr>
              <a:r>
                <a:t> 	</a:t>
              </a:r>
              <a:r>
                <a:rPr cap="small" sz="1800">
                  <a:latin typeface="Franklin Gothic Medium"/>
                  <a:ea typeface="Franklin Gothic Medium"/>
                  <a:cs typeface="Franklin Gothic Medium"/>
                  <a:sym typeface="Franklin Gothic Medium"/>
                </a:rPr>
                <a:t>2.- Información General</a:t>
              </a:r>
            </a:p>
          </p:txBody>
        </p:sp>
      </p:grpSp>
      <p:sp>
        <p:nvSpPr>
          <p:cNvPr id="156" name="Marcador de número de diapositiva 1"/>
          <p:cNvSpPr txBox="1"/>
          <p:nvPr>
            <p:ph type="sldNum" sz="quarter" idx="4294967295"/>
          </p:nvPr>
        </p:nvSpPr>
        <p:spPr>
          <a:xfrm>
            <a:off x="9203520" y="6523871"/>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Rectángulo 2"/>
          <p:cNvSpPr txBox="1"/>
          <p:nvPr/>
        </p:nvSpPr>
        <p:spPr>
          <a:xfrm>
            <a:off x="888143" y="1993190"/>
            <a:ext cx="8283900" cy="53009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07000"/>
              </a:lnSpc>
              <a:spcBef>
                <a:spcPts val="400"/>
              </a:spcBef>
              <a:defRPr sz="900">
                <a:solidFill>
                  <a:srgbClr val="203864"/>
                </a:solidFill>
                <a:latin typeface="Verdana"/>
                <a:ea typeface="Verdana"/>
                <a:cs typeface="Verdana"/>
                <a:sym typeface="Verdana"/>
              </a:defRPr>
            </a:pPr>
            <a:r>
              <a:t>Los proyectos aparecerán en la web ordenados por el número de apoyos recibidos, es decir, en primer lugar aparecerán los proyectos más apoyados, los cuales creemos que corresponden a esa Área/Distrito para su evaluación sobre viabilidad y análisis de coste. </a:t>
            </a:r>
            <a:r>
              <a:rPr u="sng"/>
              <a:t>Se recuerda que, en la mayoría de los proyectos, siempre aparecerá además un/a evaluador/a de Distrito.</a:t>
            </a:r>
            <a:r>
              <a:rPr b="1" u="sng"/>
              <a:t> </a:t>
            </a:r>
          </a:p>
        </p:txBody>
      </p:sp>
      <p:pic>
        <p:nvPicPr>
          <p:cNvPr id="159" name="Imagen 9" descr="Imagen 9"/>
          <p:cNvPicPr>
            <a:picLocks noChangeAspect="1"/>
          </p:cNvPicPr>
          <p:nvPr/>
        </p:nvPicPr>
        <p:blipFill>
          <a:blip r:embed="rId2">
            <a:extLst/>
          </a:blip>
          <a:stretch>
            <a:fillRect/>
          </a:stretch>
        </p:blipFill>
        <p:spPr>
          <a:xfrm>
            <a:off x="965437" y="3952228"/>
            <a:ext cx="3405306" cy="1826785"/>
          </a:xfrm>
          <a:prstGeom prst="rect">
            <a:avLst/>
          </a:prstGeom>
          <a:ln w="12700">
            <a:miter lim="400000"/>
          </a:ln>
        </p:spPr>
      </p:pic>
      <p:sp>
        <p:nvSpPr>
          <p:cNvPr id="160" name="Rectángulo 3"/>
          <p:cNvSpPr txBox="1"/>
          <p:nvPr/>
        </p:nvSpPr>
        <p:spPr>
          <a:xfrm>
            <a:off x="4575910" y="3957458"/>
            <a:ext cx="4596134" cy="161328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07000"/>
              </a:lnSpc>
              <a:spcBef>
                <a:spcPts val="500"/>
              </a:spcBef>
              <a:defRPr sz="900">
                <a:solidFill>
                  <a:srgbClr val="203864"/>
                </a:solidFill>
                <a:latin typeface="Verdana"/>
                <a:ea typeface="Verdana"/>
                <a:cs typeface="Verdana"/>
                <a:sym typeface="Verdana"/>
              </a:defRPr>
            </a:pPr>
            <a:r>
              <a:t>Lo primero es marcar si el proyecto es Viable o Inviable.</a:t>
            </a:r>
          </a:p>
          <a:p>
            <a:pPr algn="just">
              <a:lnSpc>
                <a:spcPct val="105999"/>
              </a:lnSpc>
              <a:spcBef>
                <a:spcPts val="500"/>
              </a:spcBef>
              <a:defRPr b="1" sz="900">
                <a:solidFill>
                  <a:srgbClr val="203864"/>
                </a:solidFill>
                <a:latin typeface="Verdana"/>
                <a:ea typeface="Verdana"/>
                <a:cs typeface="Verdana"/>
                <a:sym typeface="Verdana"/>
              </a:defRPr>
            </a:pPr>
            <a:r>
              <a:t>Viabilidad</a:t>
            </a:r>
            <a:r>
              <a:rPr b="0"/>
              <a:t>. Todos los proyectos son viables, salvo aquellos definidos en las instrucciones que regulan el proceso de Participación  Ciudadana (ver causas de inviabilidad pag.9).</a:t>
            </a:r>
            <a:endParaRPr>
              <a:solidFill>
                <a:srgbClr val="FF0000"/>
              </a:solidFill>
            </a:endParaRPr>
          </a:p>
          <a:p>
            <a:pPr algn="just">
              <a:lnSpc>
                <a:spcPct val="107000"/>
              </a:lnSpc>
              <a:spcBef>
                <a:spcPts val="500"/>
              </a:spcBef>
              <a:defRPr sz="900">
                <a:solidFill>
                  <a:srgbClr val="203864"/>
                </a:solidFill>
                <a:latin typeface="Verdana"/>
                <a:ea typeface="Verdana"/>
                <a:cs typeface="Verdana"/>
                <a:sym typeface="Verdana"/>
              </a:defRPr>
            </a:pPr>
            <a:r>
              <a:t>Se recuerda que es muy importante que no haya causas subjetivas o decisiones políticas a la hora de tomar esta decisión. Los proyectos </a:t>
            </a:r>
            <a:r>
              <a:rPr u="sng"/>
              <a:t>sólo se marcarán como inviables por las causas técnicas antes mencionadas</a:t>
            </a:r>
            <a:r>
              <a:t>.</a:t>
            </a:r>
          </a:p>
          <a:p>
            <a:pPr algn="just">
              <a:lnSpc>
                <a:spcPct val="107000"/>
              </a:lnSpc>
              <a:spcBef>
                <a:spcPts val="500"/>
              </a:spcBef>
              <a:defRPr sz="900">
                <a:solidFill>
                  <a:srgbClr val="203864"/>
                </a:solidFill>
                <a:latin typeface="Verdana"/>
                <a:ea typeface="Verdana"/>
                <a:cs typeface="Verdana"/>
                <a:sym typeface="Verdana"/>
              </a:defRPr>
            </a:pPr>
            <a:r>
              <a:t>Si el proyecto es viable en su totalidad, se pasará a cumplimentar el apartado </a:t>
            </a:r>
            <a:r>
              <a:rPr b="1"/>
              <a:t>“Coste”</a:t>
            </a:r>
            <a:r>
              <a:t> (campo obligatorio).</a:t>
            </a:r>
          </a:p>
        </p:txBody>
      </p:sp>
      <p:grpSp>
        <p:nvGrpSpPr>
          <p:cNvPr id="163" name="Pentágono 7"/>
          <p:cNvGrpSpPr/>
          <p:nvPr/>
        </p:nvGrpSpPr>
        <p:grpSpPr>
          <a:xfrm>
            <a:off x="-1" y="1287764"/>
            <a:ext cx="5911228" cy="625606"/>
            <a:chOff x="0" y="0"/>
            <a:chExt cx="5911226" cy="625604"/>
          </a:xfrm>
        </p:grpSpPr>
        <p:sp>
          <p:nvSpPr>
            <p:cNvPr id="161" name="Shape"/>
            <p:cNvSpPr/>
            <p:nvPr/>
          </p:nvSpPr>
          <p:spPr>
            <a:xfrm>
              <a:off x="0" y="120879"/>
              <a:ext cx="5911227" cy="3838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899" y="0"/>
                  </a:lnTo>
                  <a:lnTo>
                    <a:pt x="21600" y="10800"/>
                  </a:lnTo>
                  <a:lnTo>
                    <a:pt x="20899" y="21600"/>
                  </a:lnTo>
                  <a:lnTo>
                    <a:pt x="0" y="21600"/>
                  </a:lnTo>
                  <a:close/>
                </a:path>
              </a:pathLst>
            </a:custGeom>
            <a:solidFill>
              <a:srgbClr val="203864"/>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62" name="3.- Iniciar la Evaluación de proyectos asignados"/>
            <p:cNvSpPr txBox="1"/>
            <p:nvPr/>
          </p:nvSpPr>
          <p:spPr>
            <a:xfrm>
              <a:off x="0" y="0"/>
              <a:ext cx="5815265" cy="6256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p>
              <a:pPr algn="ctr">
                <a:defRPr b="1" sz="1300">
                  <a:solidFill>
                    <a:srgbClr val="FFFFFF"/>
                  </a:solidFill>
                  <a:latin typeface="Verdana Pro SemiBold"/>
                  <a:ea typeface="Verdana Pro SemiBold"/>
                  <a:cs typeface="Verdana Pro SemiBold"/>
                  <a:sym typeface="Verdana Pro SemiBold"/>
                </a:defRPr>
              </a:pPr>
              <a:r>
                <a:t> </a:t>
              </a:r>
              <a:r>
                <a:rPr cap="small" sz="1800">
                  <a:latin typeface="Franklin Gothic Medium"/>
                  <a:ea typeface="Franklin Gothic Medium"/>
                  <a:cs typeface="Franklin Gothic Medium"/>
                  <a:sym typeface="Franklin Gothic Medium"/>
                </a:rPr>
                <a:t>3.- Iniciar la Evaluación de proyectos asignados</a:t>
              </a:r>
            </a:p>
          </p:txBody>
        </p:sp>
      </p:grpSp>
      <p:grpSp>
        <p:nvGrpSpPr>
          <p:cNvPr id="166" name="Pentágono 8"/>
          <p:cNvGrpSpPr/>
          <p:nvPr/>
        </p:nvGrpSpPr>
        <p:grpSpPr>
          <a:xfrm>
            <a:off x="-2" y="2677469"/>
            <a:ext cx="6046297" cy="639901"/>
            <a:chOff x="0" y="0"/>
            <a:chExt cx="6046295" cy="639899"/>
          </a:xfrm>
        </p:grpSpPr>
        <p:sp>
          <p:nvSpPr>
            <p:cNvPr id="164" name="Shape"/>
            <p:cNvSpPr/>
            <p:nvPr/>
          </p:nvSpPr>
          <p:spPr>
            <a:xfrm>
              <a:off x="0" y="123641"/>
              <a:ext cx="6046296" cy="3926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899" y="0"/>
                  </a:lnTo>
                  <a:lnTo>
                    <a:pt x="21600" y="10800"/>
                  </a:lnTo>
                  <a:lnTo>
                    <a:pt x="20899" y="21600"/>
                  </a:lnTo>
                  <a:lnTo>
                    <a:pt x="0" y="21600"/>
                  </a:lnTo>
                  <a:close/>
                </a:path>
              </a:pathLst>
            </a:custGeom>
            <a:solidFill>
              <a:srgbClr val="8E000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65" name="3.1.- Evaluación individual de proyectos asignados"/>
            <p:cNvSpPr txBox="1"/>
            <p:nvPr/>
          </p:nvSpPr>
          <p:spPr>
            <a:xfrm>
              <a:off x="0" y="0"/>
              <a:ext cx="5948142" cy="639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p>
              <a:pPr algn="ctr">
                <a:defRPr b="1" sz="1300">
                  <a:solidFill>
                    <a:srgbClr val="FFFFFF"/>
                  </a:solidFill>
                  <a:latin typeface="Verdana Pro SemiBold"/>
                  <a:ea typeface="Verdana Pro SemiBold"/>
                  <a:cs typeface="Verdana Pro SemiBold"/>
                  <a:sym typeface="Verdana Pro SemiBold"/>
                </a:defRPr>
              </a:pPr>
              <a:r>
                <a:t> </a:t>
              </a:r>
              <a:r>
                <a:rPr cap="small" sz="1800">
                  <a:latin typeface="Franklin Gothic Medium"/>
                  <a:ea typeface="Franklin Gothic Medium"/>
                  <a:cs typeface="Franklin Gothic Medium"/>
                  <a:sym typeface="Franklin Gothic Medium"/>
                </a:rPr>
                <a:t>3.1.- Evaluación individual de proyectos asignados</a:t>
              </a:r>
            </a:p>
          </p:txBody>
        </p:sp>
      </p:grpSp>
      <p:sp>
        <p:nvSpPr>
          <p:cNvPr id="167" name="Rectángulo 1"/>
          <p:cNvSpPr txBox="1"/>
          <p:nvPr/>
        </p:nvSpPr>
        <p:spPr>
          <a:xfrm>
            <a:off x="900432" y="3397191"/>
            <a:ext cx="8283900" cy="43142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07000"/>
              </a:lnSpc>
              <a:spcBef>
                <a:spcPts val="400"/>
              </a:spcBef>
              <a:defRPr sz="900">
                <a:solidFill>
                  <a:srgbClr val="203864"/>
                </a:solidFill>
                <a:latin typeface="Verdana"/>
                <a:ea typeface="Verdana"/>
                <a:cs typeface="Verdana"/>
                <a:sym typeface="Verdana"/>
              </a:defRPr>
            </a:pPr>
            <a:r>
              <a:t>Verás en la pantalla un formulario para rellenar el informe, y debajo, el proyecto de gasto. </a:t>
            </a:r>
          </a:p>
          <a:p>
            <a:pPr algn="just">
              <a:lnSpc>
                <a:spcPct val="107000"/>
              </a:lnSpc>
              <a:spcBef>
                <a:spcPts val="400"/>
              </a:spcBef>
              <a:defRPr sz="900">
                <a:solidFill>
                  <a:srgbClr val="203864"/>
                </a:solidFill>
                <a:latin typeface="Verdana"/>
                <a:ea typeface="Verdana"/>
                <a:cs typeface="Verdana"/>
                <a:sym typeface="Verdana"/>
              </a:defRPr>
            </a:pPr>
            <a:r>
              <a:t>Te explicamos a continuación los </a:t>
            </a:r>
            <a:r>
              <a:rPr b="1"/>
              <a:t>campos del informe</a:t>
            </a:r>
            <a:r>
              <a:t>:</a:t>
            </a:r>
          </a:p>
        </p:txBody>
      </p:sp>
      <p:sp>
        <p:nvSpPr>
          <p:cNvPr id="168" name="Marcador de número de diapositiva 4"/>
          <p:cNvSpPr txBox="1"/>
          <p:nvPr>
            <p:ph type="sldNum" sz="quarter" idx="4294967295"/>
          </p:nvPr>
        </p:nvSpPr>
        <p:spPr>
          <a:xfrm>
            <a:off x="9203520" y="6523871"/>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0" name="Imagen 9" descr="Imagen 9"/>
          <p:cNvPicPr>
            <a:picLocks noChangeAspect="1"/>
          </p:cNvPicPr>
          <p:nvPr/>
        </p:nvPicPr>
        <p:blipFill>
          <a:blip r:embed="rId2">
            <a:extLst/>
          </a:blip>
          <a:stretch>
            <a:fillRect/>
          </a:stretch>
        </p:blipFill>
        <p:spPr>
          <a:xfrm>
            <a:off x="5629130" y="3432643"/>
            <a:ext cx="3405305" cy="1826785"/>
          </a:xfrm>
          <a:prstGeom prst="rect">
            <a:avLst/>
          </a:prstGeom>
          <a:ln w="12700">
            <a:miter lim="400000"/>
          </a:ln>
        </p:spPr>
      </p:pic>
      <p:sp>
        <p:nvSpPr>
          <p:cNvPr id="171" name="Rectángulo 5"/>
          <p:cNvSpPr txBox="1"/>
          <p:nvPr/>
        </p:nvSpPr>
        <p:spPr>
          <a:xfrm>
            <a:off x="1192710" y="2582028"/>
            <a:ext cx="4032829" cy="274624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56814" indent="-256814" algn="just">
              <a:lnSpc>
                <a:spcPct val="107000"/>
              </a:lnSpc>
              <a:buSzPct val="100000"/>
              <a:buFont typeface="Symbol"/>
              <a:buChar char="·"/>
              <a:defRPr b="1" sz="1300">
                <a:solidFill>
                  <a:srgbClr val="203864"/>
                </a:solidFill>
                <a:latin typeface="Verdana"/>
                <a:ea typeface="Verdana"/>
                <a:cs typeface="Verdana"/>
                <a:sym typeface="Verdana"/>
              </a:defRPr>
            </a:pPr>
            <a:r>
              <a:t>Coste</a:t>
            </a:r>
            <a:r>
              <a:rPr b="0" sz="1000"/>
              <a:t>: </a:t>
            </a:r>
            <a:r>
              <a:rPr b="0" sz="1100"/>
              <a:t>En el caso de marcarse como </a:t>
            </a:r>
            <a:r>
              <a:t>viable</a:t>
            </a:r>
            <a:r>
              <a:rPr b="0" sz="1100"/>
              <a:t>, se deberá rellenar siempre este campo: </a:t>
            </a:r>
            <a:endParaRPr b="0" sz="1100"/>
          </a:p>
          <a:p>
            <a:pPr algn="just">
              <a:lnSpc>
                <a:spcPct val="107000"/>
              </a:lnSpc>
              <a:defRPr sz="1100">
                <a:solidFill>
                  <a:srgbClr val="203864"/>
                </a:solidFill>
                <a:latin typeface="Verdana"/>
                <a:ea typeface="Verdana"/>
                <a:cs typeface="Verdana"/>
                <a:sym typeface="Verdana"/>
              </a:defRPr>
            </a:pPr>
          </a:p>
          <a:p>
            <a:pPr lvl="1" marL="599234" indent="-256814" algn="just">
              <a:lnSpc>
                <a:spcPct val="107000"/>
              </a:lnSpc>
              <a:spcBef>
                <a:spcPts val="400"/>
              </a:spcBef>
              <a:buSzPct val="100000"/>
              <a:buFont typeface="Symbol"/>
              <a:buChar char="·"/>
              <a:defRPr sz="1100">
                <a:solidFill>
                  <a:srgbClr val="203864"/>
                </a:solidFill>
                <a:latin typeface="Verdana"/>
                <a:ea typeface="Verdana"/>
                <a:cs typeface="Verdana"/>
                <a:sym typeface="Verdana"/>
              </a:defRPr>
            </a:pPr>
            <a:r>
              <a:t>Comprenderá el </a:t>
            </a:r>
            <a:r>
              <a:rPr u="sng"/>
              <a:t>coste aproximado de la ejecución del proyecto</a:t>
            </a:r>
            <a:r>
              <a:t> (dejando un margen al alza en caso de duda). </a:t>
            </a:r>
          </a:p>
          <a:p>
            <a:pPr lvl="1" marL="599234" indent="-256814" algn="just">
              <a:lnSpc>
                <a:spcPct val="107000"/>
              </a:lnSpc>
              <a:spcBef>
                <a:spcPts val="400"/>
              </a:spcBef>
              <a:buSzPct val="100000"/>
              <a:buFont typeface="Symbol"/>
              <a:buChar char="·"/>
              <a:defRPr sz="1100">
                <a:solidFill>
                  <a:srgbClr val="203864"/>
                </a:solidFill>
                <a:latin typeface="Verdana"/>
                <a:ea typeface="Verdana"/>
                <a:cs typeface="Verdana"/>
                <a:sym typeface="Verdana"/>
              </a:defRPr>
            </a:pPr>
            <a:r>
              <a:t>Este coste debe englobar la </a:t>
            </a:r>
            <a:r>
              <a:rPr u="sng"/>
              <a:t>ejecución total</a:t>
            </a:r>
            <a:r>
              <a:t> del proyecto (no solo el coste del primer año, para proyectos cuya ejecución abarcará varios ejercicios).</a:t>
            </a:r>
          </a:p>
          <a:p>
            <a:pPr lvl="1" marL="599234" indent="-256814" algn="just">
              <a:lnSpc>
                <a:spcPct val="107000"/>
              </a:lnSpc>
              <a:spcBef>
                <a:spcPts val="400"/>
              </a:spcBef>
              <a:buSzPct val="100000"/>
              <a:buFont typeface="Symbol"/>
              <a:buChar char="·"/>
              <a:defRPr sz="1100">
                <a:solidFill>
                  <a:srgbClr val="203864"/>
                </a:solidFill>
                <a:latin typeface="Verdana"/>
                <a:ea typeface="Verdana"/>
                <a:cs typeface="Verdana"/>
                <a:sym typeface="Verdana"/>
              </a:defRPr>
            </a:pPr>
            <a:r>
              <a:t>Este dato </a:t>
            </a:r>
            <a:r>
              <a:rPr u="sng"/>
              <a:t>será público</a:t>
            </a:r>
            <a:r>
              <a:t> junto a cada proyecto, para que se tenga en cuenta en la fase de votaciones. </a:t>
            </a:r>
          </a:p>
          <a:p>
            <a:pPr indent="171209">
              <a:lnSpc>
                <a:spcPct val="107000"/>
              </a:lnSpc>
              <a:spcBef>
                <a:spcPts val="500"/>
              </a:spcBef>
              <a:defRPr sz="1100">
                <a:latin typeface="Tahoma"/>
                <a:ea typeface="Tahoma"/>
                <a:cs typeface="Tahoma"/>
                <a:sym typeface="Tahoma"/>
              </a:defRPr>
            </a:pPr>
            <a:r>
              <a:t> </a:t>
            </a:r>
          </a:p>
        </p:txBody>
      </p:sp>
      <p:sp>
        <p:nvSpPr>
          <p:cNvPr id="172" name="Rectángulo 12"/>
          <p:cNvSpPr/>
          <p:nvPr/>
        </p:nvSpPr>
        <p:spPr>
          <a:xfrm>
            <a:off x="5647275" y="4426272"/>
            <a:ext cx="1702654" cy="330224"/>
          </a:xfrm>
          <a:prstGeom prst="rect">
            <a:avLst/>
          </a:prstGeom>
          <a:ln w="28575">
            <a:solidFill>
              <a:srgbClr val="C55A11"/>
            </a:solidFill>
            <a:miter/>
          </a:ln>
        </p:spPr>
        <p:txBody>
          <a:bodyPr lIns="45719" rIns="45719" anchor="ctr"/>
          <a:lstStyle/>
          <a:p>
            <a:pPr>
              <a:defRPr sz="1300">
                <a:solidFill>
                  <a:srgbClr val="FFFFFF"/>
                </a:solidFill>
              </a:defRPr>
            </a:pPr>
          </a:p>
        </p:txBody>
      </p:sp>
      <p:sp>
        <p:nvSpPr>
          <p:cNvPr id="173" name="Conector recto de flecha 19"/>
          <p:cNvSpPr/>
          <p:nvPr/>
        </p:nvSpPr>
        <p:spPr>
          <a:xfrm>
            <a:off x="5225536" y="4117949"/>
            <a:ext cx="574997" cy="274822"/>
          </a:xfrm>
          <a:prstGeom prst="line">
            <a:avLst/>
          </a:prstGeom>
          <a:ln w="38100">
            <a:solidFill>
              <a:srgbClr val="C55A11"/>
            </a:solidFill>
            <a:miter/>
            <a:tailEnd type="triangle"/>
          </a:ln>
        </p:spPr>
        <p:txBody>
          <a:bodyPr lIns="45719" rIns="45719"/>
          <a:lstStyle/>
          <a:p>
            <a:pPr/>
          </a:p>
        </p:txBody>
      </p:sp>
      <p:sp>
        <p:nvSpPr>
          <p:cNvPr id="174" name="Marcador de número de diapositiva 1"/>
          <p:cNvSpPr txBox="1"/>
          <p:nvPr>
            <p:ph type="sldNum" sz="quarter" idx="4294967295"/>
          </p:nvPr>
        </p:nvSpPr>
        <p:spPr>
          <a:xfrm>
            <a:off x="9203520" y="6523871"/>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77" name="Pentágono 3"/>
          <p:cNvGrpSpPr/>
          <p:nvPr/>
        </p:nvGrpSpPr>
        <p:grpSpPr>
          <a:xfrm>
            <a:off x="-2" y="412843"/>
            <a:ext cx="6618194" cy="700427"/>
            <a:chOff x="0" y="0"/>
            <a:chExt cx="6618192" cy="700425"/>
          </a:xfrm>
        </p:grpSpPr>
        <p:sp>
          <p:nvSpPr>
            <p:cNvPr id="175" name="Shape"/>
            <p:cNvSpPr/>
            <p:nvPr/>
          </p:nvSpPr>
          <p:spPr>
            <a:xfrm>
              <a:off x="0" y="135336"/>
              <a:ext cx="6618193" cy="4297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899" y="0"/>
                  </a:lnTo>
                  <a:lnTo>
                    <a:pt x="21600" y="10800"/>
                  </a:lnTo>
                  <a:lnTo>
                    <a:pt x="20899" y="21600"/>
                  </a:lnTo>
                  <a:lnTo>
                    <a:pt x="0" y="21600"/>
                  </a:lnTo>
                  <a:close/>
                </a:path>
              </a:pathLst>
            </a:custGeom>
            <a:solidFill>
              <a:srgbClr val="8E000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6" name="3.1.- Evaluación individual de proyectos asignados"/>
            <p:cNvSpPr txBox="1"/>
            <p:nvPr/>
          </p:nvSpPr>
          <p:spPr>
            <a:xfrm>
              <a:off x="0" y="0"/>
              <a:ext cx="6510754" cy="7004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p>
              <a:pPr algn="ctr">
                <a:defRPr b="1" sz="1300">
                  <a:solidFill>
                    <a:srgbClr val="FFFFFF"/>
                  </a:solidFill>
                  <a:latin typeface="Verdana Pro SemiBold"/>
                  <a:ea typeface="Verdana Pro SemiBold"/>
                  <a:cs typeface="Verdana Pro SemiBold"/>
                  <a:sym typeface="Verdana Pro SemiBold"/>
                </a:defRPr>
              </a:pPr>
              <a:r>
                <a:t> </a:t>
              </a:r>
              <a:r>
                <a:rPr cap="small" sz="1800">
                  <a:latin typeface="Franklin Gothic Medium"/>
                  <a:ea typeface="Franklin Gothic Medium"/>
                  <a:cs typeface="Franklin Gothic Medium"/>
                  <a:sym typeface="Franklin Gothic Medium"/>
                </a:rPr>
                <a:t>3.1.- Evaluación individual de proyectos asignados</a:t>
              </a:r>
            </a:p>
          </p:txBody>
        </p:sp>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Rectángulo 7"/>
          <p:cNvSpPr txBox="1"/>
          <p:nvPr/>
        </p:nvSpPr>
        <p:spPr>
          <a:xfrm>
            <a:off x="1025619" y="2463251"/>
            <a:ext cx="3962187" cy="294030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07000"/>
              </a:lnSpc>
              <a:spcBef>
                <a:spcPts val="400"/>
              </a:spcBef>
              <a:defRPr b="1" sz="1300">
                <a:solidFill>
                  <a:srgbClr val="203864"/>
                </a:solidFill>
                <a:latin typeface="Verdana"/>
                <a:ea typeface="Verdana"/>
                <a:cs typeface="Verdana"/>
                <a:sym typeface="Verdana"/>
              </a:defRPr>
            </a:pPr>
            <a:r>
              <a:t>4.1.-No son campos obligatorios</a:t>
            </a:r>
            <a:r>
              <a:rPr sz="1100"/>
              <a:t>: </a:t>
            </a:r>
            <a:endParaRPr sz="1100"/>
          </a:p>
          <a:p>
            <a:pPr lvl="1" marL="556432" indent="-214013">
              <a:buSzPct val="100000"/>
              <a:buFont typeface="Arial"/>
              <a:buChar char="•"/>
              <a:defRPr i="1" sz="900">
                <a:solidFill>
                  <a:srgbClr val="203864"/>
                </a:solidFill>
                <a:latin typeface="Verdana"/>
                <a:ea typeface="Verdana"/>
                <a:cs typeface="Verdana"/>
                <a:sym typeface="Verdana"/>
              </a:defRPr>
            </a:pPr>
            <a:r>
              <a:t>Coste en el primer año</a:t>
            </a:r>
          </a:p>
          <a:p>
            <a:pPr lvl="1" marL="556432" indent="-214013">
              <a:buSzPct val="100000"/>
              <a:buFont typeface="Arial"/>
              <a:buChar char="•"/>
              <a:defRPr i="1" sz="900">
                <a:solidFill>
                  <a:srgbClr val="203864"/>
                </a:solidFill>
                <a:latin typeface="Verdana"/>
                <a:ea typeface="Verdana"/>
                <a:cs typeface="Verdana"/>
                <a:sym typeface="Verdana"/>
              </a:defRPr>
            </a:pPr>
            <a:r>
              <a:t>Informe de coste</a:t>
            </a:r>
          </a:p>
          <a:p>
            <a:pPr lvl="1" marL="556432" indent="-214013">
              <a:buSzPct val="100000"/>
              <a:buFont typeface="Arial"/>
              <a:buChar char="•"/>
              <a:defRPr i="1" sz="900">
                <a:solidFill>
                  <a:srgbClr val="203864"/>
                </a:solidFill>
                <a:latin typeface="Verdana"/>
                <a:ea typeface="Verdana"/>
                <a:cs typeface="Verdana"/>
                <a:sym typeface="Verdana"/>
              </a:defRPr>
            </a:pPr>
            <a:r>
              <a:t>Plazo de ejecución</a:t>
            </a:r>
          </a:p>
          <a:p>
            <a:pPr lvl="1" marL="556432" indent="-214013">
              <a:buSzPct val="100000"/>
              <a:buFont typeface="Arial"/>
              <a:buChar char="•"/>
              <a:defRPr i="1" sz="900">
                <a:solidFill>
                  <a:srgbClr val="203864"/>
                </a:solidFill>
                <a:latin typeface="Verdana"/>
                <a:ea typeface="Verdana"/>
                <a:cs typeface="Verdana"/>
                <a:sym typeface="Verdana"/>
              </a:defRPr>
            </a:pPr>
            <a:r>
              <a:t>Comentarios y observaciones</a:t>
            </a:r>
          </a:p>
          <a:p>
            <a:pPr>
              <a:defRPr sz="900">
                <a:solidFill>
                  <a:srgbClr val="203864"/>
                </a:solidFill>
                <a:latin typeface="Verdana"/>
                <a:ea typeface="Verdana"/>
                <a:cs typeface="Verdana"/>
                <a:sym typeface="Verdana"/>
              </a:defRPr>
            </a:pPr>
          </a:p>
          <a:p>
            <a:pPr algn="just">
              <a:lnSpc>
                <a:spcPct val="120000"/>
              </a:lnSpc>
              <a:spcBef>
                <a:spcPts val="400"/>
              </a:spcBef>
              <a:defRPr b="1" sz="1100">
                <a:solidFill>
                  <a:srgbClr val="203864"/>
                </a:solidFill>
                <a:latin typeface="Verdana"/>
                <a:ea typeface="Verdana"/>
                <a:cs typeface="Verdana"/>
                <a:sym typeface="Verdana"/>
              </a:defRPr>
            </a:pPr>
            <a:r>
              <a:t>4.2.-</a:t>
            </a:r>
            <a:r>
              <a:rPr b="0" sz="900"/>
              <a:t>Si crees que </a:t>
            </a:r>
            <a:r>
              <a:rPr b="0" sz="900" u="sng"/>
              <a:t>el proyecto afecta en parte a otra Área/ Distrito o que no es de tu competencia</a:t>
            </a:r>
            <a:r>
              <a:rPr b="0" sz="900"/>
              <a:t>, utiliza el </a:t>
            </a:r>
            <a:r>
              <a:rPr sz="900"/>
              <a:t>campo</a:t>
            </a:r>
            <a:r>
              <a:rPr b="0" sz="900"/>
              <a:t> </a:t>
            </a:r>
            <a:r>
              <a:rPr sz="900"/>
              <a:t>“Comentarios y observaciones”</a:t>
            </a:r>
            <a:r>
              <a:rPr b="0" i="1" sz="900"/>
              <a:t>. </a:t>
            </a:r>
            <a:endParaRPr b="0" i="1" sz="900"/>
          </a:p>
          <a:p>
            <a:pPr lvl="1" marL="472513" indent="-256814" algn="just">
              <a:lnSpc>
                <a:spcPct val="120000"/>
              </a:lnSpc>
              <a:spcBef>
                <a:spcPts val="400"/>
              </a:spcBef>
              <a:buSzPct val="100000"/>
              <a:buAutoNum type="arabicPeriod" startAt="1"/>
              <a:defRPr sz="900">
                <a:solidFill>
                  <a:srgbClr val="203864"/>
                </a:solidFill>
                <a:latin typeface="Verdana"/>
                <a:ea typeface="Verdana"/>
                <a:cs typeface="Verdana"/>
                <a:sym typeface="Verdana"/>
              </a:defRPr>
            </a:pPr>
            <a:r>
              <a:t>Cualquier comentario en este campo debe ir precedido de la </a:t>
            </a:r>
            <a:r>
              <a:rPr u="sng"/>
              <a:t>identificación de la unidad evaluadora</a:t>
            </a:r>
            <a:r>
              <a:t> que realiza ese comentario (Área/Distrito). </a:t>
            </a:r>
          </a:p>
          <a:p>
            <a:pPr lvl="1" marL="472513" indent="-256814" algn="just">
              <a:lnSpc>
                <a:spcPct val="120000"/>
              </a:lnSpc>
              <a:spcBef>
                <a:spcPts val="400"/>
              </a:spcBef>
              <a:buSzPct val="100000"/>
              <a:buAutoNum type="arabicPeriod" startAt="1"/>
              <a:defRPr sz="900">
                <a:solidFill>
                  <a:srgbClr val="203864"/>
                </a:solidFill>
                <a:latin typeface="Verdana"/>
                <a:ea typeface="Verdana"/>
                <a:cs typeface="Verdana"/>
                <a:sym typeface="Verdana"/>
              </a:defRPr>
            </a:pPr>
            <a:r>
              <a:t>En segundo lugar, se guardarán los cambios. </a:t>
            </a:r>
          </a:p>
          <a:p>
            <a:pPr lvl="1" marL="472513" indent="-256814" algn="just">
              <a:lnSpc>
                <a:spcPct val="120000"/>
              </a:lnSpc>
              <a:spcBef>
                <a:spcPts val="400"/>
              </a:spcBef>
              <a:buSzPct val="100000"/>
              <a:buAutoNum type="arabicPeriod" startAt="1"/>
              <a:defRPr b="1" sz="900">
                <a:solidFill>
                  <a:srgbClr val="203864"/>
                </a:solidFill>
                <a:latin typeface="Verdana"/>
                <a:ea typeface="Verdana"/>
                <a:cs typeface="Verdana"/>
                <a:sym typeface="Verdana"/>
              </a:defRPr>
            </a:pPr>
            <a:r>
              <a:t>No marcar </a:t>
            </a:r>
            <a:r>
              <a:rPr b="0"/>
              <a:t>informe finalizado. </a:t>
            </a:r>
            <a:endParaRPr b="0"/>
          </a:p>
          <a:p>
            <a:pPr lvl="1" marL="472513" indent="-256814" algn="just">
              <a:lnSpc>
                <a:spcPct val="120000"/>
              </a:lnSpc>
              <a:spcBef>
                <a:spcPts val="400"/>
              </a:spcBef>
              <a:buSzPct val="100000"/>
              <a:buAutoNum type="arabicPeriod" startAt="1"/>
              <a:defRPr sz="900">
                <a:solidFill>
                  <a:srgbClr val="203864"/>
                </a:solidFill>
                <a:latin typeface="Verdana"/>
                <a:ea typeface="Verdana"/>
                <a:cs typeface="Verdana"/>
                <a:sym typeface="Verdana"/>
              </a:defRPr>
            </a:pPr>
            <a:r>
              <a:t>Manda por favor un </a:t>
            </a:r>
            <a:r>
              <a:rPr u="sng"/>
              <a:t>correo electrónico al administrador/a</a:t>
            </a:r>
            <a:r>
              <a:t> asignado/a avisándo de que has realizado cambios. </a:t>
            </a:r>
          </a:p>
        </p:txBody>
      </p:sp>
      <p:pic>
        <p:nvPicPr>
          <p:cNvPr id="180" name="Imagen 9" descr="Imagen 9"/>
          <p:cNvPicPr>
            <a:picLocks noChangeAspect="1"/>
          </p:cNvPicPr>
          <p:nvPr/>
        </p:nvPicPr>
        <p:blipFill>
          <a:blip r:embed="rId2">
            <a:extLst/>
          </a:blip>
          <a:stretch>
            <a:fillRect/>
          </a:stretch>
        </p:blipFill>
        <p:spPr>
          <a:xfrm>
            <a:off x="5314258" y="2574227"/>
            <a:ext cx="4044514" cy="1202321"/>
          </a:xfrm>
          <a:prstGeom prst="rect">
            <a:avLst/>
          </a:prstGeom>
          <a:ln w="12700">
            <a:miter lim="400000"/>
          </a:ln>
        </p:spPr>
      </p:pic>
      <p:pic>
        <p:nvPicPr>
          <p:cNvPr id="181" name="Imagen 10" descr="Imagen 10"/>
          <p:cNvPicPr>
            <a:picLocks noChangeAspect="1"/>
          </p:cNvPicPr>
          <p:nvPr/>
        </p:nvPicPr>
        <p:blipFill>
          <a:blip r:embed="rId3">
            <a:extLst/>
          </a:blip>
          <a:stretch>
            <a:fillRect/>
          </a:stretch>
        </p:blipFill>
        <p:spPr>
          <a:xfrm>
            <a:off x="5314258" y="4241965"/>
            <a:ext cx="4044514" cy="1367355"/>
          </a:xfrm>
          <a:prstGeom prst="rect">
            <a:avLst/>
          </a:prstGeom>
          <a:ln w="12700">
            <a:miter lim="400000"/>
          </a:ln>
        </p:spPr>
      </p:pic>
      <p:sp>
        <p:nvSpPr>
          <p:cNvPr id="182" name="Marcador de número de diapositiva 1"/>
          <p:cNvSpPr txBox="1"/>
          <p:nvPr>
            <p:ph type="sldNum" sz="quarter" idx="4294967295"/>
          </p:nvPr>
        </p:nvSpPr>
        <p:spPr>
          <a:xfrm>
            <a:off x="9203520" y="6523871"/>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85" name="Pentágono 3"/>
          <p:cNvGrpSpPr/>
          <p:nvPr/>
        </p:nvGrpSpPr>
        <p:grpSpPr>
          <a:xfrm>
            <a:off x="-2" y="412843"/>
            <a:ext cx="6618194" cy="700427"/>
            <a:chOff x="0" y="0"/>
            <a:chExt cx="6618192" cy="700425"/>
          </a:xfrm>
        </p:grpSpPr>
        <p:sp>
          <p:nvSpPr>
            <p:cNvPr id="183" name="Shape"/>
            <p:cNvSpPr/>
            <p:nvPr/>
          </p:nvSpPr>
          <p:spPr>
            <a:xfrm>
              <a:off x="0" y="135336"/>
              <a:ext cx="6618193" cy="4297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899" y="0"/>
                  </a:lnTo>
                  <a:lnTo>
                    <a:pt x="21600" y="10800"/>
                  </a:lnTo>
                  <a:lnTo>
                    <a:pt x="20899" y="21600"/>
                  </a:lnTo>
                  <a:lnTo>
                    <a:pt x="0" y="21600"/>
                  </a:lnTo>
                  <a:close/>
                </a:path>
              </a:pathLst>
            </a:custGeom>
            <a:solidFill>
              <a:srgbClr val="8E000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4" name="3.1.- Evaluación individual de proyectos asignados"/>
            <p:cNvSpPr txBox="1"/>
            <p:nvPr/>
          </p:nvSpPr>
          <p:spPr>
            <a:xfrm>
              <a:off x="0" y="0"/>
              <a:ext cx="6510754" cy="7004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p>
              <a:pPr algn="ctr">
                <a:defRPr b="1" sz="1300">
                  <a:solidFill>
                    <a:srgbClr val="FFFFFF"/>
                  </a:solidFill>
                  <a:latin typeface="Verdana Pro SemiBold"/>
                  <a:ea typeface="Verdana Pro SemiBold"/>
                  <a:cs typeface="Verdana Pro SemiBold"/>
                  <a:sym typeface="Verdana Pro SemiBold"/>
                </a:defRPr>
              </a:pPr>
              <a:r>
                <a:t> </a:t>
              </a:r>
              <a:r>
                <a:rPr cap="small" sz="1800">
                  <a:latin typeface="Franklin Gothic Medium"/>
                  <a:ea typeface="Franklin Gothic Medium"/>
                  <a:cs typeface="Franklin Gothic Medium"/>
                  <a:sym typeface="Franklin Gothic Medium"/>
                </a:rPr>
                <a:t>3.1.- Evaluación individual de proyectos asignados</a:t>
              </a:r>
            </a:p>
          </p:txBody>
        </p:sp>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89" name="Pentágono 3"/>
          <p:cNvGrpSpPr/>
          <p:nvPr/>
        </p:nvGrpSpPr>
        <p:grpSpPr>
          <a:xfrm>
            <a:off x="-2" y="412843"/>
            <a:ext cx="6618194" cy="700427"/>
            <a:chOff x="0" y="0"/>
            <a:chExt cx="6618192" cy="700425"/>
          </a:xfrm>
        </p:grpSpPr>
        <p:sp>
          <p:nvSpPr>
            <p:cNvPr id="187" name="Shape"/>
            <p:cNvSpPr/>
            <p:nvPr/>
          </p:nvSpPr>
          <p:spPr>
            <a:xfrm>
              <a:off x="0" y="135336"/>
              <a:ext cx="6618192" cy="4297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899" y="0"/>
                  </a:lnTo>
                  <a:lnTo>
                    <a:pt x="21600" y="10800"/>
                  </a:lnTo>
                  <a:lnTo>
                    <a:pt x="20899" y="21600"/>
                  </a:lnTo>
                  <a:lnTo>
                    <a:pt x="0" y="21600"/>
                  </a:lnTo>
                  <a:close/>
                </a:path>
              </a:pathLst>
            </a:custGeom>
            <a:solidFill>
              <a:srgbClr val="8E000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8" name="3.1.- Evaluación individual de proyectos asignados"/>
            <p:cNvSpPr txBox="1"/>
            <p:nvPr/>
          </p:nvSpPr>
          <p:spPr>
            <a:xfrm>
              <a:off x="0" y="0"/>
              <a:ext cx="6510754" cy="7004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p>
              <a:pPr algn="ctr">
                <a:defRPr b="1" sz="1300">
                  <a:solidFill>
                    <a:srgbClr val="FFFFFF"/>
                  </a:solidFill>
                  <a:latin typeface="Verdana Pro SemiBold"/>
                  <a:ea typeface="Verdana Pro SemiBold"/>
                  <a:cs typeface="Verdana Pro SemiBold"/>
                  <a:sym typeface="Verdana Pro SemiBold"/>
                </a:defRPr>
              </a:pPr>
              <a:r>
                <a:t> </a:t>
              </a:r>
              <a:r>
                <a:rPr cap="small" sz="1800">
                  <a:latin typeface="Franklin Gothic Medium"/>
                  <a:ea typeface="Franklin Gothic Medium"/>
                  <a:cs typeface="Franklin Gothic Medium"/>
                  <a:sym typeface="Franklin Gothic Medium"/>
                </a:rPr>
                <a:t>3.1.- Evaluación individual de proyectos asignados</a:t>
              </a:r>
            </a:p>
          </p:txBody>
        </p:sp>
      </p:grpSp>
      <p:sp>
        <p:nvSpPr>
          <p:cNvPr id="190" name="Rectángulo 1"/>
          <p:cNvSpPr txBox="1"/>
          <p:nvPr/>
        </p:nvSpPr>
        <p:spPr>
          <a:xfrm>
            <a:off x="626833" y="1417088"/>
            <a:ext cx="3255885"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1100">
                <a:solidFill>
                  <a:srgbClr val="203864"/>
                </a:solidFill>
                <a:latin typeface="Franklin Gothic Medium"/>
                <a:ea typeface="Franklin Gothic Medium"/>
                <a:cs typeface="Franklin Gothic Medium"/>
                <a:sym typeface="Franklin Gothic Medium"/>
              </a:defRPr>
            </a:lvl1pPr>
          </a:lstStyle>
          <a:p>
            <a:pPr/>
            <a:r>
              <a:t>CAUSAS DE INVIABILIDAD DE LOS PROYECTOS</a:t>
            </a:r>
          </a:p>
        </p:txBody>
      </p:sp>
      <p:sp>
        <p:nvSpPr>
          <p:cNvPr id="191" name="Rectángulo 4"/>
          <p:cNvSpPr txBox="1"/>
          <p:nvPr/>
        </p:nvSpPr>
        <p:spPr>
          <a:xfrm>
            <a:off x="388686" y="1705044"/>
            <a:ext cx="9086251" cy="525805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indent="269875">
              <a:defRPr b="1" sz="1200" u="sng">
                <a:solidFill>
                  <a:srgbClr val="203864"/>
                </a:solidFill>
                <a:latin typeface="Verdana"/>
                <a:ea typeface="Verdana"/>
                <a:cs typeface="Verdana"/>
                <a:sym typeface="Verdana"/>
              </a:defRPr>
            </a:pPr>
            <a:r>
              <a:t>Son proyectos inviables</a:t>
            </a:r>
            <a:r>
              <a:rPr b="0"/>
              <a:t>:</a:t>
            </a:r>
            <a:br>
              <a:rPr b="0"/>
            </a:br>
            <a:br>
              <a:rPr b="0"/>
            </a:br>
            <a:r>
              <a:rPr b="0" u="none">
                <a:latin typeface="Wingdings"/>
                <a:ea typeface="Wingdings"/>
                <a:cs typeface="Wingdings"/>
                <a:sym typeface="Wingdings"/>
              </a:rPr>
              <a:t>● </a:t>
            </a:r>
            <a:r>
              <a:rPr b="0" u="none">
                <a:latin typeface="+mn-lt"/>
                <a:ea typeface="+mn-ea"/>
                <a:cs typeface="+mn-cs"/>
                <a:sym typeface="Calibri"/>
              </a:rPr>
              <a:t>Las propuestas ciudadanas de presupuestos participativos que no versen sobre los siguientes capítulos de gastos del presupuesto del Ayuntamiento: “Gastos en bienes corrientes y servicios” (Capítulo II), siempre que no afecten a contratos en vigor y siempre que su gasto sea para una actuación concreta o en otro caso no se extienda más allá de dos años, sobre “Transferencias Corrientes” (Capítulo IV), “Inversiones Reales” (Capítulo VI) y sobre “Transferencias de Capital” (Capítulo VII).</a:t>
            </a:r>
            <a:endParaRPr b="0" u="none">
              <a:latin typeface="+mn-lt"/>
              <a:ea typeface="+mn-ea"/>
              <a:cs typeface="+mn-cs"/>
              <a:sym typeface="Calibri"/>
            </a:endParaRPr>
          </a:p>
          <a:p>
            <a:pPr indent="269875" algn="just">
              <a:defRPr sz="200">
                <a:solidFill>
                  <a:srgbClr val="203864"/>
                </a:solidFill>
              </a:defRPr>
            </a:pPr>
          </a:p>
          <a:p>
            <a:pPr marL="269875" algn="just">
              <a:buSzPct val="100000"/>
              <a:buChar char="●"/>
              <a:defRPr sz="1200">
                <a:solidFill>
                  <a:srgbClr val="203864"/>
                </a:solidFill>
              </a:defRPr>
            </a:pPr>
            <a:r>
              <a:t>  Si no es competencia del Ayuntamiento.</a:t>
            </a:r>
          </a:p>
          <a:p>
            <a:pPr indent="269875" algn="just">
              <a:defRPr sz="200">
                <a:solidFill>
                  <a:srgbClr val="203864"/>
                </a:solidFill>
              </a:defRPr>
            </a:pPr>
          </a:p>
          <a:p>
            <a:pPr marL="269875">
              <a:buSzPct val="100000"/>
              <a:buChar char="●"/>
              <a:defRPr sz="1200">
                <a:solidFill>
                  <a:srgbClr val="203864"/>
                </a:solidFill>
              </a:defRPr>
            </a:pPr>
            <a:r>
              <a:t>  Si su coste supera los importes determinados para el ámbito de toda la ciudad y de los distritos.</a:t>
            </a:r>
          </a:p>
          <a:p>
            <a:pPr indent="269875">
              <a:defRPr sz="200">
                <a:solidFill>
                  <a:srgbClr val="203864"/>
                </a:solidFill>
              </a:defRPr>
            </a:pPr>
            <a:br/>
            <a:r>
              <a:rPr sz="1200">
                <a:latin typeface="Wingdings"/>
                <a:ea typeface="Wingdings"/>
                <a:cs typeface="Wingdings"/>
                <a:sym typeface="Wingdings"/>
              </a:rPr>
              <a:t>● </a:t>
            </a:r>
            <a:r>
              <a:rPr sz="1200"/>
              <a:t> Si para su realización se tienen que realizar pasos que no dependen del Ayuntamiento, o bien no es relativamente seguro que se vayan a  poder concretar correctamente    (por ejemplo: una construcción en un solar que no es municipal, actuaciones en materia de transporte que corresponden al Consorcio de Transportes).</a:t>
            </a:r>
            <a:endParaRPr sz="1200"/>
          </a:p>
          <a:p>
            <a:pPr indent="269875">
              <a:defRPr sz="200">
                <a:solidFill>
                  <a:srgbClr val="203864"/>
                </a:solidFill>
              </a:defRPr>
            </a:pPr>
            <a:br>
              <a:rPr sz="1200"/>
            </a:br>
            <a:r>
              <a:rPr sz="1200">
                <a:latin typeface="Wingdings"/>
                <a:ea typeface="Wingdings"/>
                <a:cs typeface="Wingdings"/>
                <a:sym typeface="Wingdings"/>
              </a:rPr>
              <a:t>●</a:t>
            </a:r>
            <a:r>
              <a:rPr sz="1200"/>
              <a:t>  Si el proyecto ya está previsto llevarlo a cabo (lo que implica algún expediente o similar ya cursado con anterioridad, donde se pueda justificar esto último con claridad).</a:t>
            </a:r>
            <a:endParaRPr sz="1200"/>
          </a:p>
          <a:p>
            <a:pPr indent="269875">
              <a:defRPr sz="200">
                <a:solidFill>
                  <a:srgbClr val="203864"/>
                </a:solidFill>
              </a:defRPr>
            </a:pPr>
          </a:p>
          <a:p>
            <a:pPr indent="269875" algn="just">
              <a:defRPr sz="1200">
                <a:solidFill>
                  <a:srgbClr val="203864"/>
                </a:solidFill>
              </a:defRPr>
            </a:pPr>
            <a:r>
              <a:rPr>
                <a:latin typeface="Wingdings"/>
                <a:ea typeface="Wingdings"/>
                <a:cs typeface="Wingdings"/>
                <a:sym typeface="Wingdings"/>
              </a:rPr>
              <a:t>● </a:t>
            </a:r>
            <a:r>
              <a:t>Si el proyecto presentado implica la realización de actuaciones, licitaciones o concesiones de </a:t>
            </a:r>
            <a:r>
              <a:rPr b="1"/>
              <a:t>ayudas que puedan favorecen económicamente a terceros o generar interés económico </a:t>
            </a:r>
            <a:r>
              <a:t>(ej: arrendamiento de un local concreto u otorgamiento de subvenciones con carácter nominativo).</a:t>
            </a:r>
          </a:p>
          <a:p>
            <a:pPr marL="269875">
              <a:spcBef>
                <a:spcPts val="600"/>
              </a:spcBef>
              <a:buSzPct val="100000"/>
              <a:buChar char="●"/>
              <a:defRPr sz="1200">
                <a:solidFill>
                  <a:srgbClr val="203864"/>
                </a:solidFill>
              </a:defRPr>
            </a:pPr>
            <a:r>
              <a:t>  Inviabilidad técnica o jurídica: por aplicación del régimen legalmente aplicable (ej.: las ayudas a la renta no serían de competencia municipal).</a:t>
            </a:r>
            <a:br/>
            <a:br/>
            <a:r>
              <a:rPr b="1" u="sng">
                <a:latin typeface="Verdana"/>
                <a:ea typeface="Verdana"/>
                <a:cs typeface="Verdana"/>
                <a:sym typeface="Verdana"/>
              </a:rPr>
              <a:t>Situaciones especiales:</a:t>
            </a:r>
            <a:endParaRPr b="1" u="sng">
              <a:latin typeface="Verdana"/>
              <a:ea typeface="Verdana"/>
              <a:cs typeface="Verdana"/>
              <a:sym typeface="Verdana"/>
            </a:endParaRPr>
          </a:p>
          <a:p>
            <a:pPr indent="269875" algn="just">
              <a:defRPr b="1" sz="400">
                <a:solidFill>
                  <a:srgbClr val="203864"/>
                </a:solidFill>
                <a:latin typeface="Verdana"/>
                <a:ea typeface="Verdana"/>
                <a:cs typeface="Verdana"/>
                <a:sym typeface="Verdana"/>
              </a:defRPr>
            </a:pPr>
          </a:p>
          <a:p>
            <a:pPr indent="269875" algn="just">
              <a:defRPr sz="1200">
                <a:solidFill>
                  <a:srgbClr val="203864"/>
                </a:solidFill>
              </a:defRPr>
            </a:pPr>
            <a:r>
              <a:rPr>
                <a:latin typeface="Wingdings"/>
                <a:ea typeface="Wingdings"/>
                <a:cs typeface="Wingdings"/>
                <a:sym typeface="Wingdings"/>
              </a:rPr>
              <a:t>●</a:t>
            </a:r>
            <a:r>
              <a:rPr>
                <a:latin typeface="Verdana"/>
                <a:ea typeface="Verdana"/>
                <a:cs typeface="Verdana"/>
                <a:sym typeface="Verdana"/>
              </a:rPr>
              <a:t> </a:t>
            </a:r>
            <a:r>
              <a:rPr b="1"/>
              <a:t>proyecto genérico</a:t>
            </a:r>
            <a:r>
              <a:t>: si la falta de concreción hace totalmente imposible su evaluación (en el caso de que la persona que lo evalué pudiese concretar una posible ejecución razonable y ajustado al espíritu del proyecto, no se marcará como inviable).</a:t>
            </a:r>
          </a:p>
          <a:p>
            <a:pPr indent="269875" algn="just">
              <a:defRPr sz="1200">
                <a:solidFill>
                  <a:srgbClr val="203864"/>
                </a:solidFill>
              </a:defRPr>
            </a:pPr>
            <a:r>
              <a:rPr>
                <a:latin typeface="Wingdings"/>
                <a:ea typeface="Wingdings"/>
                <a:cs typeface="Wingdings"/>
                <a:sym typeface="Wingdings"/>
              </a:rPr>
              <a:t>● </a:t>
            </a:r>
            <a:r>
              <a:rPr b="1"/>
              <a:t>multi-proyecto</a:t>
            </a:r>
            <a:r>
              <a:t>: si el proyecto engloba varios siendo algunos viables y otros no, se considerará en el informe la parte viable y su coste económico.</a:t>
            </a:r>
          </a:p>
          <a:p>
            <a:pPr indent="269875" algn="just">
              <a:defRPr sz="1200">
                <a:solidFill>
                  <a:srgbClr val="203864"/>
                </a:solidFill>
              </a:defRPr>
            </a:pPr>
            <a:br/>
          </a:p>
        </p:txBody>
      </p:sp>
      <p:sp>
        <p:nvSpPr>
          <p:cNvPr id="192" name="Marcador de número de diapositiva 2"/>
          <p:cNvSpPr txBox="1"/>
          <p:nvPr>
            <p:ph type="sldNum" sz="quarter" idx="4294967295"/>
          </p:nvPr>
        </p:nvSpPr>
        <p:spPr>
          <a:xfrm>
            <a:off x="9203520" y="6523871"/>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Tema de Office">
      <a:majorFont>
        <a:latin typeface="Helvetica"/>
        <a:ea typeface="Helvetica"/>
        <a:cs typeface="Helvetica"/>
      </a:majorFont>
      <a:minorFont>
        <a:latin typeface="Calibri"/>
        <a:ea typeface="Calibri"/>
        <a:cs typeface="Calibri"/>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31774"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31774"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Tema de Office">
      <a:majorFont>
        <a:latin typeface="Helvetica"/>
        <a:ea typeface="Helvetica"/>
        <a:cs typeface="Helvetica"/>
      </a:majorFont>
      <a:minorFont>
        <a:latin typeface="Calibri"/>
        <a:ea typeface="Calibri"/>
        <a:cs typeface="Calibri"/>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31774"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31774"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