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906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9800"/>
          </a:solidFill>
        </a:fill>
      </a:tcStyle>
    </a:wholeTbl>
    <a:band2H>
      <a:tcTxStyle b="def" i="def"/>
      <a:tcStyle>
        <a:tcBdr/>
        <a:fill>
          <a:solidFill>
            <a:schemeClr val="accent4"/>
          </a:solidFill>
        </a:fill>
      </a:tcStyle>
    </a:band2H>
    <a:firstCol>
      <a:tcTxStyle b="on" i="off">
        <a:fontRef idx="minor">
          <a:srgbClr val="FFFFFF"/>
        </a:fontRef>
        <a:srgbClr val="FFFFFF"/>
      </a:tcTxStyle>
      <a:tcStyle>
        <a:tcBdr>
          <a:left>
            <a:ln w="12700" cap="flat">
              <a:noFill/>
              <a:miter lim="400000"/>
            </a:ln>
          </a:left>
          <a:right>
            <a:ln w="25400" cap="flat">
              <a:solidFill>
                <a:srgbClr val="FFFFFF"/>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9800"/>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12700" cap="flat">
              <a:noFill/>
              <a:miter lim="400000"/>
            </a:ln>
          </a:bottom>
          <a:insideH>
            <a:ln w="12700" cap="flat">
              <a:noFill/>
              <a:miter lim="400000"/>
            </a:ln>
          </a:insideH>
          <a:insideV>
            <a:ln w="12700" cap="flat">
              <a:noFill/>
              <a:miter lim="400000"/>
            </a:ln>
          </a:insideV>
        </a:tcBdr>
        <a:fill>
          <a:solidFill>
            <a:srgbClr val="A87F00"/>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8D6CC"/>
          </a:solidFill>
        </a:fill>
      </a:tcStyle>
    </a:wholeTbl>
    <a:band2H>
      <a:tcTxStyle b="def" i="def"/>
      <a:tcStyle>
        <a:tcBdr/>
        <a:fill>
          <a:solidFill>
            <a:srgbClr val="FCECE7"/>
          </a:solidFill>
        </a:fill>
      </a:tcStyle>
    </a:band2H>
    <a:firstCol>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8D6CC"/>
          </a:solidFill>
        </a:fill>
      </a:tcStyle>
    </a:firstCol>
    <a:la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254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CECE7"/>
          </a:solidFill>
        </a:fill>
      </a:tcStyle>
    </a:lastRow>
    <a:fir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CECE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a de título">
    <p:spTree>
      <p:nvGrpSpPr>
        <p:cNvPr id="1" name=""/>
        <p:cNvGrpSpPr/>
        <p:nvPr/>
      </p:nvGrpSpPr>
      <p:grpSpPr>
        <a:xfrm>
          <a:off x="0" y="0"/>
          <a:ext cx="0" cy="0"/>
          <a:chOff x="0" y="0"/>
          <a:chExt cx="0" cy="0"/>
        </a:xfrm>
      </p:grpSpPr>
      <p:sp>
        <p:nvSpPr>
          <p:cNvPr id="11" name="Title Text"/>
          <p:cNvSpPr txBox="1"/>
          <p:nvPr>
            <p:ph type="title"/>
          </p:nvPr>
        </p:nvSpPr>
        <p:spPr>
          <a:xfrm>
            <a:off x="1238250" y="1122362"/>
            <a:ext cx="7429500" cy="2387601"/>
          </a:xfrm>
          <a:prstGeom prst="rect">
            <a:avLst/>
          </a:prstGeom>
        </p:spPr>
        <p:txBody>
          <a:bodyPr anchor="b"/>
          <a:lstStyle>
            <a:lvl1pPr algn="ctr">
              <a:defRPr sz="4800"/>
            </a:lvl1pPr>
          </a:lstStyle>
          <a:p>
            <a:pPr/>
            <a:r>
              <a:t>Title Text</a:t>
            </a:r>
          </a:p>
        </p:txBody>
      </p:sp>
      <p:sp>
        <p:nvSpPr>
          <p:cNvPr id="12" name="Body Level One…"/>
          <p:cNvSpPr txBox="1"/>
          <p:nvPr>
            <p:ph type="body" sz="quarter" idx="1"/>
          </p:nvPr>
        </p:nvSpPr>
        <p:spPr>
          <a:xfrm>
            <a:off x="1238250" y="3602037"/>
            <a:ext cx="7429500" cy="1655763"/>
          </a:xfrm>
          <a:prstGeom prst="rect">
            <a:avLst/>
          </a:prstGeom>
        </p:spPr>
        <p:txBody>
          <a:bodyPr/>
          <a:lstStyle>
            <a:lvl1pPr marL="0" indent="0" algn="ctr">
              <a:buSzTx/>
              <a:buFontTx/>
              <a:buNone/>
              <a:defRPr sz="1900"/>
            </a:lvl1pPr>
            <a:lvl2pPr marL="0" indent="371475" algn="ctr">
              <a:buSzTx/>
              <a:buFontTx/>
              <a:buNone/>
              <a:defRPr sz="1900"/>
            </a:lvl2pPr>
            <a:lvl3pPr marL="0" indent="742950" algn="ctr">
              <a:buSzTx/>
              <a:buFontTx/>
              <a:buNone/>
              <a:defRPr sz="1900"/>
            </a:lvl3pPr>
            <a:lvl4pPr marL="0" indent="1114425" algn="ctr">
              <a:buSzTx/>
              <a:buFontTx/>
              <a:buNone/>
              <a:defRPr sz="1900"/>
            </a:lvl4pPr>
            <a:lvl5pPr marL="0" indent="1485900" algn="ctr">
              <a:buSzTx/>
              <a:buFont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texto vertical">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ertical y texto">
    <p:spTree>
      <p:nvGrpSpPr>
        <p:cNvPr id="1" name=""/>
        <p:cNvGrpSpPr/>
        <p:nvPr/>
      </p:nvGrpSpPr>
      <p:grpSpPr>
        <a:xfrm>
          <a:off x="0" y="0"/>
          <a:ext cx="0" cy="0"/>
          <a:chOff x="0" y="0"/>
          <a:chExt cx="0" cy="0"/>
        </a:xfrm>
      </p:grpSpPr>
      <p:sp>
        <p:nvSpPr>
          <p:cNvPr id="101" name="Title Text"/>
          <p:cNvSpPr txBox="1"/>
          <p:nvPr>
            <p:ph type="title"/>
          </p:nvPr>
        </p:nvSpPr>
        <p:spPr>
          <a:xfrm>
            <a:off x="7088981" y="365125"/>
            <a:ext cx="2135982" cy="5811838"/>
          </a:xfrm>
          <a:prstGeom prst="rect">
            <a:avLst/>
          </a:prstGeom>
        </p:spPr>
        <p:txBody>
          <a:bodyPr/>
          <a:lstStyle/>
          <a:p>
            <a:pPr/>
            <a:r>
              <a:t>Title Text</a:t>
            </a:r>
          </a:p>
        </p:txBody>
      </p:sp>
      <p:sp>
        <p:nvSpPr>
          <p:cNvPr id="102" name="Body Level One…"/>
          <p:cNvSpPr txBox="1"/>
          <p:nvPr>
            <p:ph type="body" idx="1"/>
          </p:nvPr>
        </p:nvSpPr>
        <p:spPr>
          <a:xfrm>
            <a:off x="681037" y="365125"/>
            <a:ext cx="628412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objeto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29" name="Title Text"/>
          <p:cNvSpPr txBox="1"/>
          <p:nvPr>
            <p:ph type="title"/>
          </p:nvPr>
        </p:nvSpPr>
        <p:spPr>
          <a:xfrm>
            <a:off x="675877" y="1709739"/>
            <a:ext cx="8543926" cy="2852737"/>
          </a:xfrm>
          <a:prstGeom prst="rect">
            <a:avLst/>
          </a:prstGeom>
        </p:spPr>
        <p:txBody>
          <a:bodyPr anchor="b"/>
          <a:lstStyle>
            <a:lvl1pPr>
              <a:defRPr sz="4800"/>
            </a:lvl1pPr>
          </a:lstStyle>
          <a:p>
            <a:pPr/>
            <a:r>
              <a:t>Title Text</a:t>
            </a:r>
          </a:p>
        </p:txBody>
      </p:sp>
      <p:sp>
        <p:nvSpPr>
          <p:cNvPr id="30" name="Body Level One…"/>
          <p:cNvSpPr txBox="1"/>
          <p:nvPr>
            <p:ph type="body" sz="quarter" idx="1"/>
          </p:nvPr>
        </p:nvSpPr>
        <p:spPr>
          <a:xfrm>
            <a:off x="675877" y="4589464"/>
            <a:ext cx="8543926" cy="1500188"/>
          </a:xfrm>
          <a:prstGeom prst="rect">
            <a:avLst/>
          </a:prstGeom>
        </p:spPr>
        <p:txBody>
          <a:bodyPr/>
          <a:lstStyle>
            <a:lvl1pPr marL="0" indent="0">
              <a:buSzTx/>
              <a:buFontTx/>
              <a:buNone/>
              <a:defRPr sz="1900">
                <a:solidFill>
                  <a:srgbClr val="888888"/>
                </a:solidFill>
              </a:defRPr>
            </a:lvl1pPr>
            <a:lvl2pPr marL="0" indent="371475">
              <a:buSzTx/>
              <a:buFontTx/>
              <a:buNone/>
              <a:defRPr sz="1900">
                <a:solidFill>
                  <a:srgbClr val="888888"/>
                </a:solidFill>
              </a:defRPr>
            </a:lvl2pPr>
            <a:lvl3pPr marL="0" indent="742950">
              <a:buSzTx/>
              <a:buFontTx/>
              <a:buNone/>
              <a:defRPr sz="1900">
                <a:solidFill>
                  <a:srgbClr val="888888"/>
                </a:solidFill>
              </a:defRPr>
            </a:lvl3pPr>
            <a:lvl4pPr marL="0" indent="1114425">
              <a:buSzTx/>
              <a:buFontTx/>
              <a:buNone/>
              <a:defRPr sz="1900">
                <a:solidFill>
                  <a:srgbClr val="888888"/>
                </a:solidFill>
              </a:defRPr>
            </a:lvl4pPr>
            <a:lvl5pPr marL="0" indent="1485900">
              <a:buSzTx/>
              <a:buFontTx/>
              <a:buNone/>
              <a:defRPr sz="19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81037" y="1825625"/>
            <a:ext cx="4210051"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ción">
    <p:spTree>
      <p:nvGrpSpPr>
        <p:cNvPr id="1" name=""/>
        <p:cNvGrpSpPr/>
        <p:nvPr/>
      </p:nvGrpSpPr>
      <p:grpSpPr>
        <a:xfrm>
          <a:off x="0" y="0"/>
          <a:ext cx="0" cy="0"/>
          <a:chOff x="0" y="0"/>
          <a:chExt cx="0" cy="0"/>
        </a:xfrm>
      </p:grpSpPr>
      <p:sp>
        <p:nvSpPr>
          <p:cNvPr id="47" name="Title Text"/>
          <p:cNvSpPr txBox="1"/>
          <p:nvPr>
            <p:ph type="title"/>
          </p:nvPr>
        </p:nvSpPr>
        <p:spPr>
          <a:xfrm>
            <a:off x="682328" y="365125"/>
            <a:ext cx="8543926" cy="1325564"/>
          </a:xfrm>
          <a:prstGeom prst="rect">
            <a:avLst/>
          </a:prstGeom>
        </p:spPr>
        <p:txBody>
          <a:bodyPr/>
          <a:lstStyle/>
          <a:p>
            <a:pPr/>
            <a:r>
              <a:t>Title Text</a:t>
            </a:r>
          </a:p>
        </p:txBody>
      </p:sp>
      <p:sp>
        <p:nvSpPr>
          <p:cNvPr id="48" name="Body Level One…"/>
          <p:cNvSpPr txBox="1"/>
          <p:nvPr>
            <p:ph type="body" sz="quarter" idx="1"/>
          </p:nvPr>
        </p:nvSpPr>
        <p:spPr>
          <a:xfrm>
            <a:off x="682328" y="1681163"/>
            <a:ext cx="4190702" cy="823913"/>
          </a:xfrm>
          <a:prstGeom prst="rect">
            <a:avLst/>
          </a:prstGeom>
        </p:spPr>
        <p:txBody>
          <a:bodyPr anchor="b"/>
          <a:lstStyle>
            <a:lvl1pPr marL="0" indent="0">
              <a:buSzTx/>
              <a:buFontTx/>
              <a:buNone/>
              <a:defRPr b="1" sz="1900"/>
            </a:lvl1pPr>
            <a:lvl2pPr marL="0" indent="371475">
              <a:buSzTx/>
              <a:buFontTx/>
              <a:buNone/>
              <a:defRPr b="1" sz="1900"/>
            </a:lvl2pPr>
            <a:lvl3pPr marL="0" indent="742950">
              <a:buSzTx/>
              <a:buFontTx/>
              <a:buNone/>
              <a:defRPr b="1" sz="1900"/>
            </a:lvl3pPr>
            <a:lvl4pPr marL="0" indent="1114425">
              <a:buSzTx/>
              <a:buFontTx/>
              <a:buNone/>
              <a:defRPr b="1" sz="1900"/>
            </a:lvl4pPr>
            <a:lvl5pPr marL="0" indent="1485900">
              <a:buSzTx/>
              <a:buFontTx/>
              <a:buNone/>
              <a:defRPr b="1" sz="1900"/>
            </a:lvl5pPr>
          </a:lstStyle>
          <a:p>
            <a:pPr/>
            <a:r>
              <a:t>Body Level One</a:t>
            </a:r>
          </a:p>
          <a:p>
            <a:pPr lvl="1"/>
            <a:r>
              <a:t>Body Level Two</a:t>
            </a:r>
          </a:p>
          <a:p>
            <a:pPr lvl="2"/>
            <a:r>
              <a:t>Body Level Three</a:t>
            </a:r>
          </a:p>
          <a:p>
            <a:pPr lvl="3"/>
            <a:r>
              <a:t>Body Level Four</a:t>
            </a:r>
          </a:p>
          <a:p>
            <a:pPr lvl="4"/>
            <a:r>
              <a:t>Body Level Five</a:t>
            </a:r>
          </a:p>
        </p:txBody>
      </p:sp>
      <p:sp>
        <p:nvSpPr>
          <p:cNvPr id="49" name="Marcador de texto 4"/>
          <p:cNvSpPr/>
          <p:nvPr>
            <p:ph type="body" sz="quarter" idx="13"/>
          </p:nvPr>
        </p:nvSpPr>
        <p:spPr>
          <a:xfrm>
            <a:off x="5014912" y="1681163"/>
            <a:ext cx="4211341" cy="823913"/>
          </a:xfrm>
          <a:prstGeom prst="rect">
            <a:avLst/>
          </a:prstGeom>
        </p:spPr>
        <p:txBody>
          <a:bodyPr anchor="b"/>
          <a:lstStyle/>
          <a:p>
            <a:pPr marL="0" indent="0">
              <a:buSzTx/>
              <a:buFontTx/>
              <a:buNone/>
              <a:defRPr b="1" sz="19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2" name="Title Text"/>
          <p:cNvSpPr txBox="1"/>
          <p:nvPr>
            <p:ph type="title"/>
          </p:nvPr>
        </p:nvSpPr>
        <p:spPr>
          <a:xfrm>
            <a:off x="682328" y="457200"/>
            <a:ext cx="3194943" cy="1600200"/>
          </a:xfrm>
          <a:prstGeom prst="rect">
            <a:avLst/>
          </a:prstGeom>
        </p:spPr>
        <p:txBody>
          <a:bodyPr anchor="b"/>
          <a:lstStyle>
            <a:lvl1pPr>
              <a:defRPr sz="2600"/>
            </a:lvl1pPr>
          </a:lstStyle>
          <a:p>
            <a:pPr/>
            <a:r>
              <a:t>Title Text</a:t>
            </a:r>
          </a:p>
        </p:txBody>
      </p:sp>
      <p:sp>
        <p:nvSpPr>
          <p:cNvPr id="73" name="Body Level One…"/>
          <p:cNvSpPr txBox="1"/>
          <p:nvPr>
            <p:ph type="body" sz="half" idx="1"/>
          </p:nvPr>
        </p:nvSpPr>
        <p:spPr>
          <a:xfrm>
            <a:off x="4211339" y="987425"/>
            <a:ext cx="5014914" cy="4873626"/>
          </a:xfrm>
          <a:prstGeom prst="rect">
            <a:avLst/>
          </a:prstGeom>
        </p:spPr>
        <p:txBody>
          <a:bodyPr/>
          <a:lstStyle>
            <a:lvl1pPr marL="185737" indent="-185737">
              <a:defRPr sz="2600"/>
            </a:lvl1pPr>
            <a:lvl2pPr marL="590983" indent="-219508">
              <a:defRPr sz="2600"/>
            </a:lvl2pPr>
            <a:lvl3pPr marL="997117" indent="-254167">
              <a:defRPr sz="2600"/>
            </a:lvl3pPr>
            <a:lvl4pPr marL="1416249" indent="-301824">
              <a:defRPr sz="2600"/>
            </a:lvl4pPr>
            <a:lvl5pPr marL="1787724" indent="-301824">
              <a:defRPr sz="2600"/>
            </a:lvl5pPr>
          </a:lstStyle>
          <a:p>
            <a:pPr/>
            <a:r>
              <a:t>Body Level One</a:t>
            </a:r>
          </a:p>
          <a:p>
            <a:pPr lvl="1"/>
            <a:r>
              <a:t>Body Level Two</a:t>
            </a:r>
          </a:p>
          <a:p>
            <a:pPr lvl="2"/>
            <a:r>
              <a:t>Body Level Three</a:t>
            </a:r>
          </a:p>
          <a:p>
            <a:pPr lvl="3"/>
            <a:r>
              <a:t>Body Level Four</a:t>
            </a:r>
          </a:p>
          <a:p>
            <a:pPr lvl="4"/>
            <a:r>
              <a:t>Body Level Five</a:t>
            </a:r>
          </a:p>
        </p:txBody>
      </p:sp>
      <p:sp>
        <p:nvSpPr>
          <p:cNvPr id="74" name="Marcador de texto 3"/>
          <p:cNvSpPr/>
          <p:nvPr>
            <p:ph type="body" sz="quarter" idx="13"/>
          </p:nvPr>
        </p:nvSpPr>
        <p:spPr>
          <a:xfrm>
            <a:off x="682328" y="2057400"/>
            <a:ext cx="3194944" cy="3811588"/>
          </a:xfrm>
          <a:prstGeom prst="rect">
            <a:avLst/>
          </a:prstGeom>
        </p:spPr>
        <p:txBody>
          <a:bodyPr/>
          <a:lstStyle/>
          <a:p>
            <a:pPr marL="0" indent="0">
              <a:buSzTx/>
              <a:buFontTx/>
              <a:buNone/>
              <a:defRPr sz="13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2" name="Title Text"/>
          <p:cNvSpPr txBox="1"/>
          <p:nvPr>
            <p:ph type="title"/>
          </p:nvPr>
        </p:nvSpPr>
        <p:spPr>
          <a:xfrm>
            <a:off x="682328" y="457200"/>
            <a:ext cx="3194943" cy="1600200"/>
          </a:xfrm>
          <a:prstGeom prst="rect">
            <a:avLst/>
          </a:prstGeom>
        </p:spPr>
        <p:txBody>
          <a:bodyPr anchor="b"/>
          <a:lstStyle>
            <a:lvl1pPr>
              <a:defRPr sz="2600"/>
            </a:lvl1pPr>
          </a:lstStyle>
          <a:p>
            <a:pPr/>
            <a:r>
              <a:t>Title Text</a:t>
            </a:r>
          </a:p>
        </p:txBody>
      </p:sp>
      <p:sp>
        <p:nvSpPr>
          <p:cNvPr id="83" name="Marcador de posición de imagen 2"/>
          <p:cNvSpPr/>
          <p:nvPr>
            <p:ph type="pic" sz="half" idx="13"/>
          </p:nvPr>
        </p:nvSpPr>
        <p:spPr>
          <a:xfrm>
            <a:off x="4211339" y="987425"/>
            <a:ext cx="5014914" cy="4873626"/>
          </a:xfrm>
          <a:prstGeom prst="rect">
            <a:avLst/>
          </a:prstGeom>
        </p:spPr>
        <p:txBody>
          <a:bodyPr lIns="91439" rIns="91439">
            <a:noAutofit/>
          </a:bodyPr>
          <a:lstStyle/>
          <a:p>
            <a:pPr/>
          </a:p>
        </p:txBody>
      </p:sp>
      <p:sp>
        <p:nvSpPr>
          <p:cNvPr id="84" name="Body Level One…"/>
          <p:cNvSpPr txBox="1"/>
          <p:nvPr>
            <p:ph type="body" sz="quarter" idx="1"/>
          </p:nvPr>
        </p:nvSpPr>
        <p:spPr>
          <a:xfrm>
            <a:off x="682328" y="2057400"/>
            <a:ext cx="3194943" cy="3811588"/>
          </a:xfrm>
          <a:prstGeom prst="rect">
            <a:avLst/>
          </a:prstGeom>
        </p:spPr>
        <p:txBody>
          <a:bodyPr/>
          <a:lstStyle>
            <a:lvl1pPr marL="0" indent="0">
              <a:buSzTx/>
              <a:buFontTx/>
              <a:buNone/>
              <a:defRPr sz="1300"/>
            </a:lvl1pPr>
            <a:lvl2pPr marL="0" indent="371475">
              <a:buSzTx/>
              <a:buFontTx/>
              <a:buNone/>
              <a:defRPr sz="1300"/>
            </a:lvl2pPr>
            <a:lvl3pPr marL="0" indent="742950">
              <a:buSzTx/>
              <a:buFontTx/>
              <a:buNone/>
              <a:defRPr sz="1300"/>
            </a:lvl3pPr>
            <a:lvl4pPr marL="0" indent="1114425">
              <a:buSzTx/>
              <a:buFontTx/>
              <a:buNone/>
              <a:defRPr sz="1300"/>
            </a:lvl4pPr>
            <a:lvl5pPr marL="0" indent="1485900">
              <a:buSzTx/>
              <a:buFont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81037" y="365125"/>
            <a:ext cx="8543926"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81037" y="1825625"/>
            <a:ext cx="8543926"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000942" y="6429693"/>
            <a:ext cx="224022" cy="21844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1pPr>
      <a:lvl2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2pPr>
      <a:lvl3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3pPr>
      <a:lvl4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4pPr>
      <a:lvl5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5pPr>
      <a:lvl6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6pPr>
      <a:lvl7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7pPr>
      <a:lvl8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8pPr>
      <a:lvl9pPr marL="0" marR="0" indent="0" algn="l" defTabSz="742950" rtl="0" latinLnBrk="0">
        <a:lnSpc>
          <a:spcPct val="90000"/>
        </a:lnSpc>
        <a:spcBef>
          <a:spcPts val="0"/>
        </a:spcBef>
        <a:spcAft>
          <a:spcPts val="0"/>
        </a:spcAft>
        <a:buClrTx/>
        <a:buSzTx/>
        <a:buFontTx/>
        <a:buNone/>
        <a:tabLst/>
        <a:defRPr b="0" baseline="0" cap="none" i="0" spc="0" strike="noStrike" sz="3500" u="none">
          <a:ln>
            <a:noFill/>
          </a:ln>
          <a:solidFill>
            <a:srgbClr val="000000"/>
          </a:solidFill>
          <a:uFillTx/>
          <a:latin typeface="Calibri Light"/>
          <a:ea typeface="Calibri Light"/>
          <a:cs typeface="Calibri Light"/>
          <a:sym typeface="Calibri Light"/>
        </a:defRPr>
      </a:lvl9pPr>
    </p:titleStyle>
    <p:bodyStyle>
      <a:lvl1pPr marL="185737" marR="0" indent="-185737"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1pPr>
      <a:lvl2pPr marL="586540" marR="0" indent="-215065"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2pPr>
      <a:lvl3pPr marL="998339" marR="0" indent="-255389"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3pPr>
      <a:lvl4pPr marL="1406298" marR="0" indent="-291873"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4pPr>
      <a:lvl5pPr marL="1777774" marR="0" indent="-291873"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5pPr>
      <a:lvl6pPr marL="2149249" marR="0" indent="-291874"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6pPr>
      <a:lvl7pPr marL="2520724" marR="0" indent="-291874"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7pPr>
      <a:lvl8pPr marL="2892199" marR="0" indent="-291874"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8pPr>
      <a:lvl9pPr marL="3263674" marR="0" indent="-291874" algn="l" defTabSz="742950" rtl="0" latinLnBrk="0">
        <a:lnSpc>
          <a:spcPct val="90000"/>
        </a:lnSpc>
        <a:spcBef>
          <a:spcPts val="800"/>
        </a:spcBef>
        <a:spcAft>
          <a:spcPts val="0"/>
        </a:spcAft>
        <a:buClrTx/>
        <a:buSzPct val="100000"/>
        <a:buFont typeface="Arial"/>
        <a:buChar char="•"/>
        <a:tabLst/>
        <a:defRPr b="0" baseline="0" cap="none" i="0" spc="0" strike="noStrike" sz="2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3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pic>
        <p:nvPicPr>
          <p:cNvPr id="113" name="consul_logo.png" descr="consul_logo.png"/>
          <p:cNvPicPr>
            <a:picLocks noChangeAspect="1"/>
          </p:cNvPicPr>
          <p:nvPr/>
        </p:nvPicPr>
        <p:blipFill>
          <a:blip r:embed="rId2">
            <a:extLst/>
          </a:blip>
          <a:stretch>
            <a:fillRect/>
          </a:stretch>
        </p:blipFill>
        <p:spPr>
          <a:xfrm>
            <a:off x="3055917" y="758080"/>
            <a:ext cx="3959266" cy="1214176"/>
          </a:xfrm>
          <a:prstGeom prst="rect">
            <a:avLst/>
          </a:prstGeom>
          <a:ln w="12700">
            <a:miter lim="400000"/>
          </a:ln>
        </p:spPr>
      </p:pic>
      <p:sp>
        <p:nvSpPr>
          <p:cNvPr id="114" name="Título 5"/>
          <p:cNvSpPr txBox="1"/>
          <p:nvPr/>
        </p:nvSpPr>
        <p:spPr>
          <a:xfrm>
            <a:off x="760900" y="2825831"/>
            <a:ext cx="8384200" cy="235324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lgn="ctr" defTabSz="931133">
              <a:spcBef>
                <a:spcPts val="400"/>
              </a:spcBef>
              <a:defRPr cap="small" sz="4000">
                <a:solidFill>
                  <a:srgbClr val="31ADD9"/>
                </a:solidFill>
                <a:latin typeface="Montserrat Bold"/>
                <a:ea typeface="Montserrat Bold"/>
                <a:cs typeface="Montserrat Bold"/>
                <a:sym typeface="Montserrat Bold"/>
              </a:defRPr>
            </a:pPr>
            <a:r>
              <a:t>100 millones para</a:t>
            </a:r>
            <a:br/>
            <a:r>
              <a:t>presupuestos participativos</a:t>
            </a: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1 Título"/>
          <p:cNvSpPr txBox="1"/>
          <p:nvPr>
            <p:ph type="title"/>
          </p:nvPr>
        </p:nvSpPr>
        <p:spPr>
          <a:xfrm>
            <a:off x="0" y="-99392"/>
            <a:ext cx="9561511" cy="1368152"/>
          </a:xfrm>
          <a:prstGeom prst="rect">
            <a:avLst/>
          </a:prstGeom>
        </p:spPr>
        <p:txBody>
          <a:bodyPr/>
          <a:lstStyle>
            <a:lvl1pPr marL="342900" indent="-342900" algn="ctr">
              <a:spcBef>
                <a:spcPts val="500"/>
              </a:spcBef>
              <a:defRPr b="1" sz="2400">
                <a:solidFill>
                  <a:srgbClr val="002060"/>
                </a:solidFill>
                <a:latin typeface="Franklin Gothic Medium"/>
                <a:ea typeface="Franklin Gothic Medium"/>
                <a:cs typeface="Franklin Gothic Medium"/>
                <a:sym typeface="Franklin Gothic Medium"/>
              </a:defRPr>
            </a:lvl1pPr>
          </a:lstStyle>
          <a:p>
            <a:pPr/>
            <a:r>
              <a:t>¿En qué consiste la presentación de proyectos?</a:t>
            </a:r>
          </a:p>
        </p:txBody>
      </p:sp>
      <p:sp>
        <p:nvSpPr>
          <p:cNvPr id="151"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52" name="Marcador de contenido 7"/>
          <p:cNvSpPr txBox="1"/>
          <p:nvPr>
            <p:ph type="body" idx="1"/>
          </p:nvPr>
        </p:nvSpPr>
        <p:spPr>
          <a:xfrm>
            <a:off x="1280591" y="1321475"/>
            <a:ext cx="7704858" cy="5400002"/>
          </a:xfrm>
          <a:prstGeom prst="rect">
            <a:avLst/>
          </a:prstGeom>
        </p:spPr>
        <p:txBody>
          <a:bodyPr/>
          <a:lstStyle/>
          <a:p>
            <a:pPr marL="185737" indent="-185737" algn="just">
              <a:spcBef>
                <a:spcPts val="1200"/>
              </a:spcBef>
              <a:defRPr b="1" sz="2000">
                <a:solidFill>
                  <a:srgbClr val="002060"/>
                </a:solidFill>
                <a:latin typeface="Franklin Gothic Medium"/>
                <a:ea typeface="Franklin Gothic Medium"/>
                <a:cs typeface="Franklin Gothic Medium"/>
                <a:sym typeface="Franklin Gothic Medium"/>
              </a:defRPr>
            </a:pPr>
            <a:r>
              <a:t>En esta fase de presentación de proyectos, cualquier persona empadronada en la ciudad puede presentar proyectos de gasto, tanto para toda la ciudad como para un distrito en concreto. </a:t>
            </a:r>
          </a:p>
          <a:p>
            <a:pPr algn="just">
              <a:spcBef>
                <a:spcPts val="1200"/>
              </a:spcBef>
              <a:defRPr b="1" sz="900">
                <a:solidFill>
                  <a:srgbClr val="002060"/>
                </a:solidFill>
                <a:latin typeface="Franklin Gothic Medium"/>
                <a:ea typeface="Franklin Gothic Medium"/>
                <a:cs typeface="Franklin Gothic Medium"/>
                <a:sym typeface="Franklin Gothic Medium"/>
              </a:defRPr>
            </a:pPr>
          </a:p>
          <a:p>
            <a:pPr marL="185737" indent="-185737" algn="just">
              <a:spcBef>
                <a:spcPts val="1200"/>
              </a:spcBef>
              <a:defRPr b="1" sz="2000">
                <a:solidFill>
                  <a:srgbClr val="002060"/>
                </a:solidFill>
                <a:latin typeface="Franklin Gothic Medium"/>
                <a:ea typeface="Franklin Gothic Medium"/>
                <a:cs typeface="Franklin Gothic Medium"/>
                <a:sym typeface="Franklin Gothic Medium"/>
              </a:defRPr>
            </a:pPr>
            <a:r>
              <a:t>Todo los proyectos se pueden ver en la web en cuanto se presentan. Además, se contacta con los autores o autoras de proyectos similares para ofrecerles poder presentar sus proyectos de manera conjunta.</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2 Marcador de contenido"/>
          <p:cNvSpPr txBox="1"/>
          <p:nvPr>
            <p:ph type="body" idx="1"/>
          </p:nvPr>
        </p:nvSpPr>
        <p:spPr>
          <a:xfrm>
            <a:off x="1147986" y="1700807"/>
            <a:ext cx="8088387" cy="5400002"/>
          </a:xfrm>
          <a:prstGeom prst="rect">
            <a:avLst/>
          </a:prstGeom>
        </p:spPr>
        <p:txBody>
          <a:bodyPr/>
          <a:lstStyle/>
          <a:p>
            <a:pPr marL="185737" indent="-185737" algn="just">
              <a:spcBef>
                <a:spcPts val="1200"/>
              </a:spcBef>
              <a:defRPr b="1" sz="1600">
                <a:solidFill>
                  <a:srgbClr val="002060"/>
                </a:solidFill>
                <a:latin typeface="Franklin Gothic Medium"/>
                <a:ea typeface="Franklin Gothic Medium"/>
                <a:cs typeface="Franklin Gothic Medium"/>
                <a:sym typeface="Franklin Gothic Medium"/>
              </a:defRPr>
            </a:pPr>
            <a:r>
              <a:t>Cualquier persona empadronada en la ciudad y mayor de 16 años puede apoyar los proyectos de gasto para la ciudad y para cada uno de los distritos.</a:t>
            </a:r>
          </a:p>
          <a:p>
            <a:pPr marL="185737" indent="-185737" algn="just">
              <a:spcBef>
                <a:spcPts val="1200"/>
              </a:spcBef>
              <a:defRPr b="1" sz="1600">
                <a:solidFill>
                  <a:srgbClr val="002060"/>
                </a:solidFill>
                <a:latin typeface="Franklin Gothic Medium"/>
                <a:ea typeface="Franklin Gothic Medium"/>
                <a:cs typeface="Franklin Gothic Medium"/>
                <a:sym typeface="Franklin Gothic Medium"/>
              </a:defRPr>
            </a:pPr>
            <a:r>
              <a:t>La fase de apoyos reduce el número de proyectos que van a la votación final, para que el Ayuntamiento pueda realizar todas los evaluaciones de los más apoyados. </a:t>
            </a:r>
          </a:p>
          <a:p>
            <a:pPr marL="185737" indent="-185737" algn="just">
              <a:spcBef>
                <a:spcPts val="1200"/>
              </a:spcBef>
              <a:defRPr b="1" sz="1600">
                <a:solidFill>
                  <a:srgbClr val="002060"/>
                </a:solidFill>
                <a:latin typeface="Franklin Gothic Medium"/>
                <a:ea typeface="Franklin Gothic Medium"/>
                <a:cs typeface="Franklin Gothic Medium"/>
                <a:sym typeface="Franklin Gothic Medium"/>
              </a:defRPr>
            </a:pPr>
            <a:r>
              <a:t>Se pueden apoyar los proyectos a través de la web y en cualquiera de las Oficinas de Atención a la Ciudadanía repartidas por todos los distritos. Además, la recogida de apoyos puede realizarse también a través de hojas de firmas.</a:t>
            </a:r>
          </a:p>
          <a:p>
            <a:pPr marL="185737" indent="-185737" algn="just">
              <a:spcBef>
                <a:spcPts val="1200"/>
              </a:spcBef>
              <a:defRPr b="1" sz="1600">
                <a:solidFill>
                  <a:srgbClr val="002060"/>
                </a:solidFill>
                <a:latin typeface="Franklin Gothic Medium"/>
                <a:ea typeface="Franklin Gothic Medium"/>
                <a:cs typeface="Franklin Gothic Medium"/>
                <a:sym typeface="Franklin Gothic Medium"/>
              </a:defRPr>
            </a:pPr>
            <a:r>
              <a:t>Los proyectos más apoyados pasan a la votación final tras su evaluación.</a:t>
            </a:r>
          </a:p>
        </p:txBody>
      </p:sp>
      <p:sp>
        <p:nvSpPr>
          <p:cNvPr id="155"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grpSp>
        <p:nvGrpSpPr>
          <p:cNvPr id="158" name="1 Título"/>
          <p:cNvGrpSpPr/>
          <p:nvPr/>
        </p:nvGrpSpPr>
        <p:grpSpPr>
          <a:xfrm>
            <a:off x="1025634" y="108070"/>
            <a:ext cx="8210740" cy="844205"/>
            <a:chOff x="0" y="0"/>
            <a:chExt cx="8210738" cy="844203"/>
          </a:xfrm>
        </p:grpSpPr>
        <p:sp>
          <p:nvSpPr>
            <p:cNvPr id="156" name="Rectangle"/>
            <p:cNvSpPr/>
            <p:nvPr/>
          </p:nvSpPr>
          <p:spPr>
            <a:xfrm>
              <a:off x="-1" y="0"/>
              <a:ext cx="8210740" cy="844204"/>
            </a:xfrm>
            <a:prstGeom prst="rect">
              <a:avLst/>
            </a:prstGeom>
            <a:solidFill>
              <a:srgbClr val="7C7C7C">
                <a:alpha val="0"/>
              </a:srgbClr>
            </a:solidFill>
            <a:ln w="12700" cap="flat">
              <a:noFill/>
              <a:miter lim="400000"/>
            </a:ln>
            <a:effectLst/>
          </p:spPr>
          <p:txBody>
            <a:bodyPr wrap="square" lIns="45719" tIns="45719" rIns="45719" bIns="45719" numCol="1" anchor="ctr">
              <a:noAutofit/>
            </a:bodyPr>
            <a:lstStyle/>
            <a:p>
              <a:pPr algn="ctr">
                <a:defRPr sz="4400">
                  <a:latin typeface="Calibri Light"/>
                  <a:ea typeface="Calibri Light"/>
                  <a:cs typeface="Calibri Light"/>
                  <a:sym typeface="Calibri Light"/>
                </a:defRPr>
              </a:pPr>
            </a:p>
          </p:txBody>
        </p:sp>
        <p:sp>
          <p:nvSpPr>
            <p:cNvPr id="157" name="¿En qué consiste el apoyo de proyectos?"/>
            <p:cNvSpPr txBox="1"/>
            <p:nvPr/>
          </p:nvSpPr>
          <p:spPr>
            <a:xfrm>
              <a:off x="-1" y="192231"/>
              <a:ext cx="821074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002060"/>
                  </a:solidFill>
                  <a:latin typeface="Franklin Gothic Medium"/>
                  <a:ea typeface="Franklin Gothic Medium"/>
                  <a:cs typeface="Franklin Gothic Medium"/>
                  <a:sym typeface="Franklin Gothic Medium"/>
                </a:defRPr>
              </a:lvl1pPr>
            </a:lstStyle>
            <a:p>
              <a:pPr/>
              <a:r>
                <a:t>¿En qué consiste el apoyo de proyectos?</a:t>
              </a:r>
            </a:p>
          </p:txBody>
        </p:sp>
      </p:gr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1 Título"/>
          <p:cNvSpPr txBox="1"/>
          <p:nvPr>
            <p:ph type="title"/>
          </p:nvPr>
        </p:nvSpPr>
        <p:spPr>
          <a:xfrm>
            <a:off x="128463" y="332655"/>
            <a:ext cx="9503921" cy="948708"/>
          </a:xfrm>
          <a:prstGeom prst="rect">
            <a:avLst/>
          </a:prstGeom>
          <a:solidFill>
            <a:srgbClr val="7C7C7C">
              <a:alpha val="0"/>
            </a:srgbClr>
          </a:solidFill>
        </p:spPr>
        <p:txBody>
          <a:bodyPr/>
          <a:lstStyle/>
          <a:p>
            <a:pPr algn="ctr" defTabSz="624077">
              <a:defRPr b="1" sz="1679">
                <a:solidFill>
                  <a:srgbClr val="8FAADC"/>
                </a:solidFill>
                <a:latin typeface="Lucida Sans Unicode"/>
                <a:ea typeface="Lucida Sans Unicode"/>
                <a:cs typeface="Lucida Sans Unicode"/>
                <a:sym typeface="Lucida Sans Unicode"/>
              </a:defRPr>
            </a:pPr>
            <a:br/>
            <a:r>
              <a:rPr sz="2016">
                <a:solidFill>
                  <a:srgbClr val="002060"/>
                </a:solidFill>
                <a:latin typeface="Franklin Gothic Medium"/>
                <a:ea typeface="Franklin Gothic Medium"/>
                <a:cs typeface="Franklin Gothic Medium"/>
                <a:sym typeface="Franklin Gothic Medium"/>
              </a:rPr>
              <a:t>¿En qué consiste la evaluación de proyectos?</a:t>
            </a:r>
            <a:br>
              <a:rPr sz="2016">
                <a:solidFill>
                  <a:srgbClr val="002060"/>
                </a:solidFill>
                <a:latin typeface="Franklin Gothic Medium"/>
                <a:ea typeface="Franklin Gothic Medium"/>
                <a:cs typeface="Franklin Gothic Medium"/>
                <a:sym typeface="Franklin Gothic Medium"/>
              </a:rPr>
            </a:br>
          </a:p>
        </p:txBody>
      </p:sp>
      <p:sp>
        <p:nvSpPr>
          <p:cNvPr id="161"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62" name="Marcador de contenido 4"/>
          <p:cNvSpPr txBox="1"/>
          <p:nvPr>
            <p:ph type="body" idx="1"/>
          </p:nvPr>
        </p:nvSpPr>
        <p:spPr>
          <a:xfrm>
            <a:off x="1031654" y="1412775"/>
            <a:ext cx="8160395" cy="5832650"/>
          </a:xfrm>
          <a:prstGeom prst="rect">
            <a:avLst/>
          </a:prstGeom>
        </p:spPr>
        <p:txBody>
          <a:bodyPr/>
          <a:lstStyle/>
          <a:p>
            <a:pPr marL="0" indent="0" algn="just">
              <a:lnSpc>
                <a:spcPct val="100000"/>
              </a:lnSpc>
              <a:spcBef>
                <a:spcPts val="600"/>
              </a:spcBef>
              <a:buSzTx/>
              <a:buNone/>
              <a:defRPr b="1" sz="1400">
                <a:solidFill>
                  <a:srgbClr val="002060"/>
                </a:solidFill>
                <a:latin typeface="Franklin Gothic Medium"/>
                <a:ea typeface="Franklin Gothic Medium"/>
                <a:cs typeface="Franklin Gothic Medium"/>
                <a:sym typeface="Franklin Gothic Medium"/>
              </a:defRPr>
            </a:pPr>
            <a:r>
              <a:t>El Ayuntamiento evalúa los proyectos más apoyados bajo la coordinación del Área al que corresponda el proceso en colaboración con el resto de Áreas o distritos correspondientes.</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El personal técnico del Ayuntamiento realiza los estudios de viabilidad y coste de manera independiente y neutral, atendiendo únicamente a los criterios marcados públicamente para el proceso.</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La evaluación confirma que los proyectos son válidos, viables técnicamente y legales.</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Se asegura que son competencia del Ayuntamiento y pueden incluirse en el Presupuesto municipal. </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Se comprueba que los proyectos no se estén realizando o previstos en el presupuesto vigente.</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Durante esta evaluación se estudian los proyectos en orden descendente de apoyos.</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Los proyectos que entran en las notas de corte y marcados como viables pasan a la votación final.</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La decisión final sobre la viabilidad del proyecto recae en el personal técnico.</a:t>
            </a:r>
          </a:p>
          <a:p>
            <a:pPr marL="185737" indent="-185737" algn="just">
              <a:lnSpc>
                <a:spcPct val="100000"/>
              </a:lnSpc>
              <a:spcBef>
                <a:spcPts val="600"/>
              </a:spcBef>
              <a:defRPr b="1" sz="1400">
                <a:solidFill>
                  <a:srgbClr val="002060"/>
                </a:solidFill>
                <a:latin typeface="Franklin Gothic Medium"/>
                <a:ea typeface="Franklin Gothic Medium"/>
                <a:cs typeface="Franklin Gothic Medium"/>
                <a:sym typeface="Franklin Gothic Medium"/>
              </a:defRPr>
            </a:pPr>
            <a:r>
              <a:t>Al finalizar el periodo se publican todos los proyectos, tanto aprobados como rechazados, con sus informes y valoraciones correspondientes</a:t>
            </a:r>
            <a:r>
              <a:rPr b="0">
                <a:solidFill>
                  <a:srgbClr val="FFFFEF"/>
                </a:solidFill>
                <a:latin typeface="Arial"/>
                <a:ea typeface="Arial"/>
                <a:cs typeface="Arial"/>
                <a:sym typeface="Arial"/>
              </a:rPr>
              <a:t>.</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2 Marcador de contenido"/>
          <p:cNvSpPr txBox="1"/>
          <p:nvPr>
            <p:ph type="body" idx="1"/>
          </p:nvPr>
        </p:nvSpPr>
        <p:spPr>
          <a:xfrm>
            <a:off x="704527" y="1556791"/>
            <a:ext cx="8784978" cy="5427381"/>
          </a:xfrm>
          <a:prstGeom prst="rect">
            <a:avLst/>
          </a:prstGeom>
        </p:spPr>
        <p:txBody>
          <a:bodyPr/>
          <a:lstStyle/>
          <a:p>
            <a:pPr marL="0" indent="0">
              <a:buSzTx/>
              <a:buNone/>
              <a:defRPr b="1" sz="100"/>
            </a:pPr>
          </a:p>
          <a:p>
            <a:pPr algn="just">
              <a:defRPr b="1" sz="1800">
                <a:solidFill>
                  <a:srgbClr val="002060"/>
                </a:solidFill>
                <a:latin typeface="Franklin Gothic Medium"/>
                <a:ea typeface="Franklin Gothic Medium"/>
                <a:cs typeface="Franklin Gothic Medium"/>
                <a:sym typeface="Franklin Gothic Medium"/>
              </a:defRPr>
            </a:pPr>
            <a:r>
              <a:t>Coste: se hace una estimación de los proyectos planteados y se excluyen los que tengan un coste superior al dinero correspondiente. </a:t>
            </a:r>
          </a:p>
          <a:p>
            <a:pPr lvl="1" marL="0" indent="180975" algn="just">
              <a:spcBef>
                <a:spcPts val="400"/>
              </a:spcBef>
              <a:buSzTx/>
              <a:buNone/>
              <a:defRPr b="1" sz="1800">
                <a:solidFill>
                  <a:srgbClr val="002060"/>
                </a:solidFill>
                <a:latin typeface="Franklin Gothic Medium"/>
                <a:ea typeface="Franklin Gothic Medium"/>
                <a:cs typeface="Franklin Gothic Medium"/>
                <a:sym typeface="Franklin Gothic Medium"/>
              </a:defRPr>
            </a:pPr>
            <a:r>
              <a:t>En los proyectos para toda la ciudad o para un distrito, hay un tope máximo de coste diferente. Los proyectos de distrito que superen el tope del distrito pero no el de ciudad, serán recategorizados como proyectos de ciudad en lugar de excluirse.</a:t>
            </a:r>
            <a:endParaRPr sz="1900"/>
          </a:p>
          <a:p>
            <a:pPr lvl="1" marL="0" indent="180975" algn="just">
              <a:spcBef>
                <a:spcPts val="400"/>
              </a:spcBef>
              <a:buSzTx/>
              <a:buNone/>
              <a:defRPr b="1" sz="1800">
                <a:solidFill>
                  <a:srgbClr val="002060"/>
                </a:solidFill>
                <a:latin typeface="Franklin Gothic Medium"/>
                <a:ea typeface="Franklin Gothic Medium"/>
                <a:cs typeface="Franklin Gothic Medium"/>
                <a:sym typeface="Franklin Gothic Medium"/>
              </a:defRPr>
            </a:pPr>
          </a:p>
          <a:p>
            <a:pPr algn="just">
              <a:defRPr b="1" sz="1800">
                <a:solidFill>
                  <a:srgbClr val="002060"/>
                </a:solidFill>
                <a:latin typeface="Franklin Gothic Medium"/>
                <a:ea typeface="Franklin Gothic Medium"/>
                <a:cs typeface="Franklin Gothic Medium"/>
                <a:sym typeface="Franklin Gothic Medium"/>
              </a:defRPr>
            </a:pPr>
            <a:r>
              <a:t>Legalidad: el proyecto debe ser competencia del Ayuntamiento, se estudia si existe normativa contraria para llevar a cabo el proyecto, si ya existe un contrato en vigor que cubre lo propuesto en el proyecto o alguna otra limitación.</a:t>
            </a:r>
          </a:p>
          <a:p>
            <a:pPr algn="just">
              <a:defRPr b="1" sz="1800">
                <a:solidFill>
                  <a:srgbClr val="002060"/>
                </a:solidFill>
                <a:latin typeface="Franklin Gothic Medium"/>
                <a:ea typeface="Franklin Gothic Medium"/>
                <a:cs typeface="Franklin Gothic Medium"/>
                <a:sym typeface="Franklin Gothic Medium"/>
              </a:defRPr>
            </a:pPr>
          </a:p>
          <a:p>
            <a:pPr algn="just">
              <a:defRPr b="1" sz="1800">
                <a:solidFill>
                  <a:srgbClr val="002060"/>
                </a:solidFill>
                <a:latin typeface="Franklin Gothic Medium"/>
                <a:ea typeface="Franklin Gothic Medium"/>
                <a:cs typeface="Franklin Gothic Medium"/>
                <a:sym typeface="Franklin Gothic Medium"/>
              </a:defRPr>
            </a:pPr>
            <a:r>
              <a:t>Viabilidad: durante todo el proceso se estudia si el proyecto es viable técnicamente.</a:t>
            </a:r>
          </a:p>
        </p:txBody>
      </p:sp>
      <p:sp>
        <p:nvSpPr>
          <p:cNvPr id="165"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66" name="Título 4"/>
          <p:cNvSpPr txBox="1"/>
          <p:nvPr>
            <p:ph type="title"/>
          </p:nvPr>
        </p:nvSpPr>
        <p:spPr>
          <a:xfrm>
            <a:off x="0" y="-99392"/>
            <a:ext cx="9906000" cy="1728192"/>
          </a:xfrm>
          <a:prstGeom prst="rect">
            <a:avLst/>
          </a:prstGeom>
        </p:spPr>
        <p:txBody>
          <a:bodyPr/>
          <a:lstStyle/>
          <a:p>
            <a:pPr algn="ctr">
              <a:defRPr b="1" sz="2000">
                <a:solidFill>
                  <a:srgbClr val="002060"/>
                </a:solidFill>
                <a:latin typeface="Franklin Gothic Medium"/>
                <a:ea typeface="Franklin Gothic Medium"/>
                <a:cs typeface="Franklin Gothic Medium"/>
                <a:sym typeface="Franklin Gothic Medium"/>
              </a:defRPr>
            </a:pPr>
            <a:r>
              <a:t>¿Qué características evalúa el personal  técnico del Ayuntamiento para marcar el proyecto como viable?</a:t>
            </a:r>
            <a:b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1 Título"/>
          <p:cNvSpPr txBox="1"/>
          <p:nvPr>
            <p:ph type="title"/>
          </p:nvPr>
        </p:nvSpPr>
        <p:spPr>
          <a:xfrm>
            <a:off x="286089" y="0"/>
            <a:ext cx="9345523" cy="1124768"/>
          </a:xfrm>
          <a:prstGeom prst="rect">
            <a:avLst/>
          </a:prstGeom>
          <a:solidFill>
            <a:srgbClr val="FDEDDF">
              <a:alpha val="5000"/>
            </a:srgbClr>
          </a:solidFill>
        </p:spPr>
        <p:txBody>
          <a:bodyPr/>
          <a:lstStyle/>
          <a:p>
            <a:pPr algn="ctr">
              <a:defRPr b="1" sz="2000">
                <a:solidFill>
                  <a:srgbClr val="002060"/>
                </a:solidFill>
                <a:latin typeface="Century Gothic"/>
                <a:ea typeface="Century Gothic"/>
                <a:cs typeface="Century Gothic"/>
                <a:sym typeface="Century Gothic"/>
              </a:defRPr>
            </a:pPr>
            <a:r>
              <a:t>Los proyectos podrán versar sobre los siguientes capítulos de gastos </a:t>
            </a:r>
            <a:br/>
            <a:r>
              <a:t>del Presupuesto del Ayuntamiento.</a:t>
            </a:r>
          </a:p>
        </p:txBody>
      </p:sp>
      <p:sp>
        <p:nvSpPr>
          <p:cNvPr id="169" name="2 Marcador de contenido"/>
          <p:cNvSpPr txBox="1"/>
          <p:nvPr>
            <p:ph type="body" idx="1"/>
          </p:nvPr>
        </p:nvSpPr>
        <p:spPr>
          <a:xfrm>
            <a:off x="920552" y="1421877"/>
            <a:ext cx="8304412" cy="5400002"/>
          </a:xfrm>
          <a:prstGeom prst="rect">
            <a:avLst/>
          </a:prstGeom>
        </p:spPr>
        <p:txBody>
          <a:bodyPr/>
          <a:lstStyle/>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Capítulo II: “Gastos en bienes corrientes y servicios”. </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Se refiere al mantenimiento de edificios, de zonas verdes, de mobiliario urbano, alumbrado público, a la limpieza de la ciudad, la recogida de basuras, agua, electricidad, alquileres. En resumen, se trata de los gastos de funcionamiento de la ciudad. </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Siempre que no afecten a contratos en vigor y que su gasto sea para una actuación concreta o en otro caso no se extienda más allá de dos años.</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Capítulo IV: “Transferencias corrientes”.</a:t>
            </a:r>
            <a:endParaRPr sz="4800"/>
          </a:p>
          <a:p>
            <a:pPr marL="0" indent="0" algn="just">
              <a:lnSpc>
                <a:spcPct val="96000"/>
              </a:lnSpc>
              <a:spcBef>
                <a:spcPts val="600"/>
              </a:spcBef>
              <a:buSzTx/>
              <a:buNone/>
              <a:defRPr b="1" sz="1200">
                <a:solidFill>
                  <a:srgbClr val="002060"/>
                </a:solidFill>
                <a:latin typeface="Franklin Gothic Medium"/>
                <a:ea typeface="Franklin Gothic Medium"/>
                <a:cs typeface="Franklin Gothic Medium"/>
                <a:sym typeface="Franklin Gothic Medium"/>
              </a:defRPr>
            </a:pPr>
            <a:r>
              <a:t>Se incluyen aportaciones, como la que se realiza al Consorcio Regional de Transportes, y subvenciones a familias, empresas e instituciones sin fin de lucro para que hagan gastos corrientes.</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Capítulo VI: “Inversiones reales”. </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Incluye crear y reformar infraestructuras. Se trata de obras en centros de mayores, instalaciones deportivas, centros culturales, parques de bomberos, colegios, escuelas infantiles, parques y jardines, obras de urbanización, compra de mobiliario, equipamiento informático, etc. </a:t>
            </a:r>
            <a:endParaRPr sz="500"/>
          </a:p>
          <a:p>
            <a:pPr marL="0" indent="0">
              <a:lnSpc>
                <a:spcPct val="96000"/>
              </a:lnSpc>
              <a:buSzTx/>
              <a:buNone/>
              <a:defRPr b="1" sz="1200">
                <a:solidFill>
                  <a:srgbClr val="002060"/>
                </a:solidFill>
                <a:latin typeface="Franklin Gothic Medium"/>
                <a:ea typeface="Franklin Gothic Medium"/>
                <a:cs typeface="Franklin Gothic Medium"/>
                <a:sym typeface="Franklin Gothic Medium"/>
              </a:defRPr>
            </a:pPr>
            <a:r>
              <a:t>Capítulo VII: “Transferencias de capital”.</a:t>
            </a:r>
            <a:endParaRPr sz="500"/>
          </a:p>
          <a:p>
            <a:pPr marL="0" indent="0" algn="just">
              <a:lnSpc>
                <a:spcPct val="96000"/>
              </a:lnSpc>
              <a:buSzTx/>
              <a:buNone/>
              <a:defRPr b="1" sz="1200">
                <a:solidFill>
                  <a:srgbClr val="002060"/>
                </a:solidFill>
                <a:latin typeface="Franklin Gothic Medium"/>
                <a:ea typeface="Franklin Gothic Medium"/>
                <a:cs typeface="Franklin Gothic Medium"/>
                <a:sym typeface="Franklin Gothic Medium"/>
              </a:defRPr>
            </a:pPr>
            <a:r>
              <a:t>Son las aportaciones y subvenciones que hace el Ayuntamiento a entidades, familias e instituciones para que hagan sus inversiones. Incluye, por ejemplo, las transferencias a la Empresa municipal de Transportes para comprar autobuses o a la Empresa municipal de la vivienda y suelo para adquirir suelo o viviendas</a:t>
            </a:r>
            <a:r>
              <a:rPr i="1"/>
              <a:t>.</a:t>
            </a:r>
            <a:endParaRPr i="1" sz="5600"/>
          </a:p>
          <a:p>
            <a:pPr marL="0" indent="0">
              <a:lnSpc>
                <a:spcPct val="96000"/>
              </a:lnSpc>
              <a:spcBef>
                <a:spcPts val="1200"/>
              </a:spcBef>
              <a:buSzTx/>
              <a:buNone/>
              <a:defRPr i="1" sz="1400">
                <a:solidFill>
                  <a:srgbClr val="AFABAB"/>
                </a:solidFill>
              </a:defRPr>
            </a:pPr>
            <a:r>
              <a:t> </a:t>
            </a:r>
            <a:endParaRPr sz="500"/>
          </a:p>
          <a:p>
            <a:pPr marL="185737" indent="-185737">
              <a:lnSpc>
                <a:spcPct val="72000"/>
              </a:lnSpc>
              <a:defRPr sz="500">
                <a:solidFill>
                  <a:srgbClr val="AFABAB"/>
                </a:solidFill>
              </a:defRPr>
            </a:pPr>
            <a:r>
              <a:t> </a:t>
            </a:r>
          </a:p>
        </p:txBody>
      </p:sp>
      <p:sp>
        <p:nvSpPr>
          <p:cNvPr id="170"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2 Marcador de contenido"/>
          <p:cNvSpPr txBox="1"/>
          <p:nvPr>
            <p:ph type="body" idx="1"/>
          </p:nvPr>
        </p:nvSpPr>
        <p:spPr>
          <a:xfrm>
            <a:off x="704528" y="1161302"/>
            <a:ext cx="8784978" cy="5390698"/>
          </a:xfrm>
          <a:prstGeom prst="rect">
            <a:avLst/>
          </a:prstGeom>
        </p:spPr>
        <p:txBody>
          <a:bodyPr/>
          <a:lstStyle/>
          <a:p>
            <a:pPr marL="0" indent="0">
              <a:buSzTx/>
              <a:buNone/>
              <a:defRPr sz="600">
                <a:latin typeface="Arial"/>
                <a:ea typeface="Arial"/>
                <a:cs typeface="Arial"/>
                <a:sym typeface="Arial"/>
              </a:defRPr>
            </a:pP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Creación de talleres y cursos.</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Alquilar un tipo de infraestructura o material.</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Realización de estudios.</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Suministros de material que no se incluya en un inventario (por ejemplo, repartir material escolar o instrumentos musicales).</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Servicios nuevos no incluidos en los ya contratados por los servicios municipales (por ejemplo, un servicio de gestoría gratuito para la ciudadanía, o crear un servicio de educación ambiental para la participación en la conservación de los parques, etc.).</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Cualquier actuación que no esté ya contemplada en los presupuestos de los distintos servicios municipales.</a:t>
            </a: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Materiales y útiles de administración, alimentos y utensilios, productos químicos, farmacéuticos y de laboratorio, arrendamientos de locales para desarrollo de actividades, servicio de mantenimiento y conservación de instalaciones, servicios de difusión e información.</a:t>
            </a:r>
          </a:p>
        </p:txBody>
      </p:sp>
      <p:sp>
        <p:nvSpPr>
          <p:cNvPr id="173"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74" name="Título 4"/>
          <p:cNvSpPr txBox="1"/>
          <p:nvPr>
            <p:ph type="title"/>
          </p:nvPr>
        </p:nvSpPr>
        <p:spPr>
          <a:xfrm>
            <a:off x="-1" y="204417"/>
            <a:ext cx="9906001" cy="899434"/>
          </a:xfrm>
          <a:prstGeom prst="rect">
            <a:avLst/>
          </a:prstGeom>
        </p:spPr>
        <p:txBody>
          <a:bodyPr/>
          <a:lstStyle/>
          <a:p>
            <a:pPr algn="ctr" defTabSz="609219">
              <a:defRPr b="1" sz="1476">
                <a:solidFill>
                  <a:srgbClr val="002060"/>
                </a:solidFill>
                <a:latin typeface="Franklin Gothic Medium"/>
                <a:ea typeface="Franklin Gothic Medium"/>
                <a:cs typeface="Franklin Gothic Medium"/>
                <a:sym typeface="Franklin Gothic Medium"/>
              </a:defRPr>
            </a:pPr>
            <a:r>
              <a:t>Ejemplos de proyectos posibles:  Servicios o trabajos a crear o realizar que puedan ponerse en marcha por los servicios municipales o por terceros </a:t>
            </a:r>
            <a:br/>
            <a:r>
              <a:t>(capítulo de gasto II):</a:t>
            </a:r>
            <a:b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Marcador de contenido 2"/>
          <p:cNvSpPr txBox="1"/>
          <p:nvPr>
            <p:ph type="body" idx="1"/>
          </p:nvPr>
        </p:nvSpPr>
        <p:spPr>
          <a:xfrm>
            <a:off x="920552" y="1079999"/>
            <a:ext cx="8109344" cy="5400002"/>
          </a:xfrm>
          <a:prstGeom prst="rect">
            <a:avLst/>
          </a:prstGeom>
        </p:spPr>
        <p:txBody>
          <a:bodyPr/>
          <a:lstStyle/>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Otorgar becas para realizar cursos.</a:t>
            </a:r>
          </a:p>
          <a:p>
            <a:pPr marL="0" indent="0" algn="just">
              <a:spcBef>
                <a:spcPts val="600"/>
              </a:spcBef>
              <a:buSzTx/>
              <a:buNone/>
              <a:defRPr b="1" sz="800">
                <a:solidFill>
                  <a:srgbClr val="002060"/>
                </a:solidFill>
                <a:latin typeface="Franklin Gothic Medium"/>
                <a:ea typeface="Franklin Gothic Medium"/>
                <a:cs typeface="Franklin Gothic Medium"/>
                <a:sym typeface="Franklin Gothic Medium"/>
              </a:defRPr>
            </a:pP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Convocar concursos y premios para realizar actuaciones de interés.</a:t>
            </a:r>
          </a:p>
          <a:p>
            <a:pPr marL="0" indent="0" algn="just">
              <a:spcBef>
                <a:spcPts val="600"/>
              </a:spcBef>
              <a:buSzTx/>
              <a:buNone/>
              <a:defRPr b="1" sz="800">
                <a:solidFill>
                  <a:srgbClr val="002060"/>
                </a:solidFill>
                <a:latin typeface="Franklin Gothic Medium"/>
                <a:ea typeface="Franklin Gothic Medium"/>
                <a:cs typeface="Franklin Gothic Medium"/>
                <a:sym typeface="Franklin Gothic Medium"/>
              </a:defRPr>
            </a:pP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Convenios con el Ayuntamiento para poder ofrecer servicios que actualmente no están disponibles (convenio con Universidades, convenios con ONGs), sin que se vulnere los criterios de concurrencia que exige la Ley.</a:t>
            </a:r>
          </a:p>
          <a:p>
            <a:pPr marL="0" indent="0" algn="just">
              <a:spcBef>
                <a:spcPts val="600"/>
              </a:spcBef>
              <a:buSzTx/>
              <a:buNone/>
              <a:defRPr b="1" sz="800">
                <a:solidFill>
                  <a:srgbClr val="002060"/>
                </a:solidFill>
                <a:latin typeface="Franklin Gothic Medium"/>
                <a:ea typeface="Franklin Gothic Medium"/>
                <a:cs typeface="Franklin Gothic Medium"/>
                <a:sym typeface="Franklin Gothic Medium"/>
              </a:defRPr>
            </a:pPr>
          </a:p>
          <a:p>
            <a:pPr marL="185737" indent="-185737" algn="just">
              <a:spcBef>
                <a:spcPts val="600"/>
              </a:spcBef>
              <a:defRPr b="1" sz="1600">
                <a:solidFill>
                  <a:srgbClr val="002060"/>
                </a:solidFill>
                <a:latin typeface="Franklin Gothic Medium"/>
                <a:ea typeface="Franklin Gothic Medium"/>
                <a:cs typeface="Franklin Gothic Medium"/>
                <a:sym typeface="Franklin Gothic Medium"/>
              </a:defRPr>
            </a:pPr>
            <a:r>
              <a:t>Ayudas que actualmente no se estén dando o se quieran aumentar: ayudas para instalaciones de accesibilidad, de insonorización, de embellecimiento del paisaje urbano. Cualquier subvención debe estar sujeta a Derecho y permitir la libre concurrencia.</a:t>
            </a:r>
          </a:p>
        </p:txBody>
      </p:sp>
      <p:sp>
        <p:nvSpPr>
          <p:cNvPr id="177" name="1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78" name="Rectángulo 4"/>
          <p:cNvSpPr txBox="1"/>
          <p:nvPr/>
        </p:nvSpPr>
        <p:spPr>
          <a:xfrm>
            <a:off x="274654" y="174077"/>
            <a:ext cx="9357523"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latin typeface="Century Gothic"/>
                <a:ea typeface="Century Gothic"/>
                <a:cs typeface="Century Gothic"/>
                <a:sym typeface="Century Gothic"/>
              </a:defRPr>
            </a:pPr>
            <a:r>
              <a:t>Ejemplos de proyectos posibles:  Becas, ayudas, </a:t>
            </a:r>
          </a:p>
          <a:p>
            <a:pPr algn="ctr">
              <a:defRPr b="1" sz="2400">
                <a:latin typeface="Century Gothic"/>
                <a:ea typeface="Century Gothic"/>
                <a:cs typeface="Century Gothic"/>
                <a:sym typeface="Century Gothic"/>
              </a:defRPr>
            </a:pPr>
            <a:r>
              <a:t>concursos, convenios (capítulos de gasto IV y VII):</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Marcador de contenido 2"/>
          <p:cNvSpPr txBox="1"/>
          <p:nvPr>
            <p:ph type="body" idx="1"/>
          </p:nvPr>
        </p:nvSpPr>
        <p:spPr>
          <a:xfrm>
            <a:off x="632519" y="1079999"/>
            <a:ext cx="8712970" cy="5589361"/>
          </a:xfrm>
          <a:prstGeom prst="rect">
            <a:avLst/>
          </a:prstGeom>
        </p:spPr>
        <p:txBody>
          <a:bodyPr/>
          <a:lstStyle/>
          <a:p>
            <a:pPr marL="0" indent="0" algn="just">
              <a:lnSpc>
                <a:spcPct val="96000"/>
              </a:lnSpc>
              <a:spcBef>
                <a:spcPts val="1200"/>
              </a:spcBef>
              <a:buSzTx/>
              <a:buNone/>
              <a:defRPr b="1" sz="1600">
                <a:solidFill>
                  <a:srgbClr val="002060"/>
                </a:solidFill>
                <a:latin typeface="Franklin Gothic Medium"/>
                <a:ea typeface="Franklin Gothic Medium"/>
                <a:cs typeface="Franklin Gothic Medium"/>
                <a:sym typeface="Franklin Gothic Medium"/>
              </a:defRPr>
            </a:pPr>
            <a:r>
              <a:t>Todo aquello que el Ayuntamiento pueda construir o adquirir y su duración prevista sea superior a un año.</a:t>
            </a:r>
            <a:endParaRPr sz="3500"/>
          </a:p>
          <a:p>
            <a:pPr marL="185737" indent="-185737" algn="just">
              <a:lnSpc>
                <a:spcPct val="96000"/>
              </a:lnSpc>
              <a:spcBef>
                <a:spcPts val="1200"/>
              </a:spcBef>
              <a:defRPr b="1" sz="1600">
                <a:solidFill>
                  <a:srgbClr val="002060"/>
                </a:solidFill>
                <a:latin typeface="Franklin Gothic Medium"/>
                <a:ea typeface="Franklin Gothic Medium"/>
                <a:cs typeface="Franklin Gothic Medium"/>
                <a:sym typeface="Franklin Gothic Medium"/>
              </a:defRPr>
            </a:pPr>
            <a:r>
              <a:t>Creación de nuevas infraestructuras: urbanización, viales, pasos a distinto nivel, señalización vial, mobiliario urbano, alumbrado, parques, zonas ajardinadas, árboles y jardineras, fuentes e hidrantes, alcantarillado, etc.</a:t>
            </a:r>
            <a:endParaRPr sz="3500"/>
          </a:p>
          <a:p>
            <a:pPr marL="185737" indent="-185737" algn="just">
              <a:lnSpc>
                <a:spcPct val="96000"/>
              </a:lnSpc>
              <a:spcBef>
                <a:spcPts val="1200"/>
              </a:spcBef>
              <a:defRPr b="1" sz="1600">
                <a:solidFill>
                  <a:srgbClr val="002060"/>
                </a:solidFill>
                <a:latin typeface="Franklin Gothic Medium"/>
                <a:ea typeface="Franklin Gothic Medium"/>
                <a:cs typeface="Franklin Gothic Medium"/>
                <a:sym typeface="Franklin Gothic Medium"/>
              </a:defRPr>
            </a:pPr>
            <a:r>
              <a:t>Reposición de infraestructuras: adecuación de solares, remodelación de viales y de su señalización, reforma de alumbrado, remodelación de parques, zonas verdes, reforma de fuentes y estanques, etc.</a:t>
            </a:r>
            <a:endParaRPr sz="3500"/>
          </a:p>
          <a:p>
            <a:pPr marL="185737" indent="-185737" algn="just">
              <a:lnSpc>
                <a:spcPct val="96000"/>
              </a:lnSpc>
              <a:spcBef>
                <a:spcPts val="1200"/>
              </a:spcBef>
              <a:defRPr b="1" sz="1600">
                <a:solidFill>
                  <a:srgbClr val="002060"/>
                </a:solidFill>
                <a:latin typeface="Franklin Gothic Medium"/>
                <a:ea typeface="Franklin Gothic Medium"/>
                <a:cs typeface="Franklin Gothic Medium"/>
                <a:sym typeface="Franklin Gothic Medium"/>
              </a:defRPr>
            </a:pPr>
            <a:r>
              <a:t>Construcción o reforma de edificios: centros de día y de mayores, centros atención personas sin hogar, centros de servicios sociales bibliotecas, centros culturales, instalaciones deportivas, polideportivos, centros de enseñanza, escuelas de música, promoción y gestión de vivienda de protección pública, etc.</a:t>
            </a:r>
            <a:endParaRPr sz="3500"/>
          </a:p>
          <a:p>
            <a:pPr marL="185737" indent="-185737" algn="just">
              <a:lnSpc>
                <a:spcPct val="96000"/>
              </a:lnSpc>
              <a:spcBef>
                <a:spcPts val="1200"/>
              </a:spcBef>
              <a:defRPr b="1" sz="1600">
                <a:solidFill>
                  <a:srgbClr val="002060"/>
                </a:solidFill>
                <a:latin typeface="Franklin Gothic Medium"/>
                <a:ea typeface="Franklin Gothic Medium"/>
                <a:cs typeface="Franklin Gothic Medium"/>
                <a:sym typeface="Franklin Gothic Medium"/>
              </a:defRPr>
            </a:pPr>
            <a:r>
              <a:t>Adquisición o reposición de elementos de transporte: autobuses, vehículos para bomberos, policía, agentes de movilidad, etc.</a:t>
            </a:r>
            <a:endParaRPr sz="3500"/>
          </a:p>
          <a:p>
            <a:pPr marL="185737" indent="-185737" algn="just">
              <a:lnSpc>
                <a:spcPct val="96000"/>
              </a:lnSpc>
              <a:spcBef>
                <a:spcPts val="1200"/>
              </a:spcBef>
              <a:defRPr b="1" sz="1600">
                <a:solidFill>
                  <a:srgbClr val="002060"/>
                </a:solidFill>
                <a:latin typeface="Franklin Gothic Medium"/>
                <a:ea typeface="Franklin Gothic Medium"/>
                <a:cs typeface="Franklin Gothic Medium"/>
                <a:sym typeface="Franklin Gothic Medium"/>
              </a:defRPr>
            </a:pPr>
            <a:r>
              <a:t>Aplicaciones informáticas, propiedad intelectual: desarrollo de aplicaciones, web etc.</a:t>
            </a:r>
          </a:p>
        </p:txBody>
      </p:sp>
      <p:sp>
        <p:nvSpPr>
          <p:cNvPr id="181" name="1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82" name="1 Título"/>
          <p:cNvSpPr txBox="1"/>
          <p:nvPr/>
        </p:nvSpPr>
        <p:spPr>
          <a:xfrm>
            <a:off x="287974" y="270168"/>
            <a:ext cx="9201531"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b="1" sz="2000">
                <a:solidFill>
                  <a:srgbClr val="002060"/>
                </a:solidFill>
                <a:latin typeface="Century Gothic"/>
                <a:ea typeface="Century Gothic"/>
                <a:cs typeface="Century Gothic"/>
                <a:sym typeface="Century Gothic"/>
              </a:defRPr>
            </a:pPr>
            <a:r>
              <a:t>Ejemplos de proyectos posibles: </a:t>
            </a:r>
          </a:p>
          <a:p>
            <a:pPr algn="ctr">
              <a:defRPr b="1" sz="2000">
                <a:solidFill>
                  <a:srgbClr val="002060"/>
                </a:solidFill>
                <a:latin typeface="Century Gothic"/>
                <a:ea typeface="Century Gothic"/>
                <a:cs typeface="Century Gothic"/>
                <a:sym typeface="Century Gothic"/>
              </a:defRPr>
            </a:pPr>
            <a:r>
              <a:t>Capítulo VI “Inversiones reales”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1 Título"/>
          <p:cNvSpPr txBox="1"/>
          <p:nvPr>
            <p:ph type="title"/>
          </p:nvPr>
        </p:nvSpPr>
        <p:spPr>
          <a:xfrm>
            <a:off x="287999" y="27905"/>
            <a:ext cx="9345522" cy="1008002"/>
          </a:xfrm>
          <a:prstGeom prst="rect">
            <a:avLst/>
          </a:prstGeom>
          <a:solidFill>
            <a:srgbClr val="E1FFE1">
              <a:alpha val="0"/>
            </a:srgbClr>
          </a:solidFill>
        </p:spPr>
        <p:txBody>
          <a:bodyPr/>
          <a:lstStyle/>
          <a:p>
            <a:pPr algn="ctr">
              <a:defRPr b="1" sz="2400">
                <a:solidFill>
                  <a:srgbClr val="002060"/>
                </a:solidFill>
                <a:latin typeface="Century Gothic"/>
                <a:ea typeface="Century Gothic"/>
                <a:cs typeface="Century Gothic"/>
                <a:sym typeface="Century Gothic"/>
              </a:defRPr>
            </a:pPr>
            <a:r>
              <a:t>Ejemplos de proyectos </a:t>
            </a:r>
            <a:r>
              <a:rPr>
                <a:solidFill>
                  <a:srgbClr val="FF0000"/>
                </a:solidFill>
              </a:rPr>
              <a:t>NO</a:t>
            </a:r>
            <a:r>
              <a:t> viables</a:t>
            </a:r>
          </a:p>
        </p:txBody>
      </p:sp>
      <p:sp>
        <p:nvSpPr>
          <p:cNvPr id="185" name="2 Marcador de contenido"/>
          <p:cNvSpPr txBox="1"/>
          <p:nvPr>
            <p:ph type="body" idx="1"/>
          </p:nvPr>
        </p:nvSpPr>
        <p:spPr>
          <a:xfrm>
            <a:off x="776536" y="1001971"/>
            <a:ext cx="8871048" cy="5388316"/>
          </a:xfrm>
          <a:prstGeom prst="rect">
            <a:avLst/>
          </a:prstGeom>
        </p:spPr>
        <p:txBody>
          <a:bodyPr/>
          <a:lstStyle/>
          <a:p>
            <a:pPr algn="just">
              <a:spcBef>
                <a:spcPts val="600"/>
              </a:spcBef>
              <a:defRPr b="1" sz="1200">
                <a:solidFill>
                  <a:srgbClr val="002060"/>
                </a:solidFill>
                <a:latin typeface="Franklin Gothic Medium"/>
                <a:ea typeface="Franklin Gothic Medium"/>
                <a:cs typeface="Franklin Gothic Medium"/>
                <a:sym typeface="Franklin Gothic Medium"/>
              </a:defRPr>
            </a:pPr>
            <a:r>
              <a:t>Construcción de institutos y colegios públicos (la competencia es del Gobierno regional).</a:t>
            </a:r>
          </a:p>
          <a:p>
            <a:pPr algn="just">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Construcción de Centros de Salud (sólo en el caso de centros de salud municipales).</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Infraestructuras de carreteras de acceso a la ciudad y de ferrocarril.</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Proyectos de inversión sobre terrenos o solares no municipales.</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Gastos de contratación de personal.</a:t>
            </a:r>
          </a:p>
          <a:p>
            <a:pPr algn="just">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Subvenciones y ayudas a familias, instituciones sin ánimo de lucro, fundaciones, empresas privadas cuando se detalla una determinada persona física o jurídica.</a:t>
            </a:r>
          </a:p>
          <a:p>
            <a:pPr algn="just">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Crear nuevas comisarías, o actuaciones sobre ellas al no ser competencia municipal</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Red de metro.</a:t>
            </a:r>
          </a:p>
          <a:p>
            <a:pPr algn="just">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Servicios de limpieza, mantenimiento o seguridad que ya se realicen con contratos en vigor.</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Contratación de "servicios/inversiones/ayudas" que ya existen o están previstas por los Servicios de la Administración Municipal.</a:t>
            </a:r>
          </a:p>
          <a:p>
            <a:pPr>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La ampliación del horario del servicio de autobuses o la modificación de rutas, si afectan a decisiones que deba tomar el Consorcio de Transportes.</a:t>
            </a:r>
          </a:p>
          <a:p>
            <a:pPr algn="just">
              <a:lnSpc>
                <a:spcPct val="120000"/>
              </a:lnSpc>
              <a:spcBef>
                <a:spcPts val="600"/>
              </a:spcBef>
              <a:defRPr b="1" sz="1200">
                <a:solidFill>
                  <a:srgbClr val="002060"/>
                </a:solidFill>
                <a:latin typeface="Franklin Gothic Medium"/>
                <a:ea typeface="Franklin Gothic Medium"/>
                <a:cs typeface="Franklin Gothic Medium"/>
                <a:sym typeface="Franklin Gothic Medium"/>
              </a:defRPr>
            </a:pPr>
            <a:r>
              <a:t>Costes de inversión y ejemplos de "servicios/inversiones/ayudas" del Ayuntamiento.</a:t>
            </a:r>
          </a:p>
        </p:txBody>
      </p:sp>
      <p:sp>
        <p:nvSpPr>
          <p:cNvPr id="186"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2 Marcador de contenido"/>
          <p:cNvSpPr txBox="1"/>
          <p:nvPr>
            <p:ph type="body" idx="1"/>
          </p:nvPr>
        </p:nvSpPr>
        <p:spPr>
          <a:xfrm>
            <a:off x="704527" y="1079999"/>
            <a:ext cx="8712970" cy="5400002"/>
          </a:xfrm>
          <a:prstGeom prst="rect">
            <a:avLst/>
          </a:prstGeom>
        </p:spPr>
        <p:txBody>
          <a:bodyPr/>
          <a:lstStyle/>
          <a:p>
            <a:pPr marL="0" indent="0" algn="just">
              <a:buSzTx/>
              <a:buNone/>
              <a:defRPr b="1" sz="2800">
                <a:solidFill>
                  <a:srgbClr val="002060"/>
                </a:solidFill>
                <a:latin typeface="Franklin Gothic Medium"/>
                <a:ea typeface="Franklin Gothic Medium"/>
                <a:cs typeface="Franklin Gothic Medium"/>
                <a:sym typeface="Franklin Gothic Medium"/>
              </a:defRPr>
            </a:pPr>
            <a:r>
              <a:t>¿Cuáles son los requisitos para votar proyectos?</a:t>
            </a:r>
          </a:p>
          <a:p>
            <a:pPr marL="0" indent="0" algn="just">
              <a:buSzTx/>
              <a:buNone/>
              <a:defRPr sz="1600">
                <a:latin typeface="Century Gothic"/>
                <a:ea typeface="Century Gothic"/>
                <a:cs typeface="Century Gothic"/>
                <a:sym typeface="Century Gothic"/>
              </a:defRPr>
            </a:pPr>
          </a:p>
          <a:p>
            <a:pPr marL="0" indent="0" algn="just">
              <a:buSzTx/>
              <a:buNone/>
              <a:defRPr b="1" sz="1600">
                <a:solidFill>
                  <a:srgbClr val="002060"/>
                </a:solidFill>
                <a:latin typeface="Franklin Gothic Medium"/>
                <a:ea typeface="Franklin Gothic Medium"/>
                <a:cs typeface="Franklin Gothic Medium"/>
                <a:sym typeface="Franklin Gothic Medium"/>
              </a:defRPr>
            </a:pPr>
            <a:r>
              <a:t>En la fase de votación final, todas las personas empadronadas en la ciudad a partir de 16 años pueden votar proyectos para toda la ciudad y para un distrito concreto a su elección. Se puede votar aunque no se haya participado anteriormente y no es necesario ser residente en un distrito para poder apoyar o votar los proyectos de ese distrito.</a:t>
            </a:r>
          </a:p>
          <a:p>
            <a:pPr marL="0" indent="0" algn="just">
              <a:buSzTx/>
              <a:buNone/>
              <a:defRPr b="1" sz="1600">
                <a:solidFill>
                  <a:srgbClr val="002060"/>
                </a:solidFill>
                <a:latin typeface="Franklin Gothic Medium"/>
                <a:ea typeface="Franklin Gothic Medium"/>
                <a:cs typeface="Franklin Gothic Medium"/>
                <a:sym typeface="Franklin Gothic Medium"/>
              </a:defRPr>
            </a:pPr>
          </a:p>
          <a:p>
            <a:pPr marL="0" indent="0" algn="just">
              <a:buSzTx/>
              <a:buNone/>
              <a:defRPr b="1" sz="1600">
                <a:solidFill>
                  <a:srgbClr val="002060"/>
                </a:solidFill>
                <a:latin typeface="Franklin Gothic Medium"/>
                <a:ea typeface="Franklin Gothic Medium"/>
                <a:cs typeface="Franklin Gothic Medium"/>
                <a:sym typeface="Franklin Gothic Medium"/>
              </a:defRPr>
            </a:pPr>
            <a:r>
              <a:t>Tanto en la votación de proyectos para toda la ciudad como para los distritos, se publica el presupuesto disponible y los proyectos con su coste estimado. Se pueden votar proyectos uno a uno hasta agotar el presupuesto, aunque no es necesario agotarlo. Los proyectos votados se visualizan en una barra superior, donde se pueden modificar los votos en cualquier momento hasta el final de la fase de votación, incluso cancelar los votos del distrito elegido y votar en otro.</a:t>
            </a:r>
          </a:p>
        </p:txBody>
      </p:sp>
      <p:sp>
        <p:nvSpPr>
          <p:cNvPr id="189" name="3 Marcador de número de diapositiva"/>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90" name="Título 4"/>
          <p:cNvSpPr txBox="1"/>
          <p:nvPr>
            <p:ph type="title"/>
          </p:nvPr>
        </p:nvSpPr>
        <p:spPr>
          <a:xfrm>
            <a:off x="276540" y="35471"/>
            <a:ext cx="8936988" cy="1070001"/>
          </a:xfrm>
          <a:prstGeom prst="rect">
            <a:avLst/>
          </a:prstGeom>
        </p:spPr>
        <p:txBody>
          <a:bodyPr/>
          <a:lstStyle>
            <a:lvl1pPr algn="ctr">
              <a:defRPr b="1" sz="2800">
                <a:solidFill>
                  <a:srgbClr val="002060"/>
                </a:solidFill>
                <a:latin typeface="Franklin Gothic Medium"/>
                <a:ea typeface="Franklin Gothic Medium"/>
                <a:cs typeface="Franklin Gothic Medium"/>
                <a:sym typeface="Franklin Gothic Medium"/>
              </a:defRPr>
            </a:lvl1pPr>
          </a:lstStyle>
          <a:p>
            <a:pPr/>
            <a:r>
              <a:t>LA VOTACIÓN FINAL DE PROYECTOS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1 Título"/>
          <p:cNvSpPr txBox="1"/>
          <p:nvPr>
            <p:ph type="ctrTitle"/>
          </p:nvPr>
        </p:nvSpPr>
        <p:spPr>
          <a:xfrm>
            <a:off x="272480" y="-241476"/>
            <a:ext cx="9073007" cy="1080000"/>
          </a:xfrm>
          <a:prstGeom prst="rect">
            <a:avLst/>
          </a:prstGeom>
        </p:spPr>
        <p:txBody>
          <a:bodyPr/>
          <a:lstStyle>
            <a:lvl1pPr>
              <a:defRPr b="1" sz="2800">
                <a:solidFill>
                  <a:srgbClr val="203864"/>
                </a:solidFill>
                <a:latin typeface="Franklin Gothic Medium"/>
                <a:ea typeface="Franklin Gothic Medium"/>
                <a:cs typeface="Franklin Gothic Medium"/>
                <a:sym typeface="Franklin Gothic Medium"/>
              </a:defRPr>
            </a:lvl1pPr>
          </a:lstStyle>
          <a:p>
            <a:pPr/>
            <a:r>
              <a:t>¿Qué son los presupuestos participativos?</a:t>
            </a:r>
          </a:p>
        </p:txBody>
      </p:sp>
      <p:sp>
        <p:nvSpPr>
          <p:cNvPr id="117" name="2 Subtítulo"/>
          <p:cNvSpPr txBox="1"/>
          <p:nvPr>
            <p:ph type="subTitle" idx="1"/>
          </p:nvPr>
        </p:nvSpPr>
        <p:spPr>
          <a:xfrm>
            <a:off x="1208583" y="1052735"/>
            <a:ext cx="7632850" cy="5400002"/>
          </a:xfrm>
          <a:prstGeom prst="rect">
            <a:avLst/>
          </a:prstGeom>
        </p:spPr>
        <p:txBody>
          <a:bodyPr/>
          <a:lstStyle/>
          <a:p>
            <a:pPr>
              <a:defRPr b="1" sz="2400">
                <a:solidFill>
                  <a:srgbClr val="1F4E79"/>
                </a:solidFill>
                <a:latin typeface="Franklin Gothic Medium"/>
                <a:ea typeface="Franklin Gothic Medium"/>
                <a:cs typeface="Franklin Gothic Medium"/>
                <a:sym typeface="Franklin Gothic Medium"/>
              </a:defRPr>
            </a:pPr>
            <a:r>
              <a:t> </a:t>
            </a:r>
          </a:p>
          <a:p>
            <a:pPr>
              <a:defRPr b="1" sz="2400">
                <a:solidFill>
                  <a:srgbClr val="FFFFFF"/>
                </a:solidFill>
                <a:latin typeface="Franklin Gothic Medium"/>
                <a:ea typeface="Franklin Gothic Medium"/>
                <a:cs typeface="Franklin Gothic Medium"/>
                <a:sym typeface="Franklin Gothic Medium"/>
              </a:defRPr>
            </a:pPr>
          </a:p>
          <a:p>
            <a:pPr algn="just">
              <a:defRPr b="1" sz="2000">
                <a:solidFill>
                  <a:srgbClr val="203864"/>
                </a:solidFill>
                <a:latin typeface="Franklin Gothic Medium"/>
                <a:ea typeface="Franklin Gothic Medium"/>
                <a:cs typeface="Franklin Gothic Medium"/>
                <a:sym typeface="Franklin Gothic Medium"/>
              </a:defRPr>
            </a:pPr>
            <a:r>
              <a:t>Se trata de procesos democráticos en los que la ciudadanía decide, de manera directa, a qué se destina una parte del presupuesto municipal. </a:t>
            </a:r>
          </a:p>
          <a:p>
            <a:pPr algn="just">
              <a:defRPr b="1" sz="2400">
                <a:solidFill>
                  <a:srgbClr val="203864"/>
                </a:solidFill>
                <a:latin typeface="Franklin Gothic Medium"/>
                <a:ea typeface="Franklin Gothic Medium"/>
                <a:cs typeface="Franklin Gothic Medium"/>
                <a:sym typeface="Franklin Gothic Medium"/>
              </a:defRPr>
            </a:pPr>
          </a:p>
          <a:p>
            <a:pPr algn="just">
              <a:defRPr b="1" sz="2000">
                <a:solidFill>
                  <a:srgbClr val="203864"/>
                </a:solidFill>
                <a:latin typeface="Franklin Gothic Medium"/>
                <a:ea typeface="Franklin Gothic Medium"/>
                <a:cs typeface="Franklin Gothic Medium"/>
                <a:sym typeface="Franklin Gothic Medium"/>
              </a:defRPr>
            </a:pPr>
            <a:r>
              <a:t>Las personas que participan a través de la web, plantean proyectos de gasto. Después de las fases de apoyo, evaluación y votación, el Ayuntamiento lleva a cabo los más votados por la ciudadanía a partir del año siguiente.</a:t>
            </a:r>
          </a:p>
        </p:txBody>
      </p:sp>
      <p:sp>
        <p:nvSpPr>
          <p:cNvPr id="118" name="3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Marcador de número de diapositiva 3"/>
          <p:cNvSpPr txBox="1"/>
          <p:nvPr>
            <p:ph type="sldNum" sz="quarter" idx="2"/>
          </p:nvPr>
        </p:nvSpPr>
        <p:spPr>
          <a:xfrm>
            <a:off x="8960981" y="6404293"/>
            <a:ext cx="263983"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93" name="Rectángulo 2"/>
          <p:cNvSpPr txBox="1"/>
          <p:nvPr/>
        </p:nvSpPr>
        <p:spPr>
          <a:xfrm>
            <a:off x="848543" y="1077316"/>
            <a:ext cx="8568954"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2000">
                <a:solidFill>
                  <a:srgbClr val="002060"/>
                </a:solidFill>
                <a:latin typeface="Franklin Gothic Medium"/>
                <a:ea typeface="Franklin Gothic Medium"/>
                <a:cs typeface="Franklin Gothic Medium"/>
                <a:sym typeface="Franklin Gothic Medium"/>
              </a:defRPr>
            </a:pPr>
            <a:r>
              <a:t>¿Cuál es el resultado final tras la votación de los presupuestos participativos?</a:t>
            </a:r>
          </a:p>
          <a:p>
            <a:pPr algn="just">
              <a:defRPr b="1" sz="2800">
                <a:latin typeface="Century Gothic"/>
                <a:ea typeface="Century Gothic"/>
                <a:cs typeface="Century Gothic"/>
                <a:sym typeface="Century Gothic"/>
              </a:defRPr>
            </a:pPr>
          </a:p>
          <a:p>
            <a:pPr algn="just">
              <a:defRPr b="1" sz="1600">
                <a:solidFill>
                  <a:srgbClr val="002060"/>
                </a:solidFill>
                <a:latin typeface="Franklin Gothic Medium"/>
                <a:ea typeface="Franklin Gothic Medium"/>
                <a:cs typeface="Franklin Gothic Medium"/>
                <a:sym typeface="Franklin Gothic Medium"/>
              </a:defRPr>
            </a:pPr>
            <a:r>
              <a:t>El resultado final se obtiene tras la votación con los proyectos ordenados por número de votos para la ciudad y para cada distrito. En cada lista se van seleccionando los proyectos desde el más votado hasta al menos votado, teniendo en cuenta que cada proyecto incluido no supere el presupuesto restante destinado a dicha lista. Si un proyecto supera este límite, se ignora y se pasa a la siguiente.</a:t>
            </a:r>
          </a:p>
          <a:p>
            <a:pPr algn="just">
              <a:defRPr b="1" sz="1600">
                <a:solidFill>
                  <a:srgbClr val="002060"/>
                </a:solidFill>
                <a:latin typeface="Franklin Gothic Medium"/>
                <a:ea typeface="Franklin Gothic Medium"/>
                <a:cs typeface="Franklin Gothic Medium"/>
                <a:sym typeface="Franklin Gothic Medium"/>
              </a:defRPr>
            </a:pPr>
          </a:p>
          <a:p>
            <a:pPr algn="just">
              <a:defRPr b="1" sz="1600">
                <a:solidFill>
                  <a:srgbClr val="002060"/>
                </a:solidFill>
                <a:latin typeface="Franklin Gothic Medium"/>
                <a:ea typeface="Franklin Gothic Medium"/>
                <a:cs typeface="Franklin Gothic Medium"/>
                <a:sym typeface="Franklin Gothic Medium"/>
              </a:defRPr>
            </a:pPr>
          </a:p>
          <a:p>
            <a:pPr algn="just">
              <a:defRPr b="1" sz="1600">
                <a:solidFill>
                  <a:srgbClr val="002060"/>
                </a:solidFill>
                <a:latin typeface="Franklin Gothic Medium"/>
                <a:ea typeface="Franklin Gothic Medium"/>
                <a:cs typeface="Franklin Gothic Medium"/>
                <a:sym typeface="Franklin Gothic Medium"/>
              </a:defRPr>
            </a:pPr>
            <a:r>
              <a:t>La selección final se integra en el proyecto inicial del Presupuesto General del Ayuntamiento que apruebe el Gobierno. Una vez aprobado el Presupuesto, se publican cada uno de los proyectos seleccionados con la descripción de las actuaciones (junto a la publicación del Presupuesto)</a:t>
            </a:r>
          </a:p>
        </p:txBody>
      </p:sp>
      <p:sp>
        <p:nvSpPr>
          <p:cNvPr id="194" name="Título 1"/>
          <p:cNvSpPr txBox="1"/>
          <p:nvPr>
            <p:ph type="title"/>
          </p:nvPr>
        </p:nvSpPr>
        <p:spPr>
          <a:xfrm>
            <a:off x="287969" y="-99392"/>
            <a:ext cx="9561514" cy="1325563"/>
          </a:xfrm>
          <a:prstGeom prst="rect">
            <a:avLst/>
          </a:prstGeom>
        </p:spPr>
        <p:txBody>
          <a:bodyPr/>
          <a:lstStyle>
            <a:lvl1pPr algn="ctr">
              <a:defRPr b="1" sz="2800">
                <a:solidFill>
                  <a:srgbClr val="002060"/>
                </a:solidFill>
                <a:latin typeface="Franklin Gothic Medium"/>
                <a:ea typeface="Franklin Gothic Medium"/>
                <a:cs typeface="Franklin Gothic Medium"/>
                <a:sym typeface="Franklin Gothic Medium"/>
              </a:defRPr>
            </a:lvl1pPr>
          </a:lstStyle>
          <a:p>
            <a:pPr/>
            <a:r>
              <a:t>LA VOTACIÓN FINAL DE PROYECTOS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ítulo 4"/>
          <p:cNvSpPr txBox="1"/>
          <p:nvPr>
            <p:ph type="ctrTitle"/>
          </p:nvPr>
        </p:nvSpPr>
        <p:spPr>
          <a:xfrm>
            <a:off x="200471" y="260647"/>
            <a:ext cx="9150162" cy="1512170"/>
          </a:xfrm>
          <a:prstGeom prst="rect">
            <a:avLst/>
          </a:prstGeom>
        </p:spPr>
        <p:txBody>
          <a:bodyPr/>
          <a:lstStyle/>
          <a:p>
            <a:pPr defTabSz="624077">
              <a:defRPr b="1" sz="3612">
                <a:solidFill>
                  <a:srgbClr val="FF5B5B"/>
                </a:solidFill>
                <a:latin typeface="Copperplate Gothic Bold"/>
                <a:ea typeface="Copperplate Gothic Bold"/>
                <a:cs typeface="Copperplate Gothic Bold"/>
                <a:sym typeface="Copperplate Gothic Bold"/>
              </a:defRPr>
            </a:pPr>
            <a:br/>
            <a:r>
              <a:rPr sz="2267">
                <a:solidFill>
                  <a:srgbClr val="203864"/>
                </a:solidFill>
                <a:latin typeface="Franklin Gothic Medium"/>
                <a:ea typeface="Franklin Gothic Medium"/>
                <a:cs typeface="Franklin Gothic Medium"/>
                <a:sym typeface="Franklin Gothic Medium"/>
              </a:rPr>
              <a:t>Están dotados con 100 millones de euros </a:t>
            </a:r>
            <a:br>
              <a:rPr sz="2267">
                <a:solidFill>
                  <a:srgbClr val="203864"/>
                </a:solidFill>
                <a:latin typeface="Franklin Gothic Medium"/>
                <a:ea typeface="Franklin Gothic Medium"/>
                <a:cs typeface="Franklin Gothic Medium"/>
                <a:sym typeface="Franklin Gothic Medium"/>
              </a:rPr>
            </a:br>
            <a:br>
              <a:rPr sz="2267">
                <a:solidFill>
                  <a:srgbClr val="203864"/>
                </a:solidFill>
                <a:latin typeface="Franklin Gothic Medium"/>
                <a:ea typeface="Franklin Gothic Medium"/>
                <a:cs typeface="Franklin Gothic Medium"/>
                <a:sym typeface="Franklin Gothic Medium"/>
              </a:rPr>
            </a:br>
          </a:p>
        </p:txBody>
      </p:sp>
      <p:sp>
        <p:nvSpPr>
          <p:cNvPr id="121" name="2 Subtítulo"/>
          <p:cNvSpPr txBox="1"/>
          <p:nvPr>
            <p:ph type="subTitle" idx="1"/>
          </p:nvPr>
        </p:nvSpPr>
        <p:spPr>
          <a:xfrm>
            <a:off x="416495" y="1003706"/>
            <a:ext cx="8856986" cy="5400002"/>
          </a:xfrm>
          <a:prstGeom prst="rect">
            <a:avLst/>
          </a:prstGeom>
        </p:spPr>
        <p:txBody>
          <a:bodyPr/>
          <a:lstStyle/>
          <a:p>
            <a:pPr marL="457200" indent="-457200" algn="just">
              <a:lnSpc>
                <a:spcPts val="3000"/>
              </a:lnSpc>
              <a:buSzPct val="100000"/>
              <a:buChar char="➔"/>
              <a:defRPr b="1" sz="2400">
                <a:solidFill>
                  <a:srgbClr val="203864"/>
                </a:solidFill>
                <a:latin typeface="Franklin Gothic Medium"/>
                <a:ea typeface="Franklin Gothic Medium"/>
                <a:cs typeface="Franklin Gothic Medium"/>
                <a:sym typeface="Franklin Gothic Medium"/>
              </a:defRPr>
            </a:pPr>
            <a:r>
              <a:t>El 30% (30 millones de euros) se destinará a la ejecución de los proyectos económicos que afecten y sean relevantes para toda la ciudad.</a:t>
            </a:r>
          </a:p>
          <a:p>
            <a:pPr algn="just">
              <a:lnSpc>
                <a:spcPts val="3000"/>
              </a:lnSpc>
              <a:defRPr b="1" sz="2400">
                <a:solidFill>
                  <a:srgbClr val="203864"/>
                </a:solidFill>
                <a:latin typeface="Franklin Gothic Medium"/>
                <a:ea typeface="Franklin Gothic Medium"/>
                <a:cs typeface="Franklin Gothic Medium"/>
                <a:sym typeface="Franklin Gothic Medium"/>
              </a:defRPr>
            </a:pPr>
          </a:p>
          <a:p>
            <a:pPr marL="457200" indent="-457200" algn="just">
              <a:lnSpc>
                <a:spcPts val="3000"/>
              </a:lnSpc>
              <a:buSzPct val="100000"/>
              <a:buChar char="➔"/>
              <a:defRPr b="1" sz="2400">
                <a:solidFill>
                  <a:srgbClr val="203864"/>
                </a:solidFill>
                <a:latin typeface="Franklin Gothic Medium"/>
                <a:ea typeface="Franklin Gothic Medium"/>
                <a:cs typeface="Franklin Gothic Medium"/>
                <a:sym typeface="Franklin Gothic Medium"/>
              </a:defRPr>
            </a:pPr>
            <a:r>
              <a:t>El 70% (70 millones de euros) se destinará a la ejecución de los proyectos económicos que beneficien especialmente a los distritos.</a:t>
            </a:r>
          </a:p>
          <a:p>
            <a:pPr marL="457200" indent="-457200" algn="just">
              <a:lnSpc>
                <a:spcPts val="3000"/>
              </a:lnSpc>
              <a:buSzPct val="100000"/>
              <a:buChar char="➔"/>
              <a:defRPr b="1" sz="2400">
                <a:solidFill>
                  <a:srgbClr val="203864"/>
                </a:solidFill>
                <a:latin typeface="Franklin Gothic Medium"/>
                <a:ea typeface="Franklin Gothic Medium"/>
                <a:cs typeface="Franklin Gothic Medium"/>
                <a:sym typeface="Franklin Gothic Medium"/>
              </a:defRPr>
            </a:pPr>
          </a:p>
          <a:p>
            <a:pPr>
              <a:lnSpc>
                <a:spcPts val="3000"/>
              </a:lnSpc>
              <a:defRPr b="1" sz="1400">
                <a:solidFill>
                  <a:srgbClr val="203864"/>
                </a:solidFill>
                <a:latin typeface="Franklin Gothic Medium"/>
                <a:ea typeface="Franklin Gothic Medium"/>
                <a:cs typeface="Franklin Gothic Medium"/>
                <a:sym typeface="Franklin Gothic Medium"/>
              </a:defRPr>
            </a:pPr>
            <a:r>
              <a:t>Los presupuestos participativos que se deciden en 2019 se ejecutarán a partir de 2020</a:t>
            </a:r>
          </a:p>
          <a:p>
            <a:pPr>
              <a:lnSpc>
                <a:spcPts val="3000"/>
              </a:lnSpc>
              <a:defRPr b="1" sz="1400">
                <a:solidFill>
                  <a:srgbClr val="203864"/>
                </a:solidFill>
                <a:latin typeface="Franklin Gothic Medium"/>
                <a:ea typeface="Franklin Gothic Medium"/>
                <a:cs typeface="Franklin Gothic Medium"/>
                <a:sym typeface="Franklin Gothic Medium"/>
              </a:defRPr>
            </a:pPr>
            <a:r>
              <a:t>Se deciden durante el año 2019 y se incluyen en el presupuesto de 2020</a:t>
            </a:r>
          </a:p>
        </p:txBody>
      </p:sp>
      <p:sp>
        <p:nvSpPr>
          <p:cNvPr id="122" name="1 Marcador de número de diapositiva"/>
          <p:cNvSpPr txBox="1"/>
          <p:nvPr>
            <p:ph type="sldNum" sz="quarter" idx="2"/>
          </p:nvPr>
        </p:nvSpPr>
        <p:spPr>
          <a:xfrm>
            <a:off x="9040902" y="6424185"/>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grpSp>
        <p:nvGrpSpPr>
          <p:cNvPr id="127" name="1 Título"/>
          <p:cNvGrpSpPr/>
          <p:nvPr/>
        </p:nvGrpSpPr>
        <p:grpSpPr>
          <a:xfrm>
            <a:off x="416495" y="-96994"/>
            <a:ext cx="8936987" cy="1093682"/>
            <a:chOff x="0" y="0"/>
            <a:chExt cx="8936985" cy="1093680"/>
          </a:xfrm>
        </p:grpSpPr>
        <p:sp>
          <p:nvSpPr>
            <p:cNvPr id="125" name="Rectangle"/>
            <p:cNvSpPr/>
            <p:nvPr/>
          </p:nvSpPr>
          <p:spPr>
            <a:xfrm>
              <a:off x="-1" y="-1"/>
              <a:ext cx="8936987" cy="1093682"/>
            </a:xfrm>
            <a:prstGeom prst="rect">
              <a:avLst/>
            </a:prstGeom>
            <a:solidFill>
              <a:srgbClr val="806000">
                <a:alpha val="0"/>
              </a:srgbClr>
            </a:solidFill>
            <a:ln w="12700" cap="flat">
              <a:noFill/>
              <a:miter lim="400000"/>
            </a:ln>
            <a:effectLst/>
          </p:spPr>
          <p:txBody>
            <a:bodyPr wrap="square" lIns="45719" tIns="45719" rIns="45719" bIns="45719" numCol="1" anchor="ctr">
              <a:noAutofit/>
            </a:bodyPr>
            <a:lstStyle/>
            <a:p>
              <a:pPr algn="ctr">
                <a:defRPr b="1" spc="600" sz="2800">
                  <a:solidFill>
                    <a:srgbClr val="203864"/>
                  </a:solidFill>
                  <a:latin typeface="Franklin Gothic Medium"/>
                  <a:ea typeface="Franklin Gothic Medium"/>
                  <a:cs typeface="Franklin Gothic Medium"/>
                  <a:sym typeface="Franklin Gothic Medium"/>
                </a:defRPr>
              </a:pPr>
            </a:p>
          </p:txBody>
        </p:sp>
        <p:sp>
          <p:nvSpPr>
            <p:cNvPr id="126" name="Ejemplo distribución por distritos"/>
            <p:cNvSpPr txBox="1"/>
            <p:nvPr/>
          </p:nvSpPr>
          <p:spPr>
            <a:xfrm>
              <a:off x="-1" y="285220"/>
              <a:ext cx="8936987"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pc="600" sz="2800">
                  <a:solidFill>
                    <a:srgbClr val="203864"/>
                  </a:solidFill>
                  <a:latin typeface="Franklin Gothic Medium"/>
                  <a:ea typeface="Franklin Gothic Medium"/>
                  <a:cs typeface="Franklin Gothic Medium"/>
                  <a:sym typeface="Franklin Gothic Medium"/>
                </a:defRPr>
              </a:lvl1pPr>
            </a:lstStyle>
            <a:p>
              <a:pPr/>
              <a:r>
                <a:t>Ejemplo distribución por distritos</a:t>
              </a:r>
            </a:p>
          </p:txBody>
        </p:sp>
      </p:grpSp>
      <p:graphicFrame>
        <p:nvGraphicFramePr>
          <p:cNvPr id="128" name="Tabla 3"/>
          <p:cNvGraphicFramePr/>
          <p:nvPr/>
        </p:nvGraphicFramePr>
        <p:xfrm>
          <a:off x="2977459" y="996687"/>
          <a:ext cx="3815057" cy="540001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60179"/>
                <a:gridCol w="1754877"/>
              </a:tblGrid>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Centro</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2.446.965</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Arganzuela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2.947.724</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Retiro</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1.956.267</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Salamanca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2.323.553</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Chamartín</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2.321.285</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Tetuán</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3.347.665</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Chamberí</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2.253.830</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Fuencarral-El Pardo</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4.806.758</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Moncloa-Aravaca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2.014.255</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Latina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5.681.972</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Carabanchel</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6.475.116</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Usera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3.886.857</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Puente de Vallecas</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6.453.867</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Moratalaz</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2.033.891</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Ciudad Lineal</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4.590.163</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Hortaleza</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3.567.342</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 Villaverde</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4.087.209</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Villa de Vallecas</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2.556.175</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Vicálvaro</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1.745.190</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San Blas-Canillejas</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3.637.033</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Barajas</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866.883</a:t>
                      </a:r>
                    </a:p>
                  </a:txBody>
                  <a:tcPr marL="7620" marR="7620" marT="7620" marB="7620" anchor="ctr" anchorCtr="0" horzOverflow="overflow">
                    <a:noFill/>
                  </a:tcPr>
                </a:tc>
              </a:tr>
              <a:tr h="245455">
                <a:tc>
                  <a:txBody>
                    <a:bodyPr/>
                    <a:lstStyle/>
                    <a:p>
                      <a:pPr algn="l"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TOTAL</a:t>
                      </a:r>
                    </a:p>
                  </a:txBody>
                  <a:tcPr marL="7620" marR="7620" marT="7620" marB="7620" anchor="ctr" anchorCtr="0" horzOverflow="overflow">
                    <a:noFill/>
                  </a:tcPr>
                </a:tc>
                <a:tc>
                  <a:txBody>
                    <a:bodyPr/>
                    <a:lstStyle/>
                    <a:p>
                      <a:pPr defTabSz="742950">
                        <a:defRPr sz="1800">
                          <a:solidFill>
                            <a:srgbClr val="000000"/>
                          </a:solidFill>
                        </a:defRPr>
                      </a:pPr>
                      <a:r>
                        <a:rPr b="1" sz="1400">
                          <a:solidFill>
                            <a:srgbClr val="203864"/>
                          </a:solidFill>
                          <a:latin typeface="Franklin Gothic Medium"/>
                          <a:ea typeface="Franklin Gothic Medium"/>
                          <a:cs typeface="Franklin Gothic Medium"/>
                          <a:sym typeface="Franklin Gothic Medium"/>
                        </a:rPr>
                        <a:t>70.000.000</a:t>
                      </a:r>
                    </a:p>
                  </a:txBody>
                  <a:tcPr marL="7620" marR="7620" marT="7620" marB="7620" anchor="b" anchorCtr="0" horzOverflow="overflow">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1 Título"/>
          <p:cNvSpPr txBox="1"/>
          <p:nvPr>
            <p:ph type="ctrTitle"/>
          </p:nvPr>
        </p:nvSpPr>
        <p:spPr>
          <a:xfrm>
            <a:off x="-104487" y="188639"/>
            <a:ext cx="9361039" cy="1008002"/>
          </a:xfrm>
          <a:prstGeom prst="rect">
            <a:avLst/>
          </a:prstGeom>
        </p:spPr>
        <p:txBody>
          <a:bodyPr/>
          <a:lstStyle>
            <a:lvl1pPr>
              <a:defRPr b="1" sz="2800">
                <a:solidFill>
                  <a:srgbClr val="203864"/>
                </a:solidFill>
                <a:latin typeface="Franklin Gothic Medium"/>
                <a:ea typeface="Franklin Gothic Medium"/>
                <a:cs typeface="Franklin Gothic Medium"/>
                <a:sym typeface="Franklin Gothic Medium"/>
              </a:defRPr>
            </a:lvl1pPr>
          </a:lstStyle>
          <a:p>
            <a:pPr/>
            <a:r>
              <a:t>¿Qué proyectos podemos proponer?</a:t>
            </a:r>
          </a:p>
        </p:txBody>
      </p:sp>
      <p:sp>
        <p:nvSpPr>
          <p:cNvPr id="131" name="2 Subtítulo"/>
          <p:cNvSpPr txBox="1"/>
          <p:nvPr>
            <p:ph type="subTitle" idx="1"/>
          </p:nvPr>
        </p:nvSpPr>
        <p:spPr>
          <a:xfrm>
            <a:off x="704527" y="2204863"/>
            <a:ext cx="8352930" cy="5400002"/>
          </a:xfrm>
          <a:prstGeom prst="rect">
            <a:avLst/>
          </a:prstGeom>
        </p:spPr>
        <p:txBody>
          <a:bodyPr/>
          <a:lstStyle/>
          <a:p>
            <a:pPr algn="just">
              <a:spcBef>
                <a:spcPts val="600"/>
              </a:spcBef>
              <a:defRPr b="1" sz="1500">
                <a:solidFill>
                  <a:srgbClr val="203864"/>
                </a:solidFill>
                <a:latin typeface="Franklin Gothic Medium"/>
                <a:ea typeface="Franklin Gothic Medium"/>
                <a:cs typeface="Franklin Gothic Medium"/>
                <a:sym typeface="Franklin Gothic Medium"/>
              </a:defRPr>
            </a:pPr>
            <a:r>
              <a:t>Podemos proponer proyectos de competencia municipal en materia de gasto corriente en bienes y servicios, ayudas o subvenciones e inversiones públicas (</a:t>
            </a:r>
            <a:r>
              <a:rPr i="1"/>
              <a:t>todo aquello que el Ayuntamiento puede construir o adquirir,  y que su duración prevista es superior a un año).</a:t>
            </a:r>
            <a:endParaRPr i="1"/>
          </a:p>
          <a:p>
            <a:pPr algn="just">
              <a:spcBef>
                <a:spcPts val="600"/>
              </a:spcBef>
              <a:defRPr b="1" sz="1500">
                <a:solidFill>
                  <a:srgbClr val="203864"/>
                </a:solidFill>
                <a:latin typeface="Franklin Gothic Medium"/>
                <a:ea typeface="Franklin Gothic Medium"/>
                <a:cs typeface="Franklin Gothic Medium"/>
                <a:sym typeface="Franklin Gothic Medium"/>
              </a:defRPr>
            </a:pPr>
            <a:r>
              <a:t>Proyectos para toda la ciudad son aquellos que cumplen algunas de las siguientes condiciones:</a:t>
            </a:r>
          </a:p>
          <a:p>
            <a:pPr marL="457200" indent="-457200" algn="just">
              <a:spcBef>
                <a:spcPts val="600"/>
              </a:spcBef>
              <a:buSzPct val="100000"/>
              <a:buChar char="✓"/>
              <a:defRPr b="1" sz="1500">
                <a:solidFill>
                  <a:srgbClr val="203864"/>
                </a:solidFill>
                <a:latin typeface="Franklin Gothic Medium"/>
                <a:ea typeface="Franklin Gothic Medium"/>
                <a:cs typeface="Franklin Gothic Medium"/>
                <a:sym typeface="Franklin Gothic Medium"/>
              </a:defRPr>
            </a:pPr>
            <a:r>
              <a:t>No están localizados en un distrito específico (por ejemplo, mejorar algún elemento que existe por toda la ciudad, como farolas, papeleras, bancos, etc.).</a:t>
            </a:r>
          </a:p>
          <a:p>
            <a:pPr marL="457200" indent="-457200" algn="just">
              <a:spcBef>
                <a:spcPts val="600"/>
              </a:spcBef>
              <a:buSzPct val="100000"/>
              <a:buChar char="✓"/>
              <a:defRPr b="1" sz="1500">
                <a:solidFill>
                  <a:srgbClr val="203864"/>
                </a:solidFill>
                <a:latin typeface="Franklin Gothic Medium"/>
                <a:ea typeface="Franklin Gothic Medium"/>
                <a:cs typeface="Franklin Gothic Medium"/>
                <a:sym typeface="Franklin Gothic Medium"/>
              </a:defRPr>
            </a:pPr>
            <a:r>
              <a:t>Afectan a varios distritos de manera equivalente (por ejemplo, un carril bici que atraviese toda la ciudad de norte a sur).</a:t>
            </a:r>
          </a:p>
          <a:p>
            <a:pPr marL="457200" indent="-457200" algn="just">
              <a:spcBef>
                <a:spcPts val="600"/>
              </a:spcBef>
              <a:buSzPct val="100000"/>
              <a:buChar char="✓"/>
              <a:defRPr b="1" sz="1500">
                <a:solidFill>
                  <a:srgbClr val="203864"/>
                </a:solidFill>
                <a:latin typeface="Franklin Gothic Medium"/>
                <a:ea typeface="Franklin Gothic Medium"/>
                <a:cs typeface="Franklin Gothic Medium"/>
                <a:sym typeface="Franklin Gothic Medium"/>
              </a:defRPr>
            </a:pPr>
            <a:r>
              <a:t>Afectan a elementos que se consideran de relevancia para la mayoría de habitantes (un proyecto relacionado con el parque principal de la ciudad).</a:t>
            </a:r>
          </a:p>
          <a:p>
            <a:pPr algn="just">
              <a:spcBef>
                <a:spcPts val="600"/>
              </a:spcBef>
              <a:defRPr b="1" sz="1500">
                <a:solidFill>
                  <a:srgbClr val="203864"/>
                </a:solidFill>
                <a:latin typeface="Franklin Gothic Medium"/>
                <a:ea typeface="Franklin Gothic Medium"/>
                <a:cs typeface="Franklin Gothic Medium"/>
                <a:sym typeface="Franklin Gothic Medium"/>
              </a:defRPr>
            </a:pPr>
            <a:r>
              <a:t>Proyectos de distrito están ubicados en un distrito concreto y no cumplen las anteriores condiciones.</a:t>
            </a:r>
          </a:p>
        </p:txBody>
      </p:sp>
      <p:sp>
        <p:nvSpPr>
          <p:cNvPr id="132" name="3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2 Subtítulo"/>
          <p:cNvSpPr txBox="1"/>
          <p:nvPr>
            <p:ph type="subTitle" idx="1"/>
          </p:nvPr>
        </p:nvSpPr>
        <p:spPr>
          <a:xfrm>
            <a:off x="1208583" y="1000531"/>
            <a:ext cx="7848874" cy="5400002"/>
          </a:xfrm>
          <a:prstGeom prst="rect">
            <a:avLst/>
          </a:prstGeom>
        </p:spPr>
        <p:txBody>
          <a:bodyPr/>
          <a:lstStyle/>
          <a:p>
            <a:pPr algn="just" defTabSz="903287">
              <a:spcBef>
                <a:spcPts val="600"/>
              </a:spcBef>
              <a:tabLst>
                <a:tab pos="355600" algn="l"/>
                <a:tab pos="800100" algn="l"/>
              </a:tabLst>
              <a:defRPr i="1" sz="400">
                <a:solidFill>
                  <a:srgbClr val="FFFFFF"/>
                </a:solidFill>
              </a:defRPr>
            </a:pPr>
          </a:p>
          <a:p>
            <a:pPr algn="just" defTabSz="903287">
              <a:spcBef>
                <a:spcPts val="600"/>
              </a:spcBef>
              <a:tabLst>
                <a:tab pos="355600" algn="l"/>
                <a:tab pos="800100" algn="l"/>
              </a:tabLst>
              <a:defRPr i="1" sz="100">
                <a:solidFill>
                  <a:srgbClr val="1F4E79"/>
                </a:solidFill>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Proyectos que afecten a contratos vigentes.</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Proyectos que se destinen a beneficiar a una persona o entidad concreta, y cuyo fin no sea el interés público</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Si no se puede definir como proyecto de gasto,</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r>
              <a:t> </a:t>
            </a:r>
            <a:endParaRPr sz="1600"/>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Si no es competencia del Ayuntamiento.</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Si su coste supera el importe determinado para toda la ciudad o de los distritos,</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Si el proyecto ya está previsto llevarlo a cabo (lo que implica algún expediente o similar ya cursado con anterioridad donde se pueda justificar esto último con claridad).</a:t>
            </a:r>
            <a:endParaRPr sz="1600"/>
          </a:p>
          <a:p>
            <a:pPr lvl="1" indent="112712" algn="just">
              <a:lnSpc>
                <a:spcPct val="100000"/>
              </a:lnSpc>
              <a:spcBef>
                <a:spcPts val="0"/>
              </a:spcBef>
              <a:defRPr b="1" sz="1400">
                <a:solidFill>
                  <a:srgbClr val="203864"/>
                </a:solidFill>
                <a:latin typeface="Franklin Gothic Medium"/>
                <a:ea typeface="Franklin Gothic Medium"/>
                <a:cs typeface="Franklin Gothic Medium"/>
                <a:sym typeface="Franklin Gothic Medium"/>
              </a:defRPr>
            </a:pPr>
          </a:p>
          <a:p>
            <a:pPr lvl="1" marL="398463" indent="-285750" algn="just">
              <a:lnSpc>
                <a:spcPct val="100000"/>
              </a:lnSpc>
              <a:spcBef>
                <a:spcPts val="0"/>
              </a:spcBef>
              <a:buSzPct val="140000"/>
              <a:buBlip>
                <a:blip r:embed="rId2"/>
              </a:buBlip>
              <a:defRPr b="1" sz="1400">
                <a:solidFill>
                  <a:srgbClr val="203864"/>
                </a:solidFill>
                <a:latin typeface="Franklin Gothic Medium"/>
                <a:ea typeface="Franklin Gothic Medium"/>
                <a:cs typeface="Franklin Gothic Medium"/>
                <a:sym typeface="Franklin Gothic Medium"/>
              </a:defRPr>
            </a:pPr>
            <a:r>
              <a:t>Proyectos de gasto en bienes corrientes y servicios cuyo gasto se extienda más allá de dos años</a:t>
            </a:r>
            <a:r>
              <a:rPr sz="1600">
                <a:solidFill>
                  <a:srgbClr val="000000"/>
                </a:solidFill>
              </a:rPr>
              <a:t>.</a:t>
            </a:r>
          </a:p>
        </p:txBody>
      </p:sp>
      <p:sp>
        <p:nvSpPr>
          <p:cNvPr id="135" name="3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36" name="1 Título"/>
          <p:cNvSpPr txBox="1"/>
          <p:nvPr/>
        </p:nvSpPr>
        <p:spPr>
          <a:xfrm>
            <a:off x="288000" y="328712"/>
            <a:ext cx="9266027" cy="4597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b="1" sz="2400">
                <a:solidFill>
                  <a:srgbClr val="203864"/>
                </a:solidFill>
                <a:latin typeface="Franklin Gothic Medium"/>
                <a:ea typeface="Franklin Gothic Medium"/>
                <a:cs typeface="Franklin Gothic Medium"/>
                <a:sym typeface="Franklin Gothic Medium"/>
              </a:defRPr>
            </a:pPr>
            <a:r>
              <a:t>¿Qué proyectos </a:t>
            </a:r>
            <a:r>
              <a:rPr>
                <a:solidFill>
                  <a:srgbClr val="FF0000"/>
                </a:solidFill>
              </a:rPr>
              <a:t>NO</a:t>
            </a:r>
            <a:r>
              <a:t> podemos proponer?</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1 Título"/>
          <p:cNvSpPr txBox="1"/>
          <p:nvPr>
            <p:ph type="ctrTitle"/>
          </p:nvPr>
        </p:nvSpPr>
        <p:spPr>
          <a:xfrm>
            <a:off x="200471" y="-84384"/>
            <a:ext cx="9624463" cy="852736"/>
          </a:xfrm>
          <a:prstGeom prst="rect">
            <a:avLst/>
          </a:prstGeom>
          <a:solidFill>
            <a:srgbClr val="7C7C7C">
              <a:alpha val="0"/>
            </a:srgbClr>
          </a:solidFill>
        </p:spPr>
        <p:txBody>
          <a:bodyPr/>
          <a:lstStyle>
            <a:lvl1pPr>
              <a:defRPr b="1" sz="2800">
                <a:solidFill>
                  <a:srgbClr val="002060"/>
                </a:solidFill>
                <a:latin typeface="Franklin Gothic Medium"/>
                <a:ea typeface="Franklin Gothic Medium"/>
                <a:cs typeface="Franklin Gothic Medium"/>
                <a:sym typeface="Franklin Gothic Medium"/>
              </a:defRPr>
            </a:lvl1pPr>
          </a:lstStyle>
          <a:p>
            <a:pPr/>
            <a:r>
              <a:t>¿Para qué fines podemos proponer? </a:t>
            </a:r>
          </a:p>
        </p:txBody>
      </p:sp>
      <p:sp>
        <p:nvSpPr>
          <p:cNvPr id="139" name="2 Subtítulo"/>
          <p:cNvSpPr txBox="1"/>
          <p:nvPr>
            <p:ph type="subTitle" idx="1"/>
          </p:nvPr>
        </p:nvSpPr>
        <p:spPr>
          <a:xfrm>
            <a:off x="704528" y="980728"/>
            <a:ext cx="8520436" cy="5437159"/>
          </a:xfrm>
          <a:prstGeom prst="rect">
            <a:avLst/>
          </a:prstGeom>
        </p:spPr>
        <p:txBody>
          <a:bodyPr/>
          <a:lstStyle/>
          <a:p>
            <a:pPr indent="1262062" algn="l">
              <a:spcBef>
                <a:spcPts val="600"/>
              </a:spcBef>
              <a:defRPr b="1" sz="1600">
                <a:solidFill>
                  <a:srgbClr val="002060"/>
                </a:solidFill>
                <a:latin typeface="Franklin Gothic Medium"/>
                <a:ea typeface="Franklin Gothic Medium"/>
                <a:cs typeface="Franklin Gothic Medium"/>
                <a:sym typeface="Franklin Gothic Medium"/>
              </a:defRPr>
            </a:pPr>
            <a:r>
              <a:t>Podemos proponer actuaciones en las siguientes materias:</a:t>
            </a:r>
          </a:p>
          <a:p>
            <a:pPr indent="1262062" algn="l">
              <a:spcBef>
                <a:spcPts val="600"/>
              </a:spcBef>
              <a:defRPr b="1" sz="800">
                <a:solidFill>
                  <a:srgbClr val="002060"/>
                </a:solidFill>
                <a:latin typeface="Franklin Gothic Medium"/>
                <a:ea typeface="Franklin Gothic Medium"/>
                <a:cs typeface="Franklin Gothic Medium"/>
                <a:sym typeface="Franklin Gothic Medium"/>
              </a:defRPr>
            </a:pPr>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Vivienda y urbanismo</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Medio ambiente urbano (parques, jardines públicos, etc.)</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Infraestructura viaria</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Actuaciones en situaciones de riesgo o exclusión social</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Transporte colectivo urbano</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Protección de la salud pública</a:t>
            </a:r>
            <a:endParaRPr sz="1300"/>
          </a:p>
          <a:p>
            <a:pPr lvl="3"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Deporte y la promoción de la cultura</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Movilidad</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Tráfico</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Equidad, Derechos Sociales y Empleo</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Salud y Consumo</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Educación</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Transparencia y Participación</a:t>
            </a:r>
          </a:p>
          <a:p>
            <a:pPr marL="1547812" indent="-285750" algn="l">
              <a:spcBef>
                <a:spcPts val="600"/>
              </a:spcBef>
              <a:buSzPct val="100000"/>
              <a:buFont typeface="Arial"/>
              <a:buChar char="•"/>
              <a:defRPr b="1" sz="1600">
                <a:solidFill>
                  <a:srgbClr val="002060"/>
                </a:solidFill>
                <a:latin typeface="Franklin Gothic Medium"/>
                <a:ea typeface="Franklin Gothic Medium"/>
                <a:cs typeface="Franklin Gothic Medium"/>
                <a:sym typeface="Franklin Gothic Medium"/>
              </a:defRPr>
            </a:pPr>
            <a:r>
              <a:t>Seguridad y Emergencias</a:t>
            </a:r>
          </a:p>
        </p:txBody>
      </p:sp>
      <p:sp>
        <p:nvSpPr>
          <p:cNvPr id="140" name="3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1 Título"/>
          <p:cNvSpPr txBox="1"/>
          <p:nvPr>
            <p:ph type="title"/>
          </p:nvPr>
        </p:nvSpPr>
        <p:spPr>
          <a:xfrm>
            <a:off x="-1" y="-1"/>
            <a:ext cx="9705530" cy="1080001"/>
          </a:xfrm>
          <a:prstGeom prst="rect">
            <a:avLst/>
          </a:prstGeom>
          <a:solidFill>
            <a:srgbClr val="7C7C7C">
              <a:alpha val="0"/>
            </a:srgbClr>
          </a:solidFill>
        </p:spPr>
        <p:txBody>
          <a:bodyPr/>
          <a:lstStyle>
            <a:lvl1pPr algn="ctr">
              <a:defRPr b="1" sz="2800">
                <a:solidFill>
                  <a:srgbClr val="002060"/>
                </a:solidFill>
                <a:latin typeface="Franklin Gothic Medium"/>
                <a:ea typeface="Franklin Gothic Medium"/>
                <a:cs typeface="Franklin Gothic Medium"/>
                <a:sym typeface="Franklin Gothic Medium"/>
              </a:defRPr>
            </a:lvl1pPr>
          </a:lstStyle>
          <a:p>
            <a:pPr/>
            <a:r>
              <a:t>Fases del proceso de presupuestos participativos</a:t>
            </a:r>
          </a:p>
        </p:txBody>
      </p:sp>
      <p:sp>
        <p:nvSpPr>
          <p:cNvPr id="143" name="4 Marcador de número de diapositiva"/>
          <p:cNvSpPr txBox="1"/>
          <p:nvPr>
            <p:ph type="sldNum" sz="quarter" idx="2"/>
          </p:nvPr>
        </p:nvSpPr>
        <p:spPr>
          <a:xfrm>
            <a:off x="9014013" y="6390726"/>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graphicFrame>
        <p:nvGraphicFramePr>
          <p:cNvPr id="144" name="Tabla 5"/>
          <p:cNvGraphicFramePr/>
          <p:nvPr/>
        </p:nvGraphicFramePr>
        <p:xfrm>
          <a:off x="2112256" y="1079999"/>
          <a:ext cx="5481015" cy="46085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78551"/>
                <a:gridCol w="2302462"/>
              </a:tblGrid>
              <a:tr h="841787">
                <a:tc gridSpan="2">
                  <a:txBody>
                    <a:bodyPr/>
                    <a:lstStyle/>
                    <a:p>
                      <a:pPr algn="ctr" defTabSz="742950">
                        <a:defRPr sz="1800">
                          <a:solidFill>
                            <a:srgbClr val="000000"/>
                          </a:solidFill>
                        </a:defRPr>
                      </a:pPr>
                      <a:r>
                        <a:rPr b="1" u="sng">
                          <a:solidFill>
                            <a:srgbClr val="002060"/>
                          </a:solidFill>
                          <a:latin typeface="Century Gothic"/>
                          <a:ea typeface="Century Gothic"/>
                          <a:cs typeface="Century Gothic"/>
                          <a:sym typeface="Century Gothic"/>
                        </a:rPr>
                        <a:t>CALENDARIO (ejemplo del proceso)</a:t>
                      </a:r>
                    </a:p>
                  </a:txBody>
                  <a:tcPr marL="7620" marR="7620" marT="7620" marB="7620" anchor="ctr" anchorCtr="0" horzOverflow="overflow">
                    <a:noFill/>
                  </a:tcPr>
                </a:tc>
                <a:tc hMerge="1">
                  <a:tcPr/>
                </a:tc>
              </a:tr>
              <a:tr h="598373">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PRESENTACIÓN PROYECTOS</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12/11/2018 – 06/01/2019</a:t>
                      </a:r>
                    </a:p>
                  </a:txBody>
                  <a:tcPr marL="7620" marR="7620" marT="7620" marB="7620" anchor="ctr" anchorCtr="0" horzOverflow="overflow">
                    <a:noFill/>
                  </a:tcPr>
                </a:tc>
              </a:tr>
              <a:tr h="648072">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REVISIÓN INICIAL DE PROYECTOS</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07/01/2019 – 14/01/2019</a:t>
                      </a:r>
                    </a:p>
                  </a:txBody>
                  <a:tcPr marL="7620" marR="7620" marT="7620" marB="7620" anchor="ctr" anchorCtr="0" horzOverflow="overflow">
                    <a:noFill/>
                  </a:tcPr>
                </a:tc>
              </a:tr>
              <a:tr h="648072">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APOYOS</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15/01/2019 – 29/01/2019</a:t>
                      </a:r>
                    </a:p>
                  </a:txBody>
                  <a:tcPr marL="7620" marR="7620" marT="7620" marB="7620" anchor="ctr" anchorCtr="0" horzOverflow="overflow">
                    <a:noFill/>
                  </a:tcPr>
                </a:tc>
              </a:tr>
              <a:tr h="648072">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EVALUACIÓN</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30/01/2019 – 26/05/2019</a:t>
                      </a:r>
                    </a:p>
                  </a:txBody>
                  <a:tcPr marL="7620" marR="7620" marT="7620" marB="7620" anchor="ctr" anchorCtr="0" horzOverflow="overflow">
                    <a:noFill/>
                  </a:tcPr>
                </a:tc>
              </a:tr>
              <a:tr h="648072">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REVISIÓN DE COSTES</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27/05/2019 -02/06/2019</a:t>
                      </a:r>
                    </a:p>
                  </a:txBody>
                  <a:tcPr marL="7620" marR="7620" marT="7620" marB="7620" anchor="ctr" anchorCtr="0" horzOverflow="overflow">
                    <a:noFill/>
                  </a:tcPr>
                </a:tc>
              </a:tr>
              <a:tr h="576064">
                <a:tc>
                  <a:txBody>
                    <a:bodyPr/>
                    <a:lstStyle/>
                    <a:p>
                      <a:pPr lvl="1" indent="371475" algn="l" defTabSz="742950">
                        <a:defRPr b="1" sz="1400">
                          <a:solidFill>
                            <a:srgbClr val="002060"/>
                          </a:solidFill>
                          <a:latin typeface="Franklin Gothic Medium"/>
                          <a:ea typeface="Franklin Gothic Medium"/>
                          <a:cs typeface="Franklin Gothic Medium"/>
                          <a:sym typeface="Franklin Gothic Medium"/>
                        </a:defRPr>
                      </a:pPr>
                      <a:r>
                        <a:t>VOTACIÓN FINAL </a:t>
                      </a:r>
                    </a:p>
                  </a:txBody>
                  <a:tcPr marL="7620" marR="7620" marT="7620" marB="7620" anchor="ctr" anchorCtr="0" horzOverflow="overflow">
                    <a:noFill/>
                  </a:tcPr>
                </a:tc>
                <a:tc>
                  <a:txBody>
                    <a:bodyPr/>
                    <a:lstStyle/>
                    <a:p>
                      <a:pPr algn="ctr" defTabSz="742950">
                        <a:defRPr sz="1800">
                          <a:solidFill>
                            <a:srgbClr val="000000"/>
                          </a:solidFill>
                        </a:defRPr>
                      </a:pPr>
                      <a:r>
                        <a:rPr b="1" sz="1400">
                          <a:solidFill>
                            <a:srgbClr val="002060"/>
                          </a:solidFill>
                          <a:latin typeface="Franklin Gothic Medium"/>
                          <a:ea typeface="Franklin Gothic Medium"/>
                          <a:cs typeface="Franklin Gothic Medium"/>
                          <a:sym typeface="Franklin Gothic Medium"/>
                        </a:rPr>
                        <a:t>03/06/2019 – 30/06/2019</a:t>
                      </a:r>
                    </a:p>
                  </a:txBody>
                  <a:tcPr marL="7620" marR="7620" marT="7620" marB="7620" anchor="ctr" anchorCtr="0" horzOverflow="overflow">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4 Marcador de número de diapositiva"/>
          <p:cNvSpPr txBox="1"/>
          <p:nvPr>
            <p:ph type="sldNum" sz="quarter" idx="2"/>
          </p:nvPr>
        </p:nvSpPr>
        <p:spPr>
          <a:xfrm>
            <a:off x="9040902" y="6404293"/>
            <a:ext cx="184062" cy="269241"/>
          </a:xfrm>
          <a:prstGeom prst="rect">
            <a:avLst/>
          </a:prstGeom>
          <a:extLst>
            <a:ext uri="{C572A759-6A51-4108-AA02-DFA0A04FC94B}">
              <ma14:wrappingTextBoxFlag xmlns:ma14="http://schemas.microsoft.com/office/mac/drawingml/2011/main" val="1"/>
            </a:ext>
          </a:extLst>
        </p:spPr>
        <p:txBody>
          <a:bodyPr/>
          <a:lstStyle>
            <a:lvl1pPr>
              <a:defRPr sz="1200">
                <a:solidFill>
                  <a:srgbClr val="000000"/>
                </a:solidFill>
              </a:defRPr>
            </a:lvl1pPr>
          </a:lstStyle>
          <a:p>
            <a:pPr/>
            <a:fld id="{86CB4B4D-7CA3-9044-876B-883B54F8677D}" type="slidenum"/>
          </a:p>
        </p:txBody>
      </p:sp>
      <p:sp>
        <p:nvSpPr>
          <p:cNvPr id="147" name="Título 3"/>
          <p:cNvSpPr txBox="1"/>
          <p:nvPr>
            <p:ph type="title"/>
          </p:nvPr>
        </p:nvSpPr>
        <p:spPr>
          <a:xfrm>
            <a:off x="287974" y="13370"/>
            <a:ext cx="9417555" cy="1146475"/>
          </a:xfrm>
          <a:prstGeom prst="rect">
            <a:avLst/>
          </a:prstGeom>
        </p:spPr>
        <p:txBody>
          <a:bodyPr/>
          <a:lstStyle>
            <a:lvl1pPr algn="ctr">
              <a:defRPr b="1" sz="2800">
                <a:solidFill>
                  <a:srgbClr val="002060"/>
                </a:solidFill>
                <a:latin typeface="Franklin Gothic Medium"/>
                <a:ea typeface="Franklin Gothic Medium"/>
                <a:cs typeface="Franklin Gothic Medium"/>
                <a:sym typeface="Franklin Gothic Medium"/>
              </a:defRPr>
            </a:lvl1pPr>
          </a:lstStyle>
          <a:p>
            <a:pPr/>
            <a:r>
              <a:t>Fases del proceso de presupuestos participativos</a:t>
            </a:r>
          </a:p>
        </p:txBody>
      </p:sp>
      <p:sp>
        <p:nvSpPr>
          <p:cNvPr id="148" name="Marcador de contenido 6"/>
          <p:cNvSpPr txBox="1"/>
          <p:nvPr>
            <p:ph type="body" sz="half" idx="1"/>
          </p:nvPr>
        </p:nvSpPr>
        <p:spPr>
          <a:xfrm>
            <a:off x="2656490" y="1320117"/>
            <a:ext cx="4680522" cy="5234375"/>
          </a:xfrm>
          <a:prstGeom prst="rect">
            <a:avLst/>
          </a:prstGeom>
        </p:spPr>
        <p:txBody>
          <a:bodyPr/>
          <a:lstStyle/>
          <a:p>
            <a:pPr marL="742950" indent="-1485900">
              <a:buSzTx/>
              <a:buNone/>
              <a:defRPr b="1" sz="2000">
                <a:solidFill>
                  <a:srgbClr val="002060"/>
                </a:solidFill>
                <a:latin typeface="Century Gothic"/>
                <a:ea typeface="Century Gothic"/>
                <a:cs typeface="Century Gothic"/>
                <a:sym typeface="Century Gothic"/>
              </a:defRPr>
            </a:pPr>
            <a:r>
              <a:t>Vías de participación:</a:t>
            </a:r>
          </a:p>
          <a:p>
            <a:pPr marL="742950" indent="-1485900">
              <a:buSzTx/>
              <a:buNone/>
              <a:defRPr sz="2000">
                <a:solidFill>
                  <a:srgbClr val="002060"/>
                </a:solidFill>
                <a:latin typeface="Century Gothic"/>
                <a:ea typeface="Century Gothic"/>
                <a:cs typeface="Century Gothic"/>
                <a:sym typeface="Century Gothic"/>
              </a:defRPr>
            </a:pPr>
          </a:p>
          <a:p>
            <a:pPr marL="185737" indent="-185737">
              <a:defRPr sz="2000">
                <a:solidFill>
                  <a:srgbClr val="002060"/>
                </a:solidFill>
                <a:latin typeface="Century Gothic"/>
                <a:ea typeface="Century Gothic"/>
                <a:cs typeface="Century Gothic"/>
                <a:sym typeface="Century Gothic"/>
              </a:defRPr>
            </a:pPr>
            <a:r>
              <a:t>a través de la web</a:t>
            </a:r>
          </a:p>
          <a:p>
            <a:pPr marL="185737" indent="-185737" algn="just">
              <a:defRPr sz="2000">
                <a:solidFill>
                  <a:srgbClr val="002060"/>
                </a:solidFill>
                <a:latin typeface="Century Gothic"/>
                <a:ea typeface="Century Gothic"/>
                <a:cs typeface="Century Gothic"/>
                <a:sym typeface="Century Gothic"/>
              </a:defRPr>
            </a:pPr>
            <a:r>
              <a:t>en las </a:t>
            </a:r>
            <a:r>
              <a:rPr b="1"/>
              <a:t>Oficinas de Atención a la Ciudadanía.</a:t>
            </a:r>
            <a:endParaRPr b="1"/>
          </a:p>
          <a:p>
            <a:pPr marL="185737" indent="-185737">
              <a:defRPr sz="2000">
                <a:solidFill>
                  <a:srgbClr val="002060"/>
                </a:solidFill>
                <a:latin typeface="Century Gothic"/>
                <a:ea typeface="Century Gothic"/>
                <a:cs typeface="Century Gothic"/>
                <a:sym typeface="Century Gothic"/>
              </a:defRPr>
            </a:pPr>
            <a:r>
              <a:t>Hojas de firmas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1750" dir="5400000">
              <a:srgbClr val="000000">
                <a:alpha val="47000"/>
              </a:srgbClr>
            </a:outerShdw>
          </a:effectLst>
        </a:effectStyle>
        <a:effectStyle>
          <a:effectLst>
            <a:outerShdw sx="100000" sy="100000" kx="0" ky="0" algn="b" rotWithShape="0" blurRad="50800" dist="31750" dir="5400000">
              <a:srgbClr val="000000">
                <a:alpha val="47000"/>
              </a:srgbClr>
            </a:outerShdw>
          </a:effectLst>
        </a:effectStyle>
        <a:effectStyle>
          <a:effectLst>
            <a:outerShdw sx="100000" sy="100000" kx="0" ky="0" algn="b" rotWithShape="0" blurRad="38100" dist="25400" dir="5400000">
              <a:srgbClr val="000000">
                <a:alpha val="2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50800" dist="31750" dir="5400000">
            <a:srgbClr val="000000">
              <a:alpha val="47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25400" dir="5400000">
            <a:srgbClr val="000000">
              <a:alpha val="2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1750" dir="5400000">
              <a:srgbClr val="000000">
                <a:alpha val="47000"/>
              </a:srgbClr>
            </a:outerShdw>
          </a:effectLst>
        </a:effectStyle>
        <a:effectStyle>
          <a:effectLst>
            <a:outerShdw sx="100000" sy="100000" kx="0" ky="0" algn="b" rotWithShape="0" blurRad="50800" dist="31750" dir="5400000">
              <a:srgbClr val="000000">
                <a:alpha val="47000"/>
              </a:srgbClr>
            </a:outerShdw>
          </a:effectLst>
        </a:effectStyle>
        <a:effectStyle>
          <a:effectLst>
            <a:outerShdw sx="100000" sy="100000" kx="0" ky="0" algn="b" rotWithShape="0" blurRad="38100" dist="25400" dir="5400000">
              <a:srgbClr val="000000">
                <a:alpha val="2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50800" dist="31750" dir="5400000">
            <a:srgbClr val="000000">
              <a:alpha val="47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25400" dir="5400000">
            <a:srgbClr val="000000">
              <a:alpha val="2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