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63" r:id="rId5"/>
    <p:sldId id="261" r:id="rId6"/>
    <p:sldId id="262" r:id="rId7"/>
    <p:sldId id="264" r:id="rId8"/>
    <p:sldId id="274" r:id="rId9"/>
    <p:sldId id="265" r:id="rId10"/>
    <p:sldId id="268" r:id="rId11"/>
    <p:sldId id="271" r:id="rId12"/>
    <p:sldId id="270" r:id="rId13"/>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002"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C60A35-B4B6-4A62-91FB-3D03A8FD1891}"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15968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60A35-B4B6-4A62-91FB-3D03A8FD1891}"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51284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60A35-B4B6-4A62-91FB-3D03A8FD1891}"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406838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60A35-B4B6-4A62-91FB-3D03A8FD1891}"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368440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C60A35-B4B6-4A62-91FB-3D03A8FD1891}"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224370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C60A35-B4B6-4A62-91FB-3D03A8FD1891}"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68273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C60A35-B4B6-4A62-91FB-3D03A8FD1891}" type="datetimeFigureOut">
              <a:rPr lang="en-US" smtClean="0"/>
              <a:t>12/3/2013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325167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C60A35-B4B6-4A62-91FB-3D03A8FD1891}" type="datetimeFigureOut">
              <a:rPr lang="en-US" smtClean="0"/>
              <a:t>12/3/2013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344667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60A35-B4B6-4A62-91FB-3D03A8FD1891}" type="datetimeFigureOut">
              <a:rPr lang="en-US" smtClean="0"/>
              <a:t>12/3/2013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260419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60A35-B4B6-4A62-91FB-3D03A8FD1891}"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254478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60A35-B4B6-4A62-91FB-3D03A8FD1891}"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D5A-86DC-4AB5-9751-63E7CE3B8A9E}" type="slidenum">
              <a:rPr lang="en-US" smtClean="0"/>
              <a:t>‹#›</a:t>
            </a:fld>
            <a:endParaRPr lang="en-US"/>
          </a:p>
        </p:txBody>
      </p:sp>
    </p:spTree>
    <p:extLst>
      <p:ext uri="{BB962C8B-B14F-4D97-AF65-F5344CB8AC3E}">
        <p14:creationId xmlns:p14="http://schemas.microsoft.com/office/powerpoint/2010/main" val="90781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60A35-B4B6-4A62-91FB-3D03A8FD1891}" type="datetimeFigureOut">
              <a:rPr lang="en-US" smtClean="0"/>
              <a:t>12/3/2013</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5AD5A-86DC-4AB5-9751-63E7CE3B8A9E}" type="slidenum">
              <a:rPr lang="en-US" smtClean="0"/>
              <a:t>‹#›</a:t>
            </a:fld>
            <a:endParaRPr lang="en-US"/>
          </a:p>
        </p:txBody>
      </p:sp>
    </p:spTree>
    <p:extLst>
      <p:ext uri="{BB962C8B-B14F-4D97-AF65-F5344CB8AC3E}">
        <p14:creationId xmlns:p14="http://schemas.microsoft.com/office/powerpoint/2010/main" val="1286687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gif"/><Relationship Id="rId18" Type="http://schemas.openxmlformats.org/officeDocument/2006/relationships/image" Target="../media/image28.gif"/><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jpg"/><Relationship Id="rId16"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3.jpe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jpe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6.jpe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25.png"/><Relationship Id="rId2" Type="http://schemas.openxmlformats.org/officeDocument/2006/relationships/image" Target="../media/image1.jpg"/><Relationship Id="rId16"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3.gif"/><Relationship Id="rId5" Type="http://schemas.openxmlformats.org/officeDocument/2006/relationships/image" Target="../media/image15.png"/><Relationship Id="rId15" Type="http://schemas.openxmlformats.org/officeDocument/2006/relationships/image" Target="../media/image28.gif"/><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9.gif"/></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3.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Website</a:t>
            </a:r>
            <a:endParaRPr lang="en-US"/>
          </a:p>
        </p:txBody>
      </p:sp>
      <p:sp>
        <p:nvSpPr>
          <p:cNvPr id="3" name="Subtitle 2"/>
          <p:cNvSpPr>
            <a:spLocks noGrp="1"/>
          </p:cNvSpPr>
          <p:nvPr>
            <p:ph type="subTitle" idx="1"/>
          </p:nvPr>
        </p:nvSpPr>
        <p:spPr/>
        <p:txBody>
          <a:bodyPr/>
          <a:lstStyle/>
          <a:p>
            <a:r>
              <a:rPr lang="en-US" dirty="0" smtClean="0"/>
              <a:t>PakCareers.com</a:t>
            </a:r>
            <a:endParaRPr lang="en-US" dirty="0"/>
          </a:p>
        </p:txBody>
      </p:sp>
    </p:spTree>
    <p:extLst>
      <p:ext uri="{BB962C8B-B14F-4D97-AF65-F5344CB8AC3E}">
        <p14:creationId xmlns:p14="http://schemas.microsoft.com/office/powerpoint/2010/main" val="172617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5908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6" name="TextBox 5"/>
          <p:cNvSpPr txBox="1"/>
          <p:nvPr/>
        </p:nvSpPr>
        <p:spPr>
          <a:xfrm>
            <a:off x="1714500" y="681335"/>
            <a:ext cx="3009899" cy="461665"/>
          </a:xfrm>
          <a:prstGeom prst="rect">
            <a:avLst/>
          </a:prstGeom>
          <a:noFill/>
        </p:spPr>
        <p:txBody>
          <a:bodyPr wrap="square" rtlCol="0">
            <a:spAutoFit/>
          </a:bodyPr>
          <a:lstStyle/>
          <a:p>
            <a:r>
              <a:rPr lang="en-US" sz="1600" b="1" dirty="0" smtClean="0">
                <a:solidFill>
                  <a:schemeClr val="accent6">
                    <a:lumMod val="75000"/>
                  </a:schemeClr>
                </a:solidFill>
              </a:rPr>
              <a:t>Find Jobs</a:t>
            </a:r>
            <a:endParaRPr lang="en-US" sz="1000" b="1" dirty="0" smtClean="0">
              <a:solidFill>
                <a:schemeClr val="accent6">
                  <a:lumMod val="75000"/>
                </a:schemeClr>
              </a:solidFill>
            </a:endParaRPr>
          </a:p>
          <a:p>
            <a:r>
              <a:rPr lang="en-US" sz="800" dirty="0" smtClean="0"/>
              <a:t>Find Jobs according to your criteria by using following search tools.</a:t>
            </a:r>
            <a:endParaRPr lang="en-US" sz="105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3210"/>
            <a:ext cx="1276515" cy="830095"/>
          </a:xfrm>
          <a:prstGeom prst="rect">
            <a:avLst/>
          </a:prstGeom>
        </p:spPr>
      </p:pic>
      <p:sp>
        <p:nvSpPr>
          <p:cNvPr id="14" name="Rounded Rectangle 13"/>
          <p:cNvSpPr/>
          <p:nvPr/>
        </p:nvSpPr>
        <p:spPr>
          <a:xfrm>
            <a:off x="1817915" y="6096026"/>
            <a:ext cx="1981200" cy="15237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6094754"/>
            <a:ext cx="1981200" cy="1536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50970"/>
            <a:ext cx="1299703" cy="56208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4724400" y="763210"/>
            <a:ext cx="1219199" cy="45599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0" name="Pentagon 19"/>
          <p:cNvSpPr/>
          <p:nvPr/>
        </p:nvSpPr>
        <p:spPr>
          <a:xfrm>
            <a:off x="6705602" y="1139002"/>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28617"/>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6301772"/>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184" y="1447801"/>
            <a:ext cx="1451216" cy="1271138"/>
          </a:xfrm>
          <a:prstGeom prst="rect">
            <a:avLst/>
          </a:prstGeom>
        </p:spPr>
      </p:pic>
      <p:sp>
        <p:nvSpPr>
          <p:cNvPr id="5" name="Rectangle 4"/>
          <p:cNvSpPr/>
          <p:nvPr/>
        </p:nvSpPr>
        <p:spPr>
          <a:xfrm>
            <a:off x="4416184" y="1295403"/>
            <a:ext cx="1451216" cy="159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60000"/>
                    <a:lumOff val="40000"/>
                  </a:schemeClr>
                </a:solidFill>
              </a:rPr>
              <a:t>Jobs by  Newspaper</a:t>
            </a:r>
            <a:endParaRPr lang="en-US" sz="1000" b="1" dirty="0">
              <a:solidFill>
                <a:schemeClr val="tx2">
                  <a:lumMod val="60000"/>
                  <a:lumOff val="40000"/>
                </a:schemeClr>
              </a:solidFill>
            </a:endParaRPr>
          </a:p>
        </p:txBody>
      </p:sp>
      <p:sp>
        <p:nvSpPr>
          <p:cNvPr id="32" name="Rounded Rectangle 31"/>
          <p:cNvSpPr/>
          <p:nvPr/>
        </p:nvSpPr>
        <p:spPr>
          <a:xfrm>
            <a:off x="3048000" y="1847910"/>
            <a:ext cx="12192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33" name="Rectangle 32"/>
          <p:cNvSpPr/>
          <p:nvPr/>
        </p:nvSpPr>
        <p:spPr>
          <a:xfrm>
            <a:off x="3200402" y="2228913"/>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505200" y="245751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36" name="TextBox 35"/>
          <p:cNvSpPr txBox="1"/>
          <p:nvPr/>
        </p:nvSpPr>
        <p:spPr>
          <a:xfrm>
            <a:off x="3124200" y="1828800"/>
            <a:ext cx="1143000"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Qualification </a:t>
            </a:r>
          </a:p>
          <a:p>
            <a:pPr algn="ctr"/>
            <a:r>
              <a:rPr lang="en-US" sz="400" dirty="0" smtClean="0"/>
              <a:t>Search jobs by selecting your Qualification from the list below.</a:t>
            </a:r>
            <a:endParaRPr lang="en-US" sz="900" b="1" dirty="0">
              <a:solidFill>
                <a:schemeClr val="accent2">
                  <a:lumMod val="75000"/>
                </a:schemeClr>
              </a:solidFill>
            </a:endParaRPr>
          </a:p>
        </p:txBody>
      </p:sp>
      <p:sp>
        <p:nvSpPr>
          <p:cNvPr id="54" name="Rounded Rectangle 53"/>
          <p:cNvSpPr/>
          <p:nvPr/>
        </p:nvSpPr>
        <p:spPr>
          <a:xfrm>
            <a:off x="542926" y="4275639"/>
            <a:ext cx="1133475" cy="90596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55" name="Rectangle 54"/>
          <p:cNvSpPr/>
          <p:nvPr/>
        </p:nvSpPr>
        <p:spPr>
          <a:xfrm>
            <a:off x="674915" y="4724403"/>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38200" y="49530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58" name="TextBox 57"/>
          <p:cNvSpPr txBox="1"/>
          <p:nvPr/>
        </p:nvSpPr>
        <p:spPr>
          <a:xfrm rot="10800000" flipV="1">
            <a:off x="522515" y="4271794"/>
            <a:ext cx="1077687" cy="438581"/>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Educational Level Required</a:t>
            </a:r>
          </a:p>
          <a:p>
            <a:pPr algn="ctr"/>
            <a:r>
              <a:rPr lang="en-US" sz="600" b="1" dirty="0" smtClean="0">
                <a:solidFill>
                  <a:schemeClr val="tx2">
                    <a:lumMod val="75000"/>
                  </a:schemeClr>
                </a:solidFill>
              </a:rPr>
              <a:t> </a:t>
            </a:r>
            <a:r>
              <a:rPr lang="en-US" sz="400" dirty="0" smtClean="0"/>
              <a:t>Search jobs by selecting your level of Education from the list below.</a:t>
            </a:r>
            <a:endParaRPr lang="en-US" sz="900" b="1" dirty="0">
              <a:solidFill>
                <a:schemeClr val="accent2">
                  <a:lumMod val="75000"/>
                </a:schemeClr>
              </a:solidFill>
            </a:endParaRPr>
          </a:p>
        </p:txBody>
      </p:sp>
      <p:sp>
        <p:nvSpPr>
          <p:cNvPr id="60" name="Rounded Rectangle 59"/>
          <p:cNvSpPr/>
          <p:nvPr/>
        </p:nvSpPr>
        <p:spPr>
          <a:xfrm>
            <a:off x="533400" y="3276600"/>
            <a:ext cx="11430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61" name="Rectangle 60"/>
          <p:cNvSpPr/>
          <p:nvPr/>
        </p:nvSpPr>
        <p:spPr>
          <a:xfrm>
            <a:off x="674915" y="3733803"/>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914400" y="39624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64" name="TextBox 63"/>
          <p:cNvSpPr txBox="1"/>
          <p:nvPr/>
        </p:nvSpPr>
        <p:spPr>
          <a:xfrm rot="10800000" flipV="1">
            <a:off x="598715" y="3284295"/>
            <a:ext cx="1077687" cy="415499"/>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Gender Preferences</a:t>
            </a:r>
          </a:p>
          <a:p>
            <a:pPr algn="ctr"/>
            <a:r>
              <a:rPr lang="en-US" sz="400" dirty="0" smtClean="0"/>
              <a:t>Search jobs by selecting your level of Education from the list below.</a:t>
            </a:r>
            <a:endParaRPr lang="en-US" sz="900" b="1" dirty="0">
              <a:solidFill>
                <a:schemeClr val="accent2">
                  <a:lumMod val="75000"/>
                </a:schemeClr>
              </a:solidFill>
            </a:endParaRPr>
          </a:p>
        </p:txBody>
      </p:sp>
      <p:sp>
        <p:nvSpPr>
          <p:cNvPr id="66" name="Rounded Rectangle 65"/>
          <p:cNvSpPr/>
          <p:nvPr/>
        </p:nvSpPr>
        <p:spPr>
          <a:xfrm>
            <a:off x="1752600" y="1847910"/>
            <a:ext cx="12192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67" name="TextBox 66"/>
          <p:cNvSpPr txBox="1"/>
          <p:nvPr/>
        </p:nvSpPr>
        <p:spPr>
          <a:xfrm>
            <a:off x="1828800" y="1875714"/>
            <a:ext cx="1143000" cy="276999"/>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Job Sector </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9853" y="2457513"/>
            <a:ext cx="454749" cy="22058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0462" y="2152713"/>
            <a:ext cx="484139" cy="207071"/>
          </a:xfrm>
          <a:prstGeom prst="rect">
            <a:avLst/>
          </a:prstGeom>
        </p:spPr>
      </p:pic>
      <p:sp>
        <p:nvSpPr>
          <p:cNvPr id="68" name="Rounded Rectangle 67"/>
          <p:cNvSpPr/>
          <p:nvPr/>
        </p:nvSpPr>
        <p:spPr>
          <a:xfrm>
            <a:off x="6096000" y="2514600"/>
            <a:ext cx="12192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69" name="Rectangle 68"/>
          <p:cNvSpPr/>
          <p:nvPr/>
        </p:nvSpPr>
        <p:spPr>
          <a:xfrm>
            <a:off x="6248402" y="29802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77000" y="32004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71" name="TextBox 70"/>
          <p:cNvSpPr txBox="1"/>
          <p:nvPr/>
        </p:nvSpPr>
        <p:spPr>
          <a:xfrm rot="10800000" flipV="1">
            <a:off x="6161315" y="25299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Career Level</a:t>
            </a:r>
          </a:p>
          <a:p>
            <a:pPr algn="ctr"/>
            <a:r>
              <a:rPr lang="en-US" sz="400" dirty="0" smtClean="0"/>
              <a:t>Search jobs by selecting your level of Career from the list below.</a:t>
            </a:r>
            <a:endParaRPr lang="en-US" sz="900" b="1" dirty="0">
              <a:solidFill>
                <a:schemeClr val="accent2">
                  <a:lumMod val="75000"/>
                </a:schemeClr>
              </a:solidFill>
            </a:endParaRPr>
          </a:p>
        </p:txBody>
      </p:sp>
      <p:sp>
        <p:nvSpPr>
          <p:cNvPr id="19" name="Rounded Rectangle 18"/>
          <p:cNvSpPr/>
          <p:nvPr/>
        </p:nvSpPr>
        <p:spPr>
          <a:xfrm>
            <a:off x="1752600" y="1130032"/>
            <a:ext cx="2286000" cy="62256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839687" y="1491588"/>
            <a:ext cx="913108" cy="176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Job Title</a:t>
            </a:r>
            <a:endParaRPr lang="en-US" sz="800" dirty="0">
              <a:solidFill>
                <a:schemeClr val="tx1"/>
              </a:solidFill>
            </a:endParaRPr>
          </a:p>
        </p:txBody>
      </p:sp>
      <p:sp>
        <p:nvSpPr>
          <p:cNvPr id="73" name="Rectangle 72"/>
          <p:cNvSpPr/>
          <p:nvPr/>
        </p:nvSpPr>
        <p:spPr>
          <a:xfrm>
            <a:off x="2830286" y="1515515"/>
            <a:ext cx="446315" cy="130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 Jobs</a:t>
            </a:r>
            <a:endParaRPr lang="en-US" sz="1400" dirty="0">
              <a:solidFill>
                <a:schemeClr val="tx1"/>
              </a:solidFill>
            </a:endParaRPr>
          </a:p>
        </p:txBody>
      </p:sp>
      <p:sp>
        <p:nvSpPr>
          <p:cNvPr id="74" name="TextBox 73"/>
          <p:cNvSpPr txBox="1"/>
          <p:nvPr/>
        </p:nvSpPr>
        <p:spPr>
          <a:xfrm>
            <a:off x="1763486" y="1186824"/>
            <a:ext cx="1817915" cy="230832"/>
          </a:xfrm>
          <a:prstGeom prst="rect">
            <a:avLst/>
          </a:prstGeom>
          <a:noFill/>
        </p:spPr>
        <p:txBody>
          <a:bodyPr wrap="square" rtlCol="0">
            <a:spAutoFit/>
          </a:bodyPr>
          <a:lstStyle/>
          <a:p>
            <a:r>
              <a:rPr lang="en-US" sz="900" b="1" dirty="0" smtClean="0"/>
              <a:t>Find the Best Job for You!</a:t>
            </a:r>
            <a:r>
              <a:rPr lang="en-US" sz="900" dirty="0" smtClean="0"/>
              <a:t> </a:t>
            </a:r>
            <a:endParaRPr lang="en-US" sz="900" dirty="0"/>
          </a:p>
        </p:txBody>
      </p:sp>
      <p:sp>
        <p:nvSpPr>
          <p:cNvPr id="75" name="Rounded Rectangle 74"/>
          <p:cNvSpPr/>
          <p:nvPr/>
        </p:nvSpPr>
        <p:spPr>
          <a:xfrm>
            <a:off x="571501" y="2286000"/>
            <a:ext cx="11049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76" name="Rectangle 75"/>
          <p:cNvSpPr/>
          <p:nvPr/>
        </p:nvSpPr>
        <p:spPr>
          <a:xfrm>
            <a:off x="647702" y="27516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876300" y="29718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78" name="TextBox 77"/>
          <p:cNvSpPr txBox="1"/>
          <p:nvPr/>
        </p:nvSpPr>
        <p:spPr>
          <a:xfrm rot="10800000" flipV="1">
            <a:off x="560615" y="23013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Salary Range</a:t>
            </a:r>
          </a:p>
          <a:p>
            <a:pPr algn="ctr"/>
            <a:r>
              <a:rPr lang="en-US" sz="400" dirty="0" smtClean="0"/>
              <a:t>Search jobs by selecting Salary Range from the list below.</a:t>
            </a:r>
            <a:endParaRPr lang="en-US" sz="900" b="1" dirty="0">
              <a:solidFill>
                <a:schemeClr val="accent2">
                  <a:lumMod val="75000"/>
                </a:schemeClr>
              </a:solidFill>
            </a:endParaRPr>
          </a:p>
        </p:txBody>
      </p:sp>
      <p:sp>
        <p:nvSpPr>
          <p:cNvPr id="79" name="Rounded Rectangle 78"/>
          <p:cNvSpPr/>
          <p:nvPr/>
        </p:nvSpPr>
        <p:spPr>
          <a:xfrm>
            <a:off x="6096000" y="4419601"/>
            <a:ext cx="1219200" cy="8347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80" name="Rectangle 79"/>
          <p:cNvSpPr/>
          <p:nvPr/>
        </p:nvSpPr>
        <p:spPr>
          <a:xfrm>
            <a:off x="6248402" y="48090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553200" y="5013070"/>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82" name="TextBox 81"/>
          <p:cNvSpPr txBox="1"/>
          <p:nvPr/>
        </p:nvSpPr>
        <p:spPr>
          <a:xfrm rot="10800000" flipV="1">
            <a:off x="6161315" y="44349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Job Type</a:t>
            </a:r>
          </a:p>
          <a:p>
            <a:pPr algn="ctr"/>
            <a:r>
              <a:rPr lang="en-US" sz="400" dirty="0" smtClean="0"/>
              <a:t>Search jobs by selecting Job Type from the list below.</a:t>
            </a:r>
            <a:endParaRPr lang="en-US" sz="900" b="1" dirty="0">
              <a:solidFill>
                <a:schemeClr val="accent2">
                  <a:lumMod val="75000"/>
                </a:schemeClr>
              </a:solidFill>
            </a:endParaRPr>
          </a:p>
        </p:txBody>
      </p:sp>
      <p:sp>
        <p:nvSpPr>
          <p:cNvPr id="83" name="Rounded Rectangle 82"/>
          <p:cNvSpPr/>
          <p:nvPr/>
        </p:nvSpPr>
        <p:spPr>
          <a:xfrm>
            <a:off x="6096000" y="3505201"/>
            <a:ext cx="1219200" cy="8347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84" name="Rectangle 83"/>
          <p:cNvSpPr/>
          <p:nvPr/>
        </p:nvSpPr>
        <p:spPr>
          <a:xfrm>
            <a:off x="6248402" y="38946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553200" y="4098670"/>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86" name="TextBox 85"/>
          <p:cNvSpPr txBox="1"/>
          <p:nvPr/>
        </p:nvSpPr>
        <p:spPr>
          <a:xfrm rot="10800000" flipV="1">
            <a:off x="6161315" y="35205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Age Requirement</a:t>
            </a:r>
          </a:p>
          <a:p>
            <a:pPr algn="ctr"/>
            <a:r>
              <a:rPr lang="en-US" sz="400" dirty="0" smtClean="0"/>
              <a:t>Search jobs by selecting Your Age from the list below.</a:t>
            </a:r>
            <a:endParaRPr lang="en-US" sz="900" b="1" dirty="0">
              <a:solidFill>
                <a:schemeClr val="accent2">
                  <a:lumMod val="75000"/>
                </a:schemeClr>
              </a:solidFill>
            </a:endParaRPr>
          </a:p>
        </p:txBody>
      </p:sp>
      <p:grpSp>
        <p:nvGrpSpPr>
          <p:cNvPr id="34" name="Group 33"/>
          <p:cNvGrpSpPr/>
          <p:nvPr/>
        </p:nvGrpSpPr>
        <p:grpSpPr>
          <a:xfrm>
            <a:off x="1828800" y="2894016"/>
            <a:ext cx="4000500" cy="611184"/>
            <a:chOff x="1866900" y="3927157"/>
            <a:chExt cx="4000500" cy="611184"/>
          </a:xfrm>
        </p:grpSpPr>
        <p:grpSp>
          <p:nvGrpSpPr>
            <p:cNvPr id="10" name="Group 9"/>
            <p:cNvGrpSpPr/>
            <p:nvPr/>
          </p:nvGrpSpPr>
          <p:grpSpPr>
            <a:xfrm>
              <a:off x="1866900" y="3927157"/>
              <a:ext cx="4000500" cy="611184"/>
              <a:chOff x="1981200" y="3844043"/>
              <a:chExt cx="4000500" cy="611184"/>
            </a:xfrm>
          </p:grpSpPr>
          <p:sp>
            <p:nvSpPr>
              <p:cNvPr id="62" name="Rounded Rectangle 61"/>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HR Manager</a:t>
                </a:r>
                <a:endParaRPr lang="en-US" sz="700" b="1" u="sng" dirty="0" smtClean="0"/>
              </a:p>
              <a:p>
                <a:r>
                  <a:rPr lang="en-US" sz="500" dirty="0" err="1" smtClean="0"/>
                  <a:t>Mixit</a:t>
                </a:r>
                <a:r>
                  <a:rPr lang="en-US" sz="500" dirty="0" smtClean="0"/>
                  <a:t> Technologies</a:t>
                </a:r>
              </a:p>
              <a:p>
                <a:endParaRPr lang="en-US" sz="600" dirty="0"/>
              </a:p>
            </p:txBody>
          </p:sp>
          <p:sp>
            <p:nvSpPr>
              <p:cNvPr id="87" name="Rectangle 86"/>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pic>
            <p:nvPicPr>
              <p:cNvPr id="88" name="Picture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1211" y="4031686"/>
                <a:ext cx="745989" cy="292227"/>
              </a:xfrm>
              <a:prstGeom prst="rect">
                <a:avLst/>
              </a:prstGeom>
            </p:spPr>
          </p:pic>
          <p:pic>
            <p:nvPicPr>
              <p:cNvPr id="89" name="Picture 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95500" y="4260286"/>
                <a:ext cx="361056" cy="146600"/>
              </a:xfrm>
              <a:prstGeom prst="rect">
                <a:avLst/>
              </a:prstGeom>
            </p:spPr>
          </p:pic>
        </p:gr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600" y="4191000"/>
              <a:ext cx="266700" cy="161925"/>
            </a:xfrm>
            <a:prstGeom prst="rect">
              <a:avLst/>
            </a:prstGeom>
          </p:spPr>
        </p:pic>
        <p:sp>
          <p:nvSpPr>
            <p:cNvPr id="24" name="TextBox 23"/>
            <p:cNvSpPr txBox="1"/>
            <p:nvPr/>
          </p:nvSpPr>
          <p:spPr>
            <a:xfrm>
              <a:off x="4343400" y="4024102"/>
              <a:ext cx="457200" cy="184666"/>
            </a:xfrm>
            <a:prstGeom prst="rect">
              <a:avLst/>
            </a:prstGeom>
            <a:noFill/>
          </p:spPr>
          <p:txBody>
            <a:bodyPr wrap="square" rtlCol="0">
              <a:spAutoFit/>
            </a:bodyPr>
            <a:lstStyle/>
            <a:p>
              <a:r>
                <a:rPr lang="en-US" sz="600" dirty="0" smtClean="0"/>
                <a:t>Karachi</a:t>
              </a:r>
              <a:endParaRPr lang="en-US" sz="600" dirty="0"/>
            </a:p>
          </p:txBody>
        </p:sp>
      </p:grpSp>
      <p:grpSp>
        <p:nvGrpSpPr>
          <p:cNvPr id="90" name="Group 89"/>
          <p:cNvGrpSpPr/>
          <p:nvPr/>
        </p:nvGrpSpPr>
        <p:grpSpPr>
          <a:xfrm>
            <a:off x="1828800" y="3503616"/>
            <a:ext cx="4000500" cy="611184"/>
            <a:chOff x="1866900" y="3927157"/>
            <a:chExt cx="4000500" cy="611184"/>
          </a:xfrm>
        </p:grpSpPr>
        <p:grpSp>
          <p:nvGrpSpPr>
            <p:cNvPr id="91" name="Group 90"/>
            <p:cNvGrpSpPr/>
            <p:nvPr/>
          </p:nvGrpSpPr>
          <p:grpSpPr>
            <a:xfrm>
              <a:off x="1866900" y="3927157"/>
              <a:ext cx="4000500" cy="611184"/>
              <a:chOff x="1981200" y="3844043"/>
              <a:chExt cx="4000500" cy="611184"/>
            </a:xfrm>
          </p:grpSpPr>
          <p:sp>
            <p:nvSpPr>
              <p:cNvPr id="94" name="Rounded Rectangle 93"/>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Executive Director</a:t>
                </a:r>
                <a:endParaRPr lang="en-US" sz="900" b="1" u="sng" dirty="0" smtClean="0"/>
              </a:p>
              <a:p>
                <a:r>
                  <a:rPr lang="en-US" sz="500" dirty="0" smtClean="0"/>
                  <a:t>State Bank of Pakistan</a:t>
                </a:r>
              </a:p>
              <a:p>
                <a:endParaRPr lang="en-US" sz="600" dirty="0"/>
              </a:p>
            </p:txBody>
          </p:sp>
          <p:sp>
            <p:nvSpPr>
              <p:cNvPr id="96" name="Rectangle 95"/>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pic>
            <p:nvPicPr>
              <p:cNvPr id="99" name="Picture 9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88312" y="3977583"/>
                <a:ext cx="855288" cy="289617"/>
              </a:xfrm>
              <a:prstGeom prst="rect">
                <a:avLst/>
              </a:prstGeom>
            </p:spPr>
          </p:pic>
        </p:grpSp>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600" y="4191000"/>
              <a:ext cx="266700" cy="161925"/>
            </a:xfrm>
            <a:prstGeom prst="rect">
              <a:avLst/>
            </a:prstGeom>
          </p:spPr>
        </p:pic>
        <p:sp>
          <p:nvSpPr>
            <p:cNvPr id="93" name="TextBox 92"/>
            <p:cNvSpPr txBox="1"/>
            <p:nvPr/>
          </p:nvSpPr>
          <p:spPr>
            <a:xfrm>
              <a:off x="4343400" y="4024102"/>
              <a:ext cx="457200" cy="184666"/>
            </a:xfrm>
            <a:prstGeom prst="rect">
              <a:avLst/>
            </a:prstGeom>
            <a:noFill/>
          </p:spPr>
          <p:txBody>
            <a:bodyPr wrap="square" rtlCol="0">
              <a:spAutoFit/>
            </a:bodyPr>
            <a:lstStyle/>
            <a:p>
              <a:r>
                <a:rPr lang="en-US" sz="600" dirty="0" smtClean="0"/>
                <a:t>Lahore</a:t>
              </a:r>
              <a:endParaRPr lang="en-US" sz="600" dirty="0"/>
            </a:p>
          </p:txBody>
        </p:sp>
      </p:grpSp>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53000" y="3043198"/>
            <a:ext cx="638264" cy="309605"/>
          </a:xfrm>
          <a:prstGeom prst="rect">
            <a:avLst/>
          </a:prstGeom>
        </p:spPr>
      </p:pic>
      <p:pic>
        <p:nvPicPr>
          <p:cNvPr id="38" name="Picture 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82588" y="3732216"/>
            <a:ext cx="732213" cy="219148"/>
          </a:xfrm>
          <a:prstGeom prst="rect">
            <a:avLst/>
          </a:prstGeom>
        </p:spPr>
      </p:pic>
      <p:grpSp>
        <p:nvGrpSpPr>
          <p:cNvPr id="100" name="Group 99"/>
          <p:cNvGrpSpPr/>
          <p:nvPr/>
        </p:nvGrpSpPr>
        <p:grpSpPr>
          <a:xfrm>
            <a:off x="1828800" y="4113216"/>
            <a:ext cx="4000500" cy="611184"/>
            <a:chOff x="1866900" y="3927157"/>
            <a:chExt cx="4000500" cy="611184"/>
          </a:xfrm>
        </p:grpSpPr>
        <p:grpSp>
          <p:nvGrpSpPr>
            <p:cNvPr id="101" name="Group 100"/>
            <p:cNvGrpSpPr/>
            <p:nvPr/>
          </p:nvGrpSpPr>
          <p:grpSpPr>
            <a:xfrm>
              <a:off x="1866900" y="3927157"/>
              <a:ext cx="4000500" cy="611184"/>
              <a:chOff x="1981200" y="3844043"/>
              <a:chExt cx="4000500" cy="611184"/>
            </a:xfrm>
          </p:grpSpPr>
          <p:sp>
            <p:nvSpPr>
              <p:cNvPr id="104" name="Rounded Rectangle 103"/>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Program Officer</a:t>
                </a:r>
                <a:endParaRPr lang="en-US" sz="700" b="1" u="sng" dirty="0" smtClean="0"/>
              </a:p>
              <a:p>
                <a:r>
                  <a:rPr lang="en-US" sz="500" dirty="0" smtClean="0"/>
                  <a:t>USAID Pakistan</a:t>
                </a:r>
              </a:p>
              <a:p>
                <a:endParaRPr lang="en-US" sz="600" dirty="0"/>
              </a:p>
            </p:txBody>
          </p:sp>
          <p:sp>
            <p:nvSpPr>
              <p:cNvPr id="106" name="Rectangle 105"/>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grpSp>
        <p:pic>
          <p:nvPicPr>
            <p:cNvPr id="102" name="Picture 10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600" y="4191000"/>
              <a:ext cx="266700" cy="161925"/>
            </a:xfrm>
            <a:prstGeom prst="rect">
              <a:avLst/>
            </a:prstGeom>
          </p:spPr>
        </p:pic>
        <p:sp>
          <p:nvSpPr>
            <p:cNvPr id="103" name="TextBox 102"/>
            <p:cNvSpPr txBox="1"/>
            <p:nvPr/>
          </p:nvSpPr>
          <p:spPr>
            <a:xfrm>
              <a:off x="4343400" y="4024102"/>
              <a:ext cx="457200" cy="184666"/>
            </a:xfrm>
            <a:prstGeom prst="rect">
              <a:avLst/>
            </a:prstGeom>
            <a:noFill/>
          </p:spPr>
          <p:txBody>
            <a:bodyPr wrap="square" rtlCol="0">
              <a:spAutoFit/>
            </a:bodyPr>
            <a:lstStyle/>
            <a:p>
              <a:r>
                <a:rPr lang="en-US" sz="600" dirty="0" smtClean="0"/>
                <a:t>Lahore</a:t>
              </a:r>
              <a:endParaRPr lang="en-US" sz="600" dirty="0"/>
            </a:p>
          </p:txBody>
        </p:sp>
      </p:grpSp>
      <p:pic>
        <p:nvPicPr>
          <p:cNvPr id="109" name="Picture 10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53000" y="4260814"/>
            <a:ext cx="638264" cy="309605"/>
          </a:xfrm>
          <a:prstGeom prst="rect">
            <a:avLst/>
          </a:prstGeom>
        </p:spPr>
      </p:pic>
      <p:pic>
        <p:nvPicPr>
          <p:cNvPr id="40" name="Picture 3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82587" y="4317034"/>
            <a:ext cx="706019" cy="253382"/>
          </a:xfrm>
          <a:prstGeom prst="rect">
            <a:avLst/>
          </a:prstGeom>
        </p:spPr>
      </p:pic>
      <p:pic>
        <p:nvPicPr>
          <p:cNvPr id="41" name="Picture 4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43100" y="3884619"/>
            <a:ext cx="338139" cy="197039"/>
          </a:xfrm>
          <a:prstGeom prst="rect">
            <a:avLst/>
          </a:prstGeom>
        </p:spPr>
      </p:pic>
      <p:pic>
        <p:nvPicPr>
          <p:cNvPr id="42" name="Picture 4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939564" y="4494219"/>
            <a:ext cx="346436" cy="176267"/>
          </a:xfrm>
          <a:prstGeom prst="rect">
            <a:avLst/>
          </a:prstGeom>
        </p:spPr>
      </p:pic>
      <p:grpSp>
        <p:nvGrpSpPr>
          <p:cNvPr id="110" name="Group 109"/>
          <p:cNvGrpSpPr/>
          <p:nvPr/>
        </p:nvGrpSpPr>
        <p:grpSpPr>
          <a:xfrm>
            <a:off x="1828800" y="4722816"/>
            <a:ext cx="4000500" cy="611184"/>
            <a:chOff x="1866900" y="3927157"/>
            <a:chExt cx="4000500" cy="611184"/>
          </a:xfrm>
        </p:grpSpPr>
        <p:grpSp>
          <p:nvGrpSpPr>
            <p:cNvPr id="111" name="Group 110"/>
            <p:cNvGrpSpPr/>
            <p:nvPr/>
          </p:nvGrpSpPr>
          <p:grpSpPr>
            <a:xfrm>
              <a:off x="1866900" y="3927157"/>
              <a:ext cx="4000500" cy="611184"/>
              <a:chOff x="1981200" y="3844043"/>
              <a:chExt cx="4000500" cy="611184"/>
            </a:xfrm>
          </p:grpSpPr>
          <p:sp>
            <p:nvSpPr>
              <p:cNvPr id="114" name="Rounded Rectangle 113"/>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Pre School Teacher</a:t>
                </a:r>
                <a:endParaRPr lang="en-US" sz="700" b="1" u="sng" dirty="0" smtClean="0"/>
              </a:p>
              <a:p>
                <a:r>
                  <a:rPr lang="en-US" sz="500" dirty="0" smtClean="0"/>
                  <a:t>ICMS School System</a:t>
                </a:r>
              </a:p>
              <a:p>
                <a:endParaRPr lang="en-US" sz="600" dirty="0"/>
              </a:p>
            </p:txBody>
          </p:sp>
          <p:sp>
            <p:nvSpPr>
              <p:cNvPr id="116" name="Rectangle 115"/>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grpSp>
        <p:pic>
          <p:nvPicPr>
            <p:cNvPr id="112" name="Picture 1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600" y="4191000"/>
              <a:ext cx="266700" cy="161925"/>
            </a:xfrm>
            <a:prstGeom prst="rect">
              <a:avLst/>
            </a:prstGeom>
          </p:spPr>
        </p:pic>
        <p:sp>
          <p:nvSpPr>
            <p:cNvPr id="113" name="TextBox 112"/>
            <p:cNvSpPr txBox="1"/>
            <p:nvPr/>
          </p:nvSpPr>
          <p:spPr>
            <a:xfrm>
              <a:off x="4305300" y="4024102"/>
              <a:ext cx="571500" cy="184666"/>
            </a:xfrm>
            <a:prstGeom prst="rect">
              <a:avLst/>
            </a:prstGeom>
            <a:noFill/>
          </p:spPr>
          <p:txBody>
            <a:bodyPr wrap="square" rtlCol="0">
              <a:spAutoFit/>
            </a:bodyPr>
            <a:lstStyle/>
            <a:p>
              <a:r>
                <a:rPr lang="en-US" sz="600" dirty="0" smtClean="0"/>
                <a:t>Peshawar</a:t>
              </a:r>
              <a:endParaRPr lang="en-US" sz="600" dirty="0"/>
            </a:p>
          </p:txBody>
        </p:sp>
      </p:grpSp>
      <p:pic>
        <p:nvPicPr>
          <p:cNvPr id="43" name="Picture 4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29642" y="5105403"/>
            <a:ext cx="356359" cy="189203"/>
          </a:xfrm>
          <a:prstGeom prst="rect">
            <a:avLst/>
          </a:prstGeom>
        </p:spPr>
      </p:pic>
      <p:pic>
        <p:nvPicPr>
          <p:cNvPr id="44" name="Picture 4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386460" y="4922410"/>
            <a:ext cx="728341" cy="259193"/>
          </a:xfrm>
          <a:prstGeom prst="rect">
            <a:avLst/>
          </a:prstGeom>
        </p:spPr>
      </p:pic>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53000" y="4885290"/>
            <a:ext cx="638264" cy="309605"/>
          </a:xfrm>
          <a:prstGeom prst="rect">
            <a:avLst/>
          </a:prstGeom>
        </p:spPr>
      </p:pic>
      <p:grpSp>
        <p:nvGrpSpPr>
          <p:cNvPr id="120" name="Group 119"/>
          <p:cNvGrpSpPr/>
          <p:nvPr/>
        </p:nvGrpSpPr>
        <p:grpSpPr>
          <a:xfrm>
            <a:off x="1828800" y="5332416"/>
            <a:ext cx="4000500" cy="611184"/>
            <a:chOff x="1866900" y="3927157"/>
            <a:chExt cx="4000500" cy="611184"/>
          </a:xfrm>
        </p:grpSpPr>
        <p:grpSp>
          <p:nvGrpSpPr>
            <p:cNvPr id="121" name="Group 120"/>
            <p:cNvGrpSpPr/>
            <p:nvPr/>
          </p:nvGrpSpPr>
          <p:grpSpPr>
            <a:xfrm>
              <a:off x="1866900" y="3927157"/>
              <a:ext cx="4000500" cy="611184"/>
              <a:chOff x="1981200" y="3844043"/>
              <a:chExt cx="4000500" cy="611184"/>
            </a:xfrm>
          </p:grpSpPr>
          <p:sp>
            <p:nvSpPr>
              <p:cNvPr id="124" name="Rounded Rectangle 123"/>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Logistic Clerk</a:t>
                </a:r>
                <a:endParaRPr lang="en-US" sz="700" b="1" u="sng" dirty="0" smtClean="0"/>
              </a:p>
              <a:p>
                <a:r>
                  <a:rPr lang="en-US" sz="500" dirty="0" err="1" smtClean="0"/>
                  <a:t>Sohail</a:t>
                </a:r>
                <a:r>
                  <a:rPr lang="en-US" sz="500" dirty="0" smtClean="0"/>
                  <a:t> General Trading</a:t>
                </a:r>
              </a:p>
              <a:p>
                <a:endParaRPr lang="en-US" sz="600" dirty="0"/>
              </a:p>
            </p:txBody>
          </p:sp>
          <p:sp>
            <p:nvSpPr>
              <p:cNvPr id="126" name="Rectangle 125"/>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pic>
            <p:nvPicPr>
              <p:cNvPr id="128" name="Picture 1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95500" y="4260286"/>
                <a:ext cx="361056" cy="146600"/>
              </a:xfrm>
              <a:prstGeom prst="rect">
                <a:avLst/>
              </a:prstGeom>
            </p:spPr>
          </p:pic>
        </p:grpSp>
        <p:sp>
          <p:nvSpPr>
            <p:cNvPr id="123" name="TextBox 122"/>
            <p:cNvSpPr txBox="1"/>
            <p:nvPr/>
          </p:nvSpPr>
          <p:spPr>
            <a:xfrm>
              <a:off x="4381500" y="4024102"/>
              <a:ext cx="457200" cy="184666"/>
            </a:xfrm>
            <a:prstGeom prst="rect">
              <a:avLst/>
            </a:prstGeom>
            <a:noFill/>
          </p:spPr>
          <p:txBody>
            <a:bodyPr wrap="square" rtlCol="0">
              <a:spAutoFit/>
            </a:bodyPr>
            <a:lstStyle/>
            <a:p>
              <a:r>
                <a:rPr lang="en-US" sz="600" dirty="0" smtClean="0"/>
                <a:t>Dubai</a:t>
              </a:r>
              <a:endParaRPr lang="en-US" sz="600" dirty="0"/>
            </a:p>
          </p:txBody>
        </p:sp>
      </p:grpSp>
      <p:pic>
        <p:nvPicPr>
          <p:cNvPr id="45" name="Picture 4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306593" y="5486401"/>
            <a:ext cx="265408" cy="177152"/>
          </a:xfrm>
          <a:prstGeom prst="rect">
            <a:avLst/>
          </a:prstGeom>
        </p:spPr>
      </p:pic>
      <p:pic>
        <p:nvPicPr>
          <p:cNvPr id="129" name="Picture 1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53000" y="5481598"/>
            <a:ext cx="638264" cy="309605"/>
          </a:xfrm>
          <a:prstGeom prst="rect">
            <a:avLst/>
          </a:prstGeom>
        </p:spPr>
      </p:pic>
      <p:grpSp>
        <p:nvGrpSpPr>
          <p:cNvPr id="107" name="Group 106"/>
          <p:cNvGrpSpPr/>
          <p:nvPr/>
        </p:nvGrpSpPr>
        <p:grpSpPr>
          <a:xfrm>
            <a:off x="7543800" y="705184"/>
            <a:ext cx="1066800" cy="1885619"/>
            <a:chOff x="7543800" y="476582"/>
            <a:chExt cx="1066800" cy="1885619"/>
          </a:xfrm>
        </p:grpSpPr>
        <p:sp>
          <p:nvSpPr>
            <p:cNvPr id="108" name="Rounded Rectangle 107"/>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7" name="Picture 11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118" name="TextBox 117"/>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122" name="TextBox 121"/>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127" name="Rounded Rectangle 126"/>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130" name="Rounded Rectangle 129"/>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131" name="Rectangle 130"/>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132" name="Rectangle 131"/>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133" name="Table 132"/>
          <p:cNvGraphicFramePr>
            <a:graphicFrameLocks noGrp="1"/>
          </p:cNvGraphicFramePr>
          <p:nvPr>
            <p:extLst>
              <p:ext uri="{D42A27DB-BD31-4B8C-83A1-F6EECF244321}">
                <p14:modId xmlns:p14="http://schemas.microsoft.com/office/powerpoint/2010/main" val="412453160"/>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cxnSp>
        <p:nvCxnSpPr>
          <p:cNvPr id="140" name="Straight Connector 139"/>
          <p:cNvCxnSpPr/>
          <p:nvPr/>
        </p:nvCxnSpPr>
        <p:spPr>
          <a:xfrm flipH="1" flipV="1">
            <a:off x="5943599" y="2819400"/>
            <a:ext cx="1" cy="2895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1752600" y="2819400"/>
            <a:ext cx="1" cy="2895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763486" y="2819403"/>
            <a:ext cx="418011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7543800" y="2667001"/>
            <a:ext cx="1066800" cy="1983670"/>
            <a:chOff x="7543800" y="2667001"/>
            <a:chExt cx="1066800" cy="1983670"/>
          </a:xfrm>
        </p:grpSpPr>
        <p:sp>
          <p:nvSpPr>
            <p:cNvPr id="135" name="Rounded Rectangle 134"/>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137" name="Rounded Rectangle 136"/>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138" name="Group 137"/>
          <p:cNvGrpSpPr/>
          <p:nvPr/>
        </p:nvGrpSpPr>
        <p:grpSpPr>
          <a:xfrm>
            <a:off x="609600" y="743282"/>
            <a:ext cx="1066800" cy="1537747"/>
            <a:chOff x="609600" y="743282"/>
            <a:chExt cx="1066800" cy="1537747"/>
          </a:xfrm>
        </p:grpSpPr>
        <p:sp>
          <p:nvSpPr>
            <p:cNvPr id="139" name="Rounded Rectangle 138"/>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144" name="TextBox 143"/>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145" name="TextBox 144"/>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146" name="Group 145"/>
          <p:cNvGrpSpPr/>
          <p:nvPr/>
        </p:nvGrpSpPr>
        <p:grpSpPr>
          <a:xfrm>
            <a:off x="8686800" y="705181"/>
            <a:ext cx="457200" cy="5771822"/>
            <a:chOff x="8686800" y="705181"/>
            <a:chExt cx="457200" cy="5771822"/>
          </a:xfrm>
        </p:grpSpPr>
        <p:sp>
          <p:nvSpPr>
            <p:cNvPr id="147" name="Rectangle 146"/>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148" name="Rectangle 147"/>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149" name="Group 148"/>
          <p:cNvGrpSpPr/>
          <p:nvPr/>
        </p:nvGrpSpPr>
        <p:grpSpPr>
          <a:xfrm>
            <a:off x="76200" y="705178"/>
            <a:ext cx="457200" cy="5771822"/>
            <a:chOff x="8686800" y="705181"/>
            <a:chExt cx="457200" cy="5771822"/>
          </a:xfrm>
        </p:grpSpPr>
        <p:sp>
          <p:nvSpPr>
            <p:cNvPr id="150" name="Rectangle 149"/>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151" name="Rectangle 150"/>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152" name="Rounded Rectangle 151"/>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153" name="Table 152"/>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154" name="Rectangle 153"/>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155" name="Rounded Rectangle 154"/>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1544441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5908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6" name="TextBox 5"/>
          <p:cNvSpPr txBox="1"/>
          <p:nvPr/>
        </p:nvSpPr>
        <p:spPr>
          <a:xfrm>
            <a:off x="1714500" y="681335"/>
            <a:ext cx="3009899" cy="461665"/>
          </a:xfrm>
          <a:prstGeom prst="rect">
            <a:avLst/>
          </a:prstGeom>
          <a:noFill/>
        </p:spPr>
        <p:txBody>
          <a:bodyPr wrap="square" rtlCol="0">
            <a:spAutoFit/>
          </a:bodyPr>
          <a:lstStyle/>
          <a:p>
            <a:r>
              <a:rPr lang="en-US" sz="1600" b="1" dirty="0" smtClean="0">
                <a:solidFill>
                  <a:schemeClr val="accent6">
                    <a:lumMod val="75000"/>
                  </a:schemeClr>
                </a:solidFill>
              </a:rPr>
              <a:t>Find Jobs</a:t>
            </a:r>
            <a:endParaRPr lang="en-US" sz="1000" b="1" dirty="0" smtClean="0">
              <a:solidFill>
                <a:schemeClr val="accent6">
                  <a:lumMod val="75000"/>
                </a:schemeClr>
              </a:solidFill>
            </a:endParaRPr>
          </a:p>
          <a:p>
            <a:r>
              <a:rPr lang="en-US" sz="800" dirty="0" smtClean="0"/>
              <a:t>Find Jobs according to your criteria by using following search tools.</a:t>
            </a:r>
            <a:endParaRPr lang="en-US" sz="105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3210"/>
            <a:ext cx="1276515" cy="830095"/>
          </a:xfrm>
          <a:prstGeom prst="rect">
            <a:avLst/>
          </a:prstGeom>
        </p:spPr>
      </p:pic>
      <p:sp>
        <p:nvSpPr>
          <p:cNvPr id="14" name="Rounded Rectangle 13"/>
          <p:cNvSpPr/>
          <p:nvPr/>
        </p:nvSpPr>
        <p:spPr>
          <a:xfrm>
            <a:off x="1817915" y="5997022"/>
            <a:ext cx="1981200" cy="3047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5995750"/>
            <a:ext cx="1981200" cy="3060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50970"/>
            <a:ext cx="1299703" cy="56208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4724400" y="763210"/>
            <a:ext cx="1219199" cy="45599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0" name="Pentagon 19"/>
          <p:cNvSpPr/>
          <p:nvPr/>
        </p:nvSpPr>
        <p:spPr>
          <a:xfrm>
            <a:off x="6705602" y="1139002"/>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28617"/>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6301772"/>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184" y="1447801"/>
            <a:ext cx="1451216" cy="1271138"/>
          </a:xfrm>
          <a:prstGeom prst="rect">
            <a:avLst/>
          </a:prstGeom>
        </p:spPr>
      </p:pic>
      <p:sp>
        <p:nvSpPr>
          <p:cNvPr id="5" name="Rectangle 4"/>
          <p:cNvSpPr/>
          <p:nvPr/>
        </p:nvSpPr>
        <p:spPr>
          <a:xfrm>
            <a:off x="4416184" y="1295403"/>
            <a:ext cx="1451216" cy="159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60000"/>
                    <a:lumOff val="40000"/>
                  </a:schemeClr>
                </a:solidFill>
              </a:rPr>
              <a:t>Jobs by  Newspaper</a:t>
            </a:r>
            <a:endParaRPr lang="en-US" sz="1000" b="1" dirty="0">
              <a:solidFill>
                <a:schemeClr val="tx2">
                  <a:lumMod val="60000"/>
                  <a:lumOff val="40000"/>
                </a:schemeClr>
              </a:solidFill>
            </a:endParaRPr>
          </a:p>
        </p:txBody>
      </p:sp>
      <p:sp>
        <p:nvSpPr>
          <p:cNvPr id="32" name="Rounded Rectangle 31"/>
          <p:cNvSpPr/>
          <p:nvPr/>
        </p:nvSpPr>
        <p:spPr>
          <a:xfrm>
            <a:off x="3048000" y="1847910"/>
            <a:ext cx="12192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33" name="Rectangle 32"/>
          <p:cNvSpPr/>
          <p:nvPr/>
        </p:nvSpPr>
        <p:spPr>
          <a:xfrm>
            <a:off x="3200402" y="2228913"/>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505200" y="245751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36" name="TextBox 35"/>
          <p:cNvSpPr txBox="1"/>
          <p:nvPr/>
        </p:nvSpPr>
        <p:spPr>
          <a:xfrm>
            <a:off x="3124200" y="1828800"/>
            <a:ext cx="1143000"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Qualification </a:t>
            </a:r>
          </a:p>
          <a:p>
            <a:pPr algn="ctr"/>
            <a:r>
              <a:rPr lang="en-US" sz="400" dirty="0" smtClean="0"/>
              <a:t>Search jobs by selecting your Qualification from the list below.</a:t>
            </a:r>
            <a:endParaRPr lang="en-US" sz="900" b="1" dirty="0">
              <a:solidFill>
                <a:schemeClr val="accent2">
                  <a:lumMod val="75000"/>
                </a:schemeClr>
              </a:solidFill>
            </a:endParaRPr>
          </a:p>
        </p:txBody>
      </p:sp>
      <p:sp>
        <p:nvSpPr>
          <p:cNvPr id="54" name="Rounded Rectangle 53"/>
          <p:cNvSpPr/>
          <p:nvPr/>
        </p:nvSpPr>
        <p:spPr>
          <a:xfrm>
            <a:off x="542926" y="4275639"/>
            <a:ext cx="1133475" cy="90596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55" name="Rectangle 54"/>
          <p:cNvSpPr/>
          <p:nvPr/>
        </p:nvSpPr>
        <p:spPr>
          <a:xfrm>
            <a:off x="674915" y="4724403"/>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38200" y="49530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58" name="TextBox 57"/>
          <p:cNvSpPr txBox="1"/>
          <p:nvPr/>
        </p:nvSpPr>
        <p:spPr>
          <a:xfrm rot="10800000" flipV="1">
            <a:off x="522515" y="4271794"/>
            <a:ext cx="1077687" cy="438581"/>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Educational Level Required</a:t>
            </a:r>
          </a:p>
          <a:p>
            <a:pPr algn="ctr"/>
            <a:r>
              <a:rPr lang="en-US" sz="600" b="1" dirty="0" smtClean="0">
                <a:solidFill>
                  <a:schemeClr val="tx2">
                    <a:lumMod val="75000"/>
                  </a:schemeClr>
                </a:solidFill>
              </a:rPr>
              <a:t> </a:t>
            </a:r>
            <a:r>
              <a:rPr lang="en-US" sz="400" dirty="0" smtClean="0"/>
              <a:t>Search jobs by selecting your level of Education from the list below.</a:t>
            </a:r>
            <a:endParaRPr lang="en-US" sz="900" b="1" dirty="0">
              <a:solidFill>
                <a:schemeClr val="accent2">
                  <a:lumMod val="75000"/>
                </a:schemeClr>
              </a:solidFill>
            </a:endParaRPr>
          </a:p>
        </p:txBody>
      </p:sp>
      <p:sp>
        <p:nvSpPr>
          <p:cNvPr id="60" name="Rounded Rectangle 59"/>
          <p:cNvSpPr/>
          <p:nvPr/>
        </p:nvSpPr>
        <p:spPr>
          <a:xfrm>
            <a:off x="533400" y="3276600"/>
            <a:ext cx="11430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61" name="Rectangle 60"/>
          <p:cNvSpPr/>
          <p:nvPr/>
        </p:nvSpPr>
        <p:spPr>
          <a:xfrm>
            <a:off x="674915" y="3733803"/>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914400" y="39624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64" name="TextBox 63"/>
          <p:cNvSpPr txBox="1"/>
          <p:nvPr/>
        </p:nvSpPr>
        <p:spPr>
          <a:xfrm rot="10800000" flipV="1">
            <a:off x="598715" y="3284295"/>
            <a:ext cx="1077687" cy="415499"/>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Gender Preferences</a:t>
            </a:r>
          </a:p>
          <a:p>
            <a:pPr algn="ctr"/>
            <a:r>
              <a:rPr lang="en-US" sz="400" dirty="0" smtClean="0"/>
              <a:t>Search jobs by selecting your level of Education from the list below.</a:t>
            </a:r>
            <a:endParaRPr lang="en-US" sz="900" b="1" dirty="0">
              <a:solidFill>
                <a:schemeClr val="accent2">
                  <a:lumMod val="75000"/>
                </a:schemeClr>
              </a:solidFill>
            </a:endParaRPr>
          </a:p>
        </p:txBody>
      </p:sp>
      <p:sp>
        <p:nvSpPr>
          <p:cNvPr id="66" name="Rounded Rectangle 65"/>
          <p:cNvSpPr/>
          <p:nvPr/>
        </p:nvSpPr>
        <p:spPr>
          <a:xfrm>
            <a:off x="1752600" y="1847910"/>
            <a:ext cx="12192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67" name="TextBox 66"/>
          <p:cNvSpPr txBox="1"/>
          <p:nvPr/>
        </p:nvSpPr>
        <p:spPr>
          <a:xfrm>
            <a:off x="1828800" y="1875714"/>
            <a:ext cx="1143000" cy="276999"/>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Job Sector </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9853" y="2457513"/>
            <a:ext cx="454749" cy="22058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0462" y="2152713"/>
            <a:ext cx="484139" cy="207071"/>
          </a:xfrm>
          <a:prstGeom prst="rect">
            <a:avLst/>
          </a:prstGeom>
        </p:spPr>
      </p:pic>
      <p:sp>
        <p:nvSpPr>
          <p:cNvPr id="68" name="Rounded Rectangle 67"/>
          <p:cNvSpPr/>
          <p:nvPr/>
        </p:nvSpPr>
        <p:spPr>
          <a:xfrm>
            <a:off x="6096000" y="2514600"/>
            <a:ext cx="12192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69" name="Rectangle 68"/>
          <p:cNvSpPr/>
          <p:nvPr/>
        </p:nvSpPr>
        <p:spPr>
          <a:xfrm>
            <a:off x="6248402" y="29802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77000" y="32004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71" name="TextBox 70"/>
          <p:cNvSpPr txBox="1"/>
          <p:nvPr/>
        </p:nvSpPr>
        <p:spPr>
          <a:xfrm rot="10800000" flipV="1">
            <a:off x="6161315" y="25299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Career Level</a:t>
            </a:r>
          </a:p>
          <a:p>
            <a:pPr algn="ctr"/>
            <a:r>
              <a:rPr lang="en-US" sz="400" dirty="0" smtClean="0"/>
              <a:t>Search jobs by selecting your level of Career from the list below.</a:t>
            </a:r>
            <a:endParaRPr lang="en-US" sz="900" b="1" dirty="0">
              <a:solidFill>
                <a:schemeClr val="accent2">
                  <a:lumMod val="75000"/>
                </a:schemeClr>
              </a:solidFill>
            </a:endParaRPr>
          </a:p>
        </p:txBody>
      </p:sp>
      <p:sp>
        <p:nvSpPr>
          <p:cNvPr id="19" name="Rounded Rectangle 18"/>
          <p:cNvSpPr/>
          <p:nvPr/>
        </p:nvSpPr>
        <p:spPr>
          <a:xfrm>
            <a:off x="1752600" y="1130032"/>
            <a:ext cx="2286000" cy="62256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839687" y="1491588"/>
            <a:ext cx="913108" cy="176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Job Title</a:t>
            </a:r>
            <a:endParaRPr lang="en-US" sz="800" dirty="0">
              <a:solidFill>
                <a:schemeClr val="tx1"/>
              </a:solidFill>
            </a:endParaRPr>
          </a:p>
        </p:txBody>
      </p:sp>
      <p:sp>
        <p:nvSpPr>
          <p:cNvPr id="73" name="Rectangle 72"/>
          <p:cNvSpPr/>
          <p:nvPr/>
        </p:nvSpPr>
        <p:spPr>
          <a:xfrm>
            <a:off x="2830286" y="1515515"/>
            <a:ext cx="446315" cy="130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 Jobs</a:t>
            </a:r>
            <a:endParaRPr lang="en-US" sz="1400" dirty="0">
              <a:solidFill>
                <a:schemeClr val="tx1"/>
              </a:solidFill>
            </a:endParaRPr>
          </a:p>
        </p:txBody>
      </p:sp>
      <p:sp>
        <p:nvSpPr>
          <p:cNvPr id="74" name="TextBox 73"/>
          <p:cNvSpPr txBox="1"/>
          <p:nvPr/>
        </p:nvSpPr>
        <p:spPr>
          <a:xfrm>
            <a:off x="1763486" y="1186824"/>
            <a:ext cx="1817915" cy="230832"/>
          </a:xfrm>
          <a:prstGeom prst="rect">
            <a:avLst/>
          </a:prstGeom>
          <a:noFill/>
        </p:spPr>
        <p:txBody>
          <a:bodyPr wrap="square" rtlCol="0">
            <a:spAutoFit/>
          </a:bodyPr>
          <a:lstStyle/>
          <a:p>
            <a:r>
              <a:rPr lang="en-US" sz="900" b="1" dirty="0" smtClean="0"/>
              <a:t>Find the Best Job for You!</a:t>
            </a:r>
            <a:r>
              <a:rPr lang="en-US" sz="900" dirty="0" smtClean="0"/>
              <a:t> </a:t>
            </a:r>
            <a:endParaRPr lang="en-US" sz="900" dirty="0"/>
          </a:p>
        </p:txBody>
      </p:sp>
      <p:sp>
        <p:nvSpPr>
          <p:cNvPr id="75" name="Rounded Rectangle 74"/>
          <p:cNvSpPr/>
          <p:nvPr/>
        </p:nvSpPr>
        <p:spPr>
          <a:xfrm>
            <a:off x="571501" y="2286000"/>
            <a:ext cx="1104900" cy="914400"/>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76" name="Rectangle 75"/>
          <p:cNvSpPr/>
          <p:nvPr/>
        </p:nvSpPr>
        <p:spPr>
          <a:xfrm>
            <a:off x="647702" y="27516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876300" y="2971803"/>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78" name="TextBox 77"/>
          <p:cNvSpPr txBox="1"/>
          <p:nvPr/>
        </p:nvSpPr>
        <p:spPr>
          <a:xfrm rot="10800000" flipV="1">
            <a:off x="560615" y="23013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Salary Range</a:t>
            </a:r>
          </a:p>
          <a:p>
            <a:pPr algn="ctr"/>
            <a:r>
              <a:rPr lang="en-US" sz="400" dirty="0" smtClean="0"/>
              <a:t>Search jobs by selecting Salary Range from the list below.</a:t>
            </a:r>
            <a:endParaRPr lang="en-US" sz="900" b="1" dirty="0">
              <a:solidFill>
                <a:schemeClr val="accent2">
                  <a:lumMod val="75000"/>
                </a:schemeClr>
              </a:solidFill>
            </a:endParaRPr>
          </a:p>
        </p:txBody>
      </p:sp>
      <p:sp>
        <p:nvSpPr>
          <p:cNvPr id="79" name="Rounded Rectangle 78"/>
          <p:cNvSpPr/>
          <p:nvPr/>
        </p:nvSpPr>
        <p:spPr>
          <a:xfrm>
            <a:off x="6096000" y="4419601"/>
            <a:ext cx="1219200" cy="8347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80" name="Rectangle 79"/>
          <p:cNvSpPr/>
          <p:nvPr/>
        </p:nvSpPr>
        <p:spPr>
          <a:xfrm>
            <a:off x="6248402" y="48090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553200" y="5013070"/>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82" name="TextBox 81"/>
          <p:cNvSpPr txBox="1"/>
          <p:nvPr/>
        </p:nvSpPr>
        <p:spPr>
          <a:xfrm rot="10800000" flipV="1">
            <a:off x="6161315" y="44349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Job Type</a:t>
            </a:r>
          </a:p>
          <a:p>
            <a:pPr algn="ctr"/>
            <a:r>
              <a:rPr lang="en-US" sz="400" dirty="0" smtClean="0"/>
              <a:t>Search jobs by selecting Job Type from the list below.</a:t>
            </a:r>
            <a:endParaRPr lang="en-US" sz="900" b="1" dirty="0">
              <a:solidFill>
                <a:schemeClr val="accent2">
                  <a:lumMod val="75000"/>
                </a:schemeClr>
              </a:solidFill>
            </a:endParaRPr>
          </a:p>
        </p:txBody>
      </p:sp>
      <p:sp>
        <p:nvSpPr>
          <p:cNvPr id="83" name="Rounded Rectangle 82"/>
          <p:cNvSpPr/>
          <p:nvPr/>
        </p:nvSpPr>
        <p:spPr>
          <a:xfrm>
            <a:off x="6096000" y="3505201"/>
            <a:ext cx="1219200" cy="8347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84" name="Rectangle 83"/>
          <p:cNvSpPr/>
          <p:nvPr/>
        </p:nvSpPr>
        <p:spPr>
          <a:xfrm>
            <a:off x="6248402" y="3894690"/>
            <a:ext cx="9252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553200" y="4098670"/>
            <a:ext cx="381000" cy="1685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smtClean="0">
                <a:solidFill>
                  <a:schemeClr val="tx1"/>
                </a:solidFill>
              </a:rPr>
              <a:t>Search</a:t>
            </a:r>
            <a:endParaRPr lang="en-US" sz="1400" dirty="0">
              <a:solidFill>
                <a:schemeClr val="tx1"/>
              </a:solidFill>
            </a:endParaRPr>
          </a:p>
        </p:txBody>
      </p:sp>
      <p:sp>
        <p:nvSpPr>
          <p:cNvPr id="86" name="TextBox 85"/>
          <p:cNvSpPr txBox="1"/>
          <p:nvPr/>
        </p:nvSpPr>
        <p:spPr>
          <a:xfrm rot="10800000" flipV="1">
            <a:off x="6161315" y="3520588"/>
            <a:ext cx="1077687" cy="400110"/>
          </a:xfrm>
          <a:prstGeom prst="rect">
            <a:avLst/>
          </a:prstGeom>
          <a:noFill/>
        </p:spPr>
        <p:txBody>
          <a:bodyPr wrap="square" rtlCol="0">
            <a:spAutoFit/>
          </a:bodyPr>
          <a:lstStyle/>
          <a:p>
            <a:pPr algn="ctr"/>
            <a:r>
              <a:rPr lang="en-US" sz="600" b="1" dirty="0" smtClean="0">
                <a:solidFill>
                  <a:schemeClr val="tx2">
                    <a:lumMod val="75000"/>
                  </a:schemeClr>
                </a:solidFill>
              </a:rPr>
              <a:t>Search Jobs by </a:t>
            </a:r>
          </a:p>
          <a:p>
            <a:pPr algn="ctr"/>
            <a:r>
              <a:rPr lang="en-US" sz="600" b="1" dirty="0" smtClean="0">
                <a:solidFill>
                  <a:schemeClr val="tx2">
                    <a:lumMod val="75000"/>
                  </a:schemeClr>
                </a:solidFill>
              </a:rPr>
              <a:t>Age Requirement</a:t>
            </a:r>
          </a:p>
          <a:p>
            <a:pPr algn="ctr"/>
            <a:r>
              <a:rPr lang="en-US" sz="400" dirty="0" smtClean="0"/>
              <a:t>Search jobs by selecting Your Age from the list below.</a:t>
            </a:r>
            <a:endParaRPr lang="en-US" sz="900" b="1" dirty="0">
              <a:solidFill>
                <a:schemeClr val="accent2">
                  <a:lumMod val="75000"/>
                </a:schemeClr>
              </a:solidFill>
            </a:endParaRPr>
          </a:p>
        </p:txBody>
      </p:sp>
      <p:grpSp>
        <p:nvGrpSpPr>
          <p:cNvPr id="34" name="Group 33"/>
          <p:cNvGrpSpPr/>
          <p:nvPr/>
        </p:nvGrpSpPr>
        <p:grpSpPr>
          <a:xfrm>
            <a:off x="1828800" y="3427416"/>
            <a:ext cx="4000500" cy="611184"/>
            <a:chOff x="1866900" y="3927157"/>
            <a:chExt cx="4000500" cy="611184"/>
          </a:xfrm>
        </p:grpSpPr>
        <p:grpSp>
          <p:nvGrpSpPr>
            <p:cNvPr id="10" name="Group 9"/>
            <p:cNvGrpSpPr/>
            <p:nvPr/>
          </p:nvGrpSpPr>
          <p:grpSpPr>
            <a:xfrm>
              <a:off x="1866900" y="3927157"/>
              <a:ext cx="4000500" cy="611184"/>
              <a:chOff x="1981200" y="3844043"/>
              <a:chExt cx="4000500" cy="611184"/>
            </a:xfrm>
          </p:grpSpPr>
          <p:sp>
            <p:nvSpPr>
              <p:cNvPr id="62" name="Rounded Rectangle 61"/>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HR Manager</a:t>
                </a:r>
                <a:endParaRPr lang="en-US" sz="700" b="1" u="sng" dirty="0" smtClean="0"/>
              </a:p>
              <a:p>
                <a:r>
                  <a:rPr lang="en-US" sz="500" dirty="0" err="1" smtClean="0"/>
                  <a:t>Mixit</a:t>
                </a:r>
                <a:r>
                  <a:rPr lang="en-US" sz="500" dirty="0" smtClean="0"/>
                  <a:t> Technologies</a:t>
                </a:r>
              </a:p>
              <a:p>
                <a:endParaRPr lang="en-US" sz="600" dirty="0"/>
              </a:p>
            </p:txBody>
          </p:sp>
          <p:sp>
            <p:nvSpPr>
              <p:cNvPr id="87" name="Rectangle 86"/>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pic>
            <p:nvPicPr>
              <p:cNvPr id="88" name="Picture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1211" y="4031686"/>
                <a:ext cx="745989" cy="292227"/>
              </a:xfrm>
              <a:prstGeom prst="rect">
                <a:avLst/>
              </a:prstGeom>
            </p:spPr>
          </p:pic>
          <p:pic>
            <p:nvPicPr>
              <p:cNvPr id="89" name="Picture 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95500" y="4260286"/>
                <a:ext cx="361056" cy="146600"/>
              </a:xfrm>
              <a:prstGeom prst="rect">
                <a:avLst/>
              </a:prstGeom>
            </p:spPr>
          </p:pic>
        </p:gr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600" y="4191000"/>
              <a:ext cx="266700" cy="161925"/>
            </a:xfrm>
            <a:prstGeom prst="rect">
              <a:avLst/>
            </a:prstGeom>
          </p:spPr>
        </p:pic>
        <p:sp>
          <p:nvSpPr>
            <p:cNvPr id="24" name="TextBox 23"/>
            <p:cNvSpPr txBox="1"/>
            <p:nvPr/>
          </p:nvSpPr>
          <p:spPr>
            <a:xfrm>
              <a:off x="4343400" y="4024102"/>
              <a:ext cx="457200" cy="184666"/>
            </a:xfrm>
            <a:prstGeom prst="rect">
              <a:avLst/>
            </a:prstGeom>
            <a:noFill/>
          </p:spPr>
          <p:txBody>
            <a:bodyPr wrap="square" rtlCol="0">
              <a:spAutoFit/>
            </a:bodyPr>
            <a:lstStyle/>
            <a:p>
              <a:r>
                <a:rPr lang="en-US" sz="600" dirty="0" smtClean="0"/>
                <a:t>Karachi</a:t>
              </a:r>
              <a:endParaRPr lang="en-US" sz="600" dirty="0"/>
            </a:p>
          </p:txBody>
        </p:sp>
      </p:grpSp>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00" y="3576598"/>
            <a:ext cx="638264" cy="309605"/>
          </a:xfrm>
          <a:prstGeom prst="rect">
            <a:avLst/>
          </a:prstGeom>
        </p:spPr>
      </p:pic>
      <p:grpSp>
        <p:nvGrpSpPr>
          <p:cNvPr id="100" name="Group 99"/>
          <p:cNvGrpSpPr/>
          <p:nvPr/>
        </p:nvGrpSpPr>
        <p:grpSpPr>
          <a:xfrm>
            <a:off x="1828800" y="4038600"/>
            <a:ext cx="4000500" cy="611184"/>
            <a:chOff x="1866900" y="3927157"/>
            <a:chExt cx="4000500" cy="611184"/>
          </a:xfrm>
        </p:grpSpPr>
        <p:grpSp>
          <p:nvGrpSpPr>
            <p:cNvPr id="101" name="Group 100"/>
            <p:cNvGrpSpPr/>
            <p:nvPr/>
          </p:nvGrpSpPr>
          <p:grpSpPr>
            <a:xfrm>
              <a:off x="1866900" y="3927157"/>
              <a:ext cx="4000500" cy="611184"/>
              <a:chOff x="1981200" y="3844043"/>
              <a:chExt cx="4000500" cy="611184"/>
            </a:xfrm>
          </p:grpSpPr>
          <p:sp>
            <p:nvSpPr>
              <p:cNvPr id="104" name="Rounded Rectangle 103"/>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Program Officer</a:t>
                </a:r>
                <a:endParaRPr lang="en-US" sz="700" b="1" u="sng" dirty="0" smtClean="0"/>
              </a:p>
              <a:p>
                <a:r>
                  <a:rPr lang="en-US" sz="500" dirty="0" smtClean="0"/>
                  <a:t>USAID Pakistan</a:t>
                </a:r>
              </a:p>
              <a:p>
                <a:endParaRPr lang="en-US" sz="600" dirty="0"/>
              </a:p>
            </p:txBody>
          </p:sp>
          <p:sp>
            <p:nvSpPr>
              <p:cNvPr id="106" name="Rectangle 105"/>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grpSp>
        <p:pic>
          <p:nvPicPr>
            <p:cNvPr id="102" name="Picture 10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600" y="4191000"/>
              <a:ext cx="266700" cy="161925"/>
            </a:xfrm>
            <a:prstGeom prst="rect">
              <a:avLst/>
            </a:prstGeom>
          </p:spPr>
        </p:pic>
        <p:sp>
          <p:nvSpPr>
            <p:cNvPr id="103" name="TextBox 102"/>
            <p:cNvSpPr txBox="1"/>
            <p:nvPr/>
          </p:nvSpPr>
          <p:spPr>
            <a:xfrm>
              <a:off x="4343400" y="4024102"/>
              <a:ext cx="457200" cy="184666"/>
            </a:xfrm>
            <a:prstGeom prst="rect">
              <a:avLst/>
            </a:prstGeom>
            <a:noFill/>
          </p:spPr>
          <p:txBody>
            <a:bodyPr wrap="square" rtlCol="0">
              <a:spAutoFit/>
            </a:bodyPr>
            <a:lstStyle/>
            <a:p>
              <a:r>
                <a:rPr lang="en-US" sz="600" dirty="0" smtClean="0"/>
                <a:t>Lahore</a:t>
              </a:r>
              <a:endParaRPr lang="en-US" sz="600" dirty="0"/>
            </a:p>
          </p:txBody>
        </p:sp>
      </p:grpSp>
      <p:pic>
        <p:nvPicPr>
          <p:cNvPr id="109" name="Picture 10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00" y="4186198"/>
            <a:ext cx="638264" cy="309605"/>
          </a:xfrm>
          <a:prstGeom prst="rect">
            <a:avLst/>
          </a:prstGeom>
        </p:spPr>
      </p:pic>
      <p:pic>
        <p:nvPicPr>
          <p:cNvPr id="40" name="Picture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2587" y="4242418"/>
            <a:ext cx="706019" cy="253382"/>
          </a:xfrm>
          <a:prstGeom prst="rect">
            <a:avLst/>
          </a:prstGeom>
        </p:spPr>
      </p:pic>
      <p:pic>
        <p:nvPicPr>
          <p:cNvPr id="42" name="Picture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39564" y="4419603"/>
            <a:ext cx="346436" cy="176267"/>
          </a:xfrm>
          <a:prstGeom prst="rect">
            <a:avLst/>
          </a:prstGeom>
        </p:spPr>
      </p:pic>
      <p:grpSp>
        <p:nvGrpSpPr>
          <p:cNvPr id="110" name="Group 109"/>
          <p:cNvGrpSpPr/>
          <p:nvPr/>
        </p:nvGrpSpPr>
        <p:grpSpPr>
          <a:xfrm>
            <a:off x="1828800" y="4646616"/>
            <a:ext cx="4000500" cy="611184"/>
            <a:chOff x="1866900" y="3927157"/>
            <a:chExt cx="4000500" cy="611184"/>
          </a:xfrm>
        </p:grpSpPr>
        <p:grpSp>
          <p:nvGrpSpPr>
            <p:cNvPr id="111" name="Group 110"/>
            <p:cNvGrpSpPr/>
            <p:nvPr/>
          </p:nvGrpSpPr>
          <p:grpSpPr>
            <a:xfrm>
              <a:off x="1866900" y="3927157"/>
              <a:ext cx="4000500" cy="611184"/>
              <a:chOff x="1981200" y="3844043"/>
              <a:chExt cx="4000500" cy="611184"/>
            </a:xfrm>
          </p:grpSpPr>
          <p:sp>
            <p:nvSpPr>
              <p:cNvPr id="114" name="Rounded Rectangle 113"/>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Pre School Teacher</a:t>
                </a:r>
                <a:endParaRPr lang="en-US" sz="700" b="1" u="sng" dirty="0" smtClean="0"/>
              </a:p>
              <a:p>
                <a:r>
                  <a:rPr lang="en-US" sz="500" dirty="0" smtClean="0"/>
                  <a:t>ICMS School System</a:t>
                </a:r>
              </a:p>
              <a:p>
                <a:endParaRPr lang="en-US" sz="600" dirty="0"/>
              </a:p>
            </p:txBody>
          </p:sp>
          <p:sp>
            <p:nvSpPr>
              <p:cNvPr id="116" name="Rectangle 115"/>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grpSp>
        <p:pic>
          <p:nvPicPr>
            <p:cNvPr id="112" name="Picture 1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9600" y="4191000"/>
              <a:ext cx="266700" cy="161925"/>
            </a:xfrm>
            <a:prstGeom prst="rect">
              <a:avLst/>
            </a:prstGeom>
          </p:spPr>
        </p:pic>
        <p:sp>
          <p:nvSpPr>
            <p:cNvPr id="113" name="TextBox 112"/>
            <p:cNvSpPr txBox="1"/>
            <p:nvPr/>
          </p:nvSpPr>
          <p:spPr>
            <a:xfrm>
              <a:off x="4305300" y="4024102"/>
              <a:ext cx="571500" cy="184666"/>
            </a:xfrm>
            <a:prstGeom prst="rect">
              <a:avLst/>
            </a:prstGeom>
            <a:noFill/>
          </p:spPr>
          <p:txBody>
            <a:bodyPr wrap="square" rtlCol="0">
              <a:spAutoFit/>
            </a:bodyPr>
            <a:lstStyle/>
            <a:p>
              <a:r>
                <a:rPr lang="en-US" sz="600" dirty="0" smtClean="0"/>
                <a:t>Peshawar</a:t>
              </a:r>
              <a:endParaRPr lang="en-US" sz="600" dirty="0"/>
            </a:p>
          </p:txBody>
        </p:sp>
      </p:grpSp>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29642" y="5029203"/>
            <a:ext cx="356359" cy="189203"/>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386460" y="4846210"/>
            <a:ext cx="728341" cy="259193"/>
          </a:xfrm>
          <a:prstGeom prst="rect">
            <a:avLst/>
          </a:prstGeom>
        </p:spPr>
      </p:pic>
      <p:pic>
        <p:nvPicPr>
          <p:cNvPr id="119" name="Picture 1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00" y="4809090"/>
            <a:ext cx="638264" cy="309605"/>
          </a:xfrm>
          <a:prstGeom prst="rect">
            <a:avLst/>
          </a:prstGeom>
        </p:spPr>
      </p:pic>
      <p:grpSp>
        <p:nvGrpSpPr>
          <p:cNvPr id="120" name="Group 119"/>
          <p:cNvGrpSpPr/>
          <p:nvPr/>
        </p:nvGrpSpPr>
        <p:grpSpPr>
          <a:xfrm>
            <a:off x="1828800" y="5256216"/>
            <a:ext cx="4000500" cy="611184"/>
            <a:chOff x="1866900" y="3927157"/>
            <a:chExt cx="4000500" cy="611184"/>
          </a:xfrm>
        </p:grpSpPr>
        <p:grpSp>
          <p:nvGrpSpPr>
            <p:cNvPr id="121" name="Group 120"/>
            <p:cNvGrpSpPr/>
            <p:nvPr/>
          </p:nvGrpSpPr>
          <p:grpSpPr>
            <a:xfrm>
              <a:off x="1866900" y="3927157"/>
              <a:ext cx="4000500" cy="611184"/>
              <a:chOff x="1981200" y="3844043"/>
              <a:chExt cx="4000500" cy="611184"/>
            </a:xfrm>
          </p:grpSpPr>
          <p:sp>
            <p:nvSpPr>
              <p:cNvPr id="124" name="Rounded Rectangle 123"/>
              <p:cNvSpPr/>
              <p:nvPr/>
            </p:nvSpPr>
            <p:spPr>
              <a:xfrm>
                <a:off x="1981200" y="3886201"/>
                <a:ext cx="4000500" cy="569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552700" y="3844043"/>
                <a:ext cx="1115929" cy="477054"/>
              </a:xfrm>
              <a:prstGeom prst="rect">
                <a:avLst/>
              </a:prstGeom>
              <a:noFill/>
            </p:spPr>
            <p:txBody>
              <a:bodyPr wrap="square" rtlCol="0">
                <a:spAutoFit/>
              </a:bodyPr>
              <a:lstStyle/>
              <a:p>
                <a:endParaRPr lang="en-US" sz="600" b="1" u="sng" dirty="0" smtClean="0"/>
              </a:p>
              <a:p>
                <a:r>
                  <a:rPr lang="en-US" sz="800" b="1" u="sng" dirty="0" smtClean="0"/>
                  <a:t>Logistic Clerk</a:t>
                </a:r>
                <a:endParaRPr lang="en-US" sz="700" b="1" u="sng" dirty="0" smtClean="0"/>
              </a:p>
              <a:p>
                <a:r>
                  <a:rPr lang="en-US" sz="500" dirty="0" err="1" smtClean="0"/>
                  <a:t>Sohail</a:t>
                </a:r>
                <a:r>
                  <a:rPr lang="en-US" sz="500" dirty="0" smtClean="0"/>
                  <a:t> General Trading</a:t>
                </a:r>
              </a:p>
              <a:p>
                <a:endParaRPr lang="en-US" sz="600" dirty="0"/>
              </a:p>
            </p:txBody>
          </p:sp>
          <p:sp>
            <p:nvSpPr>
              <p:cNvPr id="126" name="Rectangle 125"/>
              <p:cNvSpPr/>
              <p:nvPr/>
            </p:nvSpPr>
            <p:spPr>
              <a:xfrm>
                <a:off x="2057399" y="3940988"/>
                <a:ext cx="421105" cy="243098"/>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accent3">
                        <a:lumMod val="50000"/>
                      </a:schemeClr>
                    </a:solidFill>
                  </a:rPr>
                  <a:t>Sep</a:t>
                </a:r>
              </a:p>
              <a:p>
                <a:pPr algn="ctr"/>
                <a:r>
                  <a:rPr lang="en-US" sz="400" b="1" dirty="0" smtClean="0">
                    <a:solidFill>
                      <a:schemeClr val="accent3">
                        <a:lumMod val="50000"/>
                      </a:schemeClr>
                    </a:solidFill>
                  </a:rPr>
                  <a:t>20</a:t>
                </a:r>
              </a:p>
              <a:p>
                <a:pPr algn="ctr"/>
                <a:r>
                  <a:rPr lang="en-US" sz="400" b="1" dirty="0" smtClean="0">
                    <a:solidFill>
                      <a:schemeClr val="accent3">
                        <a:lumMod val="50000"/>
                      </a:schemeClr>
                    </a:solidFill>
                  </a:rPr>
                  <a:t>2013</a:t>
                </a:r>
                <a:endParaRPr lang="en-US" sz="400" b="1" dirty="0">
                  <a:solidFill>
                    <a:schemeClr val="accent3">
                      <a:lumMod val="50000"/>
                    </a:schemeClr>
                  </a:solidFill>
                </a:endParaRPr>
              </a:p>
            </p:txBody>
          </p:sp>
          <p:pic>
            <p:nvPicPr>
              <p:cNvPr id="128" name="Picture 1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95500" y="4260286"/>
                <a:ext cx="361056" cy="146600"/>
              </a:xfrm>
              <a:prstGeom prst="rect">
                <a:avLst/>
              </a:prstGeom>
            </p:spPr>
          </p:pic>
        </p:grpSp>
        <p:sp>
          <p:nvSpPr>
            <p:cNvPr id="123" name="TextBox 122"/>
            <p:cNvSpPr txBox="1"/>
            <p:nvPr/>
          </p:nvSpPr>
          <p:spPr>
            <a:xfrm>
              <a:off x="4381500" y="4024102"/>
              <a:ext cx="457200" cy="184666"/>
            </a:xfrm>
            <a:prstGeom prst="rect">
              <a:avLst/>
            </a:prstGeom>
            <a:noFill/>
          </p:spPr>
          <p:txBody>
            <a:bodyPr wrap="square" rtlCol="0">
              <a:spAutoFit/>
            </a:bodyPr>
            <a:lstStyle/>
            <a:p>
              <a:r>
                <a:rPr lang="en-US" sz="600" dirty="0" smtClean="0"/>
                <a:t>Dubai</a:t>
              </a:r>
              <a:endParaRPr lang="en-US" sz="600" dirty="0"/>
            </a:p>
          </p:txBody>
        </p:sp>
      </p:grpSp>
      <p:pic>
        <p:nvPicPr>
          <p:cNvPr id="45" name="Picture 4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306593" y="5486401"/>
            <a:ext cx="265408" cy="177152"/>
          </a:xfrm>
          <a:prstGeom prst="rect">
            <a:avLst/>
          </a:prstGeom>
        </p:spPr>
      </p:pic>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00" y="5405398"/>
            <a:ext cx="638264" cy="309605"/>
          </a:xfrm>
          <a:prstGeom prst="rect">
            <a:avLst/>
          </a:prstGeom>
        </p:spPr>
      </p:pic>
      <p:grpSp>
        <p:nvGrpSpPr>
          <p:cNvPr id="107" name="Group 106"/>
          <p:cNvGrpSpPr/>
          <p:nvPr/>
        </p:nvGrpSpPr>
        <p:grpSpPr>
          <a:xfrm>
            <a:off x="7543800" y="705184"/>
            <a:ext cx="1066800" cy="1885619"/>
            <a:chOff x="7543800" y="476582"/>
            <a:chExt cx="1066800" cy="1885619"/>
          </a:xfrm>
        </p:grpSpPr>
        <p:sp>
          <p:nvSpPr>
            <p:cNvPr id="108" name="Rounded Rectangle 107"/>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7" name="Picture 11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118" name="TextBox 117"/>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122" name="TextBox 121"/>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127" name="Rounded Rectangle 126"/>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130" name="Rounded Rectangle 129"/>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131" name="Rectangle 130"/>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132" name="Rectangle 131"/>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133" name="Table 132"/>
          <p:cNvGraphicFramePr>
            <a:graphicFrameLocks noGrp="1"/>
          </p:cNvGraphicFramePr>
          <p:nvPr>
            <p:extLst>
              <p:ext uri="{D42A27DB-BD31-4B8C-83A1-F6EECF244321}">
                <p14:modId xmlns:p14="http://schemas.microsoft.com/office/powerpoint/2010/main" val="3295645382"/>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cxnSp>
        <p:nvCxnSpPr>
          <p:cNvPr id="7" name="Straight Connector 6"/>
          <p:cNvCxnSpPr/>
          <p:nvPr/>
        </p:nvCxnSpPr>
        <p:spPr>
          <a:xfrm flipH="1" flipV="1">
            <a:off x="5943599" y="2895600"/>
            <a:ext cx="1" cy="2895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flipV="1">
            <a:off x="1752600" y="2895600"/>
            <a:ext cx="1" cy="2895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763486" y="2895603"/>
            <a:ext cx="418011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5" name="Rounded Rectangle 134"/>
          <p:cNvSpPr/>
          <p:nvPr/>
        </p:nvSpPr>
        <p:spPr>
          <a:xfrm>
            <a:off x="4038600" y="2962440"/>
            <a:ext cx="1763487" cy="39036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a:off x="4811485" y="307642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4038600" y="3001836"/>
            <a:ext cx="609600" cy="307777"/>
          </a:xfrm>
          <a:prstGeom prst="rect">
            <a:avLst/>
          </a:prstGeom>
          <a:noFill/>
        </p:spPr>
        <p:txBody>
          <a:bodyPr wrap="square" rtlCol="0">
            <a:spAutoFit/>
          </a:bodyPr>
          <a:lstStyle/>
          <a:p>
            <a:r>
              <a:rPr lang="en-US" sz="700" b="1" dirty="0" smtClean="0">
                <a:solidFill>
                  <a:schemeClr val="accent2"/>
                </a:solidFill>
              </a:rPr>
              <a:t>Refine Search</a:t>
            </a:r>
            <a:endParaRPr lang="en-US" sz="700" b="1" dirty="0">
              <a:solidFill>
                <a:schemeClr val="accent2"/>
              </a:solidFill>
            </a:endParaRPr>
          </a:p>
        </p:txBody>
      </p:sp>
      <p:sp>
        <p:nvSpPr>
          <p:cNvPr id="138" name="TextBox 137"/>
          <p:cNvSpPr txBox="1"/>
          <p:nvPr/>
        </p:nvSpPr>
        <p:spPr>
          <a:xfrm>
            <a:off x="4495800" y="3048000"/>
            <a:ext cx="903515" cy="215444"/>
          </a:xfrm>
          <a:prstGeom prst="rect">
            <a:avLst/>
          </a:prstGeom>
          <a:noFill/>
        </p:spPr>
        <p:txBody>
          <a:bodyPr wrap="square" rtlCol="0">
            <a:spAutoFit/>
          </a:bodyPr>
          <a:lstStyle/>
          <a:p>
            <a:r>
              <a:rPr lang="en-US" sz="800" b="1" dirty="0" smtClean="0"/>
              <a:t>City</a:t>
            </a:r>
            <a:endParaRPr lang="en-US" sz="800" b="1" dirty="0"/>
          </a:p>
        </p:txBody>
      </p:sp>
      <p:sp>
        <p:nvSpPr>
          <p:cNvPr id="139" name="TextBox 138"/>
          <p:cNvSpPr txBox="1"/>
          <p:nvPr/>
        </p:nvSpPr>
        <p:spPr>
          <a:xfrm>
            <a:off x="4822371" y="3048003"/>
            <a:ext cx="522515" cy="169277"/>
          </a:xfrm>
          <a:prstGeom prst="rect">
            <a:avLst/>
          </a:prstGeom>
          <a:noFill/>
        </p:spPr>
        <p:txBody>
          <a:bodyPr wrap="square" rtlCol="0">
            <a:spAutoFit/>
          </a:bodyPr>
          <a:lstStyle/>
          <a:p>
            <a:r>
              <a:rPr lang="en-US" sz="500" dirty="0" smtClean="0"/>
              <a:t>--Select--</a:t>
            </a:r>
            <a:endParaRPr lang="en-US" sz="500" dirty="0"/>
          </a:p>
        </p:txBody>
      </p:sp>
      <p:sp>
        <p:nvSpPr>
          <p:cNvPr id="140" name="TextBox 139"/>
          <p:cNvSpPr txBox="1"/>
          <p:nvPr/>
        </p:nvSpPr>
        <p:spPr>
          <a:xfrm>
            <a:off x="1752600" y="2895600"/>
            <a:ext cx="2743198" cy="338554"/>
          </a:xfrm>
          <a:prstGeom prst="rect">
            <a:avLst/>
          </a:prstGeom>
          <a:noFill/>
        </p:spPr>
        <p:txBody>
          <a:bodyPr wrap="square" rtlCol="0">
            <a:spAutoFit/>
          </a:bodyPr>
          <a:lstStyle/>
          <a:p>
            <a:r>
              <a:rPr lang="en-US" sz="800" b="1" dirty="0" smtClean="0">
                <a:solidFill>
                  <a:schemeClr val="accent6">
                    <a:lumMod val="75000"/>
                  </a:schemeClr>
                </a:solidFill>
              </a:rPr>
              <a:t>Results:</a:t>
            </a:r>
          </a:p>
          <a:p>
            <a:r>
              <a:rPr lang="en-US" sz="800" dirty="0" smtClean="0"/>
              <a:t>Job Sector:     Private Jobs</a:t>
            </a:r>
          </a:p>
        </p:txBody>
      </p:sp>
      <p:grpSp>
        <p:nvGrpSpPr>
          <p:cNvPr id="141" name="Group 140"/>
          <p:cNvGrpSpPr/>
          <p:nvPr/>
        </p:nvGrpSpPr>
        <p:grpSpPr>
          <a:xfrm>
            <a:off x="7543800" y="2667001"/>
            <a:ext cx="1066800" cy="1983670"/>
            <a:chOff x="7543800" y="2667001"/>
            <a:chExt cx="1066800" cy="1983670"/>
          </a:xfrm>
        </p:grpSpPr>
        <p:sp>
          <p:nvSpPr>
            <p:cNvPr id="142" name="Rounded Rectangle 141"/>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144" name="Rounded Rectangle 143"/>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145" name="Group 144"/>
          <p:cNvGrpSpPr/>
          <p:nvPr/>
        </p:nvGrpSpPr>
        <p:grpSpPr>
          <a:xfrm>
            <a:off x="609600" y="743282"/>
            <a:ext cx="1066800" cy="1537747"/>
            <a:chOff x="609600" y="743282"/>
            <a:chExt cx="1066800" cy="1537747"/>
          </a:xfrm>
        </p:grpSpPr>
        <p:sp>
          <p:nvSpPr>
            <p:cNvPr id="146" name="Rounded Rectangle 145"/>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146"/>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148" name="TextBox 147"/>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149" name="TextBox 148"/>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150" name="Group 149"/>
          <p:cNvGrpSpPr/>
          <p:nvPr/>
        </p:nvGrpSpPr>
        <p:grpSpPr>
          <a:xfrm>
            <a:off x="8686800" y="705181"/>
            <a:ext cx="457200" cy="5771822"/>
            <a:chOff x="8686800" y="705181"/>
            <a:chExt cx="457200" cy="5771822"/>
          </a:xfrm>
        </p:grpSpPr>
        <p:sp>
          <p:nvSpPr>
            <p:cNvPr id="151" name="Rectangle 150"/>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152" name="Rectangle 151"/>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153" name="Group 152"/>
          <p:cNvGrpSpPr/>
          <p:nvPr/>
        </p:nvGrpSpPr>
        <p:grpSpPr>
          <a:xfrm>
            <a:off x="76200" y="705178"/>
            <a:ext cx="457200" cy="5771822"/>
            <a:chOff x="8686800" y="705181"/>
            <a:chExt cx="457200" cy="5771822"/>
          </a:xfrm>
        </p:grpSpPr>
        <p:sp>
          <p:nvSpPr>
            <p:cNvPr id="154" name="Rectangle 153"/>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155" name="Rectangle 154"/>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156" name="Rounded Rectangle 155"/>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157" name="Table 156"/>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158" name="Rectangle 157"/>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159" name="Rounded Rectangle 158"/>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878619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533400"/>
            <a:ext cx="5715000" cy="588611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752600" y="667085"/>
            <a:ext cx="1828800" cy="861774"/>
          </a:xfrm>
          <a:prstGeom prst="rect">
            <a:avLst/>
          </a:prstGeom>
          <a:noFill/>
        </p:spPr>
        <p:txBody>
          <a:bodyPr wrap="square" rtlCol="0">
            <a:spAutoFit/>
          </a:bodyPr>
          <a:lstStyle/>
          <a:p>
            <a:r>
              <a:rPr lang="en-US" sz="1600" b="1" dirty="0" smtClean="0">
                <a:solidFill>
                  <a:schemeClr val="accent6">
                    <a:lumMod val="75000"/>
                  </a:schemeClr>
                </a:solidFill>
              </a:rPr>
              <a:t>    Find Jobs</a:t>
            </a:r>
            <a:endParaRPr lang="en-US" sz="1000" b="1" dirty="0" smtClean="0">
              <a:solidFill>
                <a:schemeClr val="accent6">
                  <a:lumMod val="75000"/>
                </a:schemeClr>
              </a:solidFill>
            </a:endParaRPr>
          </a:p>
          <a:p>
            <a:endParaRPr lang="en-US" sz="500" b="1" dirty="0" smtClean="0">
              <a:solidFill>
                <a:schemeClr val="accent6">
                  <a:lumMod val="75000"/>
                </a:schemeClr>
              </a:solidFill>
            </a:endParaRPr>
          </a:p>
          <a:p>
            <a:r>
              <a:rPr lang="en-US" sz="1000" b="1" dirty="0" smtClean="0">
                <a:solidFill>
                  <a:schemeClr val="accent6">
                    <a:lumMod val="75000"/>
                  </a:schemeClr>
                </a:solidFill>
              </a:rPr>
              <a:t>      Program Officer E-Learning</a:t>
            </a:r>
          </a:p>
          <a:p>
            <a:endParaRPr lang="en-US" sz="1000" dirty="0" smtClean="0"/>
          </a:p>
          <a:p>
            <a:r>
              <a:rPr lang="en-US" sz="900" dirty="0" smtClean="0"/>
              <a:t>	</a:t>
            </a:r>
            <a:endParaRPr lang="en-US" sz="900" dirty="0"/>
          </a:p>
        </p:txBody>
      </p:sp>
      <p:graphicFrame>
        <p:nvGraphicFramePr>
          <p:cNvPr id="8" name="Table 7"/>
          <p:cNvGraphicFramePr>
            <a:graphicFrameLocks noGrp="1"/>
          </p:cNvGraphicFramePr>
          <p:nvPr>
            <p:extLst>
              <p:ext uri="{D42A27DB-BD31-4B8C-83A1-F6EECF244321}">
                <p14:modId xmlns:p14="http://schemas.microsoft.com/office/powerpoint/2010/main" val="2576792140"/>
              </p:ext>
            </p:extLst>
          </p:nvPr>
        </p:nvGraphicFramePr>
        <p:xfrm>
          <a:off x="2057400" y="1285687"/>
          <a:ext cx="3657600" cy="3362513"/>
        </p:xfrm>
        <a:graphic>
          <a:graphicData uri="http://schemas.openxmlformats.org/drawingml/2006/table">
            <a:tbl>
              <a:tblPr bandRow="1">
                <a:tableStyleId>{9D7B26C5-4107-4FEC-AEDC-1716B250A1EF}</a:tableStyleId>
              </a:tblPr>
              <a:tblGrid>
                <a:gridCol w="1016000"/>
                <a:gridCol w="2641600"/>
              </a:tblGrid>
              <a:tr h="171450">
                <a:tc>
                  <a:txBody>
                    <a:bodyPr/>
                    <a:lstStyle/>
                    <a:p>
                      <a:r>
                        <a:rPr lang="en-US" sz="500" b="1" dirty="0" smtClean="0"/>
                        <a:t>Job Title:</a:t>
                      </a:r>
                      <a:endParaRPr lang="en-US" sz="500" b="1"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500" dirty="0" smtClean="0"/>
                        <a:t>Program Officer E-Learning</a:t>
                      </a:r>
                      <a:endParaRPr lang="en-US" sz="500" dirty="0"/>
                    </a:p>
                  </a:txBody>
                  <a:tcPr>
                    <a:lnL>
                      <a:noFill/>
                    </a:lnL>
                    <a:lnR>
                      <a:noFill/>
                    </a:lnR>
                    <a:lnT w="12700" cmpd="sng">
                      <a:noFill/>
                    </a:lnT>
                    <a:lnB>
                      <a:noFill/>
                    </a:lnB>
                    <a:lnTlToBr w="12700" cmpd="sng">
                      <a:noFill/>
                      <a:prstDash val="solid"/>
                    </a:lnTlToBr>
                    <a:lnBlToTr w="12700" cmpd="sng">
                      <a:noFill/>
                      <a:prstDash val="solid"/>
                    </a:lnBlToTr>
                  </a:tcPr>
                </a:tc>
              </a:tr>
              <a:tr h="171450">
                <a:tc>
                  <a:txBody>
                    <a:bodyPr/>
                    <a:lstStyle/>
                    <a:p>
                      <a:r>
                        <a:rPr lang="en-US" sz="500" b="1" dirty="0" smtClean="0"/>
                        <a:t>Job Group:</a:t>
                      </a:r>
                      <a:endParaRPr lang="en-US" sz="500" b="1"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endParaRPr lang="en-US" sz="500" dirty="0"/>
                    </a:p>
                  </a:txBody>
                  <a:tcPr>
                    <a:lnL>
                      <a:noFill/>
                    </a:lnL>
                    <a:lnR>
                      <a:noFill/>
                    </a:lnR>
                    <a:lnT w="12700" cmpd="sng">
                      <a:noFill/>
                    </a:lnT>
                    <a:lnB>
                      <a:noFill/>
                    </a:lnB>
                    <a:lnTlToBr w="12700" cmpd="sng">
                      <a:noFill/>
                      <a:prstDash val="solid"/>
                    </a:lnTlToBr>
                    <a:lnBlToTr w="12700" cmpd="sng">
                      <a:noFill/>
                      <a:prstDash val="solid"/>
                    </a:lnBlToTr>
                  </a:tcPr>
                </a:tc>
              </a:tr>
              <a:tr h="171450">
                <a:tc>
                  <a:txBody>
                    <a:bodyPr/>
                    <a:lstStyle/>
                    <a:p>
                      <a:r>
                        <a:rPr lang="en-US" sz="500" b="1" dirty="0" smtClean="0"/>
                        <a:t>Total Positions:</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1</a:t>
                      </a:r>
                      <a:endParaRPr lang="en-US" sz="500" dirty="0"/>
                    </a:p>
                  </a:txBody>
                  <a:tcPr>
                    <a:lnL>
                      <a:noFill/>
                    </a:lnL>
                    <a:lnR>
                      <a:noFill/>
                    </a:lnR>
                    <a:lnT>
                      <a:noFill/>
                    </a:lnT>
                    <a:lnB>
                      <a:noFill/>
                    </a:lnB>
                    <a:lnTlToBr w="12700" cmpd="sng">
                      <a:noFill/>
                      <a:prstDash val="solid"/>
                    </a:lnTlToBr>
                    <a:lnBlToTr w="12700" cmpd="sng">
                      <a:noFill/>
                      <a:prstDash val="solid"/>
                    </a:lnBlToTr>
                  </a:tcPr>
                </a:tc>
              </a:tr>
              <a:tr h="171450">
                <a:tc>
                  <a:txBody>
                    <a:bodyPr/>
                    <a:lstStyle/>
                    <a:p>
                      <a:r>
                        <a:rPr lang="en-US" sz="500" b="1" dirty="0" smtClean="0"/>
                        <a:t>City:</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Islamabad</a:t>
                      </a:r>
                      <a:endParaRPr lang="en-US" sz="500" dirty="0"/>
                    </a:p>
                  </a:txBody>
                  <a:tcPr>
                    <a:lnL>
                      <a:noFill/>
                    </a:lnL>
                    <a:lnR>
                      <a:noFill/>
                    </a:lnR>
                    <a:lnT>
                      <a:noFill/>
                    </a:lnT>
                    <a:lnB>
                      <a:noFill/>
                    </a:lnB>
                    <a:lnTlToBr w="12700" cmpd="sng">
                      <a:noFill/>
                      <a:prstDash val="solid"/>
                    </a:lnTlToBr>
                    <a:lnBlToTr w="12700" cmpd="sng">
                      <a:noFill/>
                      <a:prstDash val="solid"/>
                    </a:lnBlToTr>
                  </a:tcPr>
                </a:tc>
              </a:tr>
              <a:tr h="178425">
                <a:tc>
                  <a:txBody>
                    <a:bodyPr/>
                    <a:lstStyle/>
                    <a:p>
                      <a:r>
                        <a:rPr lang="en-US" sz="500" b="1" dirty="0" smtClean="0"/>
                        <a:t>Country:</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Pakistan</a:t>
                      </a:r>
                      <a:endParaRPr lang="en-US" sz="500" dirty="0"/>
                    </a:p>
                  </a:txBody>
                  <a:tcPr>
                    <a:lnL>
                      <a:noFill/>
                    </a:lnL>
                    <a:lnR>
                      <a:noFill/>
                    </a:lnR>
                    <a:lnT>
                      <a:noFill/>
                    </a:lnT>
                    <a:lnB>
                      <a:noFill/>
                    </a:lnB>
                    <a:lnTlToBr w="12700" cmpd="sng">
                      <a:noFill/>
                      <a:prstDash val="solid"/>
                    </a:lnTlToBr>
                    <a:lnBlToTr w="12700" cmpd="sng">
                      <a:noFill/>
                      <a:prstDash val="solid"/>
                    </a:lnBlToTr>
                  </a:tcPr>
                </a:tc>
              </a:tr>
              <a:tr h="171450">
                <a:tc>
                  <a:txBody>
                    <a:bodyPr/>
                    <a:lstStyle/>
                    <a:p>
                      <a:r>
                        <a:rPr lang="en-US" sz="500" b="1" dirty="0" smtClean="0"/>
                        <a:t>Gender:</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Not Specified (Females Encouraged to Apply)</a:t>
                      </a:r>
                      <a:endParaRPr lang="en-US" sz="500" dirty="0"/>
                    </a:p>
                  </a:txBody>
                  <a:tcPr>
                    <a:lnL>
                      <a:noFill/>
                    </a:lnL>
                    <a:lnR>
                      <a:noFill/>
                    </a:lnR>
                    <a:lnT>
                      <a:noFill/>
                    </a:lnT>
                    <a:lnB>
                      <a:noFill/>
                    </a:lnB>
                    <a:lnTlToBr w="12700" cmpd="sng">
                      <a:noFill/>
                      <a:prstDash val="solid"/>
                    </a:lnTlToBr>
                    <a:lnBlToTr w="12700" cmpd="sng">
                      <a:noFill/>
                      <a:prstDash val="solid"/>
                    </a:lnBlToTr>
                  </a:tcPr>
                </a:tc>
              </a:tr>
              <a:tr h="251460">
                <a:tc>
                  <a:txBody>
                    <a:bodyPr/>
                    <a:lstStyle/>
                    <a:p>
                      <a:r>
                        <a:rPr lang="en-US" sz="500" b="1" dirty="0" smtClean="0"/>
                        <a:t>Age Requirement:</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Not Specified</a:t>
                      </a:r>
                      <a:r>
                        <a:rPr lang="en-US" sz="500" baseline="0" dirty="0" smtClean="0"/>
                        <a:t> in the ad</a:t>
                      </a:r>
                      <a:endParaRPr lang="en-US" sz="500" dirty="0"/>
                    </a:p>
                  </a:txBody>
                  <a:tcPr>
                    <a:lnL>
                      <a:noFill/>
                    </a:lnL>
                    <a:lnR>
                      <a:noFill/>
                    </a:lnR>
                    <a:lnT>
                      <a:noFill/>
                    </a:lnT>
                    <a:lnB>
                      <a:noFill/>
                    </a:lnB>
                    <a:lnTlToBr w="12700" cmpd="sng">
                      <a:noFill/>
                      <a:prstDash val="solid"/>
                    </a:lnTlToBr>
                    <a:lnBlToTr w="12700" cmpd="sng">
                      <a:noFill/>
                      <a:prstDash val="solid"/>
                    </a:lnBlToTr>
                  </a:tcPr>
                </a:tc>
              </a:tr>
              <a:tr h="331470">
                <a:tc>
                  <a:txBody>
                    <a:bodyPr/>
                    <a:lstStyle/>
                    <a:p>
                      <a:r>
                        <a:rPr lang="en-US" sz="500" b="1" dirty="0" smtClean="0"/>
                        <a:t>Minimum Education Required:</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 dirty="0" smtClean="0"/>
                        <a:t>Not Specified</a:t>
                      </a:r>
                      <a:r>
                        <a:rPr lang="en-US" sz="500" baseline="0" dirty="0" smtClean="0"/>
                        <a:t> in the ad</a:t>
                      </a:r>
                      <a:endParaRPr lang="en-US" sz="500" dirty="0" smtClean="0"/>
                    </a:p>
                  </a:txBody>
                  <a:tcPr>
                    <a:lnL>
                      <a:noFill/>
                    </a:lnL>
                    <a:lnR>
                      <a:noFill/>
                    </a:lnR>
                    <a:lnT>
                      <a:noFill/>
                    </a:lnT>
                    <a:lnB>
                      <a:noFill/>
                    </a:lnB>
                    <a:lnTlToBr w="12700" cmpd="sng">
                      <a:noFill/>
                      <a:prstDash val="solid"/>
                    </a:lnTlToBr>
                    <a:lnBlToTr w="12700" cmpd="sng">
                      <a:noFill/>
                      <a:prstDash val="solid"/>
                    </a:lnBlToTr>
                  </a:tcPr>
                </a:tc>
              </a:tr>
              <a:tr h="251460">
                <a:tc>
                  <a:txBody>
                    <a:bodyPr/>
                    <a:lstStyle/>
                    <a:p>
                      <a:r>
                        <a:rPr lang="en-US" sz="500" b="1" dirty="0" smtClean="0"/>
                        <a:t>Required Qualification:</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 dirty="0" smtClean="0"/>
                        <a:t>Not Specified</a:t>
                      </a:r>
                      <a:r>
                        <a:rPr lang="en-US" sz="500" baseline="0" dirty="0" smtClean="0"/>
                        <a:t> in the ad</a:t>
                      </a:r>
                      <a:endParaRPr lang="en-US" sz="500" dirty="0" smtClean="0"/>
                    </a:p>
                  </a:txBody>
                  <a:tcPr>
                    <a:lnL>
                      <a:noFill/>
                    </a:lnL>
                    <a:lnR>
                      <a:noFill/>
                    </a:lnR>
                    <a:lnT>
                      <a:noFill/>
                    </a:lnT>
                    <a:lnB>
                      <a:noFill/>
                    </a:lnB>
                    <a:lnTlToBr w="12700" cmpd="sng">
                      <a:noFill/>
                      <a:prstDash val="solid"/>
                    </a:lnTlToBr>
                    <a:lnBlToTr w="12700" cmpd="sng">
                      <a:noFill/>
                      <a:prstDash val="solid"/>
                    </a:lnBlToTr>
                  </a:tcPr>
                </a:tc>
              </a:tr>
              <a:tr h="251460">
                <a:tc>
                  <a:txBody>
                    <a:bodyPr/>
                    <a:lstStyle/>
                    <a:p>
                      <a:r>
                        <a:rPr lang="en-US" sz="500" b="1" dirty="0" smtClean="0"/>
                        <a:t>Required Experience:</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 dirty="0" smtClean="0"/>
                        <a:t>Not Specified</a:t>
                      </a:r>
                      <a:r>
                        <a:rPr lang="en-US" sz="500" baseline="0" dirty="0" smtClean="0"/>
                        <a:t> in the ad</a:t>
                      </a:r>
                      <a:endParaRPr lang="en-US" sz="500" dirty="0"/>
                    </a:p>
                  </a:txBody>
                  <a:tcPr>
                    <a:lnL>
                      <a:noFill/>
                    </a:lnL>
                    <a:lnR>
                      <a:noFill/>
                    </a:lnR>
                    <a:lnT>
                      <a:noFill/>
                    </a:lnT>
                    <a:lnB>
                      <a:noFill/>
                    </a:lnB>
                    <a:lnTlToBr w="12700" cmpd="sng">
                      <a:noFill/>
                      <a:prstDash val="solid"/>
                    </a:lnTlToBr>
                    <a:lnBlToTr w="12700" cmpd="sng">
                      <a:noFill/>
                      <a:prstDash val="solid"/>
                    </a:lnBlToTr>
                  </a:tcPr>
                </a:tc>
              </a:tr>
              <a:tr h="171450">
                <a:tc>
                  <a:txBody>
                    <a:bodyPr/>
                    <a:lstStyle/>
                    <a:p>
                      <a:r>
                        <a:rPr lang="en-US" sz="500" b="1" dirty="0" smtClean="0"/>
                        <a:t>Salary</a:t>
                      </a:r>
                      <a:r>
                        <a:rPr lang="en-US" sz="500" b="1" baseline="0" dirty="0" smtClean="0"/>
                        <a:t> Range:</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 dirty="0" smtClean="0"/>
                        <a:t>Not Specified</a:t>
                      </a:r>
                      <a:r>
                        <a:rPr lang="en-US" sz="500" baseline="0" dirty="0" smtClean="0"/>
                        <a:t> in the ad</a:t>
                      </a:r>
                      <a:endParaRPr lang="en-US" sz="500" dirty="0" smtClean="0"/>
                    </a:p>
                  </a:txBody>
                  <a:tcPr>
                    <a:lnL>
                      <a:noFill/>
                    </a:lnL>
                    <a:lnR>
                      <a:noFill/>
                    </a:lnR>
                    <a:lnT>
                      <a:noFill/>
                    </a:lnT>
                    <a:lnB>
                      <a:noFill/>
                    </a:lnB>
                    <a:lnTlToBr w="12700" cmpd="sng">
                      <a:noFill/>
                      <a:prstDash val="solid"/>
                    </a:lnTlToBr>
                    <a:lnBlToTr w="12700" cmpd="sng">
                      <a:noFill/>
                      <a:prstDash val="solid"/>
                    </a:lnBlToTr>
                  </a:tcPr>
                </a:tc>
              </a:tr>
              <a:tr h="171450">
                <a:tc>
                  <a:txBody>
                    <a:bodyPr/>
                    <a:lstStyle/>
                    <a:p>
                      <a:r>
                        <a:rPr lang="en-US" sz="500" b="1" dirty="0" smtClean="0"/>
                        <a:t>Date Posted:</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20-09-2013</a:t>
                      </a:r>
                      <a:endParaRPr lang="en-US" sz="500" dirty="0"/>
                    </a:p>
                  </a:txBody>
                  <a:tcPr>
                    <a:lnL>
                      <a:noFill/>
                    </a:lnL>
                    <a:lnR>
                      <a:noFill/>
                    </a:lnR>
                    <a:lnT>
                      <a:noFill/>
                    </a:lnT>
                    <a:lnB>
                      <a:noFill/>
                    </a:lnB>
                    <a:lnTlToBr w="12700" cmpd="sng">
                      <a:noFill/>
                      <a:prstDash val="solid"/>
                    </a:lnTlToBr>
                    <a:lnBlToTr w="12700" cmpd="sng">
                      <a:noFill/>
                      <a:prstDash val="solid"/>
                    </a:lnBlToTr>
                  </a:tcPr>
                </a:tc>
              </a:tr>
              <a:tr h="251460">
                <a:tc>
                  <a:txBody>
                    <a:bodyPr/>
                    <a:lstStyle/>
                    <a:p>
                      <a:r>
                        <a:rPr lang="en-US" sz="500" b="1" dirty="0" smtClean="0"/>
                        <a:t>Last Date to Apply</a:t>
                      </a:r>
                      <a:r>
                        <a:rPr lang="en-US" sz="500" b="1" baseline="0" dirty="0" smtClean="0"/>
                        <a:t>:</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25-09-2013</a:t>
                      </a:r>
                      <a:endParaRPr lang="en-US" sz="500" dirty="0"/>
                    </a:p>
                  </a:txBody>
                  <a:tcPr>
                    <a:lnL>
                      <a:noFill/>
                    </a:lnL>
                    <a:lnR>
                      <a:noFill/>
                    </a:lnR>
                    <a:lnT>
                      <a:noFill/>
                    </a:lnT>
                    <a:lnB>
                      <a:noFill/>
                    </a:lnB>
                    <a:lnTlToBr w="12700" cmpd="sng">
                      <a:noFill/>
                      <a:prstDash val="solid"/>
                    </a:lnTlToBr>
                    <a:lnBlToTr w="12700" cmpd="sng">
                      <a:noFill/>
                      <a:prstDash val="solid"/>
                    </a:lnBlToTr>
                  </a:tcPr>
                </a:tc>
              </a:tr>
              <a:tr h="251460">
                <a:tc>
                  <a:txBody>
                    <a:bodyPr/>
                    <a:lstStyle/>
                    <a:p>
                      <a:r>
                        <a:rPr lang="en-US" sz="500" b="1" dirty="0" smtClean="0"/>
                        <a:t>Organization Name:</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USAID</a:t>
                      </a:r>
                      <a:endParaRPr lang="en-US" sz="500" dirty="0"/>
                    </a:p>
                  </a:txBody>
                  <a:tcPr>
                    <a:lnL>
                      <a:noFill/>
                    </a:lnL>
                    <a:lnR>
                      <a:noFill/>
                    </a:lnR>
                    <a:lnT>
                      <a:noFill/>
                    </a:lnT>
                    <a:lnB>
                      <a:noFill/>
                    </a:lnB>
                    <a:lnTlToBr w="12700" cmpd="sng">
                      <a:noFill/>
                      <a:prstDash val="solid"/>
                    </a:lnTlToBr>
                    <a:lnBlToTr w="12700" cmpd="sng">
                      <a:noFill/>
                      <a:prstDash val="solid"/>
                    </a:lnBlToTr>
                  </a:tcPr>
                </a:tc>
              </a:tr>
              <a:tr h="171450">
                <a:tc>
                  <a:txBody>
                    <a:bodyPr/>
                    <a:lstStyle/>
                    <a:p>
                      <a:r>
                        <a:rPr lang="en-US" sz="500" b="1" dirty="0" smtClean="0"/>
                        <a:t>Where to Apply:</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hr@aid-asp.org</a:t>
                      </a:r>
                      <a:endParaRPr lang="en-US" sz="500" dirty="0"/>
                    </a:p>
                  </a:txBody>
                  <a:tcPr>
                    <a:lnL>
                      <a:noFill/>
                    </a:lnL>
                    <a:lnR>
                      <a:noFill/>
                    </a:lnR>
                    <a:lnT>
                      <a:noFill/>
                    </a:lnT>
                    <a:lnB>
                      <a:noFill/>
                    </a:lnB>
                    <a:lnTlToBr w="12700" cmpd="sng">
                      <a:noFill/>
                      <a:prstDash val="solid"/>
                    </a:lnTlToBr>
                    <a:lnBlToTr w="12700" cmpd="sng">
                      <a:noFill/>
                      <a:prstDash val="solid"/>
                    </a:lnBlToTr>
                  </a:tcPr>
                </a:tc>
              </a:tr>
              <a:tr h="223718">
                <a:tc>
                  <a:txBody>
                    <a:bodyPr/>
                    <a:lstStyle/>
                    <a:p>
                      <a:r>
                        <a:rPr lang="en-US" sz="500" b="1" dirty="0" smtClean="0"/>
                        <a:t>Source:</a:t>
                      </a:r>
                      <a:endParaRPr lang="en-US" sz="5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500" dirty="0" smtClean="0"/>
                        <a:t>The News</a:t>
                      </a:r>
                      <a:endParaRPr lang="en-US" sz="500" dirty="0"/>
                    </a:p>
                  </a:txBody>
                  <a:tcPr>
                    <a:lnL>
                      <a:noFill/>
                    </a:lnL>
                    <a:lnR>
                      <a:noFill/>
                    </a:lnR>
                    <a:lnT>
                      <a:noFill/>
                    </a:lnT>
                    <a:lnB>
                      <a:noFill/>
                    </a:lnB>
                    <a:lnTlToBr w="12700" cmpd="sng">
                      <a:noFill/>
                      <a:prstDash val="solid"/>
                    </a:lnTlToBr>
                    <a:lnBlToTr w="12700" cmpd="sng">
                      <a:noFill/>
                      <a:prstDash val="solid"/>
                    </a:lnBlToTr>
                  </a:tcPr>
                </a:tc>
              </a:tr>
            </a:tbl>
          </a:graphicData>
        </a:graphic>
      </p:graphicFrame>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8633"/>
            <a:ext cx="1276515" cy="830095"/>
          </a:xfrm>
          <a:prstGeom prst="rect">
            <a:avLst/>
          </a:prstGeom>
        </p:spPr>
      </p:pic>
      <p:sp>
        <p:nvSpPr>
          <p:cNvPr id="14" name="Rounded Rectangle 13"/>
          <p:cNvSpPr/>
          <p:nvPr/>
        </p:nvSpPr>
        <p:spPr>
          <a:xfrm>
            <a:off x="1817915" y="6043241"/>
            <a:ext cx="1981200" cy="2051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6043241"/>
            <a:ext cx="1981200" cy="2051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35433"/>
            <a:ext cx="1299703" cy="6791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3505200" y="747764"/>
            <a:ext cx="2438400" cy="24283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9" name="Rounded Rectangle 18"/>
          <p:cNvSpPr/>
          <p:nvPr/>
        </p:nvSpPr>
        <p:spPr>
          <a:xfrm>
            <a:off x="4876800" y="5640274"/>
            <a:ext cx="990600" cy="15092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related Jobs</a:t>
            </a:r>
            <a:endParaRPr lang="en-US" sz="700" b="1" dirty="0">
              <a:solidFill>
                <a:schemeClr val="tx1"/>
              </a:solidFill>
            </a:endParaRPr>
          </a:p>
        </p:txBody>
      </p:sp>
      <p:sp>
        <p:nvSpPr>
          <p:cNvPr id="20" name="Pentagon 19"/>
          <p:cNvSpPr/>
          <p:nvPr/>
        </p:nvSpPr>
        <p:spPr>
          <a:xfrm>
            <a:off x="6705602" y="1144425"/>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3404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6301772"/>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2035" y="4648200"/>
            <a:ext cx="1744767" cy="762000"/>
          </a:xfrm>
          <a:prstGeom prst="rect">
            <a:avLst/>
          </a:prstGeom>
        </p:spPr>
      </p:pic>
      <p:grpSp>
        <p:nvGrpSpPr>
          <p:cNvPr id="25" name="Group 24"/>
          <p:cNvGrpSpPr/>
          <p:nvPr/>
        </p:nvGrpSpPr>
        <p:grpSpPr>
          <a:xfrm>
            <a:off x="7543800" y="705184"/>
            <a:ext cx="1066800" cy="1885619"/>
            <a:chOff x="7543800" y="476582"/>
            <a:chExt cx="1066800" cy="1885619"/>
          </a:xfrm>
        </p:grpSpPr>
        <p:sp>
          <p:nvSpPr>
            <p:cNvPr id="29" name="Rounded Rectangle 28"/>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33" name="TextBox 32"/>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34" name="TextBox 33"/>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35" name="Rounded Rectangle 34"/>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36" name="Rounded Rectangle 35"/>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37" name="Rectangle 36"/>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38" name="Rectangle 37"/>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412453160"/>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40" name="Rounded Rectangle 39"/>
          <p:cNvSpPr/>
          <p:nvPr/>
        </p:nvSpPr>
        <p:spPr>
          <a:xfrm>
            <a:off x="3429000" y="5582054"/>
            <a:ext cx="1066800" cy="28534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related Career Guidance</a:t>
            </a:r>
            <a:endParaRPr lang="en-US" sz="700" b="1" dirty="0">
              <a:solidFill>
                <a:schemeClr val="tx1"/>
              </a:solidFill>
            </a:endParaRPr>
          </a:p>
        </p:txBody>
      </p:sp>
      <p:grpSp>
        <p:nvGrpSpPr>
          <p:cNvPr id="41" name="Group 40"/>
          <p:cNvGrpSpPr/>
          <p:nvPr/>
        </p:nvGrpSpPr>
        <p:grpSpPr>
          <a:xfrm>
            <a:off x="7543800" y="2664530"/>
            <a:ext cx="1066800" cy="1983670"/>
            <a:chOff x="7543800" y="2667001"/>
            <a:chExt cx="1066800" cy="1983670"/>
          </a:xfrm>
        </p:grpSpPr>
        <p:sp>
          <p:nvSpPr>
            <p:cNvPr id="42" name="Rounded Rectangle 41"/>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44" name="Rounded Rectangle 43"/>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45" name="Group 44"/>
          <p:cNvGrpSpPr/>
          <p:nvPr/>
        </p:nvGrpSpPr>
        <p:grpSpPr>
          <a:xfrm>
            <a:off x="609600" y="743282"/>
            <a:ext cx="1066800" cy="1537747"/>
            <a:chOff x="609600" y="743282"/>
            <a:chExt cx="1066800" cy="1537747"/>
          </a:xfrm>
        </p:grpSpPr>
        <p:sp>
          <p:nvSpPr>
            <p:cNvPr id="46" name="Rounded Rectangle 45"/>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48" name="TextBox 47"/>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49" name="TextBox 48"/>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50" name="Group 49"/>
          <p:cNvGrpSpPr/>
          <p:nvPr/>
        </p:nvGrpSpPr>
        <p:grpSpPr>
          <a:xfrm>
            <a:off x="8686800" y="705181"/>
            <a:ext cx="457200" cy="5771822"/>
            <a:chOff x="8686800" y="705181"/>
            <a:chExt cx="457200" cy="5771822"/>
          </a:xfrm>
        </p:grpSpPr>
        <p:sp>
          <p:nvSpPr>
            <p:cNvPr id="51" name="Rectangle 50"/>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2" name="Rectangle 51"/>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53" name="Group 52"/>
          <p:cNvGrpSpPr/>
          <p:nvPr/>
        </p:nvGrpSpPr>
        <p:grpSpPr>
          <a:xfrm>
            <a:off x="76200" y="705178"/>
            <a:ext cx="457200" cy="5771822"/>
            <a:chOff x="8686800" y="705181"/>
            <a:chExt cx="457200" cy="5771822"/>
          </a:xfrm>
        </p:grpSpPr>
        <p:sp>
          <p:nvSpPr>
            <p:cNvPr id="54" name="Rectangle 53"/>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5" name="Rectangle 54"/>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56" name="Rounded Rectangle 55"/>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57" name="Table 56"/>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58" name="Rectangle 57"/>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59" name="Rounded Rectangle 58"/>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1061601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667084"/>
            <a:ext cx="5715000" cy="580991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790699" y="685803"/>
            <a:ext cx="2019301" cy="415498"/>
          </a:xfrm>
          <a:prstGeom prst="rect">
            <a:avLst/>
          </a:prstGeom>
          <a:noFill/>
        </p:spPr>
        <p:txBody>
          <a:bodyPr wrap="square" rtlCol="0">
            <a:spAutoFit/>
          </a:bodyPr>
          <a:lstStyle/>
          <a:p>
            <a:r>
              <a:rPr lang="en-US" sz="1600" b="1" dirty="0" smtClean="0">
                <a:solidFill>
                  <a:schemeClr val="accent6">
                    <a:lumMod val="75000"/>
                  </a:schemeClr>
                </a:solidFill>
              </a:rPr>
              <a:t>Home</a:t>
            </a:r>
          </a:p>
          <a:p>
            <a:endParaRPr lang="en-US" sz="500" dirty="0" smtClean="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6963" y="770108"/>
            <a:ext cx="914438" cy="830095"/>
          </a:xfrm>
          <a:prstGeom prst="rect">
            <a:avLst/>
          </a:prstGeom>
        </p:spPr>
      </p:pic>
      <p:sp>
        <p:nvSpPr>
          <p:cNvPr id="14" name="Rounded Rectangle 13"/>
          <p:cNvSpPr/>
          <p:nvPr/>
        </p:nvSpPr>
        <p:spPr>
          <a:xfrm>
            <a:off x="1981200" y="5410200"/>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Ads</a:t>
            </a:r>
            <a:endParaRPr lang="en-US" dirty="0">
              <a:solidFill>
                <a:schemeClr val="tx1"/>
              </a:solidFill>
            </a:endParaRPr>
          </a:p>
        </p:txBody>
      </p:sp>
      <p:sp>
        <p:nvSpPr>
          <p:cNvPr id="15" name="Rounded Rectangle 14"/>
          <p:cNvSpPr/>
          <p:nvPr/>
        </p:nvSpPr>
        <p:spPr>
          <a:xfrm>
            <a:off x="4191000" y="5410200"/>
            <a:ext cx="1981200" cy="3810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476963" y="1911637"/>
            <a:ext cx="918743" cy="63076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3505200" y="747765"/>
            <a:ext cx="2819400" cy="24283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0" name="Pentagon 19"/>
          <p:cNvSpPr/>
          <p:nvPr/>
        </p:nvSpPr>
        <p:spPr>
          <a:xfrm>
            <a:off x="6868044" y="1107112"/>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361" y="167640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6096000"/>
            <a:ext cx="762149" cy="154999"/>
          </a:xfrm>
          <a:prstGeom prst="rect">
            <a:avLst/>
          </a:prstGeom>
        </p:spPr>
      </p:pic>
      <p:sp>
        <p:nvSpPr>
          <p:cNvPr id="3" name="Rounded Rectangle 2"/>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sp>
        <p:nvSpPr>
          <p:cNvPr id="7" name="Rectangle 6"/>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26" name="Rectangle 25"/>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grpSp>
        <p:nvGrpSpPr>
          <p:cNvPr id="25" name="Group 24"/>
          <p:cNvGrpSpPr/>
          <p:nvPr/>
        </p:nvGrpSpPr>
        <p:grpSpPr>
          <a:xfrm>
            <a:off x="7543800" y="705181"/>
            <a:ext cx="1066800" cy="1885619"/>
            <a:chOff x="7543800" y="476582"/>
            <a:chExt cx="1066800" cy="1885619"/>
          </a:xfrm>
        </p:grpSpPr>
        <p:sp>
          <p:nvSpPr>
            <p:cNvPr id="27" name="Rounded Rectangle 26"/>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19" name="TextBox 18"/>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23" name="TextBox 22"/>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24" name="Rounded Rectangle 23"/>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graphicFrame>
        <p:nvGraphicFramePr>
          <p:cNvPr id="29" name="Table 28"/>
          <p:cNvGraphicFramePr>
            <a:graphicFrameLocks noGrp="1"/>
          </p:cNvGraphicFramePr>
          <p:nvPr>
            <p:extLst>
              <p:ext uri="{D42A27DB-BD31-4B8C-83A1-F6EECF244321}">
                <p14:modId xmlns:p14="http://schemas.microsoft.com/office/powerpoint/2010/main" val="950986845"/>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Degrees/Trainings in Pakistan</a:t>
                      </a:r>
                      <a:r>
                        <a:rPr lang="en-US" sz="700" b="1" baseline="0" dirty="0" smtClean="0"/>
                        <a:t> </a:t>
                      </a:r>
                    </a:p>
                    <a:p>
                      <a:r>
                        <a:rPr lang="en-US" sz="400" baseline="0" dirty="0" smtClean="0"/>
                        <a:t>Information about Different Degrees/Trainings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800" y="4000210"/>
            <a:ext cx="1066800" cy="8003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4800" y="3981159"/>
            <a:ext cx="1057275" cy="81944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71801" y="3962400"/>
            <a:ext cx="1066800" cy="821014"/>
          </a:xfrm>
          <a:prstGeom prst="rect">
            <a:avLst/>
          </a:prstGeom>
        </p:spPr>
      </p:pic>
      <p:sp>
        <p:nvSpPr>
          <p:cNvPr id="37" name="Rounded Rectangle 36"/>
          <p:cNvSpPr/>
          <p:nvPr/>
        </p:nvSpPr>
        <p:spPr>
          <a:xfrm>
            <a:off x="2971801" y="3124202"/>
            <a:ext cx="1066800" cy="1752597"/>
          </a:xfrm>
          <a:prstGeom prst="roundRect">
            <a:avLst/>
          </a:prstGeom>
          <a:solidFill>
            <a:schemeClr val="bg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114800" y="3124202"/>
            <a:ext cx="1066800" cy="1752597"/>
          </a:xfrm>
          <a:prstGeom prst="round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5257800" y="3124202"/>
            <a:ext cx="1066800" cy="1752597"/>
          </a:xfrm>
          <a:prstGeom prst="roundRect">
            <a:avLst/>
          </a:prstGeom>
          <a:solidFill>
            <a:schemeClr val="bg1">
              <a:alpha val="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71801" y="3124200"/>
            <a:ext cx="1066799" cy="661720"/>
          </a:xfrm>
          <a:prstGeom prst="rect">
            <a:avLst/>
          </a:prstGeom>
          <a:noFill/>
        </p:spPr>
        <p:txBody>
          <a:bodyPr wrap="square" rtlCol="0">
            <a:spAutoFit/>
          </a:bodyPr>
          <a:lstStyle/>
          <a:p>
            <a:pPr algn="ctr"/>
            <a:r>
              <a:rPr lang="en-US" sz="900" b="1" dirty="0" smtClean="0">
                <a:solidFill>
                  <a:srgbClr val="0070C0"/>
                </a:solidFill>
              </a:rPr>
              <a:t>Degrees/Trainings in Pakistan</a:t>
            </a:r>
            <a:endParaRPr lang="en-US" sz="800" b="1" dirty="0" smtClean="0">
              <a:solidFill>
                <a:srgbClr val="0070C0"/>
              </a:solidFill>
            </a:endParaRPr>
          </a:p>
          <a:p>
            <a:r>
              <a:rPr lang="en-US" sz="700" dirty="0" smtClean="0"/>
              <a:t>I</a:t>
            </a:r>
            <a:r>
              <a:rPr lang="en-US" sz="600" dirty="0" smtClean="0"/>
              <a:t>nformation about different Study programs  available in Pakistan</a:t>
            </a:r>
            <a:endParaRPr lang="en-US" sz="600" dirty="0"/>
          </a:p>
        </p:txBody>
      </p:sp>
      <p:sp>
        <p:nvSpPr>
          <p:cNvPr id="43" name="TextBox 42"/>
          <p:cNvSpPr txBox="1"/>
          <p:nvPr/>
        </p:nvSpPr>
        <p:spPr>
          <a:xfrm>
            <a:off x="4114801" y="3195191"/>
            <a:ext cx="1066799" cy="446276"/>
          </a:xfrm>
          <a:prstGeom prst="rect">
            <a:avLst/>
          </a:prstGeom>
          <a:noFill/>
        </p:spPr>
        <p:txBody>
          <a:bodyPr wrap="square" rtlCol="0">
            <a:spAutoFit/>
          </a:bodyPr>
          <a:lstStyle/>
          <a:p>
            <a:pPr algn="ctr"/>
            <a:r>
              <a:rPr lang="en-US" sz="1000" b="1" dirty="0" smtClean="0">
                <a:solidFill>
                  <a:srgbClr val="C00000"/>
                </a:solidFill>
              </a:rPr>
              <a:t>Career Guidance</a:t>
            </a:r>
            <a:endParaRPr lang="en-US" sz="900" b="1" dirty="0" smtClean="0">
              <a:solidFill>
                <a:srgbClr val="C00000"/>
              </a:solidFill>
            </a:endParaRPr>
          </a:p>
          <a:p>
            <a:r>
              <a:rPr lang="en-US" sz="700" dirty="0" smtClean="0"/>
              <a:t>I</a:t>
            </a:r>
            <a:r>
              <a:rPr lang="en-US" sz="600" dirty="0" smtClean="0"/>
              <a:t>nformation about different Careers and Occupations</a:t>
            </a:r>
            <a:endParaRPr lang="en-US" sz="600" dirty="0"/>
          </a:p>
        </p:txBody>
      </p:sp>
      <p:sp>
        <p:nvSpPr>
          <p:cNvPr id="44" name="TextBox 43"/>
          <p:cNvSpPr txBox="1"/>
          <p:nvPr/>
        </p:nvSpPr>
        <p:spPr>
          <a:xfrm>
            <a:off x="5257801" y="3195191"/>
            <a:ext cx="1066799" cy="569387"/>
          </a:xfrm>
          <a:prstGeom prst="rect">
            <a:avLst/>
          </a:prstGeom>
          <a:noFill/>
        </p:spPr>
        <p:txBody>
          <a:bodyPr wrap="square" rtlCol="0">
            <a:spAutoFit/>
          </a:bodyPr>
          <a:lstStyle/>
          <a:p>
            <a:pPr algn="ctr"/>
            <a:r>
              <a:rPr lang="en-US" sz="1000" b="1" dirty="0" smtClean="0">
                <a:solidFill>
                  <a:schemeClr val="accent3">
                    <a:lumMod val="50000"/>
                  </a:schemeClr>
                </a:solidFill>
              </a:rPr>
              <a:t>Find Jobs</a:t>
            </a:r>
            <a:endParaRPr lang="en-US" sz="900" b="1" dirty="0" smtClean="0">
              <a:solidFill>
                <a:schemeClr val="accent3">
                  <a:lumMod val="50000"/>
                </a:schemeClr>
              </a:solidFill>
            </a:endParaRPr>
          </a:p>
          <a:p>
            <a:r>
              <a:rPr lang="en-US" sz="700" dirty="0" smtClean="0"/>
              <a:t>Find Jobs of your Choice Published in the newspapers</a:t>
            </a:r>
            <a:endParaRPr lang="en-US" sz="600" dirty="0"/>
          </a:p>
        </p:txBody>
      </p:sp>
      <p:sp>
        <p:nvSpPr>
          <p:cNvPr id="46" name="TextBox 45"/>
          <p:cNvSpPr txBox="1"/>
          <p:nvPr/>
        </p:nvSpPr>
        <p:spPr>
          <a:xfrm>
            <a:off x="3048000" y="2542401"/>
            <a:ext cx="941615" cy="276999"/>
          </a:xfrm>
          <a:prstGeom prst="rect">
            <a:avLst/>
          </a:prstGeom>
          <a:noFill/>
        </p:spPr>
        <p:txBody>
          <a:bodyPr wrap="square" rtlCol="0">
            <a:spAutoFit/>
          </a:bodyPr>
          <a:lstStyle/>
          <a:p>
            <a:pPr algn="ctr"/>
            <a:r>
              <a:rPr lang="en-US" sz="600" b="1" dirty="0" smtClean="0">
                <a:solidFill>
                  <a:srgbClr val="0070C0"/>
                </a:solidFill>
              </a:rPr>
              <a:t>Want to find a Degree/Training?</a:t>
            </a:r>
            <a:endParaRPr lang="en-US" sz="600" b="1" dirty="0">
              <a:solidFill>
                <a:srgbClr val="0070C0"/>
              </a:solidFill>
            </a:endParaRPr>
          </a:p>
        </p:txBody>
      </p:sp>
      <p:sp>
        <p:nvSpPr>
          <p:cNvPr id="47" name="TextBox 46"/>
          <p:cNvSpPr txBox="1"/>
          <p:nvPr/>
        </p:nvSpPr>
        <p:spPr>
          <a:xfrm>
            <a:off x="4191000" y="2450068"/>
            <a:ext cx="941615" cy="369332"/>
          </a:xfrm>
          <a:prstGeom prst="rect">
            <a:avLst/>
          </a:prstGeom>
          <a:noFill/>
        </p:spPr>
        <p:txBody>
          <a:bodyPr wrap="square" rtlCol="0">
            <a:spAutoFit/>
          </a:bodyPr>
          <a:lstStyle/>
          <a:p>
            <a:pPr algn="ctr"/>
            <a:r>
              <a:rPr lang="en-US" sz="600" b="1" dirty="0" smtClean="0">
                <a:solidFill>
                  <a:srgbClr val="C00000"/>
                </a:solidFill>
              </a:rPr>
              <a:t>Want to know details about a particular Career or Occupation?</a:t>
            </a:r>
            <a:endParaRPr lang="en-US" sz="600" b="1" dirty="0">
              <a:solidFill>
                <a:srgbClr val="C00000"/>
              </a:solidFill>
            </a:endParaRPr>
          </a:p>
        </p:txBody>
      </p:sp>
      <p:sp>
        <p:nvSpPr>
          <p:cNvPr id="48" name="TextBox 47"/>
          <p:cNvSpPr txBox="1"/>
          <p:nvPr/>
        </p:nvSpPr>
        <p:spPr>
          <a:xfrm>
            <a:off x="5334000" y="2634734"/>
            <a:ext cx="941615" cy="184666"/>
          </a:xfrm>
          <a:prstGeom prst="rect">
            <a:avLst/>
          </a:prstGeom>
          <a:noFill/>
        </p:spPr>
        <p:txBody>
          <a:bodyPr wrap="square" rtlCol="0">
            <a:spAutoFit/>
          </a:bodyPr>
          <a:lstStyle/>
          <a:p>
            <a:pPr algn="ctr"/>
            <a:r>
              <a:rPr lang="en-US" sz="600" b="1" dirty="0" smtClean="0">
                <a:solidFill>
                  <a:schemeClr val="accent3">
                    <a:lumMod val="50000"/>
                  </a:schemeClr>
                </a:solidFill>
              </a:rPr>
              <a:t>Want to find a job?</a:t>
            </a:r>
            <a:endParaRPr lang="en-US" sz="600" b="1" dirty="0">
              <a:solidFill>
                <a:schemeClr val="accent3">
                  <a:lumMod val="50000"/>
                </a:schemeClr>
              </a:solidFill>
            </a:endParaRPr>
          </a:p>
        </p:txBody>
      </p:sp>
      <p:cxnSp>
        <p:nvCxnSpPr>
          <p:cNvPr id="52" name="Straight Arrow Connector 51"/>
          <p:cNvCxnSpPr/>
          <p:nvPr/>
        </p:nvCxnSpPr>
        <p:spPr>
          <a:xfrm>
            <a:off x="5791200" y="2819400"/>
            <a:ext cx="0" cy="228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648200" y="2819400"/>
            <a:ext cx="0" cy="228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505200" y="2819400"/>
            <a:ext cx="0" cy="228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7543800" y="2667001"/>
            <a:ext cx="1066800" cy="1983670"/>
            <a:chOff x="7543800" y="2667001"/>
            <a:chExt cx="1066800" cy="1983670"/>
          </a:xfrm>
        </p:grpSpPr>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68" name="Rounded Rectangle 67"/>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72" name="Group 71"/>
          <p:cNvGrpSpPr/>
          <p:nvPr/>
        </p:nvGrpSpPr>
        <p:grpSpPr>
          <a:xfrm>
            <a:off x="609600" y="743282"/>
            <a:ext cx="1066800" cy="1537747"/>
            <a:chOff x="609600" y="743282"/>
            <a:chExt cx="1066800" cy="1537747"/>
          </a:xfrm>
        </p:grpSpPr>
        <p:sp>
          <p:nvSpPr>
            <p:cNvPr id="9" name="Rounded Rectangle 8"/>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70" name="TextBox 69"/>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71" name="TextBox 70"/>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75" name="Group 74"/>
          <p:cNvGrpSpPr/>
          <p:nvPr/>
        </p:nvGrpSpPr>
        <p:grpSpPr>
          <a:xfrm>
            <a:off x="8686800" y="705181"/>
            <a:ext cx="457200" cy="5771822"/>
            <a:chOff x="8686800" y="705181"/>
            <a:chExt cx="457200" cy="5771822"/>
          </a:xfrm>
        </p:grpSpPr>
        <p:sp>
          <p:nvSpPr>
            <p:cNvPr id="73" name="Rectangle 72"/>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74" name="Rectangle 73"/>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76" name="Group 75"/>
          <p:cNvGrpSpPr/>
          <p:nvPr/>
        </p:nvGrpSpPr>
        <p:grpSpPr>
          <a:xfrm>
            <a:off x="76200" y="685800"/>
            <a:ext cx="457200" cy="5771822"/>
            <a:chOff x="8686800" y="705181"/>
            <a:chExt cx="457200" cy="5771822"/>
          </a:xfrm>
        </p:grpSpPr>
        <p:sp>
          <p:nvSpPr>
            <p:cNvPr id="77" name="Rectangle 76"/>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78" name="Rectangle 77"/>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66" name="Rounded Rectangle 65"/>
          <p:cNvSpPr/>
          <p:nvPr/>
        </p:nvSpPr>
        <p:spPr>
          <a:xfrm>
            <a:off x="1828800" y="3124200"/>
            <a:ext cx="1066800" cy="1752597"/>
          </a:xfrm>
          <a:prstGeom prst="roundRect">
            <a:avLst/>
          </a:prstGeom>
          <a:solidFill>
            <a:schemeClr val="bg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905000" y="2542401"/>
            <a:ext cx="941615" cy="276999"/>
          </a:xfrm>
          <a:prstGeom prst="rect">
            <a:avLst/>
          </a:prstGeom>
          <a:noFill/>
        </p:spPr>
        <p:txBody>
          <a:bodyPr wrap="square" rtlCol="0">
            <a:spAutoFit/>
          </a:bodyPr>
          <a:lstStyle/>
          <a:p>
            <a:pPr algn="ctr"/>
            <a:r>
              <a:rPr lang="en-US" sz="600" b="1" dirty="0" smtClean="0"/>
              <a:t>Want to Discover Your Real Talent?</a:t>
            </a:r>
            <a:endParaRPr lang="en-US" sz="600" b="1" dirty="0"/>
          </a:p>
        </p:txBody>
      </p:sp>
      <p:cxnSp>
        <p:nvCxnSpPr>
          <p:cNvPr id="79" name="Straight Arrow Connector 78"/>
          <p:cNvCxnSpPr/>
          <p:nvPr/>
        </p:nvCxnSpPr>
        <p:spPr>
          <a:xfrm>
            <a:off x="2362200" y="2819400"/>
            <a:ext cx="0" cy="2286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828801" y="3124200"/>
            <a:ext cx="1066799" cy="1138773"/>
          </a:xfrm>
          <a:prstGeom prst="rect">
            <a:avLst/>
          </a:prstGeom>
          <a:noFill/>
        </p:spPr>
        <p:txBody>
          <a:bodyPr wrap="square" rtlCol="0">
            <a:spAutoFit/>
          </a:bodyPr>
          <a:lstStyle/>
          <a:p>
            <a:pPr algn="ctr"/>
            <a:r>
              <a:rPr lang="en-US" sz="900" b="1" dirty="0" smtClean="0"/>
              <a:t>Know Yourself</a:t>
            </a:r>
          </a:p>
          <a:p>
            <a:r>
              <a:rPr lang="en-US" sz="600" dirty="0"/>
              <a:t>Try our Personality Tests for knowing:</a:t>
            </a:r>
          </a:p>
          <a:p>
            <a:pPr marL="171450" indent="-171450">
              <a:buFont typeface="Wingdings" pitchFamily="2" charset="2"/>
              <a:buChar char="ü"/>
            </a:pPr>
            <a:r>
              <a:rPr lang="en-US" sz="600" dirty="0"/>
              <a:t>Best Field of Study for you</a:t>
            </a:r>
          </a:p>
          <a:p>
            <a:pPr marL="171450" indent="-171450">
              <a:buFont typeface="Wingdings" pitchFamily="2" charset="2"/>
              <a:buChar char="ü"/>
            </a:pPr>
            <a:r>
              <a:rPr lang="en-US" sz="600" dirty="0"/>
              <a:t>Best Careers for you</a:t>
            </a:r>
          </a:p>
          <a:p>
            <a:pPr marL="171450" indent="-171450">
              <a:buFont typeface="Wingdings" pitchFamily="2" charset="2"/>
              <a:buChar char="ü"/>
            </a:pPr>
            <a:r>
              <a:rPr lang="en-US" sz="600" dirty="0"/>
              <a:t>Your overall Personality </a:t>
            </a:r>
            <a:r>
              <a:rPr lang="en-US" sz="600" dirty="0" smtClean="0"/>
              <a:t>    </a:t>
            </a:r>
            <a:r>
              <a:rPr lang="en-US" sz="400" b="1" dirty="0" smtClean="0"/>
              <a:t>Learn </a:t>
            </a:r>
            <a:r>
              <a:rPr lang="en-US" sz="400" b="1" dirty="0"/>
              <a:t>more…</a:t>
            </a:r>
            <a:endParaRPr lang="en-US" sz="500" b="1" dirty="0"/>
          </a:p>
          <a:p>
            <a:pPr algn="ctr"/>
            <a:endParaRPr lang="en-US" sz="900" b="1" dirty="0" smtClean="0"/>
          </a:p>
          <a:p>
            <a:pPr algn="ctr"/>
            <a:endParaRPr lang="en-US" sz="800" b="1" dirty="0" smtClean="0">
              <a:solidFill>
                <a:srgbClr val="0070C0"/>
              </a:solidFill>
            </a:endParaRPr>
          </a:p>
        </p:txBody>
      </p:sp>
      <p:pic>
        <p:nvPicPr>
          <p:cNvPr id="82" name="Picture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5000" y="3962401"/>
            <a:ext cx="939685" cy="838200"/>
          </a:xfrm>
          <a:prstGeom prst="rect">
            <a:avLst/>
          </a:prstGeom>
        </p:spPr>
      </p:pic>
      <p:sp>
        <p:nvSpPr>
          <p:cNvPr id="33" name="Rectangle 32"/>
          <p:cNvSpPr/>
          <p:nvPr/>
        </p:nvSpPr>
        <p:spPr>
          <a:xfrm>
            <a:off x="1828800" y="1066801"/>
            <a:ext cx="4446815" cy="128379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p:txBody>
      </p:sp>
      <p:sp>
        <p:nvSpPr>
          <p:cNvPr id="40" name="TextBox 39"/>
          <p:cNvSpPr txBox="1"/>
          <p:nvPr/>
        </p:nvSpPr>
        <p:spPr>
          <a:xfrm>
            <a:off x="1828800" y="1066800"/>
            <a:ext cx="2133600" cy="553998"/>
          </a:xfrm>
          <a:prstGeom prst="rect">
            <a:avLst/>
          </a:prstGeom>
          <a:noFill/>
        </p:spPr>
        <p:txBody>
          <a:bodyPr wrap="square" rtlCol="0">
            <a:spAutoFit/>
          </a:bodyPr>
          <a:lstStyle/>
          <a:p>
            <a:r>
              <a:rPr lang="en-US" sz="1000" dirty="0"/>
              <a:t>Welcome to the 1</a:t>
            </a:r>
            <a:r>
              <a:rPr lang="en-US" sz="1000" baseline="30000" dirty="0"/>
              <a:t>st</a:t>
            </a:r>
            <a:r>
              <a:rPr lang="en-US" sz="1000" dirty="0"/>
              <a:t> comprehensive website about Career and Education Guidance in Pakistan.</a:t>
            </a:r>
            <a:endParaRPr lang="en-US" sz="900" dirty="0"/>
          </a:p>
        </p:txBody>
      </p:sp>
      <p:sp>
        <p:nvSpPr>
          <p:cNvPr id="41" name="TextBox 40"/>
          <p:cNvSpPr txBox="1"/>
          <p:nvPr/>
        </p:nvSpPr>
        <p:spPr>
          <a:xfrm>
            <a:off x="3214007" y="1981200"/>
            <a:ext cx="3567793" cy="369392"/>
          </a:xfrm>
          <a:prstGeom prst="rect">
            <a:avLst/>
          </a:prstGeom>
          <a:noFill/>
        </p:spPr>
        <p:txBody>
          <a:bodyPr wrap="square" rtlCol="0">
            <a:spAutoFit/>
          </a:bodyPr>
          <a:lstStyle/>
          <a:p>
            <a:r>
              <a:rPr lang="en-US" b="1" i="1" dirty="0">
                <a:solidFill>
                  <a:schemeClr val="accent2"/>
                </a:solidFill>
              </a:rPr>
              <a:t>What we have for you online!                                 </a:t>
            </a:r>
          </a:p>
        </p:txBody>
      </p:sp>
    </p:spTree>
    <p:extLst>
      <p:ext uri="{BB962C8B-B14F-4D97-AF65-F5344CB8AC3E}">
        <p14:creationId xmlns:p14="http://schemas.microsoft.com/office/powerpoint/2010/main" val="1974409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667084"/>
            <a:ext cx="5715000" cy="580991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943100" y="685803"/>
            <a:ext cx="4000500" cy="1015663"/>
          </a:xfrm>
          <a:prstGeom prst="rect">
            <a:avLst/>
          </a:prstGeom>
          <a:noFill/>
        </p:spPr>
        <p:txBody>
          <a:bodyPr wrap="square" rtlCol="0">
            <a:spAutoFit/>
          </a:bodyPr>
          <a:lstStyle/>
          <a:p>
            <a:r>
              <a:rPr lang="en-US" sz="1600" b="1" dirty="0" smtClean="0">
                <a:solidFill>
                  <a:schemeClr val="accent6">
                    <a:lumMod val="75000"/>
                  </a:schemeClr>
                </a:solidFill>
              </a:rPr>
              <a:t>Know Yourself!</a:t>
            </a:r>
          </a:p>
          <a:p>
            <a:endParaRPr lang="en-US" sz="500" dirty="0" smtClean="0"/>
          </a:p>
          <a:p>
            <a:pPr algn="just"/>
            <a:r>
              <a:rPr lang="en-US" sz="1000" dirty="0" smtClean="0"/>
              <a:t>For the first time in Pakistan, we provide you an opportunity to DISCOVER YOURSELF. </a:t>
            </a:r>
          </a:p>
          <a:p>
            <a:pPr algn="just"/>
            <a:endParaRPr lang="en-US" sz="1000" dirty="0"/>
          </a:p>
          <a:p>
            <a:pPr algn="just"/>
            <a:endParaRPr lang="en-US" sz="9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70108"/>
            <a:ext cx="1276515" cy="830095"/>
          </a:xfrm>
          <a:prstGeom prst="rect">
            <a:avLst/>
          </a:prstGeom>
        </p:spPr>
      </p:pic>
      <p:sp>
        <p:nvSpPr>
          <p:cNvPr id="14" name="Rounded Rectangle 13"/>
          <p:cNvSpPr/>
          <p:nvPr/>
        </p:nvSpPr>
        <p:spPr>
          <a:xfrm>
            <a:off x="1817915" y="5791200"/>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Ads</a:t>
            </a:r>
            <a:endParaRPr lang="en-US" dirty="0">
              <a:solidFill>
                <a:schemeClr val="tx1"/>
              </a:solidFill>
            </a:endParaRPr>
          </a:p>
        </p:txBody>
      </p:sp>
      <p:sp>
        <p:nvSpPr>
          <p:cNvPr id="15" name="Rounded Rectangle 14"/>
          <p:cNvSpPr/>
          <p:nvPr/>
        </p:nvSpPr>
        <p:spPr>
          <a:xfrm>
            <a:off x="3962400" y="5791200"/>
            <a:ext cx="1981200" cy="35168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911636"/>
            <a:ext cx="1299703" cy="6791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3505200" y="747765"/>
            <a:ext cx="2438400" cy="24283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0" name="Pentagon 19"/>
          <p:cNvSpPr/>
          <p:nvPr/>
        </p:nvSpPr>
        <p:spPr>
          <a:xfrm>
            <a:off x="6705602" y="1145900"/>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2862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6248400"/>
            <a:ext cx="762149" cy="154999"/>
          </a:xfrm>
          <a:prstGeom prst="rect">
            <a:avLst/>
          </a:prstGeom>
        </p:spPr>
      </p:pic>
      <p:sp>
        <p:nvSpPr>
          <p:cNvPr id="3" name="Rounded Rectangle 2"/>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Home			</a:t>
            </a:r>
            <a:endParaRPr lang="en-US" sz="700" dirty="0">
              <a:solidFill>
                <a:schemeClr val="tx1"/>
              </a:solidFill>
            </a:endParaRPr>
          </a:p>
        </p:txBody>
      </p:sp>
      <p:sp>
        <p:nvSpPr>
          <p:cNvPr id="7" name="Rectangle 6"/>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26" name="Rectangle 25"/>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chemeClr val="accent6">
                    <a:lumMod val="50000"/>
                  </a:schemeClr>
                </a:solidFill>
              </a:rPr>
              <a:t>Study Guidance</a:t>
            </a:r>
            <a:r>
              <a:rPr lang="en-US" sz="700" dirty="0" smtClean="0">
                <a:solidFill>
                  <a:schemeClr val="tx1"/>
                </a:solidFill>
              </a:rPr>
              <a:t>                               </a:t>
            </a:r>
            <a:r>
              <a:rPr lang="en-US" sz="800" b="1" dirty="0" smtClean="0">
                <a:solidFill>
                  <a:srgbClr val="002060"/>
                </a:solidFill>
              </a:rPr>
              <a:t>Study Programs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
        <p:nvSpPr>
          <p:cNvPr id="49" name="Rounded Rectangle 48"/>
          <p:cNvSpPr/>
          <p:nvPr/>
        </p:nvSpPr>
        <p:spPr>
          <a:xfrm>
            <a:off x="2514602" y="5105400"/>
            <a:ext cx="925287" cy="30891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Degrees/Trainings offered in Pakistan </a:t>
            </a:r>
            <a:endParaRPr lang="en-US" sz="700" b="1" dirty="0">
              <a:solidFill>
                <a:schemeClr val="tx1"/>
              </a:solidFill>
            </a:endParaRPr>
          </a:p>
        </p:txBody>
      </p:sp>
      <p:sp>
        <p:nvSpPr>
          <p:cNvPr id="50" name="Rounded Rectangle 49"/>
          <p:cNvSpPr/>
          <p:nvPr/>
        </p:nvSpPr>
        <p:spPr>
          <a:xfrm>
            <a:off x="4419600" y="5105401"/>
            <a:ext cx="990600" cy="3130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Jobs</a:t>
            </a:r>
            <a:endParaRPr lang="en-US" sz="700" b="1" dirty="0">
              <a:solidFill>
                <a:schemeClr val="tx1"/>
              </a:solidFill>
            </a:endParaRPr>
          </a:p>
        </p:txBody>
      </p:sp>
      <p:grpSp>
        <p:nvGrpSpPr>
          <p:cNvPr id="25" name="Group 24"/>
          <p:cNvGrpSpPr/>
          <p:nvPr/>
        </p:nvGrpSpPr>
        <p:grpSpPr>
          <a:xfrm>
            <a:off x="7543800" y="705181"/>
            <a:ext cx="1066800" cy="1885619"/>
            <a:chOff x="7543800" y="476582"/>
            <a:chExt cx="1066800" cy="1885619"/>
          </a:xfrm>
        </p:grpSpPr>
        <p:sp>
          <p:nvSpPr>
            <p:cNvPr id="27" name="Rounded Rectangle 26"/>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19" name="TextBox 18"/>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23" name="TextBox 22"/>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24" name="Rounded Rectangle 23"/>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graphicFrame>
        <p:nvGraphicFramePr>
          <p:cNvPr id="29" name="Table 28"/>
          <p:cNvGraphicFramePr>
            <a:graphicFrameLocks noGrp="1"/>
          </p:cNvGraphicFramePr>
          <p:nvPr>
            <p:extLst>
              <p:ext uri="{D42A27DB-BD31-4B8C-83A1-F6EECF244321}">
                <p14:modId xmlns:p14="http://schemas.microsoft.com/office/powerpoint/2010/main" val="2166170998"/>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5809" y="1369735"/>
            <a:ext cx="743791" cy="663462"/>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221" y="1398973"/>
            <a:ext cx="812800" cy="609600"/>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10100" y="1456541"/>
            <a:ext cx="1028697" cy="682071"/>
          </a:xfrm>
          <a:prstGeom prst="rect">
            <a:avLst/>
          </a:prstGeom>
        </p:spPr>
      </p:pic>
      <p:grpSp>
        <p:nvGrpSpPr>
          <p:cNvPr id="34" name="Group 33"/>
          <p:cNvGrpSpPr/>
          <p:nvPr/>
        </p:nvGrpSpPr>
        <p:grpSpPr>
          <a:xfrm>
            <a:off x="7543800" y="2667001"/>
            <a:ext cx="1066800" cy="1983670"/>
            <a:chOff x="7543800" y="2667001"/>
            <a:chExt cx="1066800" cy="1983670"/>
          </a:xfrm>
        </p:grpSpPr>
        <p:sp>
          <p:nvSpPr>
            <p:cNvPr id="35" name="Rounded Rectangle 34"/>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37" name="Rounded Rectangle 36"/>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38" name="Group 37"/>
          <p:cNvGrpSpPr/>
          <p:nvPr/>
        </p:nvGrpSpPr>
        <p:grpSpPr>
          <a:xfrm>
            <a:off x="609600" y="743282"/>
            <a:ext cx="1066800" cy="1537747"/>
            <a:chOff x="609600" y="743282"/>
            <a:chExt cx="1066800" cy="1537747"/>
          </a:xfrm>
        </p:grpSpPr>
        <p:sp>
          <p:nvSpPr>
            <p:cNvPr id="39" name="Rounded Rectangle 38"/>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41" name="TextBox 40"/>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42" name="TextBox 41"/>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51" name="Group 50"/>
          <p:cNvGrpSpPr/>
          <p:nvPr/>
        </p:nvGrpSpPr>
        <p:grpSpPr>
          <a:xfrm>
            <a:off x="8686800" y="705181"/>
            <a:ext cx="457200" cy="5771822"/>
            <a:chOff x="8686800" y="705181"/>
            <a:chExt cx="457200" cy="5771822"/>
          </a:xfrm>
        </p:grpSpPr>
        <p:sp>
          <p:nvSpPr>
            <p:cNvPr id="52" name="Rectangle 51"/>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3" name="Rectangle 52"/>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54" name="Group 53"/>
          <p:cNvGrpSpPr/>
          <p:nvPr/>
        </p:nvGrpSpPr>
        <p:grpSpPr>
          <a:xfrm>
            <a:off x="76200" y="705178"/>
            <a:ext cx="457200" cy="5771822"/>
            <a:chOff x="8686800" y="705181"/>
            <a:chExt cx="457200" cy="5771822"/>
          </a:xfrm>
        </p:grpSpPr>
        <p:sp>
          <p:nvSpPr>
            <p:cNvPr id="55" name="Rectangle 54"/>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6" name="Rectangle 55"/>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47" name="Rounded Rectangle 46"/>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48" name="Table 47"/>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57" name="Rectangle 56"/>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58" name="Rounded Rectangle 57"/>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92884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590882"/>
            <a:ext cx="5715000" cy="588611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752600" y="665946"/>
            <a:ext cx="3984552" cy="477054"/>
          </a:xfrm>
          <a:prstGeom prst="rect">
            <a:avLst/>
          </a:prstGeom>
          <a:noFill/>
        </p:spPr>
        <p:txBody>
          <a:bodyPr wrap="square" rtlCol="0">
            <a:spAutoFit/>
          </a:bodyPr>
          <a:lstStyle/>
          <a:p>
            <a:r>
              <a:rPr lang="en-US" sz="1600" b="1" dirty="0" smtClean="0">
                <a:solidFill>
                  <a:schemeClr val="accent6">
                    <a:lumMod val="75000"/>
                  </a:schemeClr>
                </a:solidFill>
              </a:rPr>
              <a:t>Academic Degrees in Pakistan</a:t>
            </a:r>
          </a:p>
          <a:p>
            <a:r>
              <a:rPr lang="en-US" sz="800" dirty="0" smtClean="0"/>
              <a:t>Find a Study Program of Your Choice through any of the following Search Criteria.</a:t>
            </a:r>
            <a:r>
              <a:rPr lang="en-US" sz="900" dirty="0" smtClean="0"/>
              <a:t>	</a:t>
            </a:r>
            <a:endParaRPr lang="en-US" sz="9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8633"/>
            <a:ext cx="1276515" cy="830095"/>
          </a:xfrm>
          <a:prstGeom prst="rect">
            <a:avLst/>
          </a:prstGeom>
        </p:spPr>
      </p:pic>
      <p:sp>
        <p:nvSpPr>
          <p:cNvPr id="14" name="Rounded Rectangle 13"/>
          <p:cNvSpPr/>
          <p:nvPr/>
        </p:nvSpPr>
        <p:spPr>
          <a:xfrm>
            <a:off x="1817915" y="5943600"/>
            <a:ext cx="1981200" cy="3047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5943600"/>
            <a:ext cx="1981200" cy="3060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35433"/>
            <a:ext cx="1299703" cy="6791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4419600" y="761998"/>
            <a:ext cx="1524000" cy="14247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0" name="Pentagon 19"/>
          <p:cNvSpPr/>
          <p:nvPr/>
        </p:nvSpPr>
        <p:spPr>
          <a:xfrm>
            <a:off x="6705602" y="1144425"/>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3404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6248400"/>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sp>
        <p:nvSpPr>
          <p:cNvPr id="24" name="Rounded Rectangle 23"/>
          <p:cNvSpPr/>
          <p:nvPr/>
        </p:nvSpPr>
        <p:spPr>
          <a:xfrm>
            <a:off x="1905003" y="1133640"/>
            <a:ext cx="3733799" cy="107616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29" name="TextBox 28"/>
          <p:cNvSpPr txBox="1"/>
          <p:nvPr/>
        </p:nvSpPr>
        <p:spPr>
          <a:xfrm>
            <a:off x="1981201" y="1219200"/>
            <a:ext cx="1143000" cy="215444"/>
          </a:xfrm>
          <a:prstGeom prst="rect">
            <a:avLst/>
          </a:prstGeom>
          <a:noFill/>
        </p:spPr>
        <p:txBody>
          <a:bodyPr wrap="square" rtlCol="0">
            <a:spAutoFit/>
          </a:bodyPr>
          <a:lstStyle/>
          <a:p>
            <a:r>
              <a:rPr lang="en-US" sz="800" b="1" dirty="0" smtClean="0"/>
              <a:t>Level of Education </a:t>
            </a:r>
            <a:endParaRPr lang="en-US" sz="800" b="1" dirty="0"/>
          </a:p>
        </p:txBody>
      </p:sp>
      <p:sp>
        <p:nvSpPr>
          <p:cNvPr id="32" name="TextBox 31"/>
          <p:cNvSpPr txBox="1"/>
          <p:nvPr/>
        </p:nvSpPr>
        <p:spPr>
          <a:xfrm>
            <a:off x="1975760" y="1537156"/>
            <a:ext cx="1072243" cy="215444"/>
          </a:xfrm>
          <a:prstGeom prst="rect">
            <a:avLst/>
          </a:prstGeom>
          <a:noFill/>
        </p:spPr>
        <p:txBody>
          <a:bodyPr wrap="square" rtlCol="0">
            <a:spAutoFit/>
          </a:bodyPr>
          <a:lstStyle/>
          <a:p>
            <a:r>
              <a:rPr lang="en-US" sz="800" b="1" dirty="0" smtClean="0"/>
              <a:t>Field of Education</a:t>
            </a:r>
            <a:endParaRPr lang="en-US" sz="800" b="1" dirty="0"/>
          </a:p>
        </p:txBody>
      </p:sp>
      <p:sp>
        <p:nvSpPr>
          <p:cNvPr id="39" name="Rectangle 38"/>
          <p:cNvSpPr/>
          <p:nvPr/>
        </p:nvSpPr>
        <p:spPr>
          <a:xfrm>
            <a:off x="2895601" y="130389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906488" y="1278526"/>
            <a:ext cx="522515" cy="169277"/>
          </a:xfrm>
          <a:prstGeom prst="rect">
            <a:avLst/>
          </a:prstGeom>
          <a:noFill/>
        </p:spPr>
        <p:txBody>
          <a:bodyPr wrap="square" rtlCol="0">
            <a:spAutoFit/>
          </a:bodyPr>
          <a:lstStyle/>
          <a:p>
            <a:r>
              <a:rPr lang="en-US" sz="500" dirty="0" smtClean="0"/>
              <a:t>--Select--</a:t>
            </a:r>
            <a:endParaRPr lang="en-US" sz="500" dirty="0"/>
          </a:p>
        </p:txBody>
      </p:sp>
      <p:sp>
        <p:nvSpPr>
          <p:cNvPr id="41" name="Rectangle 40"/>
          <p:cNvSpPr/>
          <p:nvPr/>
        </p:nvSpPr>
        <p:spPr>
          <a:xfrm>
            <a:off x="2895601" y="160869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06488" y="1583326"/>
            <a:ext cx="522515" cy="169277"/>
          </a:xfrm>
          <a:prstGeom prst="rect">
            <a:avLst/>
          </a:prstGeom>
          <a:noFill/>
        </p:spPr>
        <p:txBody>
          <a:bodyPr wrap="square" rtlCol="0">
            <a:spAutoFit/>
          </a:bodyPr>
          <a:lstStyle/>
          <a:p>
            <a:r>
              <a:rPr lang="en-US" sz="500" dirty="0" smtClean="0"/>
              <a:t>--Select--</a:t>
            </a:r>
            <a:endParaRPr lang="en-US" sz="500" dirty="0"/>
          </a:p>
        </p:txBody>
      </p:sp>
      <p:sp>
        <p:nvSpPr>
          <p:cNvPr id="43" name="Rectangle 42"/>
          <p:cNvSpPr/>
          <p:nvPr/>
        </p:nvSpPr>
        <p:spPr>
          <a:xfrm>
            <a:off x="2895601" y="191349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06488" y="1888126"/>
            <a:ext cx="522515" cy="169277"/>
          </a:xfrm>
          <a:prstGeom prst="rect">
            <a:avLst/>
          </a:prstGeom>
          <a:noFill/>
        </p:spPr>
        <p:txBody>
          <a:bodyPr wrap="square" rtlCol="0">
            <a:spAutoFit/>
          </a:bodyPr>
          <a:lstStyle/>
          <a:p>
            <a:r>
              <a:rPr lang="en-US" sz="500" dirty="0" smtClean="0"/>
              <a:t>--Select--</a:t>
            </a:r>
            <a:endParaRPr lang="en-US" sz="500" dirty="0"/>
          </a:p>
        </p:txBody>
      </p:sp>
      <p:sp>
        <p:nvSpPr>
          <p:cNvPr id="45" name="Rounded Rectangle 44"/>
          <p:cNvSpPr/>
          <p:nvPr/>
        </p:nvSpPr>
        <p:spPr>
          <a:xfrm>
            <a:off x="1894115" y="2330010"/>
            <a:ext cx="3744687" cy="7872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47" name="TextBox 46"/>
          <p:cNvSpPr txBox="1"/>
          <p:nvPr/>
        </p:nvSpPr>
        <p:spPr>
          <a:xfrm>
            <a:off x="2351315" y="2415570"/>
            <a:ext cx="1143000" cy="215444"/>
          </a:xfrm>
          <a:prstGeom prst="rect">
            <a:avLst/>
          </a:prstGeom>
          <a:noFill/>
        </p:spPr>
        <p:txBody>
          <a:bodyPr wrap="square" rtlCol="0">
            <a:spAutoFit/>
          </a:bodyPr>
          <a:lstStyle/>
          <a:p>
            <a:r>
              <a:rPr lang="en-US" sz="800" b="1" dirty="0" smtClean="0"/>
              <a:t>Program</a:t>
            </a:r>
            <a:endParaRPr lang="en-US" sz="800" b="1" dirty="0"/>
          </a:p>
        </p:txBody>
      </p:sp>
      <p:sp>
        <p:nvSpPr>
          <p:cNvPr id="49" name="TextBox 48"/>
          <p:cNvSpPr txBox="1"/>
          <p:nvPr/>
        </p:nvSpPr>
        <p:spPr>
          <a:xfrm>
            <a:off x="2514600" y="2720370"/>
            <a:ext cx="381000" cy="215444"/>
          </a:xfrm>
          <a:prstGeom prst="rect">
            <a:avLst/>
          </a:prstGeom>
          <a:noFill/>
        </p:spPr>
        <p:txBody>
          <a:bodyPr wrap="square" rtlCol="0">
            <a:spAutoFit/>
          </a:bodyPr>
          <a:lstStyle/>
          <a:p>
            <a:r>
              <a:rPr lang="en-US" sz="800" b="1" dirty="0" smtClean="0"/>
              <a:t>City</a:t>
            </a:r>
            <a:endParaRPr lang="en-US" sz="800" b="1" dirty="0"/>
          </a:p>
        </p:txBody>
      </p:sp>
      <p:sp>
        <p:nvSpPr>
          <p:cNvPr id="50" name="Rectangle 49"/>
          <p:cNvSpPr/>
          <p:nvPr/>
        </p:nvSpPr>
        <p:spPr>
          <a:xfrm>
            <a:off x="2895600" y="250026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906486" y="2474896"/>
            <a:ext cx="522515" cy="169277"/>
          </a:xfrm>
          <a:prstGeom prst="rect">
            <a:avLst/>
          </a:prstGeom>
          <a:noFill/>
        </p:spPr>
        <p:txBody>
          <a:bodyPr wrap="square" rtlCol="0">
            <a:spAutoFit/>
          </a:bodyPr>
          <a:lstStyle/>
          <a:p>
            <a:r>
              <a:rPr lang="en-US" sz="500" dirty="0" smtClean="0"/>
              <a:t>--Select--</a:t>
            </a:r>
            <a:endParaRPr lang="en-US" sz="500" dirty="0"/>
          </a:p>
        </p:txBody>
      </p:sp>
      <p:sp>
        <p:nvSpPr>
          <p:cNvPr id="52" name="Rectangle 51"/>
          <p:cNvSpPr/>
          <p:nvPr/>
        </p:nvSpPr>
        <p:spPr>
          <a:xfrm>
            <a:off x="2895600" y="280506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906486" y="2779696"/>
            <a:ext cx="522515" cy="169277"/>
          </a:xfrm>
          <a:prstGeom prst="rect">
            <a:avLst/>
          </a:prstGeom>
          <a:noFill/>
        </p:spPr>
        <p:txBody>
          <a:bodyPr wrap="square" rtlCol="0">
            <a:spAutoFit/>
          </a:bodyPr>
          <a:lstStyle/>
          <a:p>
            <a:r>
              <a:rPr lang="en-US" sz="500" dirty="0" smtClean="0"/>
              <a:t>--Select--</a:t>
            </a:r>
            <a:endParaRPr lang="en-US" sz="500" dirty="0"/>
          </a:p>
        </p:txBody>
      </p:sp>
      <p:sp>
        <p:nvSpPr>
          <p:cNvPr id="56" name="Rounded Rectangle 55"/>
          <p:cNvSpPr/>
          <p:nvPr/>
        </p:nvSpPr>
        <p:spPr>
          <a:xfrm>
            <a:off x="1894115" y="3191040"/>
            <a:ext cx="3744687" cy="1304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58" name="TextBox 57"/>
          <p:cNvSpPr txBox="1"/>
          <p:nvPr/>
        </p:nvSpPr>
        <p:spPr>
          <a:xfrm>
            <a:off x="1981200" y="3276600"/>
            <a:ext cx="1143000" cy="215444"/>
          </a:xfrm>
          <a:prstGeom prst="rect">
            <a:avLst/>
          </a:prstGeom>
          <a:noFill/>
        </p:spPr>
        <p:txBody>
          <a:bodyPr wrap="square" rtlCol="0">
            <a:spAutoFit/>
          </a:bodyPr>
          <a:lstStyle/>
          <a:p>
            <a:r>
              <a:rPr lang="en-US" sz="800" b="1" dirty="0" smtClean="0"/>
              <a:t>Level of Education </a:t>
            </a:r>
            <a:endParaRPr lang="en-US" sz="800" b="1" dirty="0"/>
          </a:p>
        </p:txBody>
      </p:sp>
      <p:sp>
        <p:nvSpPr>
          <p:cNvPr id="59" name="TextBox 58"/>
          <p:cNvSpPr txBox="1"/>
          <p:nvPr/>
        </p:nvSpPr>
        <p:spPr>
          <a:xfrm>
            <a:off x="1975758" y="3594556"/>
            <a:ext cx="1072243" cy="215444"/>
          </a:xfrm>
          <a:prstGeom prst="rect">
            <a:avLst/>
          </a:prstGeom>
          <a:noFill/>
        </p:spPr>
        <p:txBody>
          <a:bodyPr wrap="square" rtlCol="0">
            <a:spAutoFit/>
          </a:bodyPr>
          <a:lstStyle/>
          <a:p>
            <a:r>
              <a:rPr lang="en-US" sz="800" b="1" dirty="0" smtClean="0"/>
              <a:t>Field of Education</a:t>
            </a:r>
            <a:endParaRPr lang="en-US" sz="800" b="1" dirty="0"/>
          </a:p>
        </p:txBody>
      </p:sp>
      <p:sp>
        <p:nvSpPr>
          <p:cNvPr id="60" name="TextBox 59"/>
          <p:cNvSpPr txBox="1"/>
          <p:nvPr/>
        </p:nvSpPr>
        <p:spPr>
          <a:xfrm>
            <a:off x="2514600" y="3886200"/>
            <a:ext cx="381000" cy="215444"/>
          </a:xfrm>
          <a:prstGeom prst="rect">
            <a:avLst/>
          </a:prstGeom>
          <a:noFill/>
        </p:spPr>
        <p:txBody>
          <a:bodyPr wrap="square" rtlCol="0">
            <a:spAutoFit/>
          </a:bodyPr>
          <a:lstStyle/>
          <a:p>
            <a:r>
              <a:rPr lang="en-US" sz="800" b="1" dirty="0" smtClean="0"/>
              <a:t>City</a:t>
            </a:r>
            <a:endParaRPr lang="en-US" sz="800" b="1" dirty="0"/>
          </a:p>
        </p:txBody>
      </p:sp>
      <p:sp>
        <p:nvSpPr>
          <p:cNvPr id="61" name="Rectangle 60"/>
          <p:cNvSpPr/>
          <p:nvPr/>
        </p:nvSpPr>
        <p:spPr>
          <a:xfrm>
            <a:off x="2895600" y="336129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906486" y="3335926"/>
            <a:ext cx="522515" cy="169277"/>
          </a:xfrm>
          <a:prstGeom prst="rect">
            <a:avLst/>
          </a:prstGeom>
          <a:noFill/>
        </p:spPr>
        <p:txBody>
          <a:bodyPr wrap="square" rtlCol="0">
            <a:spAutoFit/>
          </a:bodyPr>
          <a:lstStyle/>
          <a:p>
            <a:r>
              <a:rPr lang="en-US" sz="500" dirty="0" smtClean="0"/>
              <a:t>--Select--</a:t>
            </a:r>
            <a:endParaRPr lang="en-US" sz="500" dirty="0"/>
          </a:p>
        </p:txBody>
      </p:sp>
      <p:sp>
        <p:nvSpPr>
          <p:cNvPr id="63" name="Rectangle 62"/>
          <p:cNvSpPr/>
          <p:nvPr/>
        </p:nvSpPr>
        <p:spPr>
          <a:xfrm>
            <a:off x="2895600" y="366609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2906486" y="3640726"/>
            <a:ext cx="522515" cy="169277"/>
          </a:xfrm>
          <a:prstGeom prst="rect">
            <a:avLst/>
          </a:prstGeom>
          <a:noFill/>
        </p:spPr>
        <p:txBody>
          <a:bodyPr wrap="square" rtlCol="0">
            <a:spAutoFit/>
          </a:bodyPr>
          <a:lstStyle/>
          <a:p>
            <a:r>
              <a:rPr lang="en-US" sz="500" dirty="0" smtClean="0"/>
              <a:t>--Select--</a:t>
            </a:r>
            <a:endParaRPr lang="en-US" sz="500" dirty="0"/>
          </a:p>
        </p:txBody>
      </p:sp>
      <p:sp>
        <p:nvSpPr>
          <p:cNvPr id="65" name="Rectangle 64"/>
          <p:cNvSpPr/>
          <p:nvPr/>
        </p:nvSpPr>
        <p:spPr>
          <a:xfrm>
            <a:off x="2895600" y="397089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2906486" y="3945524"/>
            <a:ext cx="522515" cy="169277"/>
          </a:xfrm>
          <a:prstGeom prst="rect">
            <a:avLst/>
          </a:prstGeom>
          <a:noFill/>
        </p:spPr>
        <p:txBody>
          <a:bodyPr wrap="square" rtlCol="0">
            <a:spAutoFit/>
          </a:bodyPr>
          <a:lstStyle/>
          <a:p>
            <a:r>
              <a:rPr lang="en-US" sz="500" dirty="0" smtClean="0"/>
              <a:t>--Select--</a:t>
            </a:r>
            <a:endParaRPr lang="en-US" sz="500" dirty="0"/>
          </a:p>
        </p:txBody>
      </p:sp>
      <p:sp>
        <p:nvSpPr>
          <p:cNvPr id="67" name="Rectangle 66"/>
          <p:cNvSpPr/>
          <p:nvPr/>
        </p:nvSpPr>
        <p:spPr>
          <a:xfrm>
            <a:off x="2884715" y="427569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895601" y="4250326"/>
            <a:ext cx="522515" cy="169277"/>
          </a:xfrm>
          <a:prstGeom prst="rect">
            <a:avLst/>
          </a:prstGeom>
          <a:noFill/>
        </p:spPr>
        <p:txBody>
          <a:bodyPr wrap="square" rtlCol="0">
            <a:spAutoFit/>
          </a:bodyPr>
          <a:lstStyle/>
          <a:p>
            <a:r>
              <a:rPr lang="en-US" sz="500" dirty="0" smtClean="0"/>
              <a:t>--Select--</a:t>
            </a:r>
            <a:endParaRPr lang="en-US" sz="500" dirty="0"/>
          </a:p>
        </p:txBody>
      </p:sp>
      <p:sp>
        <p:nvSpPr>
          <p:cNvPr id="69" name="TextBox 68"/>
          <p:cNvSpPr txBox="1"/>
          <p:nvPr/>
        </p:nvSpPr>
        <p:spPr>
          <a:xfrm>
            <a:off x="2351313" y="4191000"/>
            <a:ext cx="685800" cy="215444"/>
          </a:xfrm>
          <a:prstGeom prst="rect">
            <a:avLst/>
          </a:prstGeom>
          <a:noFill/>
        </p:spPr>
        <p:txBody>
          <a:bodyPr wrap="square" rtlCol="0">
            <a:spAutoFit/>
          </a:bodyPr>
          <a:lstStyle/>
          <a:p>
            <a:r>
              <a:rPr lang="en-US" sz="800" b="1" dirty="0" smtClean="0"/>
              <a:t>Duration</a:t>
            </a:r>
            <a:endParaRPr lang="en-US" sz="800" b="1" dirty="0"/>
          </a:p>
        </p:txBody>
      </p:sp>
      <p:sp>
        <p:nvSpPr>
          <p:cNvPr id="11" name="Rectangle 10"/>
          <p:cNvSpPr/>
          <p:nvPr/>
        </p:nvSpPr>
        <p:spPr>
          <a:xfrm>
            <a:off x="3761014" y="2787213"/>
            <a:ext cx="400051" cy="149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Search</a:t>
            </a:r>
            <a:endParaRPr lang="en-US" dirty="0">
              <a:solidFill>
                <a:schemeClr val="tx1"/>
              </a:solidFill>
            </a:endParaRPr>
          </a:p>
        </p:txBody>
      </p:sp>
      <p:sp>
        <p:nvSpPr>
          <p:cNvPr id="73" name="Rectangle 72"/>
          <p:cNvSpPr/>
          <p:nvPr/>
        </p:nvSpPr>
        <p:spPr>
          <a:xfrm>
            <a:off x="3780065" y="4260896"/>
            <a:ext cx="400051" cy="149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Search</a:t>
            </a:r>
            <a:endParaRPr lang="en-US" dirty="0">
              <a:solidFill>
                <a:schemeClr val="tx1"/>
              </a:solidFill>
            </a:endParaRPr>
          </a:p>
        </p:txBody>
      </p:sp>
      <p:sp>
        <p:nvSpPr>
          <p:cNvPr id="74" name="Rectangle 73"/>
          <p:cNvSpPr/>
          <p:nvPr/>
        </p:nvSpPr>
        <p:spPr>
          <a:xfrm>
            <a:off x="3810002" y="1908055"/>
            <a:ext cx="400051" cy="149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Search</a:t>
            </a:r>
            <a:endParaRPr lang="en-US" dirty="0">
              <a:solidFill>
                <a:schemeClr val="tx1"/>
              </a:solidFill>
            </a:endParaRPr>
          </a:p>
        </p:txBody>
      </p:sp>
      <p:sp>
        <p:nvSpPr>
          <p:cNvPr id="75" name="Rounded Rectangle 74"/>
          <p:cNvSpPr/>
          <p:nvPr/>
        </p:nvSpPr>
        <p:spPr>
          <a:xfrm>
            <a:off x="1905002" y="4572000"/>
            <a:ext cx="3744687" cy="1304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76" name="TextBox 75"/>
          <p:cNvSpPr txBox="1"/>
          <p:nvPr/>
        </p:nvSpPr>
        <p:spPr>
          <a:xfrm>
            <a:off x="1992085" y="4657560"/>
            <a:ext cx="1143000" cy="215444"/>
          </a:xfrm>
          <a:prstGeom prst="rect">
            <a:avLst/>
          </a:prstGeom>
          <a:noFill/>
        </p:spPr>
        <p:txBody>
          <a:bodyPr wrap="square" rtlCol="0">
            <a:spAutoFit/>
          </a:bodyPr>
          <a:lstStyle/>
          <a:p>
            <a:r>
              <a:rPr lang="en-US" sz="800" b="1" dirty="0" smtClean="0"/>
              <a:t>Level of Education </a:t>
            </a:r>
            <a:endParaRPr lang="en-US" sz="800" b="1" dirty="0"/>
          </a:p>
        </p:txBody>
      </p:sp>
      <p:sp>
        <p:nvSpPr>
          <p:cNvPr id="77" name="TextBox 76"/>
          <p:cNvSpPr txBox="1"/>
          <p:nvPr/>
        </p:nvSpPr>
        <p:spPr>
          <a:xfrm>
            <a:off x="1986645" y="4975516"/>
            <a:ext cx="1072243" cy="215444"/>
          </a:xfrm>
          <a:prstGeom prst="rect">
            <a:avLst/>
          </a:prstGeom>
          <a:noFill/>
        </p:spPr>
        <p:txBody>
          <a:bodyPr wrap="square" rtlCol="0">
            <a:spAutoFit/>
          </a:bodyPr>
          <a:lstStyle/>
          <a:p>
            <a:r>
              <a:rPr lang="en-US" sz="800" b="1" dirty="0" smtClean="0"/>
              <a:t>Field of Education</a:t>
            </a:r>
            <a:endParaRPr lang="en-US" sz="800" b="1" dirty="0"/>
          </a:p>
        </p:txBody>
      </p:sp>
      <p:sp>
        <p:nvSpPr>
          <p:cNvPr id="78" name="TextBox 77"/>
          <p:cNvSpPr txBox="1"/>
          <p:nvPr/>
        </p:nvSpPr>
        <p:spPr>
          <a:xfrm>
            <a:off x="2525485" y="5267160"/>
            <a:ext cx="381000" cy="215444"/>
          </a:xfrm>
          <a:prstGeom prst="rect">
            <a:avLst/>
          </a:prstGeom>
          <a:noFill/>
        </p:spPr>
        <p:txBody>
          <a:bodyPr wrap="square" rtlCol="0">
            <a:spAutoFit/>
          </a:bodyPr>
          <a:lstStyle/>
          <a:p>
            <a:r>
              <a:rPr lang="en-US" sz="800" b="1" dirty="0" smtClean="0"/>
              <a:t>City</a:t>
            </a:r>
            <a:endParaRPr lang="en-US" sz="800" b="1" dirty="0"/>
          </a:p>
        </p:txBody>
      </p:sp>
      <p:sp>
        <p:nvSpPr>
          <p:cNvPr id="79" name="Rectangle 78"/>
          <p:cNvSpPr/>
          <p:nvPr/>
        </p:nvSpPr>
        <p:spPr>
          <a:xfrm>
            <a:off x="2906487" y="474225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917373" y="4716886"/>
            <a:ext cx="522515" cy="169277"/>
          </a:xfrm>
          <a:prstGeom prst="rect">
            <a:avLst/>
          </a:prstGeom>
          <a:noFill/>
        </p:spPr>
        <p:txBody>
          <a:bodyPr wrap="square" rtlCol="0">
            <a:spAutoFit/>
          </a:bodyPr>
          <a:lstStyle/>
          <a:p>
            <a:r>
              <a:rPr lang="en-US" sz="500" dirty="0" smtClean="0"/>
              <a:t>--Select--</a:t>
            </a:r>
            <a:endParaRPr lang="en-US" sz="500" dirty="0"/>
          </a:p>
        </p:txBody>
      </p:sp>
      <p:sp>
        <p:nvSpPr>
          <p:cNvPr id="81" name="Rectangle 80"/>
          <p:cNvSpPr/>
          <p:nvPr/>
        </p:nvSpPr>
        <p:spPr>
          <a:xfrm>
            <a:off x="2906487" y="504705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917373" y="5021686"/>
            <a:ext cx="522515" cy="169277"/>
          </a:xfrm>
          <a:prstGeom prst="rect">
            <a:avLst/>
          </a:prstGeom>
          <a:noFill/>
        </p:spPr>
        <p:txBody>
          <a:bodyPr wrap="square" rtlCol="0">
            <a:spAutoFit/>
          </a:bodyPr>
          <a:lstStyle/>
          <a:p>
            <a:r>
              <a:rPr lang="en-US" sz="500" dirty="0" smtClean="0"/>
              <a:t>--Select--</a:t>
            </a:r>
            <a:endParaRPr lang="en-US" sz="500" dirty="0"/>
          </a:p>
        </p:txBody>
      </p:sp>
      <p:sp>
        <p:nvSpPr>
          <p:cNvPr id="83" name="Rectangle 82"/>
          <p:cNvSpPr/>
          <p:nvPr/>
        </p:nvSpPr>
        <p:spPr>
          <a:xfrm>
            <a:off x="2906487" y="535185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2917373" y="5326486"/>
            <a:ext cx="522515" cy="169277"/>
          </a:xfrm>
          <a:prstGeom prst="rect">
            <a:avLst/>
          </a:prstGeom>
          <a:noFill/>
        </p:spPr>
        <p:txBody>
          <a:bodyPr wrap="square" rtlCol="0">
            <a:spAutoFit/>
          </a:bodyPr>
          <a:lstStyle/>
          <a:p>
            <a:r>
              <a:rPr lang="en-US" sz="500" dirty="0" smtClean="0"/>
              <a:t>--Select--</a:t>
            </a:r>
            <a:endParaRPr lang="en-US" sz="500" dirty="0"/>
          </a:p>
        </p:txBody>
      </p:sp>
      <p:sp>
        <p:nvSpPr>
          <p:cNvPr id="85" name="Rectangle 84"/>
          <p:cNvSpPr/>
          <p:nvPr/>
        </p:nvSpPr>
        <p:spPr>
          <a:xfrm>
            <a:off x="2895600" y="565665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2906486" y="5631286"/>
            <a:ext cx="522515" cy="169277"/>
          </a:xfrm>
          <a:prstGeom prst="rect">
            <a:avLst/>
          </a:prstGeom>
          <a:noFill/>
        </p:spPr>
        <p:txBody>
          <a:bodyPr wrap="square" rtlCol="0">
            <a:spAutoFit/>
          </a:bodyPr>
          <a:lstStyle/>
          <a:p>
            <a:r>
              <a:rPr lang="en-US" sz="500" dirty="0" smtClean="0"/>
              <a:t>--Select--</a:t>
            </a:r>
            <a:endParaRPr lang="en-US" sz="500" dirty="0"/>
          </a:p>
        </p:txBody>
      </p:sp>
      <p:sp>
        <p:nvSpPr>
          <p:cNvPr id="87" name="TextBox 86"/>
          <p:cNvSpPr txBox="1"/>
          <p:nvPr/>
        </p:nvSpPr>
        <p:spPr>
          <a:xfrm>
            <a:off x="2286000" y="5585116"/>
            <a:ext cx="685800" cy="215444"/>
          </a:xfrm>
          <a:prstGeom prst="rect">
            <a:avLst/>
          </a:prstGeom>
          <a:noFill/>
        </p:spPr>
        <p:txBody>
          <a:bodyPr wrap="square" rtlCol="0">
            <a:spAutoFit/>
          </a:bodyPr>
          <a:lstStyle/>
          <a:p>
            <a:r>
              <a:rPr lang="en-US" sz="800" b="1" dirty="0" smtClean="0"/>
              <a:t>Fee Range</a:t>
            </a:r>
            <a:endParaRPr lang="en-US" sz="800" b="1" dirty="0"/>
          </a:p>
        </p:txBody>
      </p:sp>
      <p:sp>
        <p:nvSpPr>
          <p:cNvPr id="88" name="Rectangle 87"/>
          <p:cNvSpPr/>
          <p:nvPr/>
        </p:nvSpPr>
        <p:spPr>
          <a:xfrm>
            <a:off x="3790950" y="5651216"/>
            <a:ext cx="400051" cy="149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Search</a:t>
            </a:r>
            <a:endParaRPr lang="en-US" dirty="0">
              <a:solidFill>
                <a:schemeClr val="tx1"/>
              </a:solidFill>
            </a:endParaRPr>
          </a:p>
        </p:txBody>
      </p:sp>
      <p:sp>
        <p:nvSpPr>
          <p:cNvPr id="89" name="TextBox 88"/>
          <p:cNvSpPr txBox="1"/>
          <p:nvPr/>
        </p:nvSpPr>
        <p:spPr>
          <a:xfrm>
            <a:off x="2514600" y="1841956"/>
            <a:ext cx="381000" cy="215444"/>
          </a:xfrm>
          <a:prstGeom prst="rect">
            <a:avLst/>
          </a:prstGeom>
          <a:noFill/>
        </p:spPr>
        <p:txBody>
          <a:bodyPr wrap="square" rtlCol="0">
            <a:spAutoFit/>
          </a:bodyPr>
          <a:lstStyle/>
          <a:p>
            <a:r>
              <a:rPr lang="en-US" sz="800" b="1" dirty="0" smtClean="0"/>
              <a:t>City</a:t>
            </a:r>
            <a:endParaRPr lang="en-US" sz="800" b="1" dirty="0"/>
          </a:p>
        </p:txBody>
      </p:sp>
      <p:sp>
        <p:nvSpPr>
          <p:cNvPr id="70" name="Rounded Rectangle 69"/>
          <p:cNvSpPr/>
          <p:nvPr/>
        </p:nvSpPr>
        <p:spPr>
          <a:xfrm>
            <a:off x="5791200" y="2590800"/>
            <a:ext cx="1600200" cy="2438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71" name="TextBox 70"/>
          <p:cNvSpPr txBox="1"/>
          <p:nvPr/>
        </p:nvSpPr>
        <p:spPr>
          <a:xfrm>
            <a:off x="5927653" y="3547645"/>
            <a:ext cx="930349" cy="338554"/>
          </a:xfrm>
          <a:prstGeom prst="rect">
            <a:avLst/>
          </a:prstGeom>
          <a:noFill/>
        </p:spPr>
        <p:txBody>
          <a:bodyPr wrap="square" rtlCol="0">
            <a:spAutoFit/>
          </a:bodyPr>
          <a:lstStyle/>
          <a:p>
            <a:r>
              <a:rPr lang="en-US" sz="800" b="1" dirty="0" smtClean="0"/>
              <a:t>Level of Education </a:t>
            </a:r>
            <a:endParaRPr lang="en-US" sz="800" b="1" dirty="0"/>
          </a:p>
        </p:txBody>
      </p:sp>
      <p:sp>
        <p:nvSpPr>
          <p:cNvPr id="72" name="TextBox 71"/>
          <p:cNvSpPr txBox="1"/>
          <p:nvPr/>
        </p:nvSpPr>
        <p:spPr>
          <a:xfrm>
            <a:off x="5943601" y="3928645"/>
            <a:ext cx="872757" cy="338554"/>
          </a:xfrm>
          <a:prstGeom prst="rect">
            <a:avLst/>
          </a:prstGeom>
          <a:noFill/>
        </p:spPr>
        <p:txBody>
          <a:bodyPr wrap="square" rtlCol="0">
            <a:spAutoFit/>
          </a:bodyPr>
          <a:lstStyle/>
          <a:p>
            <a:r>
              <a:rPr lang="en-US" sz="800" b="1" dirty="0" smtClean="0"/>
              <a:t>Field of Education</a:t>
            </a:r>
            <a:endParaRPr lang="en-US" sz="800" b="1" dirty="0"/>
          </a:p>
        </p:txBody>
      </p:sp>
      <p:sp>
        <p:nvSpPr>
          <p:cNvPr id="90" name="TextBox 89"/>
          <p:cNvSpPr txBox="1"/>
          <p:nvPr/>
        </p:nvSpPr>
        <p:spPr>
          <a:xfrm>
            <a:off x="6140619" y="4356555"/>
            <a:ext cx="412583" cy="215444"/>
          </a:xfrm>
          <a:prstGeom prst="rect">
            <a:avLst/>
          </a:prstGeom>
          <a:noFill/>
        </p:spPr>
        <p:txBody>
          <a:bodyPr wrap="square" rtlCol="0">
            <a:spAutoFit/>
          </a:bodyPr>
          <a:lstStyle/>
          <a:p>
            <a:r>
              <a:rPr lang="en-US" sz="800" b="1" dirty="0" smtClean="0"/>
              <a:t>City</a:t>
            </a:r>
            <a:endParaRPr lang="en-US" sz="800" b="1" dirty="0"/>
          </a:p>
        </p:txBody>
      </p:sp>
      <p:sp>
        <p:nvSpPr>
          <p:cNvPr id="91" name="Rectangle 90"/>
          <p:cNvSpPr/>
          <p:nvPr/>
        </p:nvSpPr>
        <p:spPr>
          <a:xfrm>
            <a:off x="6477000" y="3657600"/>
            <a:ext cx="762000" cy="149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6487888" y="3657601"/>
            <a:ext cx="425303" cy="169277"/>
          </a:xfrm>
          <a:prstGeom prst="rect">
            <a:avLst/>
          </a:prstGeom>
          <a:noFill/>
        </p:spPr>
        <p:txBody>
          <a:bodyPr wrap="square" rtlCol="0">
            <a:spAutoFit/>
          </a:bodyPr>
          <a:lstStyle/>
          <a:p>
            <a:r>
              <a:rPr lang="en-US" sz="500" dirty="0" smtClean="0"/>
              <a:t>--Select--</a:t>
            </a:r>
            <a:endParaRPr lang="en-US" sz="500" dirty="0"/>
          </a:p>
        </p:txBody>
      </p:sp>
      <p:sp>
        <p:nvSpPr>
          <p:cNvPr id="93" name="Rectangle 92"/>
          <p:cNvSpPr/>
          <p:nvPr/>
        </p:nvSpPr>
        <p:spPr>
          <a:xfrm>
            <a:off x="6477000" y="4021725"/>
            <a:ext cx="762000" cy="149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6487888" y="4021725"/>
            <a:ext cx="425303" cy="169277"/>
          </a:xfrm>
          <a:prstGeom prst="rect">
            <a:avLst/>
          </a:prstGeom>
          <a:noFill/>
        </p:spPr>
        <p:txBody>
          <a:bodyPr wrap="square" rtlCol="0">
            <a:spAutoFit/>
          </a:bodyPr>
          <a:lstStyle/>
          <a:p>
            <a:r>
              <a:rPr lang="en-US" sz="500" dirty="0" smtClean="0"/>
              <a:t>--Select--</a:t>
            </a:r>
            <a:endParaRPr lang="en-US" sz="500" dirty="0"/>
          </a:p>
        </p:txBody>
      </p:sp>
      <p:sp>
        <p:nvSpPr>
          <p:cNvPr id="95" name="Rectangle 94"/>
          <p:cNvSpPr/>
          <p:nvPr/>
        </p:nvSpPr>
        <p:spPr>
          <a:xfrm>
            <a:off x="6477000" y="4406444"/>
            <a:ext cx="762000" cy="145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6487888" y="4402725"/>
            <a:ext cx="425303" cy="169277"/>
          </a:xfrm>
          <a:prstGeom prst="rect">
            <a:avLst/>
          </a:prstGeom>
          <a:noFill/>
        </p:spPr>
        <p:txBody>
          <a:bodyPr wrap="square" rtlCol="0">
            <a:spAutoFit/>
          </a:bodyPr>
          <a:lstStyle/>
          <a:p>
            <a:r>
              <a:rPr lang="en-US" sz="500" dirty="0" smtClean="0"/>
              <a:t>--Select--</a:t>
            </a:r>
            <a:endParaRPr lang="en-US" sz="500" dirty="0"/>
          </a:p>
        </p:txBody>
      </p:sp>
      <p:sp>
        <p:nvSpPr>
          <p:cNvPr id="100" name="Rectangle 99"/>
          <p:cNvSpPr/>
          <p:nvPr/>
        </p:nvSpPr>
        <p:spPr>
          <a:xfrm>
            <a:off x="6407520" y="4724402"/>
            <a:ext cx="450480" cy="149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Search</a:t>
            </a:r>
            <a:endParaRPr lang="en-US" dirty="0">
              <a:solidFill>
                <a:schemeClr val="tx1"/>
              </a:solidFill>
            </a:endParaRPr>
          </a:p>
        </p:txBody>
      </p:sp>
      <p:sp>
        <p:nvSpPr>
          <p:cNvPr id="2" name="TextBox 1"/>
          <p:cNvSpPr txBox="1"/>
          <p:nvPr/>
        </p:nvSpPr>
        <p:spPr>
          <a:xfrm>
            <a:off x="4267350" y="2339370"/>
            <a:ext cx="1371451" cy="784830"/>
          </a:xfrm>
          <a:prstGeom prst="rect">
            <a:avLst/>
          </a:prstGeom>
          <a:noFill/>
        </p:spPr>
        <p:txBody>
          <a:bodyPr wrap="square" rtlCol="0">
            <a:spAutoFit/>
          </a:bodyPr>
          <a:lstStyle/>
          <a:p>
            <a:r>
              <a:rPr lang="en-US" sz="900" b="1" u="sng" dirty="0" smtClean="0">
                <a:solidFill>
                  <a:schemeClr val="tx2">
                    <a:lumMod val="75000"/>
                  </a:schemeClr>
                </a:solidFill>
              </a:rPr>
              <a:t>Degrees Programs</a:t>
            </a:r>
          </a:p>
          <a:p>
            <a:r>
              <a:rPr lang="en-US" sz="900" b="1" dirty="0" smtClean="0">
                <a:solidFill>
                  <a:schemeClr val="accent2">
                    <a:lumMod val="75000"/>
                  </a:schemeClr>
                </a:solidFill>
              </a:rPr>
              <a:t>Find Your Desired </a:t>
            </a:r>
            <a:r>
              <a:rPr lang="en-US" sz="900" b="1" i="1" dirty="0" smtClean="0">
                <a:solidFill>
                  <a:schemeClr val="accent2">
                    <a:lumMod val="75000"/>
                  </a:schemeClr>
                </a:solidFill>
              </a:rPr>
              <a:t>Program</a:t>
            </a:r>
            <a:r>
              <a:rPr lang="en-US" sz="900" b="1" dirty="0" smtClean="0">
                <a:solidFill>
                  <a:schemeClr val="accent2">
                    <a:lumMod val="75000"/>
                  </a:schemeClr>
                </a:solidFill>
              </a:rPr>
              <a:t> like MBA, FA, MBBS etc. being offered in your desired city.</a:t>
            </a:r>
            <a:endParaRPr lang="en-US" sz="900" b="1" dirty="0">
              <a:solidFill>
                <a:schemeClr val="accent2">
                  <a:lumMod val="75000"/>
                </a:schemeClr>
              </a:solidFill>
            </a:endParaRPr>
          </a:p>
        </p:txBody>
      </p:sp>
      <p:sp>
        <p:nvSpPr>
          <p:cNvPr id="101" name="TextBox 100"/>
          <p:cNvSpPr txBox="1"/>
          <p:nvPr/>
        </p:nvSpPr>
        <p:spPr>
          <a:xfrm>
            <a:off x="4267350" y="3246822"/>
            <a:ext cx="1371303" cy="854080"/>
          </a:xfrm>
          <a:prstGeom prst="rect">
            <a:avLst/>
          </a:prstGeom>
          <a:noFill/>
        </p:spPr>
        <p:txBody>
          <a:bodyPr wrap="square" rtlCol="0">
            <a:spAutoFit/>
          </a:bodyPr>
          <a:lstStyle/>
          <a:p>
            <a:pPr>
              <a:lnSpc>
                <a:spcPct val="150000"/>
              </a:lnSpc>
            </a:pPr>
            <a:r>
              <a:rPr lang="en-US" sz="900" b="1" u="sng" dirty="0" smtClean="0">
                <a:solidFill>
                  <a:schemeClr val="tx2">
                    <a:lumMod val="75000"/>
                  </a:schemeClr>
                </a:solidFill>
              </a:rPr>
              <a:t>Program Duration</a:t>
            </a:r>
          </a:p>
          <a:p>
            <a:r>
              <a:rPr lang="en-US" sz="900" b="1" dirty="0" smtClean="0">
                <a:solidFill>
                  <a:schemeClr val="accent2">
                    <a:lumMod val="75000"/>
                  </a:schemeClr>
                </a:solidFill>
              </a:rPr>
              <a:t>Find Programs of Your Desired </a:t>
            </a:r>
            <a:r>
              <a:rPr lang="en-US" sz="900" b="1" i="1" dirty="0" smtClean="0">
                <a:solidFill>
                  <a:schemeClr val="accent2">
                    <a:lumMod val="75000"/>
                  </a:schemeClr>
                </a:solidFill>
              </a:rPr>
              <a:t>Duration</a:t>
            </a:r>
            <a:r>
              <a:rPr lang="en-US" sz="900" b="1" dirty="0" smtClean="0">
                <a:solidFill>
                  <a:schemeClr val="accent2">
                    <a:lumMod val="75000"/>
                  </a:schemeClr>
                </a:solidFill>
              </a:rPr>
              <a:t> being offered in your desired city.</a:t>
            </a:r>
            <a:endParaRPr lang="en-US" sz="900" b="1" dirty="0">
              <a:solidFill>
                <a:schemeClr val="accent2">
                  <a:lumMod val="75000"/>
                </a:schemeClr>
              </a:solidFill>
            </a:endParaRPr>
          </a:p>
        </p:txBody>
      </p:sp>
      <p:sp>
        <p:nvSpPr>
          <p:cNvPr id="102" name="TextBox 101"/>
          <p:cNvSpPr txBox="1"/>
          <p:nvPr/>
        </p:nvSpPr>
        <p:spPr>
          <a:xfrm>
            <a:off x="4267350" y="4641682"/>
            <a:ext cx="1371304" cy="854080"/>
          </a:xfrm>
          <a:prstGeom prst="rect">
            <a:avLst/>
          </a:prstGeom>
          <a:noFill/>
        </p:spPr>
        <p:txBody>
          <a:bodyPr wrap="square" rtlCol="0">
            <a:spAutoFit/>
          </a:bodyPr>
          <a:lstStyle/>
          <a:p>
            <a:pPr>
              <a:lnSpc>
                <a:spcPct val="150000"/>
              </a:lnSpc>
            </a:pPr>
            <a:r>
              <a:rPr lang="en-US" sz="900" b="1" u="sng" dirty="0" smtClean="0">
                <a:solidFill>
                  <a:schemeClr val="tx2">
                    <a:lumMod val="75000"/>
                  </a:schemeClr>
                </a:solidFill>
              </a:rPr>
              <a:t>Fee Range</a:t>
            </a:r>
          </a:p>
          <a:p>
            <a:r>
              <a:rPr lang="en-US" sz="900" b="1" dirty="0" smtClean="0">
                <a:solidFill>
                  <a:schemeClr val="accent2">
                    <a:lumMod val="75000"/>
                  </a:schemeClr>
                </a:solidFill>
              </a:rPr>
              <a:t>Find Programs of Your Desired </a:t>
            </a:r>
            <a:r>
              <a:rPr lang="en-US" sz="900" b="1" i="1" dirty="0" smtClean="0">
                <a:solidFill>
                  <a:schemeClr val="accent2">
                    <a:lumMod val="75000"/>
                  </a:schemeClr>
                </a:solidFill>
              </a:rPr>
              <a:t>Fee Range</a:t>
            </a:r>
            <a:r>
              <a:rPr lang="en-US" sz="900" b="1" dirty="0" smtClean="0">
                <a:solidFill>
                  <a:schemeClr val="accent2">
                    <a:lumMod val="75000"/>
                  </a:schemeClr>
                </a:solidFill>
              </a:rPr>
              <a:t> being offered in your desired city.</a:t>
            </a:r>
            <a:endParaRPr lang="en-US" sz="900" b="1" dirty="0">
              <a:solidFill>
                <a:schemeClr val="accent2">
                  <a:lumMod val="75000"/>
                </a:schemeClr>
              </a:solidFill>
            </a:endParaRPr>
          </a:p>
        </p:txBody>
      </p:sp>
      <p:sp>
        <p:nvSpPr>
          <p:cNvPr id="103" name="TextBox 102"/>
          <p:cNvSpPr txBox="1"/>
          <p:nvPr/>
        </p:nvSpPr>
        <p:spPr>
          <a:xfrm>
            <a:off x="5943750" y="2574920"/>
            <a:ext cx="1295251" cy="854080"/>
          </a:xfrm>
          <a:prstGeom prst="rect">
            <a:avLst/>
          </a:prstGeom>
          <a:noFill/>
        </p:spPr>
        <p:txBody>
          <a:bodyPr wrap="square" rtlCol="0">
            <a:spAutoFit/>
          </a:bodyPr>
          <a:lstStyle/>
          <a:p>
            <a:pPr>
              <a:lnSpc>
                <a:spcPct val="150000"/>
              </a:lnSpc>
            </a:pPr>
            <a:r>
              <a:rPr lang="en-US" sz="900" b="1" u="sng" dirty="0" smtClean="0">
                <a:solidFill>
                  <a:schemeClr val="tx2">
                    <a:lumMod val="75000"/>
                  </a:schemeClr>
                </a:solidFill>
              </a:rPr>
              <a:t>Admissions Open</a:t>
            </a:r>
          </a:p>
          <a:p>
            <a:r>
              <a:rPr lang="en-US" sz="900" b="1" dirty="0" smtClean="0">
                <a:solidFill>
                  <a:schemeClr val="accent2">
                    <a:lumMod val="75000"/>
                  </a:schemeClr>
                </a:solidFill>
              </a:rPr>
              <a:t>Find where </a:t>
            </a:r>
            <a:r>
              <a:rPr lang="en-US" sz="900" b="1" i="1" dirty="0" smtClean="0">
                <a:solidFill>
                  <a:schemeClr val="accent2">
                    <a:lumMod val="75000"/>
                  </a:schemeClr>
                </a:solidFill>
              </a:rPr>
              <a:t>Admissions are  Open</a:t>
            </a:r>
            <a:r>
              <a:rPr lang="en-US" sz="900" b="1" dirty="0" smtClean="0">
                <a:solidFill>
                  <a:schemeClr val="accent2">
                    <a:lumMod val="75000"/>
                  </a:schemeClr>
                </a:solidFill>
              </a:rPr>
              <a:t> for Your Desired Programs in your desired city.</a:t>
            </a:r>
            <a:endParaRPr lang="en-US" sz="900" b="1" dirty="0">
              <a:solidFill>
                <a:schemeClr val="accent2">
                  <a:lumMod val="75000"/>
                </a:schemeClr>
              </a:solidFill>
            </a:endParaRPr>
          </a:p>
        </p:txBody>
      </p:sp>
      <p:sp>
        <p:nvSpPr>
          <p:cNvPr id="104" name="TextBox 103"/>
          <p:cNvSpPr txBox="1"/>
          <p:nvPr/>
        </p:nvSpPr>
        <p:spPr>
          <a:xfrm>
            <a:off x="4343400" y="1133640"/>
            <a:ext cx="1295400" cy="992579"/>
          </a:xfrm>
          <a:prstGeom prst="rect">
            <a:avLst/>
          </a:prstGeom>
          <a:noFill/>
        </p:spPr>
        <p:txBody>
          <a:bodyPr wrap="square" rtlCol="0">
            <a:spAutoFit/>
          </a:bodyPr>
          <a:lstStyle/>
          <a:p>
            <a:pPr>
              <a:lnSpc>
                <a:spcPct val="150000"/>
              </a:lnSpc>
            </a:pPr>
            <a:r>
              <a:rPr lang="en-US" sz="900" b="1" u="sng" dirty="0" smtClean="0">
                <a:solidFill>
                  <a:schemeClr val="tx2">
                    <a:lumMod val="75000"/>
                  </a:schemeClr>
                </a:solidFill>
              </a:rPr>
              <a:t>Courses and Programs</a:t>
            </a:r>
          </a:p>
          <a:p>
            <a:r>
              <a:rPr lang="en-US" sz="900" b="1" dirty="0" smtClean="0">
                <a:solidFill>
                  <a:schemeClr val="accent2">
                    <a:lumMod val="75000"/>
                  </a:schemeClr>
                </a:solidFill>
              </a:rPr>
              <a:t>Find Your Desired </a:t>
            </a:r>
            <a:r>
              <a:rPr lang="en-US" sz="900" b="1" i="1" dirty="0" smtClean="0">
                <a:solidFill>
                  <a:schemeClr val="accent2">
                    <a:lumMod val="75000"/>
                  </a:schemeClr>
                </a:solidFill>
              </a:rPr>
              <a:t>Courses and Programs</a:t>
            </a:r>
            <a:r>
              <a:rPr lang="en-US" sz="900" b="1" dirty="0">
                <a:solidFill>
                  <a:schemeClr val="accent2">
                    <a:lumMod val="75000"/>
                  </a:schemeClr>
                </a:solidFill>
              </a:rPr>
              <a:t> being offered in your </a:t>
            </a:r>
            <a:r>
              <a:rPr lang="en-US" sz="900" b="1" dirty="0" smtClean="0">
                <a:solidFill>
                  <a:schemeClr val="accent2">
                    <a:lumMod val="75000"/>
                  </a:schemeClr>
                </a:solidFill>
              </a:rPr>
              <a:t>desired city</a:t>
            </a:r>
            <a:r>
              <a:rPr lang="en-US" sz="900" b="1" i="1" dirty="0" smtClean="0">
                <a:solidFill>
                  <a:schemeClr val="accent2">
                    <a:lumMod val="75000"/>
                  </a:schemeClr>
                </a:solidFill>
              </a:rPr>
              <a:t> </a:t>
            </a:r>
            <a:r>
              <a:rPr lang="en-US" sz="900" b="1" dirty="0" smtClean="0">
                <a:solidFill>
                  <a:schemeClr val="accent2">
                    <a:lumMod val="75000"/>
                  </a:schemeClr>
                </a:solidFill>
              </a:rPr>
              <a:t>with useful details.</a:t>
            </a:r>
            <a:endParaRPr lang="en-US" sz="900" b="1" dirty="0">
              <a:solidFill>
                <a:schemeClr val="accent2">
                  <a:lumMod val="75000"/>
                </a:schemeClr>
              </a:solidFill>
            </a:endParaRPr>
          </a:p>
        </p:txBody>
      </p:sp>
      <p:grpSp>
        <p:nvGrpSpPr>
          <p:cNvPr id="97" name="Group 96"/>
          <p:cNvGrpSpPr/>
          <p:nvPr/>
        </p:nvGrpSpPr>
        <p:grpSpPr>
          <a:xfrm>
            <a:off x="7543800" y="705184"/>
            <a:ext cx="1066800" cy="1885619"/>
            <a:chOff x="7543800" y="476582"/>
            <a:chExt cx="1066800" cy="1885619"/>
          </a:xfrm>
        </p:grpSpPr>
        <p:sp>
          <p:nvSpPr>
            <p:cNvPr id="98" name="Rounded Rectangle 97"/>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9" name="Picture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105" name="TextBox 104"/>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106" name="TextBox 105"/>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107" name="Rounded Rectangle 106"/>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108" name="Rounded Rectangle 107"/>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109" name="Rectangle 108"/>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110" name="Rectangle 109"/>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111" name="Table 110"/>
          <p:cNvGraphicFramePr>
            <a:graphicFrameLocks noGrp="1"/>
          </p:cNvGraphicFramePr>
          <p:nvPr>
            <p:extLst>
              <p:ext uri="{D42A27DB-BD31-4B8C-83A1-F6EECF244321}">
                <p14:modId xmlns:p14="http://schemas.microsoft.com/office/powerpoint/2010/main" val="412453160"/>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grpSp>
        <p:nvGrpSpPr>
          <p:cNvPr id="112" name="Group 111"/>
          <p:cNvGrpSpPr/>
          <p:nvPr/>
        </p:nvGrpSpPr>
        <p:grpSpPr>
          <a:xfrm>
            <a:off x="7543800" y="2667001"/>
            <a:ext cx="1066800" cy="1983670"/>
            <a:chOff x="7543800" y="2667001"/>
            <a:chExt cx="1066800" cy="1983670"/>
          </a:xfrm>
        </p:grpSpPr>
        <p:sp>
          <p:nvSpPr>
            <p:cNvPr id="113" name="Rounded Rectangle 112"/>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115" name="Rounded Rectangle 114"/>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121" name="Group 120"/>
          <p:cNvGrpSpPr/>
          <p:nvPr/>
        </p:nvGrpSpPr>
        <p:grpSpPr>
          <a:xfrm>
            <a:off x="609600" y="743282"/>
            <a:ext cx="1066800" cy="1537747"/>
            <a:chOff x="609600" y="743282"/>
            <a:chExt cx="1066800" cy="1537747"/>
          </a:xfrm>
        </p:grpSpPr>
        <p:sp>
          <p:nvSpPr>
            <p:cNvPr id="122" name="Rounded Rectangle 121"/>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ounded Rectangle 122"/>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124" name="TextBox 123"/>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125" name="TextBox 124"/>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126" name="Group 125"/>
          <p:cNvGrpSpPr/>
          <p:nvPr/>
        </p:nvGrpSpPr>
        <p:grpSpPr>
          <a:xfrm>
            <a:off x="8686800" y="705181"/>
            <a:ext cx="457200" cy="5771822"/>
            <a:chOff x="8686800" y="705181"/>
            <a:chExt cx="457200" cy="5771822"/>
          </a:xfrm>
        </p:grpSpPr>
        <p:sp>
          <p:nvSpPr>
            <p:cNvPr id="127" name="Rectangle 126"/>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128" name="Rectangle 127"/>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129" name="Group 128"/>
          <p:cNvGrpSpPr/>
          <p:nvPr/>
        </p:nvGrpSpPr>
        <p:grpSpPr>
          <a:xfrm>
            <a:off x="76200" y="705178"/>
            <a:ext cx="457200" cy="5771822"/>
            <a:chOff x="8686800" y="705181"/>
            <a:chExt cx="457200" cy="5771822"/>
          </a:xfrm>
        </p:grpSpPr>
        <p:sp>
          <p:nvSpPr>
            <p:cNvPr id="130" name="Rectangle 129"/>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131" name="Rectangle 130"/>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116" name="Rounded Rectangle 115"/>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117" name="Table 116"/>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118" name="Rectangle 117"/>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119" name="Rounded Rectangle 118"/>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1637992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590882"/>
            <a:ext cx="5715000" cy="588611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828800" y="838200"/>
            <a:ext cx="2705100" cy="338554"/>
          </a:xfrm>
          <a:prstGeom prst="rect">
            <a:avLst/>
          </a:prstGeom>
          <a:noFill/>
        </p:spPr>
        <p:txBody>
          <a:bodyPr wrap="square" rtlCol="0">
            <a:spAutoFit/>
          </a:bodyPr>
          <a:lstStyle/>
          <a:p>
            <a:r>
              <a:rPr lang="en-US" sz="1600" b="1" dirty="0" smtClean="0">
                <a:solidFill>
                  <a:schemeClr val="accent6">
                    <a:lumMod val="75000"/>
                  </a:schemeClr>
                </a:solidFill>
              </a:rPr>
              <a:t>Academic Degrees </a:t>
            </a:r>
            <a:r>
              <a:rPr lang="en-US" sz="1600" b="1" dirty="0">
                <a:solidFill>
                  <a:schemeClr val="accent6">
                    <a:lumMod val="75000"/>
                  </a:schemeClr>
                </a:solidFill>
              </a:rPr>
              <a:t>in Pakistan</a:t>
            </a:r>
            <a:endParaRPr lang="en-US" sz="16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8633"/>
            <a:ext cx="1276515" cy="830095"/>
          </a:xfrm>
          <a:prstGeom prst="rect">
            <a:avLst/>
          </a:prstGeom>
        </p:spPr>
      </p:pic>
      <p:sp>
        <p:nvSpPr>
          <p:cNvPr id="14" name="Rounded Rectangle 13"/>
          <p:cNvSpPr/>
          <p:nvPr/>
        </p:nvSpPr>
        <p:spPr>
          <a:xfrm>
            <a:off x="1905000" y="5715003"/>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4114800" y="5715000"/>
            <a:ext cx="1981200" cy="35168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35433"/>
            <a:ext cx="1299703" cy="6791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4495800" y="761999"/>
            <a:ext cx="1447800" cy="4604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9" name="Rounded Rectangle 18"/>
          <p:cNvSpPr/>
          <p:nvPr/>
        </p:nvSpPr>
        <p:spPr>
          <a:xfrm>
            <a:off x="4648200" y="5257800"/>
            <a:ext cx="990600" cy="3130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Jobs</a:t>
            </a:r>
            <a:endParaRPr lang="en-US" sz="700" b="1" dirty="0">
              <a:solidFill>
                <a:schemeClr val="tx1"/>
              </a:solidFill>
            </a:endParaRPr>
          </a:p>
        </p:txBody>
      </p:sp>
      <p:sp>
        <p:nvSpPr>
          <p:cNvPr id="20" name="Pentagon 19"/>
          <p:cNvSpPr/>
          <p:nvPr/>
        </p:nvSpPr>
        <p:spPr>
          <a:xfrm>
            <a:off x="6705602" y="1144425"/>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3404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6172200"/>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3924549893"/>
              </p:ext>
            </p:extLst>
          </p:nvPr>
        </p:nvGraphicFramePr>
        <p:xfrm>
          <a:off x="1828803" y="2590800"/>
          <a:ext cx="5372105" cy="2575560"/>
        </p:xfrm>
        <a:graphic>
          <a:graphicData uri="http://schemas.openxmlformats.org/drawingml/2006/table">
            <a:tbl>
              <a:tblPr bandRow="1">
                <a:tableStyleId>{5C22544A-7EE6-4342-B048-85BDC9FD1C3A}</a:tableStyleId>
              </a:tblPr>
              <a:tblGrid>
                <a:gridCol w="722732"/>
                <a:gridCol w="578187"/>
                <a:gridCol w="578187"/>
                <a:gridCol w="544667"/>
                <a:gridCol w="632289"/>
                <a:gridCol w="491779"/>
                <a:gridCol w="608088"/>
                <a:gridCol w="608088"/>
                <a:gridCol w="608088"/>
              </a:tblGrid>
              <a:tr h="457200">
                <a:tc>
                  <a:txBody>
                    <a:bodyPr/>
                    <a:lstStyle/>
                    <a:p>
                      <a:r>
                        <a:rPr lang="en-US" sz="600" b="1" dirty="0" smtClean="0"/>
                        <a:t>Course of Study</a:t>
                      </a:r>
                      <a:endParaRPr lang="en-US" sz="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b="1" dirty="0" smtClean="0"/>
                        <a:t>Program</a:t>
                      </a:r>
                    </a:p>
                  </a:txBody>
                  <a:tcPr/>
                </a:tc>
                <a:tc>
                  <a:txBody>
                    <a:bodyPr/>
                    <a:lstStyle/>
                    <a:p>
                      <a:r>
                        <a:rPr lang="en-US" sz="600" b="1" dirty="0" smtClean="0"/>
                        <a:t>Program</a:t>
                      </a:r>
                    </a:p>
                    <a:p>
                      <a:r>
                        <a:rPr lang="en-US" sz="600" b="1" dirty="0" smtClean="0"/>
                        <a:t>Duration</a:t>
                      </a:r>
                      <a:endParaRPr lang="en-US" sz="600" b="1" dirty="0"/>
                    </a:p>
                  </a:txBody>
                  <a:tcPr/>
                </a:tc>
                <a:tc>
                  <a:txBody>
                    <a:bodyPr/>
                    <a:lstStyle/>
                    <a:p>
                      <a:r>
                        <a:rPr lang="en-US" sz="600" b="1" dirty="0" smtClean="0"/>
                        <a:t>Institution</a:t>
                      </a:r>
                      <a:endParaRPr lang="en-US" sz="600" b="1" dirty="0"/>
                    </a:p>
                  </a:txBody>
                  <a:tcPr/>
                </a:tc>
                <a:tc>
                  <a:txBody>
                    <a:bodyPr/>
                    <a:lstStyle/>
                    <a:p>
                      <a:r>
                        <a:rPr lang="en-US" sz="600" b="1" dirty="0" smtClean="0"/>
                        <a:t>City</a:t>
                      </a:r>
                      <a:endParaRPr lang="en-US" sz="600" b="1" dirty="0"/>
                    </a:p>
                  </a:txBody>
                  <a:tcPr/>
                </a:tc>
                <a:tc>
                  <a:txBody>
                    <a:bodyPr/>
                    <a:lstStyle/>
                    <a:p>
                      <a:r>
                        <a:rPr lang="en-US" sz="600" b="1" dirty="0" smtClean="0"/>
                        <a:t>Fee</a:t>
                      </a:r>
                      <a:endParaRPr lang="en-US" sz="600" b="1" dirty="0"/>
                    </a:p>
                  </a:txBody>
                  <a:tcPr/>
                </a:tc>
                <a:tc>
                  <a:txBody>
                    <a:bodyPr/>
                    <a:lstStyle/>
                    <a:p>
                      <a:r>
                        <a:rPr lang="en-US" sz="600" b="1" dirty="0" smtClean="0"/>
                        <a:t>Admission Deadline</a:t>
                      </a:r>
                      <a:endParaRPr lang="en-US" sz="600" b="1" dirty="0"/>
                    </a:p>
                  </a:txBody>
                  <a:tcPr/>
                </a:tc>
                <a:tc>
                  <a:txBody>
                    <a:bodyPr/>
                    <a:lstStyle/>
                    <a:p>
                      <a:r>
                        <a:rPr lang="en-US" sz="600" b="1" dirty="0" smtClean="0"/>
                        <a:t>Field</a:t>
                      </a:r>
                      <a:r>
                        <a:rPr lang="en-US" sz="600" b="1" baseline="0" dirty="0" smtClean="0"/>
                        <a:t> of Education</a:t>
                      </a:r>
                      <a:endParaRPr lang="en-US" sz="600" b="1" dirty="0"/>
                    </a:p>
                  </a:txBody>
                  <a:tcPr/>
                </a:tc>
                <a:tc>
                  <a:txBody>
                    <a:bodyPr/>
                    <a:lstStyle/>
                    <a:p>
                      <a:r>
                        <a:rPr lang="en-US" sz="600" b="1" dirty="0" smtClean="0"/>
                        <a:t>Level of Education</a:t>
                      </a:r>
                      <a:endParaRPr lang="en-US" sz="600" b="1" dirty="0"/>
                    </a:p>
                  </a:txBody>
                  <a:tcPr/>
                </a:tc>
              </a:tr>
              <a:tr h="548640">
                <a:tc>
                  <a:txBody>
                    <a:bodyPr/>
                    <a:lstStyle/>
                    <a:p>
                      <a:r>
                        <a:rPr lang="en-US" sz="600" dirty="0" smtClean="0"/>
                        <a:t>Anthropology</a:t>
                      </a:r>
                      <a:endParaRPr lang="en-US" sz="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M.Sc.</a:t>
                      </a:r>
                    </a:p>
                  </a:txBody>
                  <a:tcPr/>
                </a:tc>
                <a:tc>
                  <a:txBody>
                    <a:bodyPr/>
                    <a:lstStyle/>
                    <a:p>
                      <a:r>
                        <a:rPr lang="en-US" sz="600" dirty="0" smtClean="0"/>
                        <a:t>2</a:t>
                      </a:r>
                      <a:r>
                        <a:rPr lang="en-US" sz="600" baseline="0" dirty="0" smtClean="0"/>
                        <a:t> Years</a:t>
                      </a:r>
                      <a:endParaRPr lang="en-US" sz="600" dirty="0"/>
                    </a:p>
                  </a:txBody>
                  <a:tcPr/>
                </a:tc>
                <a:tc>
                  <a:txBody>
                    <a:bodyPr/>
                    <a:lstStyle/>
                    <a:p>
                      <a:r>
                        <a:rPr lang="en-US" sz="600" dirty="0" smtClean="0"/>
                        <a:t>University of the Punjab</a:t>
                      </a:r>
                      <a:endParaRPr lang="en-US" sz="600" dirty="0"/>
                    </a:p>
                  </a:txBody>
                  <a:tcPr/>
                </a:tc>
                <a:tc>
                  <a:txBody>
                    <a:bodyPr/>
                    <a:lstStyle/>
                    <a:p>
                      <a:r>
                        <a:rPr lang="en-US" sz="600" dirty="0" smtClean="0"/>
                        <a:t>Lahore</a:t>
                      </a:r>
                      <a:endParaRPr lang="en-US" sz="600" dirty="0"/>
                    </a:p>
                  </a:txBody>
                  <a:tcPr/>
                </a:tc>
                <a:tc>
                  <a:txBody>
                    <a:bodyPr/>
                    <a:lstStyle/>
                    <a:p>
                      <a:r>
                        <a:rPr lang="en-US" sz="600" dirty="0" err="1" smtClean="0"/>
                        <a:t>Rs</a:t>
                      </a:r>
                      <a:r>
                        <a:rPr lang="en-US" sz="600" dirty="0" smtClean="0"/>
                        <a:t>.</a:t>
                      </a:r>
                      <a:r>
                        <a:rPr lang="en-US" sz="600" baseline="0" dirty="0" smtClean="0"/>
                        <a:t> 200000</a:t>
                      </a:r>
                      <a:endParaRPr lang="en-US" sz="600" dirty="0"/>
                    </a:p>
                  </a:txBody>
                  <a:tcPr/>
                </a:tc>
                <a:tc>
                  <a:txBody>
                    <a:bodyPr/>
                    <a:lstStyle/>
                    <a:p>
                      <a:r>
                        <a:rPr lang="en-US" sz="600" dirty="0" smtClean="0"/>
                        <a:t>23-09-2013</a:t>
                      </a:r>
                      <a:endParaRPr lang="en-US" sz="600" dirty="0"/>
                    </a:p>
                  </a:txBody>
                  <a:tcPr/>
                </a:tc>
                <a:tc>
                  <a:txBody>
                    <a:bodyPr/>
                    <a:lstStyle/>
                    <a:p>
                      <a:r>
                        <a:rPr lang="en-US" sz="600" dirty="0" smtClean="0"/>
                        <a:t>Social Sciences</a:t>
                      </a:r>
                      <a:endParaRPr lang="en-US" sz="600" dirty="0"/>
                    </a:p>
                  </a:txBody>
                  <a:tcPr/>
                </a:tc>
                <a:tc>
                  <a:txBody>
                    <a:bodyPr/>
                    <a:lstStyle/>
                    <a:p>
                      <a:r>
                        <a:rPr lang="en-US" sz="600" dirty="0" smtClean="0"/>
                        <a:t>Masters</a:t>
                      </a:r>
                      <a:endParaRPr lang="en-US" sz="600" dirty="0"/>
                    </a:p>
                  </a:txBody>
                  <a:tcPr/>
                </a:tc>
              </a:tr>
              <a:tr h="370840">
                <a:tc>
                  <a:txBody>
                    <a:bodyPr/>
                    <a:lstStyle/>
                    <a:p>
                      <a:r>
                        <a:rPr lang="en-US" sz="600" dirty="0" smtClean="0"/>
                        <a:t>Anthropology</a:t>
                      </a:r>
                      <a:endParaRPr lang="en-US" sz="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M.A.</a:t>
                      </a:r>
                    </a:p>
                  </a:txBody>
                  <a:tcPr/>
                </a:tc>
                <a:tc>
                  <a:txBody>
                    <a:bodyPr/>
                    <a:lstStyle/>
                    <a:p>
                      <a:r>
                        <a:rPr lang="en-US" sz="600" dirty="0" smtClean="0"/>
                        <a:t>2 years</a:t>
                      </a:r>
                      <a:endParaRPr lang="en-US" sz="600" dirty="0"/>
                    </a:p>
                  </a:txBody>
                  <a:tcPr/>
                </a:tc>
                <a:tc>
                  <a:txBody>
                    <a:bodyPr/>
                    <a:lstStyle/>
                    <a:p>
                      <a:r>
                        <a:rPr lang="en-US" sz="600" dirty="0" smtClean="0"/>
                        <a:t>BZU, Lahore</a:t>
                      </a:r>
                      <a:endParaRPr lang="en-US" sz="600" dirty="0"/>
                    </a:p>
                  </a:txBody>
                  <a:tcPr/>
                </a:tc>
                <a:tc>
                  <a:txBody>
                    <a:bodyPr/>
                    <a:lstStyle/>
                    <a:p>
                      <a:r>
                        <a:rPr lang="en-US" sz="600" dirty="0" smtClean="0"/>
                        <a:t>Lahore</a:t>
                      </a:r>
                      <a:endParaRPr lang="en-US" sz="600" dirty="0"/>
                    </a:p>
                  </a:txBody>
                  <a:tcPr/>
                </a:tc>
                <a:tc>
                  <a:txBody>
                    <a:bodyPr/>
                    <a:lstStyle/>
                    <a:p>
                      <a:r>
                        <a:rPr lang="en-US" sz="600" dirty="0" err="1" smtClean="0"/>
                        <a:t>Rs</a:t>
                      </a:r>
                      <a:r>
                        <a:rPr lang="en-US" sz="600" dirty="0" smtClean="0"/>
                        <a:t>.</a:t>
                      </a:r>
                      <a:r>
                        <a:rPr lang="en-US" sz="600" baseline="0" dirty="0" smtClean="0"/>
                        <a:t> 400000</a:t>
                      </a:r>
                      <a:endParaRPr lang="en-US" sz="600" dirty="0"/>
                    </a:p>
                  </a:txBody>
                  <a:tcPr/>
                </a:tc>
                <a:tc>
                  <a:txBody>
                    <a:bodyPr/>
                    <a:lstStyle/>
                    <a:p>
                      <a:r>
                        <a:rPr lang="en-US" sz="600" dirty="0" smtClean="0"/>
                        <a:t>15-10-2013</a:t>
                      </a:r>
                      <a:endParaRPr lang="en-US" sz="600" dirty="0"/>
                    </a:p>
                  </a:txBody>
                  <a:tcPr/>
                </a:tc>
                <a:tc>
                  <a:txBody>
                    <a:bodyPr/>
                    <a:lstStyle/>
                    <a:p>
                      <a:r>
                        <a:rPr lang="en-US" sz="600" dirty="0" smtClean="0"/>
                        <a:t>Social Sciences</a:t>
                      </a:r>
                      <a:endParaRPr lang="en-US" sz="600" dirty="0"/>
                    </a:p>
                  </a:txBody>
                  <a:tcPr/>
                </a:tc>
                <a:tc>
                  <a:txBody>
                    <a:bodyPr/>
                    <a:lstStyle/>
                    <a:p>
                      <a:r>
                        <a:rPr lang="en-US" sz="600" dirty="0" smtClean="0"/>
                        <a:t>Masters</a:t>
                      </a:r>
                      <a:endParaRPr lang="en-US" sz="600" dirty="0"/>
                    </a:p>
                  </a:txBody>
                  <a:tcPr/>
                </a:tc>
              </a:tr>
              <a:tr h="457200">
                <a:tc>
                  <a:txBody>
                    <a:bodyPr/>
                    <a:lstStyle/>
                    <a:p>
                      <a:r>
                        <a:rPr lang="en-US" sz="600" dirty="0" smtClean="0"/>
                        <a:t>Applied Psychology</a:t>
                      </a:r>
                      <a:endParaRPr lang="en-US" sz="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M.Sc.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2 years</a:t>
                      </a:r>
                    </a:p>
                    <a:p>
                      <a:endParaRPr lang="en-US" sz="600" dirty="0"/>
                    </a:p>
                  </a:txBody>
                  <a:tcPr/>
                </a:tc>
                <a:tc>
                  <a:txBody>
                    <a:bodyPr/>
                    <a:lstStyle/>
                    <a:p>
                      <a:r>
                        <a:rPr lang="en-US" sz="600" dirty="0" err="1" smtClean="0"/>
                        <a:t>Islamya</a:t>
                      </a:r>
                      <a:r>
                        <a:rPr lang="en-US" sz="600" dirty="0" smtClean="0"/>
                        <a:t> University</a:t>
                      </a:r>
                      <a:endParaRPr lang="en-US" sz="600" dirty="0"/>
                    </a:p>
                  </a:txBody>
                  <a:tcPr/>
                </a:tc>
                <a:tc>
                  <a:txBody>
                    <a:bodyPr/>
                    <a:lstStyle/>
                    <a:p>
                      <a:r>
                        <a:rPr lang="en-US" sz="600" dirty="0" err="1" smtClean="0"/>
                        <a:t>Bahalpur</a:t>
                      </a:r>
                      <a:endParaRPr lang="en-US" sz="600" dirty="0"/>
                    </a:p>
                  </a:txBody>
                  <a:tcPr/>
                </a:tc>
                <a:tc>
                  <a:txBody>
                    <a:bodyPr/>
                    <a:lstStyle/>
                    <a:p>
                      <a:r>
                        <a:rPr lang="en-US" sz="600" dirty="0" smtClean="0"/>
                        <a:t>Not Available</a:t>
                      </a:r>
                      <a:endParaRPr lang="en-US" sz="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10-10-2013</a:t>
                      </a:r>
                    </a:p>
                    <a:p>
                      <a:endParaRPr lang="en-US" sz="600" dirty="0"/>
                    </a:p>
                  </a:txBody>
                  <a:tcPr/>
                </a:tc>
                <a:tc>
                  <a:txBody>
                    <a:bodyPr/>
                    <a:lstStyle/>
                    <a:p>
                      <a:r>
                        <a:rPr lang="en-US" sz="600" dirty="0" smtClean="0"/>
                        <a:t>Social Sciences</a:t>
                      </a:r>
                      <a:endParaRPr lang="en-US" sz="600" dirty="0"/>
                    </a:p>
                  </a:txBody>
                  <a:tcPr/>
                </a:tc>
                <a:tc>
                  <a:txBody>
                    <a:bodyPr/>
                    <a:lstStyle/>
                    <a:p>
                      <a:r>
                        <a:rPr lang="en-US" sz="600" dirty="0" smtClean="0"/>
                        <a:t>Masters</a:t>
                      </a:r>
                      <a:endParaRPr lang="en-US" sz="600" dirty="0"/>
                    </a:p>
                  </a:txBody>
                  <a:tcPr/>
                </a:tc>
              </a:tr>
              <a:tr h="370840">
                <a:tc>
                  <a:txBody>
                    <a:bodyPr/>
                    <a:lstStyle/>
                    <a:p>
                      <a:r>
                        <a:rPr lang="en-US" sz="600" dirty="0" smtClean="0"/>
                        <a:t>Clinical Psychology</a:t>
                      </a:r>
                      <a:endParaRPr lang="en-US" sz="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M.Sc.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2 years</a:t>
                      </a:r>
                    </a:p>
                    <a:p>
                      <a:endParaRPr lang="en-US" sz="600" dirty="0"/>
                    </a:p>
                  </a:txBody>
                  <a:tcPr/>
                </a:tc>
                <a:tc>
                  <a:txBody>
                    <a:bodyPr/>
                    <a:lstStyle/>
                    <a:p>
                      <a:r>
                        <a:rPr lang="en-US" sz="600" dirty="0" smtClean="0"/>
                        <a:t>BNU, Lahore</a:t>
                      </a:r>
                      <a:endParaRPr lang="en-US" sz="600" dirty="0"/>
                    </a:p>
                  </a:txBody>
                  <a:tcPr/>
                </a:tc>
                <a:tc>
                  <a:txBody>
                    <a:bodyPr/>
                    <a:lstStyle/>
                    <a:p>
                      <a:r>
                        <a:rPr lang="en-US" sz="600" dirty="0" smtClean="0"/>
                        <a:t>Lahore</a:t>
                      </a:r>
                      <a:endParaRPr lang="en-US" sz="600" dirty="0"/>
                    </a:p>
                  </a:txBody>
                  <a:tcPr/>
                </a:tc>
                <a:tc>
                  <a:txBody>
                    <a:bodyPr/>
                    <a:lstStyle/>
                    <a:p>
                      <a:r>
                        <a:rPr lang="en-US" sz="600" dirty="0" err="1" smtClean="0"/>
                        <a:t>Rs</a:t>
                      </a:r>
                      <a:r>
                        <a:rPr lang="en-US" sz="600" dirty="0" smtClean="0"/>
                        <a:t>. 550000</a:t>
                      </a:r>
                      <a:endParaRPr lang="en-US" sz="600" dirty="0"/>
                    </a:p>
                  </a:txBody>
                  <a:tcPr/>
                </a:tc>
                <a:tc>
                  <a:txBody>
                    <a:bodyPr/>
                    <a:lstStyle/>
                    <a:p>
                      <a:r>
                        <a:rPr lang="en-US" sz="600" dirty="0" smtClean="0"/>
                        <a:t>04-10-2013</a:t>
                      </a:r>
                      <a:endParaRPr lang="en-US" sz="600" dirty="0"/>
                    </a:p>
                  </a:txBody>
                  <a:tcPr/>
                </a:tc>
                <a:tc>
                  <a:txBody>
                    <a:bodyPr/>
                    <a:lstStyle/>
                    <a:p>
                      <a:r>
                        <a:rPr lang="en-US" sz="600" dirty="0" smtClean="0"/>
                        <a:t>Social Sciences</a:t>
                      </a:r>
                      <a:endParaRPr lang="en-US" sz="600" dirty="0"/>
                    </a:p>
                  </a:txBody>
                  <a:tcPr/>
                </a:tc>
                <a:tc>
                  <a:txBody>
                    <a:bodyPr/>
                    <a:lstStyle/>
                    <a:p>
                      <a:r>
                        <a:rPr lang="en-US" sz="600" dirty="0" smtClean="0"/>
                        <a:t>Masters</a:t>
                      </a:r>
                      <a:endParaRPr lang="en-US" sz="600" dirty="0"/>
                    </a:p>
                  </a:txBody>
                  <a:tcPr/>
                </a:tc>
              </a:tr>
              <a:tr h="370840">
                <a:tc>
                  <a:txBody>
                    <a:bodyPr/>
                    <a:lstStyle/>
                    <a:p>
                      <a:r>
                        <a:rPr lang="en-US" sz="600" dirty="0" smtClean="0"/>
                        <a:t>Economics</a:t>
                      </a:r>
                      <a:endParaRPr lang="en-US" sz="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M.Sc.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2 years</a:t>
                      </a:r>
                    </a:p>
                    <a:p>
                      <a:endParaRPr lang="en-US" sz="600" dirty="0"/>
                    </a:p>
                  </a:txBody>
                  <a:tcPr/>
                </a:tc>
                <a:tc>
                  <a:txBody>
                    <a:bodyPr/>
                    <a:lstStyle/>
                    <a:p>
                      <a:r>
                        <a:rPr lang="en-US" sz="600" dirty="0" smtClean="0"/>
                        <a:t>GCU, Lahore</a:t>
                      </a:r>
                      <a:endParaRPr lang="en-US" sz="600" dirty="0"/>
                    </a:p>
                  </a:txBody>
                  <a:tcPr/>
                </a:tc>
                <a:tc>
                  <a:txBody>
                    <a:bodyPr/>
                    <a:lstStyle/>
                    <a:p>
                      <a:r>
                        <a:rPr lang="en-US" sz="600" dirty="0" smtClean="0"/>
                        <a:t>Lahore</a:t>
                      </a:r>
                      <a:endParaRPr lang="en-US" sz="600" dirty="0"/>
                    </a:p>
                  </a:txBody>
                  <a:tcPr/>
                </a:tc>
                <a:tc>
                  <a:txBody>
                    <a:bodyPr/>
                    <a:lstStyle/>
                    <a:p>
                      <a:r>
                        <a:rPr lang="en-US" sz="600" dirty="0" err="1" smtClean="0"/>
                        <a:t>Rs</a:t>
                      </a:r>
                      <a:r>
                        <a:rPr lang="en-US" sz="600" dirty="0" smtClean="0"/>
                        <a:t>. 100000</a:t>
                      </a:r>
                      <a:endParaRPr lang="en-US" sz="600" dirty="0"/>
                    </a:p>
                  </a:txBody>
                  <a:tcPr/>
                </a:tc>
                <a:tc>
                  <a:txBody>
                    <a:bodyPr/>
                    <a:lstStyle/>
                    <a:p>
                      <a:r>
                        <a:rPr lang="en-US" sz="600" dirty="0" smtClean="0"/>
                        <a:t>09-09-2013</a:t>
                      </a:r>
                      <a:endParaRPr lang="en-US" sz="600" dirty="0"/>
                    </a:p>
                  </a:txBody>
                  <a:tcPr/>
                </a:tc>
                <a:tc>
                  <a:txBody>
                    <a:bodyPr/>
                    <a:lstStyle/>
                    <a:p>
                      <a:r>
                        <a:rPr lang="en-US" sz="600" dirty="0" smtClean="0"/>
                        <a:t>Social Sciences</a:t>
                      </a:r>
                      <a:endParaRPr lang="en-US" sz="600" dirty="0"/>
                    </a:p>
                  </a:txBody>
                  <a:tcPr/>
                </a:tc>
                <a:tc>
                  <a:txBody>
                    <a:bodyPr/>
                    <a:lstStyle/>
                    <a:p>
                      <a:r>
                        <a:rPr lang="en-US" sz="600" dirty="0" smtClean="0"/>
                        <a:t>Masters</a:t>
                      </a:r>
                      <a:endParaRPr lang="en-US" sz="600" dirty="0"/>
                    </a:p>
                  </a:txBody>
                  <a:tcPr/>
                </a:tc>
              </a:tr>
            </a:tbl>
          </a:graphicData>
        </a:graphic>
      </p:graphicFrame>
      <p:sp>
        <p:nvSpPr>
          <p:cNvPr id="32" name="Rounded Rectangle 31"/>
          <p:cNvSpPr/>
          <p:nvPr/>
        </p:nvSpPr>
        <p:spPr>
          <a:xfrm>
            <a:off x="1981202" y="1362240"/>
            <a:ext cx="2296887" cy="390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3287487" y="1476220"/>
            <a:ext cx="762000" cy="123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992087" y="1401636"/>
            <a:ext cx="609600" cy="307777"/>
          </a:xfrm>
          <a:prstGeom prst="rect">
            <a:avLst/>
          </a:prstGeom>
          <a:noFill/>
        </p:spPr>
        <p:txBody>
          <a:bodyPr wrap="square" rtlCol="0">
            <a:spAutoFit/>
          </a:bodyPr>
          <a:lstStyle/>
          <a:p>
            <a:r>
              <a:rPr lang="en-US" sz="700" b="1" dirty="0" smtClean="0">
                <a:solidFill>
                  <a:schemeClr val="accent2"/>
                </a:solidFill>
              </a:rPr>
              <a:t>Refine Search</a:t>
            </a:r>
            <a:endParaRPr lang="en-US" sz="700" b="1" dirty="0">
              <a:solidFill>
                <a:schemeClr val="accent2"/>
              </a:solidFill>
            </a:endParaRPr>
          </a:p>
        </p:txBody>
      </p:sp>
      <p:sp>
        <p:nvSpPr>
          <p:cNvPr id="35" name="TextBox 34"/>
          <p:cNvSpPr txBox="1"/>
          <p:nvPr/>
        </p:nvSpPr>
        <p:spPr>
          <a:xfrm>
            <a:off x="2449286" y="1447800"/>
            <a:ext cx="903515" cy="215444"/>
          </a:xfrm>
          <a:prstGeom prst="rect">
            <a:avLst/>
          </a:prstGeom>
          <a:noFill/>
        </p:spPr>
        <p:txBody>
          <a:bodyPr wrap="square" rtlCol="0">
            <a:spAutoFit/>
          </a:bodyPr>
          <a:lstStyle/>
          <a:p>
            <a:r>
              <a:rPr lang="en-US" sz="800" b="1" dirty="0" smtClean="0"/>
              <a:t>Course of Study</a:t>
            </a:r>
            <a:endParaRPr lang="en-US" sz="800" b="1" dirty="0"/>
          </a:p>
        </p:txBody>
      </p:sp>
      <p:sp>
        <p:nvSpPr>
          <p:cNvPr id="39" name="TextBox 38"/>
          <p:cNvSpPr txBox="1"/>
          <p:nvPr/>
        </p:nvSpPr>
        <p:spPr>
          <a:xfrm>
            <a:off x="3298373" y="1447803"/>
            <a:ext cx="522515" cy="169277"/>
          </a:xfrm>
          <a:prstGeom prst="rect">
            <a:avLst/>
          </a:prstGeom>
          <a:noFill/>
        </p:spPr>
        <p:txBody>
          <a:bodyPr wrap="square" rtlCol="0">
            <a:spAutoFit/>
          </a:bodyPr>
          <a:lstStyle/>
          <a:p>
            <a:r>
              <a:rPr lang="en-US" sz="500" dirty="0" smtClean="0"/>
              <a:t>--Select--</a:t>
            </a:r>
            <a:endParaRPr lang="en-US" sz="500" dirty="0"/>
          </a:p>
        </p:txBody>
      </p:sp>
      <p:sp>
        <p:nvSpPr>
          <p:cNvPr id="37" name="Rounded Rectangle 36"/>
          <p:cNvSpPr/>
          <p:nvPr/>
        </p:nvSpPr>
        <p:spPr>
          <a:xfrm>
            <a:off x="3429002" y="5257800"/>
            <a:ext cx="925287" cy="30891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Details about different Careers </a:t>
            </a:r>
            <a:endParaRPr lang="en-US" sz="700" b="1" dirty="0">
              <a:solidFill>
                <a:schemeClr val="tx1"/>
              </a:solidFill>
            </a:endParaRPr>
          </a:p>
        </p:txBody>
      </p:sp>
      <p:grpSp>
        <p:nvGrpSpPr>
          <p:cNvPr id="36" name="Group 35"/>
          <p:cNvGrpSpPr/>
          <p:nvPr/>
        </p:nvGrpSpPr>
        <p:grpSpPr>
          <a:xfrm>
            <a:off x="7543800" y="705184"/>
            <a:ext cx="1066800" cy="1885619"/>
            <a:chOff x="7543800" y="476582"/>
            <a:chExt cx="1066800" cy="1885619"/>
          </a:xfrm>
        </p:grpSpPr>
        <p:sp>
          <p:nvSpPr>
            <p:cNvPr id="38" name="Rounded Rectangle 37"/>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41" name="TextBox 40"/>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42" name="TextBox 41"/>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43" name="Rounded Rectangle 42"/>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44" name="Rounded Rectangle 43"/>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45" name="Rectangle 44"/>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46" name="Rectangle 45"/>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412453160"/>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2" name="TextBox 1"/>
          <p:cNvSpPr txBox="1"/>
          <p:nvPr/>
        </p:nvSpPr>
        <p:spPr>
          <a:xfrm>
            <a:off x="1981202" y="1976735"/>
            <a:ext cx="2743198" cy="461665"/>
          </a:xfrm>
          <a:prstGeom prst="rect">
            <a:avLst/>
          </a:prstGeom>
          <a:noFill/>
        </p:spPr>
        <p:txBody>
          <a:bodyPr wrap="square" rtlCol="0">
            <a:spAutoFit/>
          </a:bodyPr>
          <a:lstStyle/>
          <a:p>
            <a:r>
              <a:rPr lang="en-US" sz="800" b="1" dirty="0" smtClean="0"/>
              <a:t>Results:</a:t>
            </a:r>
          </a:p>
          <a:p>
            <a:r>
              <a:rPr lang="en-US" sz="800" dirty="0"/>
              <a:t> </a:t>
            </a:r>
            <a:r>
              <a:rPr lang="en-US" sz="800" dirty="0" smtClean="0"/>
              <a:t>       Level of Education:     Masters</a:t>
            </a:r>
          </a:p>
          <a:p>
            <a:r>
              <a:rPr lang="en-US" sz="800" dirty="0" smtClean="0"/>
              <a:t>        Field of Education:      Social Sciences</a:t>
            </a:r>
            <a:endParaRPr lang="en-US" sz="800" dirty="0"/>
          </a:p>
        </p:txBody>
      </p:sp>
      <p:grpSp>
        <p:nvGrpSpPr>
          <p:cNvPr id="48" name="Group 47"/>
          <p:cNvGrpSpPr/>
          <p:nvPr/>
        </p:nvGrpSpPr>
        <p:grpSpPr>
          <a:xfrm>
            <a:off x="7543800" y="2667001"/>
            <a:ext cx="1066800" cy="1983670"/>
            <a:chOff x="7543800" y="2667001"/>
            <a:chExt cx="1066800" cy="1983670"/>
          </a:xfrm>
        </p:grpSpPr>
        <p:sp>
          <p:nvSpPr>
            <p:cNvPr id="49" name="Rounded Rectangle 48"/>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51" name="Rounded Rectangle 50"/>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52" name="Group 51"/>
          <p:cNvGrpSpPr/>
          <p:nvPr/>
        </p:nvGrpSpPr>
        <p:grpSpPr>
          <a:xfrm>
            <a:off x="609600" y="743282"/>
            <a:ext cx="1066800" cy="1537747"/>
            <a:chOff x="609600" y="743282"/>
            <a:chExt cx="1066800" cy="1537747"/>
          </a:xfrm>
        </p:grpSpPr>
        <p:sp>
          <p:nvSpPr>
            <p:cNvPr id="53" name="Rounded Rectangle 52"/>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55" name="TextBox 54"/>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56" name="TextBox 55"/>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57" name="Group 56"/>
          <p:cNvGrpSpPr/>
          <p:nvPr/>
        </p:nvGrpSpPr>
        <p:grpSpPr>
          <a:xfrm>
            <a:off x="8686800" y="705181"/>
            <a:ext cx="457200" cy="5771822"/>
            <a:chOff x="8686800" y="705181"/>
            <a:chExt cx="457200" cy="5771822"/>
          </a:xfrm>
        </p:grpSpPr>
        <p:sp>
          <p:nvSpPr>
            <p:cNvPr id="58" name="Rectangle 57"/>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9" name="Rectangle 58"/>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60" name="Group 59"/>
          <p:cNvGrpSpPr/>
          <p:nvPr/>
        </p:nvGrpSpPr>
        <p:grpSpPr>
          <a:xfrm>
            <a:off x="76200" y="705178"/>
            <a:ext cx="457200" cy="5771822"/>
            <a:chOff x="8686800" y="705181"/>
            <a:chExt cx="457200" cy="5771822"/>
          </a:xfrm>
        </p:grpSpPr>
        <p:sp>
          <p:nvSpPr>
            <p:cNvPr id="61" name="Rectangle 60"/>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62" name="Rectangle 61"/>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63" name="Rounded Rectangle 62"/>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65" name="Rectangle 64"/>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66" name="Rounded Rectangle 65"/>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183450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590882"/>
            <a:ext cx="5715000" cy="588611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943100" y="685803"/>
            <a:ext cx="4000500" cy="969496"/>
          </a:xfrm>
          <a:prstGeom prst="rect">
            <a:avLst/>
          </a:prstGeom>
          <a:noFill/>
        </p:spPr>
        <p:txBody>
          <a:bodyPr wrap="square" rtlCol="0">
            <a:spAutoFit/>
          </a:bodyPr>
          <a:lstStyle/>
          <a:p>
            <a:r>
              <a:rPr lang="en-US" sz="1600" b="1" dirty="0" smtClean="0">
                <a:solidFill>
                  <a:schemeClr val="accent6">
                    <a:lumMod val="75000"/>
                  </a:schemeClr>
                </a:solidFill>
              </a:rPr>
              <a:t>Career Guidance</a:t>
            </a:r>
          </a:p>
          <a:p>
            <a:endParaRPr lang="en-US" sz="500" b="1" dirty="0" smtClean="0">
              <a:solidFill>
                <a:schemeClr val="accent6">
                  <a:lumMod val="75000"/>
                </a:schemeClr>
              </a:solidFill>
            </a:endParaRPr>
          </a:p>
          <a:p>
            <a:pPr algn="just"/>
            <a:r>
              <a:rPr lang="en-US" sz="900" dirty="0"/>
              <a:t>If you want to know about a particular </a:t>
            </a:r>
            <a:r>
              <a:rPr lang="en-US" sz="900" dirty="0" smtClean="0"/>
              <a:t>Career or Occupation, </a:t>
            </a:r>
            <a:r>
              <a:rPr lang="en-US" sz="900" dirty="0"/>
              <a:t>its </a:t>
            </a:r>
            <a:r>
              <a:rPr lang="en-US" sz="900" dirty="0" smtClean="0"/>
              <a:t>duties, work environment, related knowledge, skills and abilities, related careers etc., </a:t>
            </a:r>
            <a:r>
              <a:rPr lang="en-US" sz="900" dirty="0"/>
              <a:t>you just need to select a course for details in the search boxes below:</a:t>
            </a:r>
            <a:endParaRPr lang="en-US" sz="800" dirty="0"/>
          </a:p>
          <a:p>
            <a:endParaRPr lang="en-US" sz="9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8633"/>
            <a:ext cx="1276515" cy="830095"/>
          </a:xfrm>
          <a:prstGeom prst="rect">
            <a:avLst/>
          </a:prstGeom>
        </p:spPr>
      </p:pic>
      <p:sp>
        <p:nvSpPr>
          <p:cNvPr id="14" name="Rounded Rectangle 13"/>
          <p:cNvSpPr/>
          <p:nvPr/>
        </p:nvSpPr>
        <p:spPr>
          <a:xfrm>
            <a:off x="1817915" y="5562600"/>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5562599"/>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35433"/>
            <a:ext cx="1299703" cy="6791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3810000" y="747764"/>
            <a:ext cx="2133600" cy="24283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0" name="Pentagon 19"/>
          <p:cNvSpPr/>
          <p:nvPr/>
        </p:nvSpPr>
        <p:spPr>
          <a:xfrm>
            <a:off x="6705602" y="1144425"/>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3404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6019800"/>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sp>
        <p:nvSpPr>
          <p:cNvPr id="38" name="Rounded Rectangle 37"/>
          <p:cNvSpPr/>
          <p:nvPr/>
        </p:nvSpPr>
        <p:spPr>
          <a:xfrm>
            <a:off x="2057400" y="2904959"/>
            <a:ext cx="1752600" cy="1514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39" name="Rectangle 38"/>
          <p:cNvSpPr/>
          <p:nvPr/>
        </p:nvSpPr>
        <p:spPr>
          <a:xfrm>
            <a:off x="2351315" y="3725410"/>
            <a:ext cx="11538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362201" y="3716923"/>
            <a:ext cx="522515" cy="169277"/>
          </a:xfrm>
          <a:prstGeom prst="rect">
            <a:avLst/>
          </a:prstGeom>
          <a:noFill/>
        </p:spPr>
        <p:txBody>
          <a:bodyPr wrap="square" rtlCol="0">
            <a:spAutoFit/>
          </a:bodyPr>
          <a:lstStyle/>
          <a:p>
            <a:r>
              <a:rPr lang="en-US" sz="500" dirty="0" smtClean="0"/>
              <a:t>--Search--</a:t>
            </a:r>
            <a:endParaRPr lang="en-US" sz="500" dirty="0"/>
          </a:p>
        </p:txBody>
      </p:sp>
      <p:sp>
        <p:nvSpPr>
          <p:cNvPr id="41" name="Rectangle 40"/>
          <p:cNvSpPr/>
          <p:nvPr/>
        </p:nvSpPr>
        <p:spPr>
          <a:xfrm>
            <a:off x="2667002" y="4088638"/>
            <a:ext cx="495449" cy="1533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Search</a:t>
            </a:r>
            <a:endParaRPr lang="en-US" sz="2000" dirty="0">
              <a:solidFill>
                <a:schemeClr val="tx1"/>
              </a:solidFill>
            </a:endParaRPr>
          </a:p>
        </p:txBody>
      </p:sp>
      <p:sp>
        <p:nvSpPr>
          <p:cNvPr id="42" name="TextBox 41"/>
          <p:cNvSpPr txBox="1"/>
          <p:nvPr/>
        </p:nvSpPr>
        <p:spPr>
          <a:xfrm>
            <a:off x="2133600" y="2971800"/>
            <a:ext cx="1524000" cy="723275"/>
          </a:xfrm>
          <a:prstGeom prst="rect">
            <a:avLst/>
          </a:prstGeom>
          <a:noFill/>
        </p:spPr>
        <p:txBody>
          <a:bodyPr wrap="square" rtlCol="0">
            <a:spAutoFit/>
          </a:bodyPr>
          <a:lstStyle/>
          <a:p>
            <a:pPr algn="ctr"/>
            <a:r>
              <a:rPr lang="en-US" sz="1000" b="1" dirty="0" smtClean="0">
                <a:solidFill>
                  <a:schemeClr val="tx2">
                    <a:lumMod val="75000"/>
                  </a:schemeClr>
                </a:solidFill>
              </a:rPr>
              <a:t>Search Careers </a:t>
            </a:r>
          </a:p>
          <a:p>
            <a:pPr algn="ctr"/>
            <a:r>
              <a:rPr lang="en-US" sz="1000" b="1" dirty="0" smtClean="0">
                <a:solidFill>
                  <a:schemeClr val="tx2">
                    <a:lumMod val="75000"/>
                  </a:schemeClr>
                </a:solidFill>
              </a:rPr>
              <a:t>through key words</a:t>
            </a:r>
          </a:p>
          <a:p>
            <a:r>
              <a:rPr lang="en-US" sz="600" dirty="0" smtClean="0"/>
              <a:t>Search your desired career through title key words. </a:t>
            </a:r>
            <a:endParaRPr lang="en-US" sz="600" dirty="0"/>
          </a:p>
          <a:p>
            <a:pPr algn="ctr"/>
            <a:endParaRPr lang="en-US" sz="900" b="1" dirty="0">
              <a:solidFill>
                <a:schemeClr val="accent2">
                  <a:lumMod val="75000"/>
                </a:schemeClr>
              </a:solidFill>
            </a:endParaRPr>
          </a:p>
        </p:txBody>
      </p:sp>
      <p:sp>
        <p:nvSpPr>
          <p:cNvPr id="11" name="TextBox 10"/>
          <p:cNvSpPr txBox="1"/>
          <p:nvPr/>
        </p:nvSpPr>
        <p:spPr>
          <a:xfrm>
            <a:off x="2351315" y="3869322"/>
            <a:ext cx="1153887" cy="169277"/>
          </a:xfrm>
          <a:prstGeom prst="rect">
            <a:avLst/>
          </a:prstGeom>
          <a:noFill/>
        </p:spPr>
        <p:txBody>
          <a:bodyPr wrap="square" rtlCol="0">
            <a:spAutoFit/>
          </a:bodyPr>
          <a:lstStyle/>
          <a:p>
            <a:r>
              <a:rPr lang="en-US" sz="500" dirty="0" smtClean="0"/>
              <a:t>Examples: Psychologists, Managers</a:t>
            </a:r>
            <a:endParaRPr lang="en-US" sz="500" dirty="0"/>
          </a:p>
        </p:txBody>
      </p:sp>
      <p:sp>
        <p:nvSpPr>
          <p:cNvPr id="43" name="Rounded Rectangle 42"/>
          <p:cNvSpPr/>
          <p:nvPr/>
        </p:nvSpPr>
        <p:spPr>
          <a:xfrm>
            <a:off x="4114800" y="2895600"/>
            <a:ext cx="1752600" cy="1514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44" name="Rectangle 43"/>
          <p:cNvSpPr/>
          <p:nvPr/>
        </p:nvSpPr>
        <p:spPr>
          <a:xfrm>
            <a:off x="4408715" y="3716050"/>
            <a:ext cx="1153887" cy="143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400716" y="3707564"/>
            <a:ext cx="1009485" cy="169277"/>
          </a:xfrm>
          <a:prstGeom prst="rect">
            <a:avLst/>
          </a:prstGeom>
          <a:noFill/>
        </p:spPr>
        <p:txBody>
          <a:bodyPr wrap="square" rtlCol="0">
            <a:spAutoFit/>
          </a:bodyPr>
          <a:lstStyle/>
          <a:p>
            <a:r>
              <a:rPr lang="en-US" sz="500" dirty="0" smtClean="0"/>
              <a:t>Architecture and Engineering</a:t>
            </a:r>
            <a:endParaRPr lang="en-US" sz="500" dirty="0"/>
          </a:p>
        </p:txBody>
      </p:sp>
      <p:sp>
        <p:nvSpPr>
          <p:cNvPr id="46" name="Rectangle 45"/>
          <p:cNvSpPr/>
          <p:nvPr/>
        </p:nvSpPr>
        <p:spPr>
          <a:xfrm>
            <a:off x="4724402" y="4037679"/>
            <a:ext cx="495449" cy="1533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Browse</a:t>
            </a:r>
            <a:endParaRPr lang="en-US" sz="2000" dirty="0">
              <a:solidFill>
                <a:schemeClr val="tx1"/>
              </a:solidFill>
            </a:endParaRPr>
          </a:p>
        </p:txBody>
      </p:sp>
      <p:sp>
        <p:nvSpPr>
          <p:cNvPr id="47" name="TextBox 46"/>
          <p:cNvSpPr txBox="1"/>
          <p:nvPr/>
        </p:nvSpPr>
        <p:spPr>
          <a:xfrm>
            <a:off x="4191000" y="2971797"/>
            <a:ext cx="1676400" cy="815608"/>
          </a:xfrm>
          <a:prstGeom prst="rect">
            <a:avLst/>
          </a:prstGeom>
          <a:noFill/>
        </p:spPr>
        <p:txBody>
          <a:bodyPr wrap="square" rtlCol="0">
            <a:spAutoFit/>
          </a:bodyPr>
          <a:lstStyle/>
          <a:p>
            <a:pPr algn="ctr"/>
            <a:r>
              <a:rPr lang="en-US" sz="1000" b="1" dirty="0" smtClean="0">
                <a:solidFill>
                  <a:schemeClr val="tx2">
                    <a:lumMod val="75000"/>
                  </a:schemeClr>
                </a:solidFill>
              </a:rPr>
              <a:t>Browse Careers</a:t>
            </a:r>
          </a:p>
          <a:p>
            <a:pPr algn="ctr"/>
            <a:r>
              <a:rPr lang="en-US" sz="1000" b="1" dirty="0" smtClean="0">
                <a:solidFill>
                  <a:schemeClr val="tx2">
                    <a:lumMod val="75000"/>
                  </a:schemeClr>
                </a:solidFill>
              </a:rPr>
              <a:t>through Job Group</a:t>
            </a:r>
          </a:p>
          <a:p>
            <a:r>
              <a:rPr lang="en-US" sz="600" dirty="0" smtClean="0"/>
              <a:t>There are more than 500 career options for you to look at. Find your desired career in one of these job groups.</a:t>
            </a:r>
            <a:endParaRPr lang="en-US" sz="700" dirty="0"/>
          </a:p>
          <a:p>
            <a:pPr algn="ctr"/>
            <a:endParaRPr lang="en-US" sz="900" b="1" dirty="0">
              <a:solidFill>
                <a:schemeClr val="accent2">
                  <a:lumMod val="75000"/>
                </a:schemeClr>
              </a:solidFill>
            </a:endParaRPr>
          </a:p>
        </p:txBody>
      </p:sp>
      <p:sp>
        <p:nvSpPr>
          <p:cNvPr id="12" name="TextBox 11"/>
          <p:cNvSpPr txBox="1"/>
          <p:nvPr/>
        </p:nvSpPr>
        <p:spPr>
          <a:xfrm>
            <a:off x="2710543" y="1524000"/>
            <a:ext cx="3614057" cy="307777"/>
          </a:xfrm>
          <a:prstGeom prst="rect">
            <a:avLst/>
          </a:prstGeom>
          <a:noFill/>
        </p:spPr>
        <p:txBody>
          <a:bodyPr wrap="square" rtlCol="0">
            <a:spAutoFit/>
          </a:bodyPr>
          <a:lstStyle/>
          <a:p>
            <a:r>
              <a:rPr lang="en-US" sz="1400" dirty="0" smtClean="0"/>
              <a:t>What do you want to become?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1828800"/>
            <a:ext cx="3810000" cy="908158"/>
          </a:xfrm>
          <a:prstGeom prst="rect">
            <a:avLst/>
          </a:prstGeom>
        </p:spPr>
      </p:pic>
      <p:sp>
        <p:nvSpPr>
          <p:cNvPr id="50" name="Rounded Rectangle 49"/>
          <p:cNvSpPr/>
          <p:nvPr/>
        </p:nvSpPr>
        <p:spPr>
          <a:xfrm>
            <a:off x="4953000" y="4953000"/>
            <a:ext cx="990600" cy="3130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Jobs</a:t>
            </a:r>
            <a:endParaRPr lang="en-US" sz="700" b="1" dirty="0">
              <a:solidFill>
                <a:schemeClr val="tx1"/>
              </a:solidFill>
            </a:endParaRPr>
          </a:p>
        </p:txBody>
      </p:sp>
      <p:grpSp>
        <p:nvGrpSpPr>
          <p:cNvPr id="36" name="Group 35"/>
          <p:cNvGrpSpPr/>
          <p:nvPr/>
        </p:nvGrpSpPr>
        <p:grpSpPr>
          <a:xfrm>
            <a:off x="7543800" y="705184"/>
            <a:ext cx="1066800" cy="1885619"/>
            <a:chOff x="7543800" y="476582"/>
            <a:chExt cx="1066800" cy="1885619"/>
          </a:xfrm>
        </p:grpSpPr>
        <p:sp>
          <p:nvSpPr>
            <p:cNvPr id="37" name="Rounded Rectangle 36"/>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51" name="TextBox 50"/>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52" name="TextBox 51"/>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53" name="Rounded Rectangle 52"/>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54" name="Rounded Rectangle 53"/>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55" name="Rectangle 54"/>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56" name="Rectangle 55"/>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57" name="Table 56"/>
          <p:cNvGraphicFramePr>
            <a:graphicFrameLocks noGrp="1"/>
          </p:cNvGraphicFramePr>
          <p:nvPr>
            <p:extLst>
              <p:ext uri="{D42A27DB-BD31-4B8C-83A1-F6EECF244321}">
                <p14:modId xmlns:p14="http://schemas.microsoft.com/office/powerpoint/2010/main" val="412453160"/>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58" name="Rounded Rectangle 57"/>
          <p:cNvSpPr/>
          <p:nvPr/>
        </p:nvSpPr>
        <p:spPr>
          <a:xfrm>
            <a:off x="3570513" y="4953000"/>
            <a:ext cx="925287" cy="30891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Degrees/Trainings offered in Pakistan </a:t>
            </a:r>
            <a:endParaRPr lang="en-US" sz="700" b="1" dirty="0">
              <a:solidFill>
                <a:schemeClr val="tx1"/>
              </a:solidFill>
            </a:endParaRPr>
          </a:p>
        </p:txBody>
      </p:sp>
      <p:grpSp>
        <p:nvGrpSpPr>
          <p:cNvPr id="59" name="Group 58"/>
          <p:cNvGrpSpPr/>
          <p:nvPr/>
        </p:nvGrpSpPr>
        <p:grpSpPr>
          <a:xfrm>
            <a:off x="7543800" y="2667001"/>
            <a:ext cx="1066800" cy="1983670"/>
            <a:chOff x="7543800" y="2667001"/>
            <a:chExt cx="1066800" cy="1983670"/>
          </a:xfrm>
        </p:grpSpPr>
        <p:sp>
          <p:nvSpPr>
            <p:cNvPr id="60" name="Rounded Rectangle 5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62" name="Rounded Rectangle 61"/>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63" name="Group 62"/>
          <p:cNvGrpSpPr/>
          <p:nvPr/>
        </p:nvGrpSpPr>
        <p:grpSpPr>
          <a:xfrm>
            <a:off x="609600" y="743282"/>
            <a:ext cx="1066800" cy="1537747"/>
            <a:chOff x="609600" y="743282"/>
            <a:chExt cx="1066800" cy="1537747"/>
          </a:xfrm>
        </p:grpSpPr>
        <p:sp>
          <p:nvSpPr>
            <p:cNvPr id="64" name="Rounded Rectangle 63"/>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66" name="TextBox 65"/>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67" name="TextBox 66"/>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68" name="Group 67"/>
          <p:cNvGrpSpPr/>
          <p:nvPr/>
        </p:nvGrpSpPr>
        <p:grpSpPr>
          <a:xfrm>
            <a:off x="8686800" y="705181"/>
            <a:ext cx="457200" cy="5771822"/>
            <a:chOff x="8686800" y="705181"/>
            <a:chExt cx="457200" cy="5771822"/>
          </a:xfrm>
        </p:grpSpPr>
        <p:sp>
          <p:nvSpPr>
            <p:cNvPr id="69" name="Rectangle 68"/>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70" name="Rectangle 69"/>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71" name="Group 70"/>
          <p:cNvGrpSpPr/>
          <p:nvPr/>
        </p:nvGrpSpPr>
        <p:grpSpPr>
          <a:xfrm>
            <a:off x="76200" y="705178"/>
            <a:ext cx="457200" cy="5771822"/>
            <a:chOff x="8686800" y="705181"/>
            <a:chExt cx="457200" cy="5771822"/>
          </a:xfrm>
        </p:grpSpPr>
        <p:sp>
          <p:nvSpPr>
            <p:cNvPr id="72" name="Rectangle 71"/>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73" name="Rectangle 72"/>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74" name="Rounded Rectangle 73"/>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75" name="Table 74"/>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76" name="Rectangle 75"/>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77" name="Rounded Rectangle 76"/>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2485596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590882"/>
            <a:ext cx="5715000" cy="588611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828800" y="685800"/>
            <a:ext cx="1752600" cy="630942"/>
          </a:xfrm>
          <a:prstGeom prst="rect">
            <a:avLst/>
          </a:prstGeom>
          <a:noFill/>
        </p:spPr>
        <p:txBody>
          <a:bodyPr wrap="square" rtlCol="0">
            <a:spAutoFit/>
          </a:bodyPr>
          <a:lstStyle/>
          <a:p>
            <a:r>
              <a:rPr lang="en-US" sz="1600" b="1" dirty="0" smtClean="0">
                <a:solidFill>
                  <a:schemeClr val="accent6">
                    <a:lumMod val="75000"/>
                  </a:schemeClr>
                </a:solidFill>
              </a:rPr>
              <a:t>Career Guidance</a:t>
            </a:r>
            <a:endParaRPr lang="en-US" sz="1000" b="1" dirty="0" smtClean="0">
              <a:solidFill>
                <a:schemeClr val="accent6">
                  <a:lumMod val="75000"/>
                </a:schemeClr>
              </a:solidFill>
            </a:endParaRPr>
          </a:p>
          <a:p>
            <a:endParaRPr lang="en-US" sz="1000" dirty="0" smtClean="0"/>
          </a:p>
          <a:p>
            <a:r>
              <a:rPr lang="en-US" sz="900" dirty="0" smtClean="0"/>
              <a:t>	</a:t>
            </a:r>
            <a:endParaRPr lang="en-US" sz="900" dirty="0"/>
          </a:p>
        </p:txBody>
      </p:sp>
      <p:graphicFrame>
        <p:nvGraphicFramePr>
          <p:cNvPr id="8" name="Table 7"/>
          <p:cNvGraphicFramePr>
            <a:graphicFrameLocks noGrp="1"/>
          </p:cNvGraphicFramePr>
          <p:nvPr>
            <p:extLst>
              <p:ext uri="{D42A27DB-BD31-4B8C-83A1-F6EECF244321}">
                <p14:modId xmlns:p14="http://schemas.microsoft.com/office/powerpoint/2010/main" val="789919429"/>
              </p:ext>
            </p:extLst>
          </p:nvPr>
        </p:nvGraphicFramePr>
        <p:xfrm>
          <a:off x="1828800" y="1550124"/>
          <a:ext cx="4114800" cy="1421676"/>
        </p:xfrm>
        <a:graphic>
          <a:graphicData uri="http://schemas.openxmlformats.org/drawingml/2006/table">
            <a:tbl>
              <a:tblPr firstRow="1" bandRow="1">
                <a:tableStyleId>{9D7B26C5-4107-4FEC-AEDC-1716B250A1EF}</a:tableStyleId>
              </a:tblPr>
              <a:tblGrid>
                <a:gridCol w="1600200"/>
                <a:gridCol w="2514600"/>
              </a:tblGrid>
              <a:tr h="228600">
                <a:tc>
                  <a:txBody>
                    <a:bodyPr/>
                    <a:lstStyle/>
                    <a:p>
                      <a:pPr algn="ctr"/>
                      <a:r>
                        <a:rPr lang="en-US" sz="900" b="1" dirty="0" smtClean="0"/>
                        <a:t>Career Options</a:t>
                      </a:r>
                      <a:endParaRPr lang="en-US" sz="900" b="1"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pPr algn="ctr"/>
                      <a:r>
                        <a:rPr lang="en-US" sz="900" dirty="0" smtClean="0"/>
                        <a:t>Job Group</a:t>
                      </a:r>
                      <a:endParaRPr lang="en-US" sz="900" dirty="0"/>
                    </a:p>
                  </a:txBody>
                  <a:tcPr>
                    <a:lnL>
                      <a:noFill/>
                    </a:lnL>
                    <a:lnR>
                      <a:noFill/>
                    </a:lnR>
                    <a:lnT w="12700" cmpd="sng">
                      <a:noFill/>
                    </a:lnT>
                    <a:lnB>
                      <a:noFill/>
                    </a:lnB>
                    <a:lnTlToBr w="12700" cmpd="sng">
                      <a:noFill/>
                      <a:prstDash val="solid"/>
                    </a:lnTlToBr>
                    <a:lnBlToTr w="12700" cmpd="sng">
                      <a:noFill/>
                      <a:prstDash val="solid"/>
                    </a:lnBlToTr>
                  </a:tcPr>
                </a:tc>
              </a:tr>
              <a:tr h="362223">
                <a:tc>
                  <a:txBody>
                    <a:bodyPr/>
                    <a:lstStyle/>
                    <a:p>
                      <a:r>
                        <a:rPr lang="en-US" sz="800" b="0" dirty="0" smtClean="0"/>
                        <a:t>Economists</a:t>
                      </a:r>
                      <a:endParaRPr lang="en-US" sz="8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800" b="0" dirty="0" smtClean="0"/>
                        <a:t>Life, Physical</a:t>
                      </a:r>
                      <a:r>
                        <a:rPr lang="en-US" sz="800" b="0" baseline="0" dirty="0" smtClean="0"/>
                        <a:t> and Social Science Careers</a:t>
                      </a:r>
                      <a:endParaRPr lang="en-US" sz="800" b="0" dirty="0"/>
                    </a:p>
                  </a:txBody>
                  <a:tcPr>
                    <a:lnL>
                      <a:noFill/>
                    </a:lnL>
                    <a:lnR>
                      <a:noFill/>
                    </a:lnR>
                    <a:lnT w="12700" cmpd="sng">
                      <a:noFill/>
                    </a:lnT>
                    <a:lnB>
                      <a:noFill/>
                    </a:lnB>
                    <a:lnTlToBr w="12700" cmpd="sng">
                      <a:noFill/>
                      <a:prstDash val="solid"/>
                    </a:lnTlToBr>
                    <a:lnBlToTr w="12700" cmpd="sng">
                      <a:noFill/>
                      <a:prstDash val="solid"/>
                    </a:lnBlToTr>
                  </a:tcPr>
                </a:tc>
              </a:tr>
              <a:tr h="468630">
                <a:tc>
                  <a:txBody>
                    <a:bodyPr/>
                    <a:lstStyle/>
                    <a:p>
                      <a:r>
                        <a:rPr lang="en-US" sz="800" b="0" dirty="0" smtClean="0"/>
                        <a:t>Environmental Economists</a:t>
                      </a:r>
                      <a:endParaRPr lang="en-US" sz="8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t>Life, Physical</a:t>
                      </a:r>
                      <a:r>
                        <a:rPr lang="en-US" sz="800" b="0" baseline="0" dirty="0" smtClean="0"/>
                        <a:t> and Social Science Careers</a:t>
                      </a:r>
                      <a:endParaRPr lang="en-US" sz="800" b="0" dirty="0" smtClean="0"/>
                    </a:p>
                    <a:p>
                      <a:endParaRPr lang="en-US" sz="800" b="0" dirty="0"/>
                    </a:p>
                  </a:txBody>
                  <a:tcPr>
                    <a:lnL>
                      <a:noFill/>
                    </a:lnL>
                    <a:lnR>
                      <a:noFill/>
                    </a:lnR>
                    <a:lnT w="12700" cmpd="sng">
                      <a:noFill/>
                    </a:lnT>
                    <a:lnB>
                      <a:noFill/>
                    </a:lnB>
                    <a:lnTlToBr w="12700" cmpd="sng">
                      <a:noFill/>
                      <a:prstDash val="solid"/>
                    </a:lnTlToBr>
                    <a:lnBlToTr w="12700" cmpd="sng">
                      <a:noFill/>
                      <a:prstDash val="solid"/>
                    </a:lnBlToTr>
                  </a:tcPr>
                </a:tc>
              </a:tr>
              <a:tr h="362223">
                <a:tc>
                  <a:txBody>
                    <a:bodyPr/>
                    <a:lstStyle/>
                    <a:p>
                      <a:r>
                        <a:rPr lang="en-US" sz="800" b="0" dirty="0" smtClean="0"/>
                        <a:t>Economics Teachers</a:t>
                      </a:r>
                      <a:endParaRPr lang="en-US" sz="800" b="0"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800" b="0" dirty="0" smtClean="0"/>
                        <a:t>Education</a:t>
                      </a:r>
                      <a:endParaRPr lang="en-US" sz="800" b="0" dirty="0"/>
                    </a:p>
                  </a:txBody>
                  <a:tcPr>
                    <a:lnL>
                      <a:noFill/>
                    </a:lnL>
                    <a:lnR>
                      <a:noFill/>
                    </a:lnR>
                    <a:lnT>
                      <a:noFill/>
                    </a:lnT>
                    <a:lnB>
                      <a:noFill/>
                    </a:lnB>
                    <a:lnTlToBr w="12700" cmpd="sng">
                      <a:noFill/>
                      <a:prstDash val="solid"/>
                    </a:lnTlToBr>
                    <a:lnBlToTr w="12700" cmpd="sng">
                      <a:noFill/>
                      <a:prstDash val="solid"/>
                    </a:lnBlToTr>
                  </a:tcPr>
                </a:tc>
              </a:tr>
            </a:tbl>
          </a:graphicData>
        </a:graphic>
      </p:graphicFrame>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8633"/>
            <a:ext cx="1276515" cy="830095"/>
          </a:xfrm>
          <a:prstGeom prst="rect">
            <a:avLst/>
          </a:prstGeom>
        </p:spPr>
      </p:pic>
      <p:sp>
        <p:nvSpPr>
          <p:cNvPr id="14" name="Rounded Rectangle 13"/>
          <p:cNvSpPr/>
          <p:nvPr/>
        </p:nvSpPr>
        <p:spPr>
          <a:xfrm>
            <a:off x="1817915" y="4191000"/>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4190999"/>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35433"/>
            <a:ext cx="1299703" cy="6791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3505200" y="747764"/>
            <a:ext cx="2438400" cy="24283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20" name="Pentagon 19"/>
          <p:cNvSpPr/>
          <p:nvPr/>
        </p:nvSpPr>
        <p:spPr>
          <a:xfrm>
            <a:off x="6705602" y="1144425"/>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3404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4648200"/>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sp>
        <p:nvSpPr>
          <p:cNvPr id="2" name="TextBox 1"/>
          <p:cNvSpPr txBox="1"/>
          <p:nvPr/>
        </p:nvSpPr>
        <p:spPr>
          <a:xfrm>
            <a:off x="1752601" y="1219200"/>
            <a:ext cx="3009900" cy="215444"/>
          </a:xfrm>
          <a:prstGeom prst="rect">
            <a:avLst/>
          </a:prstGeom>
          <a:noFill/>
        </p:spPr>
        <p:txBody>
          <a:bodyPr wrap="square" rtlCol="0">
            <a:spAutoFit/>
          </a:bodyPr>
          <a:lstStyle/>
          <a:p>
            <a:r>
              <a:rPr lang="en-US" sz="800" b="1" dirty="0" smtClean="0"/>
              <a:t>Search Results for ECONOMISTS</a:t>
            </a:r>
            <a:endParaRPr lang="en-US" sz="800" b="1" dirty="0"/>
          </a:p>
        </p:txBody>
      </p:sp>
      <p:grpSp>
        <p:nvGrpSpPr>
          <p:cNvPr id="25" name="Group 24"/>
          <p:cNvGrpSpPr/>
          <p:nvPr/>
        </p:nvGrpSpPr>
        <p:grpSpPr>
          <a:xfrm>
            <a:off x="7543800" y="705184"/>
            <a:ext cx="1066800" cy="1885619"/>
            <a:chOff x="7543800" y="476582"/>
            <a:chExt cx="1066800" cy="1885619"/>
          </a:xfrm>
        </p:grpSpPr>
        <p:sp>
          <p:nvSpPr>
            <p:cNvPr id="29" name="Rounded Rectangle 28"/>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33" name="TextBox 32"/>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34" name="TextBox 33"/>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35" name="Rounded Rectangle 34"/>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36" name="Rounded Rectangle 35"/>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37" name="Rectangle 36"/>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38" name="Rectangle 37"/>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412453160"/>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grpSp>
        <p:nvGrpSpPr>
          <p:cNvPr id="40" name="Group 39"/>
          <p:cNvGrpSpPr/>
          <p:nvPr/>
        </p:nvGrpSpPr>
        <p:grpSpPr>
          <a:xfrm>
            <a:off x="7543800" y="2667001"/>
            <a:ext cx="1066800" cy="1983670"/>
            <a:chOff x="7543800" y="2667001"/>
            <a:chExt cx="1066800" cy="1983670"/>
          </a:xfrm>
        </p:grpSpPr>
        <p:sp>
          <p:nvSpPr>
            <p:cNvPr id="41" name="Rounded Rectangle 40"/>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43" name="Rounded Rectangle 42"/>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44" name="Group 43"/>
          <p:cNvGrpSpPr/>
          <p:nvPr/>
        </p:nvGrpSpPr>
        <p:grpSpPr>
          <a:xfrm>
            <a:off x="609600" y="743282"/>
            <a:ext cx="1066800" cy="1537747"/>
            <a:chOff x="609600" y="743282"/>
            <a:chExt cx="1066800" cy="1537747"/>
          </a:xfrm>
        </p:grpSpPr>
        <p:sp>
          <p:nvSpPr>
            <p:cNvPr id="45" name="Rounded Rectangle 44"/>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47" name="TextBox 46"/>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48" name="TextBox 47"/>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49" name="Group 48"/>
          <p:cNvGrpSpPr/>
          <p:nvPr/>
        </p:nvGrpSpPr>
        <p:grpSpPr>
          <a:xfrm>
            <a:off x="8686800" y="705181"/>
            <a:ext cx="457200" cy="5771822"/>
            <a:chOff x="8686800" y="705181"/>
            <a:chExt cx="457200" cy="5771822"/>
          </a:xfrm>
        </p:grpSpPr>
        <p:sp>
          <p:nvSpPr>
            <p:cNvPr id="50" name="Rectangle 49"/>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1" name="Rectangle 50"/>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52" name="Group 51"/>
          <p:cNvGrpSpPr/>
          <p:nvPr/>
        </p:nvGrpSpPr>
        <p:grpSpPr>
          <a:xfrm>
            <a:off x="76200" y="705178"/>
            <a:ext cx="457200" cy="5771822"/>
            <a:chOff x="8686800" y="705181"/>
            <a:chExt cx="457200" cy="5771822"/>
          </a:xfrm>
        </p:grpSpPr>
        <p:sp>
          <p:nvSpPr>
            <p:cNvPr id="53" name="Rectangle 52"/>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4" name="Rectangle 53"/>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55" name="Rounded Rectangle 54"/>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56" name="Table 55"/>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57" name="Rectangle 56"/>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58" name="Rounded Rectangle 57"/>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2069502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590882"/>
            <a:ext cx="5715000" cy="588611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828800" y="685800"/>
            <a:ext cx="1752600" cy="630942"/>
          </a:xfrm>
          <a:prstGeom prst="rect">
            <a:avLst/>
          </a:prstGeom>
          <a:noFill/>
        </p:spPr>
        <p:txBody>
          <a:bodyPr wrap="square" rtlCol="0">
            <a:spAutoFit/>
          </a:bodyPr>
          <a:lstStyle/>
          <a:p>
            <a:r>
              <a:rPr lang="en-US" sz="1600" b="1" dirty="0" smtClean="0">
                <a:solidFill>
                  <a:schemeClr val="accent6">
                    <a:lumMod val="75000"/>
                  </a:schemeClr>
                </a:solidFill>
              </a:rPr>
              <a:t>Career Guidance</a:t>
            </a:r>
            <a:endParaRPr lang="en-US" sz="1000" b="1" dirty="0" smtClean="0">
              <a:solidFill>
                <a:schemeClr val="accent6">
                  <a:lumMod val="75000"/>
                </a:schemeClr>
              </a:solidFill>
            </a:endParaRPr>
          </a:p>
          <a:p>
            <a:endParaRPr lang="en-US" sz="1000" dirty="0" smtClean="0"/>
          </a:p>
          <a:p>
            <a:r>
              <a:rPr lang="en-US" sz="900" dirty="0" smtClean="0"/>
              <a:t>	</a:t>
            </a:r>
            <a:endParaRPr lang="en-US" sz="900" dirty="0"/>
          </a:p>
        </p:txBody>
      </p:sp>
      <p:graphicFrame>
        <p:nvGraphicFramePr>
          <p:cNvPr id="8" name="Table 7"/>
          <p:cNvGraphicFramePr>
            <a:graphicFrameLocks noGrp="1"/>
          </p:cNvGraphicFramePr>
          <p:nvPr>
            <p:extLst>
              <p:ext uri="{D42A27DB-BD31-4B8C-83A1-F6EECF244321}">
                <p14:modId xmlns:p14="http://schemas.microsoft.com/office/powerpoint/2010/main" val="352161198"/>
              </p:ext>
            </p:extLst>
          </p:nvPr>
        </p:nvGraphicFramePr>
        <p:xfrm>
          <a:off x="1828800" y="1550124"/>
          <a:ext cx="4114800" cy="1783899"/>
        </p:xfrm>
        <a:graphic>
          <a:graphicData uri="http://schemas.openxmlformats.org/drawingml/2006/table">
            <a:tbl>
              <a:tblPr firstRow="1" bandRow="1">
                <a:tableStyleId>{9D7B26C5-4107-4FEC-AEDC-1716B250A1EF}</a:tableStyleId>
              </a:tblPr>
              <a:tblGrid>
                <a:gridCol w="1600200"/>
                <a:gridCol w="2514600"/>
              </a:tblGrid>
              <a:tr h="228600">
                <a:tc>
                  <a:txBody>
                    <a:bodyPr/>
                    <a:lstStyle/>
                    <a:p>
                      <a:pPr algn="ctr"/>
                      <a:r>
                        <a:rPr lang="en-US" sz="900" b="1" dirty="0" smtClean="0"/>
                        <a:t>Career Options</a:t>
                      </a:r>
                      <a:endParaRPr lang="en-US" sz="900" b="1"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pPr algn="ctr"/>
                      <a:r>
                        <a:rPr lang="en-US" sz="900" dirty="0" smtClean="0"/>
                        <a:t>Job Group</a:t>
                      </a:r>
                      <a:endParaRPr lang="en-US" sz="900" dirty="0"/>
                    </a:p>
                  </a:txBody>
                  <a:tcPr>
                    <a:lnL>
                      <a:noFill/>
                    </a:lnL>
                    <a:lnR>
                      <a:noFill/>
                    </a:lnR>
                    <a:lnT w="12700" cmpd="sng">
                      <a:noFill/>
                    </a:lnT>
                    <a:lnB>
                      <a:noFill/>
                    </a:lnB>
                    <a:lnTlToBr w="12700" cmpd="sng">
                      <a:noFill/>
                      <a:prstDash val="solid"/>
                    </a:lnTlToBr>
                    <a:lnBlToTr w="12700" cmpd="sng">
                      <a:noFill/>
                      <a:prstDash val="solid"/>
                    </a:lnBlToTr>
                  </a:tcPr>
                </a:tc>
              </a:tr>
              <a:tr h="362223">
                <a:tc>
                  <a:txBody>
                    <a:bodyPr/>
                    <a:lstStyle/>
                    <a:p>
                      <a:r>
                        <a:rPr lang="en-US" sz="800" b="0" dirty="0" smtClean="0"/>
                        <a:t>Biological</a:t>
                      </a:r>
                      <a:r>
                        <a:rPr lang="en-US" sz="800" b="0" baseline="0" dirty="0" smtClean="0"/>
                        <a:t> Technicians</a:t>
                      </a:r>
                      <a:endParaRPr lang="en-US" sz="8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800" b="0" dirty="0" smtClean="0"/>
                        <a:t>Life, Physical</a:t>
                      </a:r>
                      <a:r>
                        <a:rPr lang="en-US" sz="800" b="0" baseline="0" dirty="0" smtClean="0"/>
                        <a:t> and Social Science Careers</a:t>
                      </a:r>
                      <a:endParaRPr lang="en-US" sz="800" b="0" dirty="0"/>
                    </a:p>
                  </a:txBody>
                  <a:tcPr>
                    <a:lnL>
                      <a:noFill/>
                    </a:lnL>
                    <a:lnR>
                      <a:noFill/>
                    </a:lnR>
                    <a:lnT w="12700" cmpd="sng">
                      <a:noFill/>
                    </a:lnT>
                    <a:lnB>
                      <a:noFill/>
                    </a:lnB>
                    <a:lnTlToBr w="12700" cmpd="sng">
                      <a:noFill/>
                      <a:prstDash val="solid"/>
                    </a:lnTlToBr>
                    <a:lnBlToTr w="12700" cmpd="sng">
                      <a:noFill/>
                      <a:prstDash val="solid"/>
                    </a:lnBlToTr>
                  </a:tcPr>
                </a:tc>
              </a:tr>
              <a:tr h="468630">
                <a:tc>
                  <a:txBody>
                    <a:bodyPr/>
                    <a:lstStyle/>
                    <a:p>
                      <a:r>
                        <a:rPr lang="en-US" sz="800" b="0" dirty="0" smtClean="0"/>
                        <a:t>Chemical Technicians</a:t>
                      </a:r>
                      <a:endParaRPr lang="en-US" sz="8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t>Life, Physical</a:t>
                      </a:r>
                      <a:r>
                        <a:rPr lang="en-US" sz="800" b="0" baseline="0" dirty="0" smtClean="0"/>
                        <a:t> and Social Science Careers</a:t>
                      </a:r>
                      <a:endParaRPr lang="en-US" sz="800" b="0" dirty="0" smtClean="0"/>
                    </a:p>
                    <a:p>
                      <a:endParaRPr lang="en-US" sz="800" b="0" dirty="0"/>
                    </a:p>
                  </a:txBody>
                  <a:tcPr>
                    <a:lnL>
                      <a:noFill/>
                    </a:lnL>
                    <a:lnR>
                      <a:noFill/>
                    </a:lnR>
                    <a:lnT w="12700" cmpd="sng">
                      <a:noFill/>
                    </a:lnT>
                    <a:lnB>
                      <a:noFill/>
                    </a:lnB>
                    <a:lnTlToBr w="12700" cmpd="sng">
                      <a:noFill/>
                      <a:prstDash val="solid"/>
                    </a:lnTlToBr>
                    <a:lnBlToTr w="12700" cmpd="sng">
                      <a:noFill/>
                      <a:prstDash val="solid"/>
                    </a:lnBlToTr>
                  </a:tcPr>
                </a:tc>
              </a:tr>
              <a:tr h="362223">
                <a:tc>
                  <a:txBody>
                    <a:bodyPr/>
                    <a:lstStyle/>
                    <a:p>
                      <a:r>
                        <a:rPr lang="en-US" sz="800" b="0" dirty="0" smtClean="0"/>
                        <a:t>Economists</a:t>
                      </a:r>
                      <a:endParaRPr lang="en-US" sz="800" b="0"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t>Life, Physical</a:t>
                      </a:r>
                      <a:r>
                        <a:rPr lang="en-US" sz="800" b="0" baseline="0" dirty="0" smtClean="0"/>
                        <a:t> and Social Science Careers</a:t>
                      </a:r>
                      <a:endParaRPr lang="en-US" sz="800" b="0" dirty="0" smtClean="0"/>
                    </a:p>
                    <a:p>
                      <a:endParaRPr lang="en-US" sz="800" b="0" dirty="0"/>
                    </a:p>
                  </a:txBody>
                  <a:tcPr>
                    <a:lnL>
                      <a:noFill/>
                    </a:lnL>
                    <a:lnR>
                      <a:noFill/>
                    </a:lnR>
                    <a:lnT>
                      <a:noFill/>
                    </a:lnT>
                    <a:lnB>
                      <a:noFill/>
                    </a:lnB>
                    <a:lnTlToBr w="12700" cmpd="sng">
                      <a:noFill/>
                      <a:prstDash val="solid"/>
                    </a:lnTlToBr>
                    <a:lnBlToTr w="12700" cmpd="sng">
                      <a:noFill/>
                      <a:prstDash val="solid"/>
                    </a:lnBlToTr>
                  </a:tcPr>
                </a:tc>
              </a:tr>
              <a:tr h="362223">
                <a:tc>
                  <a:txBody>
                    <a:bodyPr/>
                    <a:lstStyle/>
                    <a:p>
                      <a:r>
                        <a:rPr lang="en-US" sz="800" b="0" dirty="0" smtClean="0"/>
                        <a:t>Historians</a:t>
                      </a:r>
                      <a:endParaRPr lang="en-US" sz="800" b="0"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t>Life, Physical</a:t>
                      </a:r>
                      <a:r>
                        <a:rPr lang="en-US" sz="800" b="0" baseline="0" dirty="0" smtClean="0"/>
                        <a:t> and Social Science Careers</a:t>
                      </a:r>
                      <a:endParaRPr lang="en-US" sz="800" b="0" dirty="0" smtClean="0"/>
                    </a:p>
                    <a:p>
                      <a:endParaRPr lang="en-US" sz="800" b="0" dirty="0"/>
                    </a:p>
                  </a:txBody>
                  <a:tcPr>
                    <a:lnL>
                      <a:noFill/>
                    </a:lnL>
                    <a:lnR>
                      <a:noFill/>
                    </a:lnR>
                    <a:lnT>
                      <a:noFill/>
                    </a:lnT>
                    <a:lnB>
                      <a:noFill/>
                    </a:lnB>
                    <a:lnTlToBr w="12700" cmpd="sng">
                      <a:noFill/>
                      <a:prstDash val="solid"/>
                    </a:lnTlToBr>
                    <a:lnBlToTr w="12700" cmpd="sng">
                      <a:noFill/>
                      <a:prstDash val="solid"/>
                    </a:lnBlToTr>
                  </a:tcPr>
                </a:tc>
              </a:tr>
            </a:tbl>
          </a:graphicData>
        </a:graphic>
      </p:graphicFrame>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768633"/>
            <a:ext cx="1276515" cy="830095"/>
          </a:xfrm>
          <a:prstGeom prst="rect">
            <a:avLst/>
          </a:prstGeom>
        </p:spPr>
      </p:pic>
      <p:sp>
        <p:nvSpPr>
          <p:cNvPr id="14" name="Rounded Rectangle 13"/>
          <p:cNvSpPr/>
          <p:nvPr/>
        </p:nvSpPr>
        <p:spPr>
          <a:xfrm>
            <a:off x="1817915" y="4191000"/>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4190999"/>
            <a:ext cx="1981200" cy="37324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35433"/>
            <a:ext cx="1299703" cy="67916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3505200" y="747764"/>
            <a:ext cx="2438400" cy="24283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8" name="Rounded Rectangle 17"/>
          <p:cNvSpPr/>
          <p:nvPr/>
        </p:nvSpPr>
        <p:spPr>
          <a:xfrm>
            <a:off x="2362199" y="3602327"/>
            <a:ext cx="895351" cy="360073"/>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related Degrees/Trainings in Pakistan</a:t>
            </a:r>
            <a:endParaRPr lang="en-US" sz="700" b="1" dirty="0">
              <a:solidFill>
                <a:schemeClr val="tx1"/>
              </a:solidFill>
            </a:endParaRPr>
          </a:p>
        </p:txBody>
      </p:sp>
      <p:sp>
        <p:nvSpPr>
          <p:cNvPr id="19" name="Rounded Rectangle 18"/>
          <p:cNvSpPr/>
          <p:nvPr/>
        </p:nvSpPr>
        <p:spPr>
          <a:xfrm>
            <a:off x="4267200" y="3735274"/>
            <a:ext cx="990600" cy="15092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related Jobs</a:t>
            </a:r>
            <a:endParaRPr lang="en-US" sz="700" b="1" dirty="0">
              <a:solidFill>
                <a:schemeClr val="tx1"/>
              </a:solidFill>
            </a:endParaRPr>
          </a:p>
        </p:txBody>
      </p:sp>
      <p:sp>
        <p:nvSpPr>
          <p:cNvPr id="20" name="Pentagon 19"/>
          <p:cNvSpPr/>
          <p:nvPr/>
        </p:nvSpPr>
        <p:spPr>
          <a:xfrm>
            <a:off x="6705602" y="1144425"/>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963" y="1634040"/>
            <a:ext cx="609639" cy="12398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4648200"/>
            <a:ext cx="762149" cy="154999"/>
          </a:xfrm>
          <a:prstGeom prst="rect">
            <a:avLst/>
          </a:prstGeom>
        </p:spPr>
      </p:pic>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sp>
        <p:nvSpPr>
          <p:cNvPr id="2" name="TextBox 1"/>
          <p:cNvSpPr txBox="1"/>
          <p:nvPr/>
        </p:nvSpPr>
        <p:spPr>
          <a:xfrm>
            <a:off x="1752601" y="1219200"/>
            <a:ext cx="3009900" cy="338554"/>
          </a:xfrm>
          <a:prstGeom prst="rect">
            <a:avLst/>
          </a:prstGeom>
          <a:noFill/>
        </p:spPr>
        <p:txBody>
          <a:bodyPr wrap="square" rtlCol="0">
            <a:spAutoFit/>
          </a:bodyPr>
          <a:lstStyle/>
          <a:p>
            <a:r>
              <a:rPr lang="en-US" sz="800" b="1" dirty="0" smtClean="0"/>
              <a:t>Search Results for LIFE, PHYSICAL AND SOCIAL SCIENCE CAREERS</a:t>
            </a:r>
            <a:endParaRPr lang="en-US" sz="800" b="1" dirty="0"/>
          </a:p>
          <a:p>
            <a:endParaRPr lang="en-US" sz="800" b="1" dirty="0"/>
          </a:p>
        </p:txBody>
      </p:sp>
      <p:grpSp>
        <p:nvGrpSpPr>
          <p:cNvPr id="25" name="Group 24"/>
          <p:cNvGrpSpPr/>
          <p:nvPr/>
        </p:nvGrpSpPr>
        <p:grpSpPr>
          <a:xfrm>
            <a:off x="7543800" y="705184"/>
            <a:ext cx="1066800" cy="1885619"/>
            <a:chOff x="7543800" y="476582"/>
            <a:chExt cx="1066800" cy="1885619"/>
          </a:xfrm>
        </p:grpSpPr>
        <p:sp>
          <p:nvSpPr>
            <p:cNvPr id="29" name="Rounded Rectangle 28"/>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33" name="TextBox 32"/>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34" name="TextBox 33"/>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35" name="Rounded Rectangle 34"/>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36" name="Rounded Rectangle 35"/>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37" name="Rectangle 36"/>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38" name="Rectangle 37"/>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3272208002"/>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grpSp>
        <p:nvGrpSpPr>
          <p:cNvPr id="40" name="Group 39"/>
          <p:cNvGrpSpPr/>
          <p:nvPr/>
        </p:nvGrpSpPr>
        <p:grpSpPr>
          <a:xfrm>
            <a:off x="7543800" y="2667001"/>
            <a:ext cx="1066800" cy="1983670"/>
            <a:chOff x="7543800" y="2667001"/>
            <a:chExt cx="1066800" cy="1983670"/>
          </a:xfrm>
        </p:grpSpPr>
        <p:sp>
          <p:nvSpPr>
            <p:cNvPr id="41" name="Rounded Rectangle 40"/>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43" name="Rounded Rectangle 42"/>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44" name="Group 43"/>
          <p:cNvGrpSpPr/>
          <p:nvPr/>
        </p:nvGrpSpPr>
        <p:grpSpPr>
          <a:xfrm>
            <a:off x="609600" y="743282"/>
            <a:ext cx="1066800" cy="1537747"/>
            <a:chOff x="609600" y="743282"/>
            <a:chExt cx="1066800" cy="1537747"/>
          </a:xfrm>
        </p:grpSpPr>
        <p:sp>
          <p:nvSpPr>
            <p:cNvPr id="45" name="Rounded Rectangle 44"/>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47" name="TextBox 46"/>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48" name="TextBox 47"/>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49" name="Group 48"/>
          <p:cNvGrpSpPr/>
          <p:nvPr/>
        </p:nvGrpSpPr>
        <p:grpSpPr>
          <a:xfrm>
            <a:off x="8686800" y="705181"/>
            <a:ext cx="457200" cy="5771822"/>
            <a:chOff x="8686800" y="705181"/>
            <a:chExt cx="457200" cy="5771822"/>
          </a:xfrm>
        </p:grpSpPr>
        <p:sp>
          <p:nvSpPr>
            <p:cNvPr id="50" name="Rectangle 49"/>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1" name="Rectangle 50"/>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52" name="Group 51"/>
          <p:cNvGrpSpPr/>
          <p:nvPr/>
        </p:nvGrpSpPr>
        <p:grpSpPr>
          <a:xfrm>
            <a:off x="76200" y="705178"/>
            <a:ext cx="457200" cy="5771822"/>
            <a:chOff x="8686800" y="705181"/>
            <a:chExt cx="457200" cy="5771822"/>
          </a:xfrm>
        </p:grpSpPr>
        <p:sp>
          <p:nvSpPr>
            <p:cNvPr id="53" name="Rectangle 52"/>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4" name="Rectangle 53"/>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55" name="Rounded Rectangle 54"/>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56" name="Table 55"/>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57" name="Rectangle 56"/>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58" name="Rounded Rectangle 57"/>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376019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62283"/>
            <a:ext cx="2133600" cy="11319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Rectangle 4"/>
          <p:cNvSpPr/>
          <p:nvPr/>
        </p:nvSpPr>
        <p:spPr>
          <a:xfrm>
            <a:off x="1752600" y="590882"/>
            <a:ext cx="5715000" cy="588611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TextBox 5"/>
          <p:cNvSpPr txBox="1"/>
          <p:nvPr/>
        </p:nvSpPr>
        <p:spPr>
          <a:xfrm>
            <a:off x="1905000" y="667085"/>
            <a:ext cx="1752600" cy="846386"/>
          </a:xfrm>
          <a:prstGeom prst="rect">
            <a:avLst/>
          </a:prstGeom>
          <a:noFill/>
        </p:spPr>
        <p:txBody>
          <a:bodyPr wrap="square" rtlCol="0">
            <a:spAutoFit/>
          </a:bodyPr>
          <a:lstStyle/>
          <a:p>
            <a:r>
              <a:rPr lang="en-US" sz="1600" b="1" dirty="0" smtClean="0">
                <a:solidFill>
                  <a:schemeClr val="accent6">
                    <a:lumMod val="75000"/>
                  </a:schemeClr>
                </a:solidFill>
              </a:rPr>
              <a:t>Career Guidance</a:t>
            </a:r>
            <a:endParaRPr lang="en-US" sz="1000" b="1" dirty="0" smtClean="0">
              <a:solidFill>
                <a:schemeClr val="accent6">
                  <a:lumMod val="75000"/>
                </a:schemeClr>
              </a:solidFill>
            </a:endParaRPr>
          </a:p>
          <a:p>
            <a:endParaRPr lang="en-US" sz="400" b="1" dirty="0">
              <a:solidFill>
                <a:schemeClr val="accent6">
                  <a:lumMod val="75000"/>
                </a:schemeClr>
              </a:solidFill>
            </a:endParaRPr>
          </a:p>
          <a:p>
            <a:r>
              <a:rPr lang="en-US" sz="1000" b="1" dirty="0" smtClean="0">
                <a:solidFill>
                  <a:schemeClr val="accent6">
                    <a:lumMod val="75000"/>
                  </a:schemeClr>
                </a:solidFill>
              </a:rPr>
              <a:t>Human Resources Specialists</a:t>
            </a:r>
          </a:p>
          <a:p>
            <a:endParaRPr lang="en-US" sz="1000" dirty="0" smtClean="0"/>
          </a:p>
          <a:p>
            <a:r>
              <a:rPr lang="en-US" sz="900" dirty="0" smtClean="0"/>
              <a:t>	</a:t>
            </a:r>
            <a:endParaRPr lang="en-US" sz="900" dirty="0"/>
          </a:p>
        </p:txBody>
      </p:sp>
      <p:graphicFrame>
        <p:nvGraphicFramePr>
          <p:cNvPr id="8" name="Table 7"/>
          <p:cNvGraphicFramePr>
            <a:graphicFrameLocks noGrp="1"/>
          </p:cNvGraphicFramePr>
          <p:nvPr>
            <p:extLst>
              <p:ext uri="{D42A27DB-BD31-4B8C-83A1-F6EECF244321}">
                <p14:modId xmlns:p14="http://schemas.microsoft.com/office/powerpoint/2010/main" val="3754055750"/>
              </p:ext>
            </p:extLst>
          </p:nvPr>
        </p:nvGraphicFramePr>
        <p:xfrm>
          <a:off x="1828800" y="1239247"/>
          <a:ext cx="4114800" cy="4375209"/>
        </p:xfrm>
        <a:graphic>
          <a:graphicData uri="http://schemas.openxmlformats.org/drawingml/2006/table">
            <a:tbl>
              <a:tblPr bandRow="1">
                <a:tableStyleId>{9D7B26C5-4107-4FEC-AEDC-1716B250A1EF}</a:tableStyleId>
              </a:tblPr>
              <a:tblGrid>
                <a:gridCol w="1143000"/>
                <a:gridCol w="2971800"/>
              </a:tblGrid>
              <a:tr h="348986">
                <a:tc>
                  <a:txBody>
                    <a:bodyPr/>
                    <a:lstStyle/>
                    <a:p>
                      <a:r>
                        <a:rPr lang="en-US" sz="600" b="1" dirty="0" smtClean="0"/>
                        <a:t>Other Titles:</a:t>
                      </a:r>
                      <a:endParaRPr lang="en-US" sz="600" b="1"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r>
                        <a:rPr lang="en-US" sz="600" dirty="0" smtClean="0"/>
                        <a:t>Corporate Recruiter, Employment Coordinator, Employment Representative, Employment Specialist, Human Resources Coordinator, Human Resources HR Generalist, Human Resources Specialist (HR Specialist), Personnel Coordinator, Recruiter, Technical Recruiter</a:t>
                      </a:r>
                      <a:endParaRPr lang="en-US" sz="600" dirty="0"/>
                    </a:p>
                  </a:txBody>
                  <a:tcPr>
                    <a:lnL>
                      <a:noFill/>
                    </a:lnL>
                    <a:lnR>
                      <a:noFill/>
                    </a:lnR>
                    <a:lnT w="12700" cmpd="sng">
                      <a:noFill/>
                    </a:lnT>
                    <a:lnB>
                      <a:noFill/>
                    </a:lnB>
                    <a:lnTlToBr w="12700" cmpd="sng">
                      <a:noFill/>
                      <a:prstDash val="solid"/>
                    </a:lnTlToBr>
                    <a:lnBlToTr w="12700" cmpd="sng">
                      <a:noFill/>
                      <a:prstDash val="solid"/>
                    </a:lnBlToTr>
                  </a:tcPr>
                </a:tc>
              </a:tr>
              <a:tr h="369212">
                <a:tc>
                  <a:txBody>
                    <a:bodyPr/>
                    <a:lstStyle/>
                    <a:p>
                      <a:r>
                        <a:rPr lang="en-US" sz="600" b="1" dirty="0" smtClean="0"/>
                        <a:t>Work Summary:</a:t>
                      </a:r>
                      <a:endParaRPr lang="en-US" sz="6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600" dirty="0" smtClean="0"/>
                        <a:t>Human resources specialists recruit, screen, interview, and place workers. They also may handle human resources work in a variety of other areas, such as employee relations, payroll and benefits, and training.</a:t>
                      </a:r>
                      <a:endParaRPr lang="en-US" sz="600" dirty="0"/>
                    </a:p>
                  </a:txBody>
                  <a:tcPr>
                    <a:lnL>
                      <a:noFill/>
                    </a:lnL>
                    <a:lnR>
                      <a:noFill/>
                    </a:lnR>
                    <a:lnT>
                      <a:noFill/>
                    </a:lnT>
                    <a:lnB>
                      <a:noFill/>
                    </a:lnB>
                    <a:lnTlToBr w="12700" cmpd="sng">
                      <a:noFill/>
                      <a:prstDash val="solid"/>
                    </a:lnTlToBr>
                    <a:lnBlToTr w="12700" cmpd="sng">
                      <a:noFill/>
                      <a:prstDash val="solid"/>
                    </a:lnBlToTr>
                  </a:tcPr>
                </a:tc>
              </a:tr>
              <a:tr h="436233">
                <a:tc>
                  <a:txBody>
                    <a:bodyPr/>
                    <a:lstStyle/>
                    <a:p>
                      <a:r>
                        <a:rPr lang="en-US" sz="600" b="1" dirty="0" smtClean="0"/>
                        <a:t>Work related</a:t>
                      </a:r>
                      <a:r>
                        <a:rPr lang="en-US" sz="600" b="1" baseline="0" dirty="0" smtClean="0"/>
                        <a:t> Environment:</a:t>
                      </a:r>
                      <a:endParaRPr lang="en-US" sz="6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600" dirty="0" smtClean="0"/>
                        <a:t>Although human resources specialists are employed in nearly every industry, many are concentrated in employment services, working for staffing and human resources firms. Some travel extensively to attend job fairs, visit college campuses, and meet with applicants. Most work full time.</a:t>
                      </a:r>
                      <a:endParaRPr lang="en-US" sz="600" dirty="0"/>
                    </a:p>
                  </a:txBody>
                  <a:tcPr>
                    <a:lnL>
                      <a:noFill/>
                    </a:lnL>
                    <a:lnR>
                      <a:noFill/>
                    </a:lnR>
                    <a:lnT>
                      <a:noFill/>
                    </a:lnT>
                    <a:lnB>
                      <a:noFill/>
                    </a:lnB>
                    <a:lnTlToBr w="12700" cmpd="sng">
                      <a:noFill/>
                      <a:prstDash val="solid"/>
                    </a:lnTlToBr>
                    <a:lnBlToTr w="12700" cmpd="sng">
                      <a:noFill/>
                      <a:prstDash val="solid"/>
                    </a:lnBlToTr>
                  </a:tcPr>
                </a:tc>
              </a:tr>
              <a:tr h="467751">
                <a:tc>
                  <a:txBody>
                    <a:bodyPr/>
                    <a:lstStyle/>
                    <a:p>
                      <a:r>
                        <a:rPr lang="en-US" sz="600" b="1" dirty="0" smtClean="0"/>
                        <a:t>Typical Duties:</a:t>
                      </a:r>
                      <a:endParaRPr lang="en-US" sz="6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600" dirty="0" smtClean="0"/>
                        <a:t>-Consult with employers to identify employment needs and preferred qualifications</a:t>
                      </a:r>
                    </a:p>
                    <a:p>
                      <a:r>
                        <a:rPr lang="en-US" sz="600" dirty="0" smtClean="0"/>
                        <a:t>-Interview applicants about their experience, education, training, and skills</a:t>
                      </a:r>
                    </a:p>
                    <a:p>
                      <a:r>
                        <a:rPr lang="en-US" sz="600" dirty="0" smtClean="0"/>
                        <a:t>-Conduct or help with new employee orientation</a:t>
                      </a:r>
                    </a:p>
                    <a:p>
                      <a:r>
                        <a:rPr lang="en-US" sz="600" dirty="0" smtClean="0"/>
                        <a:t>-Keep employment records and process paperwork</a:t>
                      </a:r>
                      <a:endParaRPr lang="en-US" sz="600" dirty="0"/>
                    </a:p>
                  </a:txBody>
                  <a:tcPr>
                    <a:lnL>
                      <a:noFill/>
                    </a:lnL>
                    <a:lnR>
                      <a:noFill/>
                    </a:lnR>
                    <a:lnT>
                      <a:noFill/>
                    </a:lnT>
                    <a:lnB>
                      <a:noFill/>
                    </a:lnB>
                    <a:lnTlToBr w="12700" cmpd="sng">
                      <a:noFill/>
                      <a:prstDash val="solid"/>
                    </a:lnTlToBr>
                    <a:lnBlToTr w="12700" cmpd="sng">
                      <a:noFill/>
                      <a:prstDash val="solid"/>
                    </a:lnBlToTr>
                  </a:tcPr>
                </a:tc>
              </a:tr>
              <a:tr h="523479">
                <a:tc>
                  <a:txBody>
                    <a:bodyPr/>
                    <a:lstStyle/>
                    <a:p>
                      <a:r>
                        <a:rPr lang="en-US" sz="600" b="1" dirty="0" smtClean="0"/>
                        <a:t>Types:</a:t>
                      </a:r>
                      <a:endParaRPr lang="en-US" sz="6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600" dirty="0" smtClean="0"/>
                        <a:t>Employment</a:t>
                      </a:r>
                      <a:r>
                        <a:rPr lang="en-US" sz="600" baseline="0" dirty="0" smtClean="0"/>
                        <a:t> Interviewers</a:t>
                      </a:r>
                    </a:p>
                    <a:p>
                      <a:r>
                        <a:rPr lang="en-US" sz="600" baseline="0" dirty="0" smtClean="0"/>
                        <a:t>Human Resource Generalists</a:t>
                      </a:r>
                    </a:p>
                    <a:p>
                      <a:r>
                        <a:rPr lang="en-US" sz="600" baseline="0" dirty="0" smtClean="0"/>
                        <a:t>Labor Relations Specialists</a:t>
                      </a:r>
                    </a:p>
                    <a:p>
                      <a:r>
                        <a:rPr lang="en-US" sz="600" baseline="0" dirty="0" smtClean="0"/>
                        <a:t>Placement Specialists</a:t>
                      </a:r>
                    </a:p>
                    <a:p>
                      <a:r>
                        <a:rPr lang="en-US" sz="600" baseline="0" dirty="0" smtClean="0"/>
                        <a:t>Recruitment Specialists</a:t>
                      </a:r>
                      <a:endParaRPr lang="en-US" sz="600" dirty="0"/>
                    </a:p>
                  </a:txBody>
                  <a:tcPr>
                    <a:lnL>
                      <a:noFill/>
                    </a:lnL>
                    <a:lnR>
                      <a:noFill/>
                    </a:lnR>
                    <a:lnT>
                      <a:noFill/>
                    </a:lnT>
                    <a:lnB>
                      <a:noFill/>
                    </a:lnB>
                    <a:lnTlToBr w="12700" cmpd="sng">
                      <a:noFill/>
                      <a:prstDash val="solid"/>
                    </a:lnTlToBr>
                    <a:lnBlToTr w="12700" cmpd="sng">
                      <a:noFill/>
                      <a:prstDash val="solid"/>
                    </a:lnBlToTr>
                  </a:tcPr>
                </a:tc>
              </a:tr>
              <a:tr h="523479">
                <a:tc>
                  <a:txBody>
                    <a:bodyPr/>
                    <a:lstStyle/>
                    <a:p>
                      <a:r>
                        <a:rPr lang="en-US" sz="600" b="1" dirty="0" smtClean="0"/>
                        <a:t>Knowledge Required:</a:t>
                      </a:r>
                      <a:endParaRPr lang="en-US" sz="6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600" dirty="0" smtClean="0"/>
                        <a:t>-Personnel</a:t>
                      </a:r>
                      <a:r>
                        <a:rPr lang="en-US" sz="600" baseline="0" dirty="0" smtClean="0"/>
                        <a:t> and Human Resources</a:t>
                      </a:r>
                    </a:p>
                    <a:p>
                      <a:r>
                        <a:rPr lang="en-US" sz="600" baseline="0" dirty="0" smtClean="0"/>
                        <a:t>-Clerical</a:t>
                      </a:r>
                    </a:p>
                    <a:p>
                      <a:r>
                        <a:rPr lang="en-US" sz="600" baseline="0" dirty="0" smtClean="0"/>
                        <a:t>-Administration and Management</a:t>
                      </a:r>
                    </a:p>
                    <a:p>
                      <a:r>
                        <a:rPr lang="en-US" sz="600" baseline="0" dirty="0" smtClean="0"/>
                        <a:t>-Customer and Personal Service</a:t>
                      </a:r>
                    </a:p>
                    <a:p>
                      <a:r>
                        <a:rPr lang="en-US" sz="600" baseline="0" dirty="0" smtClean="0"/>
                        <a:t>-Computer and Electronics</a:t>
                      </a:r>
                      <a:endParaRPr lang="en-US" sz="600" dirty="0"/>
                    </a:p>
                  </a:txBody>
                  <a:tcPr>
                    <a:lnL>
                      <a:noFill/>
                    </a:lnL>
                    <a:lnR>
                      <a:noFill/>
                    </a:lnR>
                    <a:lnT>
                      <a:noFill/>
                    </a:lnT>
                    <a:lnB>
                      <a:noFill/>
                    </a:lnB>
                    <a:lnTlToBr w="12700" cmpd="sng">
                      <a:noFill/>
                      <a:prstDash val="solid"/>
                    </a:lnTlToBr>
                    <a:lnBlToTr w="12700" cmpd="sng">
                      <a:noFill/>
                      <a:prstDash val="solid"/>
                    </a:lnBlToTr>
                  </a:tcPr>
                </a:tc>
              </a:tr>
              <a:tr h="5234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b="1" dirty="0" smtClean="0"/>
                        <a:t>Skills Required:</a:t>
                      </a:r>
                    </a:p>
                    <a:p>
                      <a:endParaRPr lang="en-US" sz="6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600" dirty="0" smtClean="0"/>
                        <a:t>-Active Listening</a:t>
                      </a:r>
                    </a:p>
                    <a:p>
                      <a:r>
                        <a:rPr lang="en-US" sz="600" dirty="0" smtClean="0"/>
                        <a:t>-Speaking</a:t>
                      </a:r>
                    </a:p>
                    <a:p>
                      <a:r>
                        <a:rPr lang="en-US" sz="600" dirty="0" smtClean="0"/>
                        <a:t>-Reading</a:t>
                      </a:r>
                      <a:r>
                        <a:rPr lang="en-US" sz="600" baseline="0" dirty="0" smtClean="0"/>
                        <a:t> Comprehension</a:t>
                      </a:r>
                    </a:p>
                    <a:p>
                      <a:r>
                        <a:rPr lang="en-US" sz="600" baseline="0" dirty="0" smtClean="0"/>
                        <a:t>-Critical Thinking</a:t>
                      </a:r>
                    </a:p>
                    <a:p>
                      <a:r>
                        <a:rPr lang="en-US" sz="600" baseline="0" dirty="0" smtClean="0"/>
                        <a:t>-Writing</a:t>
                      </a:r>
                      <a:endParaRPr lang="en-US" sz="600" dirty="0"/>
                    </a:p>
                  </a:txBody>
                  <a:tcPr>
                    <a:lnL>
                      <a:noFill/>
                    </a:lnL>
                    <a:lnR>
                      <a:noFill/>
                    </a:lnR>
                    <a:lnT>
                      <a:noFill/>
                    </a:lnT>
                    <a:lnB>
                      <a:noFill/>
                    </a:lnB>
                    <a:lnTlToBr w="12700" cmpd="sng">
                      <a:noFill/>
                      <a:prstDash val="solid"/>
                    </a:lnTlToBr>
                    <a:lnBlToTr w="12700" cmpd="sng">
                      <a:noFill/>
                      <a:prstDash val="solid"/>
                    </a:lnBlToTr>
                  </a:tcPr>
                </a:tc>
              </a:tr>
              <a:tr h="348986">
                <a:tc>
                  <a:txBody>
                    <a:bodyPr/>
                    <a:lstStyle/>
                    <a:p>
                      <a:r>
                        <a:rPr lang="en-US" sz="600" b="1" dirty="0" smtClean="0"/>
                        <a:t>Abilities Required:</a:t>
                      </a:r>
                      <a:endParaRPr lang="en-US" sz="600" b="1"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600" dirty="0" smtClean="0"/>
                        <a:t>-Oral Comprehension</a:t>
                      </a:r>
                    </a:p>
                    <a:p>
                      <a:r>
                        <a:rPr lang="en-US" sz="600" dirty="0" smtClean="0"/>
                        <a:t>-Oral Expression</a:t>
                      </a:r>
                    </a:p>
                    <a:p>
                      <a:r>
                        <a:rPr lang="en-US" sz="600" dirty="0" smtClean="0"/>
                        <a:t>-Written</a:t>
                      </a:r>
                      <a:r>
                        <a:rPr lang="en-US" sz="600" baseline="0" dirty="0" smtClean="0"/>
                        <a:t> Comprehension</a:t>
                      </a:r>
                    </a:p>
                  </a:txBody>
                  <a:tcPr>
                    <a:lnL>
                      <a:noFill/>
                    </a:lnL>
                    <a:lnR>
                      <a:noFill/>
                    </a:lnR>
                    <a:lnT>
                      <a:noFill/>
                    </a:lnT>
                    <a:lnB>
                      <a:noFill/>
                    </a:lnB>
                    <a:lnTlToBr w="12700" cmpd="sng">
                      <a:noFill/>
                      <a:prstDash val="solid"/>
                    </a:lnTlToBr>
                    <a:lnBlToTr w="12700" cmpd="sng">
                      <a:noFill/>
                      <a:prstDash val="solid"/>
                    </a:lnBlToTr>
                  </a:tcPr>
                </a:tc>
              </a:tr>
              <a:tr h="3489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b="1" dirty="0" smtClean="0"/>
                        <a:t>Related Occupations:</a:t>
                      </a:r>
                    </a:p>
                    <a:p>
                      <a:endParaRPr lang="en-US" sz="600" b="1" dirty="0"/>
                    </a:p>
                  </a:txBody>
                  <a:tcPr>
                    <a:lnL>
                      <a:noFill/>
                    </a:lnL>
                    <a:lnR>
                      <a:noFill/>
                    </a:lnR>
                    <a:lnT>
                      <a:noFill/>
                    </a:lnT>
                    <a:lnB w="12700" cmpd="sng">
                      <a:noFill/>
                    </a:lnB>
                    <a:lnTlToBr w="12700" cmpd="sng">
                      <a:noFill/>
                      <a:prstDash val="solid"/>
                    </a:lnTlToBr>
                    <a:lnBlToTr w="12700" cmpd="sng">
                      <a:noFill/>
                      <a:prstDash val="solid"/>
                    </a:lnBlToTr>
                  </a:tcPr>
                </a:tc>
                <a:tc>
                  <a:txBody>
                    <a:bodyPr/>
                    <a:lstStyle/>
                    <a:p>
                      <a:r>
                        <a:rPr lang="en-US" sz="600" dirty="0" smtClean="0"/>
                        <a:t>Compensation and Benefit</a:t>
                      </a:r>
                      <a:r>
                        <a:rPr lang="en-US" sz="600" baseline="0" dirty="0" smtClean="0"/>
                        <a:t> Managers</a:t>
                      </a:r>
                    </a:p>
                    <a:p>
                      <a:r>
                        <a:rPr lang="en-US" sz="600" baseline="0" dirty="0" smtClean="0"/>
                        <a:t>Customer Service Representatives</a:t>
                      </a:r>
                    </a:p>
                    <a:p>
                      <a:r>
                        <a:rPr lang="en-US" sz="600" baseline="0" dirty="0" smtClean="0"/>
                        <a:t>Human Resources Managers</a:t>
                      </a:r>
                    </a:p>
                  </a:txBody>
                  <a:tcPr>
                    <a:lnL>
                      <a:noFill/>
                    </a:lnL>
                    <a:lnR>
                      <a:noFill/>
                    </a:lnR>
                    <a:lnT>
                      <a:noFill/>
                    </a:lnT>
                    <a:lnB w="12700" cmpd="sng">
                      <a:noFill/>
                    </a:lnB>
                    <a:lnTlToBr w="12700" cmpd="sng">
                      <a:noFill/>
                      <a:prstDash val="solid"/>
                    </a:lnTlToBr>
                    <a:lnBlToTr w="12700" cmpd="sng">
                      <a:noFill/>
                      <a:prstDash val="solid"/>
                    </a:lnBlToTr>
                  </a:tcPr>
                </a:tc>
              </a:tr>
              <a:tr h="337846">
                <a:tc>
                  <a:txBody>
                    <a:bodyPr/>
                    <a:lstStyle/>
                    <a:p>
                      <a:r>
                        <a:rPr lang="en-US" sz="600" b="1" dirty="0" smtClean="0"/>
                        <a:t>Job Group:</a:t>
                      </a:r>
                      <a:endParaRPr lang="en-US" sz="600" b="1" dirty="0"/>
                    </a:p>
                  </a:txBody>
                  <a:tcPr>
                    <a:lnL>
                      <a:noFill/>
                    </a:lnL>
                    <a:lnR>
                      <a:noFill/>
                    </a:lnR>
                    <a:lnT>
                      <a:noFill/>
                    </a:lnT>
                    <a:lnB w="12700" cmpd="sng">
                      <a:noFill/>
                    </a:lnB>
                    <a:lnTlToBr w="12700" cmpd="sng">
                      <a:noFill/>
                      <a:prstDash val="solid"/>
                    </a:lnTlToBr>
                    <a:lnBlToTr w="12700" cmpd="sng">
                      <a:noFill/>
                      <a:prstDash val="solid"/>
                    </a:lnBlToTr>
                  </a:tcPr>
                </a:tc>
                <a:tc>
                  <a:txBody>
                    <a:bodyPr/>
                    <a:lstStyle/>
                    <a:p>
                      <a:r>
                        <a:rPr lang="en-US" sz="600" baseline="0" dirty="0" smtClean="0"/>
                        <a:t>Management</a:t>
                      </a:r>
                    </a:p>
                  </a:txBody>
                  <a:tcPr>
                    <a:lnL>
                      <a:noFill/>
                    </a:lnL>
                    <a:lnR>
                      <a:noFill/>
                    </a:lnR>
                    <a:lnT>
                      <a:noFill/>
                    </a:lnT>
                    <a:lnB w="12700" cmpd="sng">
                      <a:noFill/>
                    </a:lnB>
                    <a:lnTlToBr w="12700" cmpd="sng">
                      <a:noFill/>
                      <a:prstDash val="solid"/>
                    </a:lnTlToBr>
                    <a:lnBlToTr w="12700" cmpd="sng">
                      <a:noFill/>
                      <a:prstDash val="solid"/>
                    </a:lnBlToTr>
                  </a:tcPr>
                </a:tc>
              </a:tr>
            </a:tbl>
          </a:graphicData>
        </a:graphic>
      </p:graphicFrame>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886" y="2511979"/>
            <a:ext cx="1276515" cy="71713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4886" y="3589661"/>
            <a:ext cx="1276515" cy="71713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4886" y="4729406"/>
            <a:ext cx="1276515" cy="73113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4886" y="763210"/>
            <a:ext cx="1276515" cy="830095"/>
          </a:xfrm>
          <a:prstGeom prst="rect">
            <a:avLst/>
          </a:prstGeom>
        </p:spPr>
      </p:pic>
      <p:sp>
        <p:nvSpPr>
          <p:cNvPr id="14" name="Rounded Rectangle 13"/>
          <p:cNvSpPr/>
          <p:nvPr/>
        </p:nvSpPr>
        <p:spPr>
          <a:xfrm>
            <a:off x="1817915" y="6137980"/>
            <a:ext cx="1981200" cy="1866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5" name="Rounded Rectangle 14"/>
          <p:cNvSpPr/>
          <p:nvPr/>
        </p:nvSpPr>
        <p:spPr>
          <a:xfrm>
            <a:off x="3962400" y="6164053"/>
            <a:ext cx="1981200" cy="16054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6" name="Rounded Rectangle 15"/>
          <p:cNvSpPr/>
          <p:nvPr/>
        </p:nvSpPr>
        <p:spPr>
          <a:xfrm>
            <a:off x="6096003" y="1850970"/>
            <a:ext cx="1299703" cy="56208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solidFill>
                <a:schemeClr val="accent1">
                  <a:lumMod val="20000"/>
                  <a:lumOff val="80000"/>
                </a:schemeClr>
              </a:solidFill>
            </a:endParaRPr>
          </a:p>
        </p:txBody>
      </p:sp>
      <p:sp>
        <p:nvSpPr>
          <p:cNvPr id="17" name="Rounded Rectangle 16"/>
          <p:cNvSpPr/>
          <p:nvPr/>
        </p:nvSpPr>
        <p:spPr>
          <a:xfrm>
            <a:off x="3505200" y="743281"/>
            <a:ext cx="2438400" cy="16663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sp>
        <p:nvSpPr>
          <p:cNvPr id="18" name="Rounded Rectangle 17"/>
          <p:cNvSpPr/>
          <p:nvPr/>
        </p:nvSpPr>
        <p:spPr>
          <a:xfrm>
            <a:off x="2286000" y="5715000"/>
            <a:ext cx="914400" cy="34678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related Degrees/Trainings in Pakistan</a:t>
            </a:r>
            <a:endParaRPr lang="en-US" sz="700" b="1" dirty="0">
              <a:solidFill>
                <a:schemeClr val="tx1"/>
              </a:solidFill>
            </a:endParaRPr>
          </a:p>
        </p:txBody>
      </p:sp>
      <p:sp>
        <p:nvSpPr>
          <p:cNvPr id="19" name="Rounded Rectangle 18"/>
          <p:cNvSpPr/>
          <p:nvPr/>
        </p:nvSpPr>
        <p:spPr>
          <a:xfrm>
            <a:off x="4267200" y="5792674"/>
            <a:ext cx="990600" cy="150926"/>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Find related Jobs</a:t>
            </a:r>
            <a:endParaRPr lang="en-US" sz="700" b="1" dirty="0">
              <a:solidFill>
                <a:schemeClr val="tx1"/>
              </a:solidFill>
            </a:endParaRPr>
          </a:p>
        </p:txBody>
      </p:sp>
      <p:sp>
        <p:nvSpPr>
          <p:cNvPr id="20" name="Pentagon 19"/>
          <p:cNvSpPr/>
          <p:nvPr/>
        </p:nvSpPr>
        <p:spPr>
          <a:xfrm>
            <a:off x="6705602" y="1139002"/>
            <a:ext cx="132275" cy="15608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6963" y="1628617"/>
            <a:ext cx="609639" cy="123983"/>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1" y="6301772"/>
            <a:ext cx="762149" cy="154999"/>
          </a:xfrm>
          <a:prstGeom prst="rect">
            <a:avLst/>
          </a:prstGeom>
        </p:spPr>
      </p:pic>
      <p:sp>
        <p:nvSpPr>
          <p:cNvPr id="23" name="TextBox 22"/>
          <p:cNvSpPr txBox="1"/>
          <p:nvPr/>
        </p:nvSpPr>
        <p:spPr>
          <a:xfrm>
            <a:off x="6114887" y="3195585"/>
            <a:ext cx="1352892" cy="246221"/>
          </a:xfrm>
          <a:prstGeom prst="rect">
            <a:avLst/>
          </a:prstGeom>
          <a:noFill/>
        </p:spPr>
        <p:txBody>
          <a:bodyPr wrap="square" rtlCol="0">
            <a:spAutoFit/>
          </a:bodyPr>
          <a:lstStyle/>
          <a:p>
            <a:r>
              <a:rPr lang="en-US" sz="500" dirty="0"/>
              <a:t>Human resources specialists interview candidates for jobs.</a:t>
            </a:r>
          </a:p>
        </p:txBody>
      </p:sp>
      <p:sp>
        <p:nvSpPr>
          <p:cNvPr id="24" name="TextBox 23"/>
          <p:cNvSpPr txBox="1"/>
          <p:nvPr/>
        </p:nvSpPr>
        <p:spPr>
          <a:xfrm>
            <a:off x="6114886" y="4313798"/>
            <a:ext cx="1276515" cy="246221"/>
          </a:xfrm>
          <a:prstGeom prst="rect">
            <a:avLst/>
          </a:prstGeom>
          <a:noFill/>
        </p:spPr>
        <p:txBody>
          <a:bodyPr wrap="square" rtlCol="0">
            <a:spAutoFit/>
          </a:bodyPr>
          <a:lstStyle/>
          <a:p>
            <a:r>
              <a:rPr lang="en-US" sz="500" dirty="0"/>
              <a:t>Recruitment specialists may distribute information at job fairs.</a:t>
            </a:r>
          </a:p>
        </p:txBody>
      </p:sp>
      <p:sp>
        <p:nvSpPr>
          <p:cNvPr id="25" name="TextBox 24"/>
          <p:cNvSpPr txBox="1"/>
          <p:nvPr/>
        </p:nvSpPr>
        <p:spPr>
          <a:xfrm>
            <a:off x="6096002" y="5467684"/>
            <a:ext cx="1371777" cy="323165"/>
          </a:xfrm>
          <a:prstGeom prst="rect">
            <a:avLst/>
          </a:prstGeom>
          <a:noFill/>
        </p:spPr>
        <p:txBody>
          <a:bodyPr wrap="square" rtlCol="0">
            <a:spAutoFit/>
          </a:bodyPr>
          <a:lstStyle/>
          <a:p>
            <a:r>
              <a:rPr lang="en-US" sz="500" dirty="0"/>
              <a:t>Employment interviewers speak with applicants and ask them questions before referring them to appropriate jobs.</a:t>
            </a:r>
          </a:p>
        </p:txBody>
      </p:sp>
      <p:sp>
        <p:nvSpPr>
          <p:cNvPr id="28" name="Rectangle 27"/>
          <p:cNvSpPr/>
          <p:nvPr/>
        </p:nvSpPr>
        <p:spPr>
          <a:xfrm>
            <a:off x="685800" y="6658143"/>
            <a:ext cx="7848600" cy="181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accent6">
                    <a:lumMod val="50000"/>
                  </a:schemeClr>
                </a:solidFill>
              </a:rPr>
              <a:t>                                                        Study </a:t>
            </a:r>
            <a:r>
              <a:rPr lang="en-US" sz="800" b="1" dirty="0">
                <a:solidFill>
                  <a:schemeClr val="accent6">
                    <a:lumMod val="50000"/>
                  </a:schemeClr>
                </a:solidFill>
              </a:rPr>
              <a:t>Guidance</a:t>
            </a:r>
            <a:r>
              <a:rPr lang="en-US" sz="700" dirty="0">
                <a:solidFill>
                  <a:schemeClr val="tx1"/>
                </a:solidFill>
              </a:rPr>
              <a:t>                               </a:t>
            </a:r>
            <a:r>
              <a:rPr lang="en-US" sz="800" b="1" dirty="0">
                <a:solidFill>
                  <a:srgbClr val="002060"/>
                </a:solidFill>
              </a:rPr>
              <a:t>Study Programs in Pakistan</a:t>
            </a:r>
            <a:r>
              <a:rPr lang="en-US" sz="700" dirty="0">
                <a:solidFill>
                  <a:schemeClr val="tx1"/>
                </a:solidFill>
              </a:rPr>
              <a:t>                           </a:t>
            </a:r>
            <a:r>
              <a:rPr lang="en-US" sz="800" b="1" dirty="0">
                <a:solidFill>
                  <a:srgbClr val="C00000"/>
                </a:solidFill>
              </a:rPr>
              <a:t>Career Guidance</a:t>
            </a:r>
            <a:r>
              <a:rPr lang="en-US" sz="700" dirty="0">
                <a:solidFill>
                  <a:schemeClr val="tx1"/>
                </a:solidFill>
              </a:rPr>
              <a:t>                                  </a:t>
            </a:r>
            <a:r>
              <a:rPr lang="en-US" sz="800" b="1" dirty="0">
                <a:solidFill>
                  <a:schemeClr val="tx1"/>
                </a:solidFill>
              </a:rPr>
              <a:t> </a:t>
            </a:r>
            <a:r>
              <a:rPr lang="en-US" sz="800" b="1" dirty="0">
                <a:solidFill>
                  <a:schemeClr val="accent3">
                    <a:lumMod val="50000"/>
                  </a:schemeClr>
                </a:solidFill>
              </a:rPr>
              <a:t>Fin</a:t>
            </a:r>
            <a:r>
              <a:rPr lang="en-US" sz="900" b="1" dirty="0">
                <a:solidFill>
                  <a:schemeClr val="accent3">
                    <a:lumMod val="50000"/>
                  </a:schemeClr>
                </a:solidFill>
              </a:rPr>
              <a:t>d</a:t>
            </a:r>
            <a:r>
              <a:rPr lang="en-US" sz="800" b="1" dirty="0">
                <a:solidFill>
                  <a:schemeClr val="accent3">
                    <a:lumMod val="50000"/>
                  </a:schemeClr>
                </a:solidFill>
              </a:rPr>
              <a:t> Jobs</a:t>
            </a:r>
            <a:endParaRPr lang="en-US" sz="700" b="1" dirty="0">
              <a:solidFill>
                <a:schemeClr val="accent3">
                  <a:lumMod val="50000"/>
                </a:schemeClr>
              </a:solidFill>
            </a:endParaRPr>
          </a:p>
        </p:txBody>
      </p:sp>
      <p:grpSp>
        <p:nvGrpSpPr>
          <p:cNvPr id="32" name="Group 31"/>
          <p:cNvGrpSpPr/>
          <p:nvPr/>
        </p:nvGrpSpPr>
        <p:grpSpPr>
          <a:xfrm>
            <a:off x="7543800" y="705184"/>
            <a:ext cx="1066800" cy="1885619"/>
            <a:chOff x="7543800" y="476582"/>
            <a:chExt cx="1066800" cy="1885619"/>
          </a:xfrm>
        </p:grpSpPr>
        <p:sp>
          <p:nvSpPr>
            <p:cNvPr id="33" name="Rounded Rectangle 32"/>
            <p:cNvSpPr/>
            <p:nvPr/>
          </p:nvSpPr>
          <p:spPr>
            <a:xfrm>
              <a:off x="7543800" y="476582"/>
              <a:ext cx="1066800" cy="18856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0000" y="1295400"/>
              <a:ext cx="914400" cy="653936"/>
            </a:xfrm>
            <a:prstGeom prst="rect">
              <a:avLst/>
            </a:prstGeom>
          </p:spPr>
        </p:pic>
        <p:sp>
          <p:nvSpPr>
            <p:cNvPr id="35" name="TextBox 34"/>
            <p:cNvSpPr txBox="1"/>
            <p:nvPr/>
          </p:nvSpPr>
          <p:spPr>
            <a:xfrm>
              <a:off x="7620000" y="1981200"/>
              <a:ext cx="990600" cy="346249"/>
            </a:xfrm>
            <a:prstGeom prst="rect">
              <a:avLst/>
            </a:prstGeom>
            <a:noFill/>
          </p:spPr>
          <p:txBody>
            <a:bodyPr wrap="square" rtlCol="0">
              <a:spAutoFit/>
            </a:bodyPr>
            <a:lstStyle/>
            <a:p>
              <a:pPr algn="ctr"/>
              <a:r>
                <a:rPr lang="en-US" sz="800" b="1" dirty="0" smtClean="0"/>
                <a:t>Discover Your Personality!</a:t>
              </a:r>
              <a:endParaRPr lang="en-US" sz="800" b="1" dirty="0"/>
            </a:p>
          </p:txBody>
        </p:sp>
        <p:sp>
          <p:nvSpPr>
            <p:cNvPr id="36" name="TextBox 35"/>
            <p:cNvSpPr txBox="1"/>
            <p:nvPr/>
          </p:nvSpPr>
          <p:spPr>
            <a:xfrm>
              <a:off x="7543800" y="833735"/>
              <a:ext cx="1066800" cy="461665"/>
            </a:xfrm>
            <a:prstGeom prst="rect">
              <a:avLst/>
            </a:prstGeom>
            <a:noFill/>
          </p:spPr>
          <p:txBody>
            <a:bodyPr wrap="square" rtlCol="0">
              <a:spAutoFit/>
            </a:bodyPr>
            <a:lstStyle/>
            <a:p>
              <a:r>
                <a:rPr lang="en-US" sz="600" b="1" dirty="0" smtClean="0"/>
                <a:t>-What to Study?</a:t>
              </a:r>
            </a:p>
            <a:p>
              <a:r>
                <a:rPr lang="en-US" sz="600" b="1" dirty="0" smtClean="0"/>
                <a:t>-Which Career to Choose?</a:t>
              </a:r>
            </a:p>
            <a:p>
              <a:r>
                <a:rPr lang="en-US" sz="600" b="1" dirty="0" smtClean="0"/>
                <a:t>-What are My Personality Traits?</a:t>
              </a:r>
              <a:endParaRPr lang="en-US" sz="600" b="1" dirty="0"/>
            </a:p>
          </p:txBody>
        </p:sp>
        <p:sp>
          <p:nvSpPr>
            <p:cNvPr id="37" name="Rounded Rectangle 36"/>
            <p:cNvSpPr/>
            <p:nvPr/>
          </p:nvSpPr>
          <p:spPr>
            <a:xfrm>
              <a:off x="7543800" y="609600"/>
              <a:ext cx="1066800" cy="197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Know Yourself!</a:t>
              </a:r>
              <a:endParaRPr lang="en-US" sz="1050" b="1" dirty="0"/>
            </a:p>
          </p:txBody>
        </p:sp>
      </p:grpSp>
      <p:sp>
        <p:nvSpPr>
          <p:cNvPr id="38" name="Rounded Rectangle 37"/>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 Home</a:t>
            </a:r>
            <a:r>
              <a:rPr lang="en-US" sz="700" dirty="0" smtClean="0">
                <a:solidFill>
                  <a:schemeClr val="tx1"/>
                </a:solidFill>
              </a:rPr>
              <a:t>			</a:t>
            </a:r>
            <a:endParaRPr lang="en-US" sz="700" dirty="0">
              <a:solidFill>
                <a:schemeClr val="tx1"/>
              </a:solidFill>
            </a:endParaRPr>
          </a:p>
        </p:txBody>
      </p:sp>
      <p:sp>
        <p:nvSpPr>
          <p:cNvPr id="39" name="Rectangle 38"/>
          <p:cNvSpPr/>
          <p:nvPr/>
        </p:nvSpPr>
        <p:spPr>
          <a:xfrm>
            <a:off x="685800" y="1"/>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smtClean="0">
                <a:solidFill>
                  <a:schemeClr val="tx1"/>
                </a:solidFill>
              </a:rPr>
              <a:t>Careers 92</a:t>
            </a:r>
          </a:p>
          <a:p>
            <a:r>
              <a:rPr lang="en-US" sz="700" i="1" dirty="0" smtClean="0">
                <a:solidFill>
                  <a:schemeClr val="tx1"/>
                </a:solidFill>
              </a:rPr>
              <a:t>Your Complete Career Resource</a:t>
            </a:r>
            <a:endParaRPr lang="en-US" sz="1050" i="1" dirty="0">
              <a:solidFill>
                <a:schemeClr val="tx1"/>
              </a:solidFill>
            </a:endParaRPr>
          </a:p>
        </p:txBody>
      </p:sp>
      <p:sp>
        <p:nvSpPr>
          <p:cNvPr id="40" name="Rectangle 39"/>
          <p:cNvSpPr/>
          <p:nvPr/>
        </p:nvSpPr>
        <p:spPr>
          <a:xfrm>
            <a:off x="3200400" y="1"/>
            <a:ext cx="5334000" cy="304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a:t>
            </a:r>
            <a:endParaRPr lang="en-US" dirty="0"/>
          </a:p>
        </p:txBody>
      </p:sp>
      <p:graphicFrame>
        <p:nvGraphicFramePr>
          <p:cNvPr id="41" name="Table 40"/>
          <p:cNvGraphicFramePr>
            <a:graphicFrameLocks noGrp="1"/>
          </p:cNvGraphicFramePr>
          <p:nvPr>
            <p:extLst>
              <p:ext uri="{D42A27DB-BD31-4B8C-83A1-F6EECF244321}">
                <p14:modId xmlns:p14="http://schemas.microsoft.com/office/powerpoint/2010/main" val="412453160"/>
              </p:ext>
            </p:extLst>
          </p:nvPr>
        </p:nvGraphicFramePr>
        <p:xfrm>
          <a:off x="1828801" y="381001"/>
          <a:ext cx="5638800" cy="259080"/>
        </p:xfrm>
        <a:graphic>
          <a:graphicData uri="http://schemas.openxmlformats.org/drawingml/2006/table">
            <a:tbl>
              <a:tblPr bandRow="1">
                <a:tableStyleId>{5C22544A-7EE6-4342-B048-85BDC9FD1C3A}</a:tableStyleId>
              </a:tblPr>
              <a:tblGrid>
                <a:gridCol w="1274305"/>
                <a:gridCol w="1621295"/>
                <a:gridCol w="1447800"/>
                <a:gridCol w="1295400"/>
              </a:tblGrid>
              <a:tr h="228600">
                <a:tc>
                  <a:txBody>
                    <a:bodyPr/>
                    <a:lstStyle/>
                    <a:p>
                      <a:r>
                        <a:rPr lang="en-US" sz="700" b="1" dirty="0" smtClean="0">
                          <a:solidFill>
                            <a:schemeClr val="accent6">
                              <a:lumMod val="50000"/>
                            </a:schemeClr>
                          </a:solidFill>
                        </a:rPr>
                        <a:t>Study Guidance</a:t>
                      </a:r>
                      <a:r>
                        <a:rPr lang="en-US" sz="700" b="1" baseline="0" dirty="0" smtClean="0"/>
                        <a:t> </a:t>
                      </a:r>
                    </a:p>
                    <a:p>
                      <a:r>
                        <a:rPr lang="en-US" sz="400" baseline="0" dirty="0" smtClean="0"/>
                        <a:t>Information about Different Fields of Education</a:t>
                      </a:r>
                      <a:endParaRPr lang="en-US" sz="400" dirty="0"/>
                    </a:p>
                  </a:txBody>
                  <a:tcPr>
                    <a:solidFill>
                      <a:schemeClr val="bg1">
                        <a:lumMod val="95000"/>
                      </a:schemeClr>
                    </a:solidFill>
                  </a:tcPr>
                </a:tc>
                <a:tc>
                  <a:txBody>
                    <a:bodyPr/>
                    <a:lstStyle/>
                    <a:p>
                      <a:r>
                        <a:rPr lang="en-US" sz="700" b="1" dirty="0" smtClean="0">
                          <a:solidFill>
                            <a:srgbClr val="002060"/>
                          </a:solidFill>
                        </a:rPr>
                        <a:t>Study Programs in Pakistan</a:t>
                      </a:r>
                      <a:r>
                        <a:rPr lang="en-US" sz="700" b="1" baseline="0" dirty="0" smtClean="0"/>
                        <a:t> </a:t>
                      </a:r>
                    </a:p>
                    <a:p>
                      <a:r>
                        <a:rPr lang="en-US" sz="400" baseline="0" dirty="0" smtClean="0"/>
                        <a:t>Information about Different Study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grpSp>
        <p:nvGrpSpPr>
          <p:cNvPr id="42" name="Group 41"/>
          <p:cNvGrpSpPr/>
          <p:nvPr/>
        </p:nvGrpSpPr>
        <p:grpSpPr>
          <a:xfrm>
            <a:off x="7543800" y="2667001"/>
            <a:ext cx="1066800" cy="1983670"/>
            <a:chOff x="7543800" y="2667001"/>
            <a:chExt cx="1066800" cy="1983670"/>
          </a:xfrm>
        </p:grpSpPr>
        <p:sp>
          <p:nvSpPr>
            <p:cNvPr id="43" name="Rounded Rectangle 42"/>
            <p:cNvSpPr/>
            <p:nvPr/>
          </p:nvSpPr>
          <p:spPr>
            <a:xfrm>
              <a:off x="7543800" y="2667001"/>
              <a:ext cx="1066800" cy="154271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543800" y="2727067"/>
              <a:ext cx="1066800" cy="1923604"/>
            </a:xfrm>
            <a:prstGeom prst="rect">
              <a:avLst/>
            </a:prstGeom>
            <a:noFill/>
          </p:spPr>
          <p:txBody>
            <a:bodyPr wrap="square" rtlCol="0">
              <a:spAutoFit/>
            </a:bodyPr>
            <a:lstStyle/>
            <a:p>
              <a:endParaRPr lang="en-US" sz="700" dirty="0" smtClean="0"/>
            </a:p>
            <a:p>
              <a:endParaRPr lang="en-US" sz="700" dirty="0" smtClean="0"/>
            </a:p>
            <a:p>
              <a:endParaRPr lang="en-US" sz="700" dirty="0"/>
            </a:p>
            <a:p>
              <a:r>
                <a:rPr lang="en-US" sz="700" dirty="0" smtClean="0"/>
                <a:t>-Subjects related Videos</a:t>
              </a:r>
            </a:p>
            <a:p>
              <a:r>
                <a:rPr lang="en-US" sz="700" dirty="0" smtClean="0"/>
                <a:t>-Careers related Videos</a:t>
              </a:r>
            </a:p>
            <a:p>
              <a:r>
                <a:rPr lang="en-US" sz="700" dirty="0" smtClean="0"/>
                <a:t>-Career related Interviews </a:t>
              </a:r>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smtClean="0"/>
            </a:p>
            <a:p>
              <a:endParaRPr lang="en-US" sz="700" dirty="0"/>
            </a:p>
            <a:p>
              <a:endParaRPr lang="en-US" sz="700" dirty="0"/>
            </a:p>
          </p:txBody>
        </p:sp>
        <p:sp>
          <p:nvSpPr>
            <p:cNvPr id="45" name="Rounded Rectangle 44"/>
            <p:cNvSpPr/>
            <p:nvPr/>
          </p:nvSpPr>
          <p:spPr>
            <a:xfrm>
              <a:off x="7543800" y="2819400"/>
              <a:ext cx="1066800" cy="2286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Useful Videos</a:t>
              </a:r>
              <a:endParaRPr lang="en-US" sz="1000" b="1" dirty="0"/>
            </a:p>
          </p:txBody>
        </p:sp>
      </p:grpSp>
      <p:grpSp>
        <p:nvGrpSpPr>
          <p:cNvPr id="46" name="Group 45"/>
          <p:cNvGrpSpPr/>
          <p:nvPr/>
        </p:nvGrpSpPr>
        <p:grpSpPr>
          <a:xfrm>
            <a:off x="609600" y="743282"/>
            <a:ext cx="1066800" cy="1537747"/>
            <a:chOff x="609600" y="743282"/>
            <a:chExt cx="1066800" cy="1537747"/>
          </a:xfrm>
        </p:grpSpPr>
        <p:sp>
          <p:nvSpPr>
            <p:cNvPr id="47" name="Rounded Rectangle 46"/>
            <p:cNvSpPr/>
            <p:nvPr/>
          </p:nvSpPr>
          <p:spPr>
            <a:xfrm>
              <a:off x="609600" y="743282"/>
              <a:ext cx="1066800" cy="110768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609600" y="950288"/>
              <a:ext cx="1066800" cy="26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CAREER RESOURCE</a:t>
              </a:r>
              <a:endParaRPr lang="en-US" sz="800" b="1" dirty="0"/>
            </a:p>
          </p:txBody>
        </p:sp>
        <p:sp>
          <p:nvSpPr>
            <p:cNvPr id="49" name="TextBox 48"/>
            <p:cNvSpPr txBox="1"/>
            <p:nvPr/>
          </p:nvSpPr>
          <p:spPr>
            <a:xfrm>
              <a:off x="609600" y="1219200"/>
              <a:ext cx="1066800" cy="1061829"/>
            </a:xfrm>
            <a:prstGeom prst="rect">
              <a:avLst/>
            </a:prstGeom>
            <a:noFill/>
          </p:spPr>
          <p:txBody>
            <a:bodyPr wrap="square" rtlCol="0">
              <a:spAutoFit/>
            </a:bodyPr>
            <a:lstStyle/>
            <a:p>
              <a:r>
                <a:rPr lang="en-US" sz="500" dirty="0" smtClean="0"/>
                <a:t>We provide following services:</a:t>
              </a:r>
            </a:p>
            <a:p>
              <a:r>
                <a:rPr lang="en-US" sz="500" dirty="0" smtClean="0"/>
                <a:t>- Personality Testing</a:t>
              </a:r>
            </a:p>
            <a:p>
              <a:r>
                <a:rPr lang="en-US" sz="500" dirty="0" smtClean="0"/>
                <a:t>- Educational Guidance</a:t>
              </a:r>
            </a:p>
            <a:p>
              <a:r>
                <a:rPr lang="en-US" sz="500" dirty="0" smtClean="0"/>
                <a:t>- Career Guidance and Counseling</a:t>
              </a:r>
            </a:p>
            <a:p>
              <a:r>
                <a:rPr lang="en-US" sz="500" dirty="0" smtClean="0"/>
                <a:t>- CV/Resume Development</a:t>
              </a:r>
            </a:p>
            <a:p>
              <a:r>
                <a:rPr lang="en-US" sz="500" dirty="0" smtClean="0"/>
                <a:t>- Employment Services</a:t>
              </a:r>
            </a:p>
            <a:p>
              <a:r>
                <a:rPr lang="en-US" sz="500" b="1" dirty="0" smtClean="0"/>
                <a:t>                                      Read More…</a:t>
              </a:r>
            </a:p>
            <a:p>
              <a:endParaRPr lang="en-US" sz="400" dirty="0"/>
            </a:p>
            <a:p>
              <a:endParaRPr lang="en-US" sz="400" dirty="0" smtClean="0"/>
            </a:p>
            <a:p>
              <a:endParaRPr lang="en-US" sz="400" dirty="0"/>
            </a:p>
            <a:p>
              <a:endParaRPr lang="en-US" sz="400" dirty="0" smtClean="0"/>
            </a:p>
            <a:p>
              <a:endParaRPr lang="en-US" sz="400" dirty="0"/>
            </a:p>
            <a:p>
              <a:endParaRPr lang="en-US" sz="400" dirty="0" smtClean="0"/>
            </a:p>
            <a:p>
              <a:endParaRPr lang="en-US" sz="400" dirty="0"/>
            </a:p>
          </p:txBody>
        </p:sp>
        <p:sp>
          <p:nvSpPr>
            <p:cNvPr id="50" name="TextBox 49"/>
            <p:cNvSpPr txBox="1"/>
            <p:nvPr/>
          </p:nvSpPr>
          <p:spPr>
            <a:xfrm>
              <a:off x="914400" y="762000"/>
              <a:ext cx="533400" cy="184666"/>
            </a:xfrm>
            <a:prstGeom prst="rect">
              <a:avLst/>
            </a:prstGeom>
            <a:noFill/>
          </p:spPr>
          <p:txBody>
            <a:bodyPr wrap="square" rtlCol="0">
              <a:spAutoFit/>
            </a:bodyPr>
            <a:lstStyle/>
            <a:p>
              <a:r>
                <a:rPr lang="en-US" sz="600" b="1" dirty="0" smtClean="0"/>
                <a:t>ABOUT US</a:t>
              </a:r>
              <a:endParaRPr lang="en-US" b="1" dirty="0"/>
            </a:p>
          </p:txBody>
        </p:sp>
      </p:grpSp>
      <p:grpSp>
        <p:nvGrpSpPr>
          <p:cNvPr id="51" name="Group 50"/>
          <p:cNvGrpSpPr/>
          <p:nvPr/>
        </p:nvGrpSpPr>
        <p:grpSpPr>
          <a:xfrm>
            <a:off x="8686800" y="705181"/>
            <a:ext cx="457200" cy="5771822"/>
            <a:chOff x="8686800" y="705181"/>
            <a:chExt cx="457200" cy="5771822"/>
          </a:xfrm>
        </p:grpSpPr>
        <p:sp>
          <p:nvSpPr>
            <p:cNvPr id="52" name="Rectangle 51"/>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3" name="Rectangle 52"/>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grpSp>
        <p:nvGrpSpPr>
          <p:cNvPr id="54" name="Group 53"/>
          <p:cNvGrpSpPr/>
          <p:nvPr/>
        </p:nvGrpSpPr>
        <p:grpSpPr>
          <a:xfrm>
            <a:off x="76200" y="705178"/>
            <a:ext cx="457200" cy="5771822"/>
            <a:chOff x="8686800" y="705181"/>
            <a:chExt cx="457200" cy="5771822"/>
          </a:xfrm>
        </p:grpSpPr>
        <p:sp>
          <p:nvSpPr>
            <p:cNvPr id="55" name="Rectangle 54"/>
            <p:cNvSpPr/>
            <p:nvPr/>
          </p:nvSpPr>
          <p:spPr>
            <a:xfrm>
              <a:off x="8686800" y="70518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sp>
          <p:nvSpPr>
            <p:cNvPr id="56" name="Rectangle 55"/>
            <p:cNvSpPr/>
            <p:nvPr/>
          </p:nvSpPr>
          <p:spPr>
            <a:xfrm>
              <a:off x="8686800" y="3610141"/>
              <a:ext cx="457200" cy="286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t>
              </a:r>
              <a:endParaRPr lang="en-US" dirty="0">
                <a:solidFill>
                  <a:schemeClr val="tx1"/>
                </a:solidFill>
              </a:endParaRPr>
            </a:p>
          </p:txBody>
        </p:sp>
      </p:grpSp>
      <p:sp>
        <p:nvSpPr>
          <p:cNvPr id="57" name="Rounded Rectangle 56"/>
          <p:cNvSpPr/>
          <p:nvPr/>
        </p:nvSpPr>
        <p:spPr>
          <a:xfrm>
            <a:off x="609600" y="304802"/>
            <a:ext cx="8001000" cy="3622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Home			</a:t>
            </a:r>
            <a:endParaRPr lang="en-US" sz="700" dirty="0">
              <a:solidFill>
                <a:schemeClr val="tx1"/>
              </a:solidFill>
            </a:endParaRPr>
          </a:p>
        </p:txBody>
      </p:sp>
      <p:graphicFrame>
        <p:nvGraphicFramePr>
          <p:cNvPr id="58" name="Table 57"/>
          <p:cNvGraphicFramePr>
            <a:graphicFrameLocks noGrp="1"/>
          </p:cNvGraphicFramePr>
          <p:nvPr>
            <p:extLst>
              <p:ext uri="{D42A27DB-BD31-4B8C-83A1-F6EECF244321}">
                <p14:modId xmlns:p14="http://schemas.microsoft.com/office/powerpoint/2010/main" val="2414669608"/>
              </p:ext>
            </p:extLst>
          </p:nvPr>
        </p:nvGraphicFramePr>
        <p:xfrm>
          <a:off x="2362200" y="381001"/>
          <a:ext cx="4364495" cy="259080"/>
        </p:xfrm>
        <a:graphic>
          <a:graphicData uri="http://schemas.openxmlformats.org/drawingml/2006/table">
            <a:tbl>
              <a:tblPr bandRow="1">
                <a:tableStyleId>{5C22544A-7EE6-4342-B048-85BDC9FD1C3A}</a:tableStyleId>
              </a:tblPr>
              <a:tblGrid>
                <a:gridCol w="1621295"/>
                <a:gridCol w="1447800"/>
                <a:gridCol w="1295400"/>
              </a:tblGrid>
              <a:tr h="228600">
                <a:tc>
                  <a:txBody>
                    <a:bodyPr/>
                    <a:lstStyle/>
                    <a:p>
                      <a:r>
                        <a:rPr lang="en-US" sz="700" b="1" dirty="0" smtClean="0">
                          <a:solidFill>
                            <a:srgbClr val="002060"/>
                          </a:solidFill>
                        </a:rPr>
                        <a:t>Academic Degrees in Pakistan</a:t>
                      </a:r>
                      <a:r>
                        <a:rPr lang="en-US" sz="700" b="1" baseline="0" dirty="0" smtClean="0"/>
                        <a:t> </a:t>
                      </a:r>
                    </a:p>
                    <a:p>
                      <a:r>
                        <a:rPr lang="en-US" sz="400" baseline="0" dirty="0" smtClean="0"/>
                        <a:t>Information about Different Academic Degrees available in Pakistan </a:t>
                      </a:r>
                      <a:endParaRPr lang="en-US" sz="700" dirty="0"/>
                    </a:p>
                  </a:txBody>
                  <a:tcPr>
                    <a:solidFill>
                      <a:schemeClr val="bg1">
                        <a:lumMod val="95000"/>
                      </a:schemeClr>
                    </a:solidFill>
                  </a:tcPr>
                </a:tc>
                <a:tc>
                  <a:txBody>
                    <a:bodyPr/>
                    <a:lstStyle/>
                    <a:p>
                      <a:r>
                        <a:rPr lang="en-US" sz="700" b="1" dirty="0" smtClean="0">
                          <a:solidFill>
                            <a:srgbClr val="C00000"/>
                          </a:solidFill>
                        </a:rPr>
                        <a:t>Career Guidance</a:t>
                      </a:r>
                    </a:p>
                    <a:p>
                      <a:r>
                        <a:rPr lang="en-US" sz="400" baseline="0" dirty="0" smtClean="0"/>
                        <a:t>Information about Different Careers and Occupations</a:t>
                      </a:r>
                      <a:endParaRPr lang="en-US" sz="600" dirty="0"/>
                    </a:p>
                  </a:txBody>
                  <a:tcPr>
                    <a:solidFill>
                      <a:schemeClr val="bg1">
                        <a:lumMod val="95000"/>
                      </a:schemeClr>
                    </a:solidFill>
                  </a:tcPr>
                </a:tc>
                <a:tc>
                  <a:txBody>
                    <a:bodyPr/>
                    <a:lstStyle/>
                    <a:p>
                      <a:r>
                        <a:rPr lang="en-US" sz="700" b="1" dirty="0" smtClean="0">
                          <a:solidFill>
                            <a:schemeClr val="accent3">
                              <a:lumMod val="50000"/>
                            </a:schemeClr>
                          </a:solidFill>
                        </a:rPr>
                        <a:t>Find Jobs</a:t>
                      </a:r>
                    </a:p>
                    <a:p>
                      <a:r>
                        <a:rPr lang="en-US" sz="400" dirty="0" smtClean="0"/>
                        <a:t>Find Jobs of your Choice</a:t>
                      </a:r>
                      <a:r>
                        <a:rPr lang="en-US" sz="400" baseline="0" dirty="0" smtClean="0"/>
                        <a:t> published in the newspapers</a:t>
                      </a:r>
                      <a:endParaRPr lang="en-US" sz="400" dirty="0"/>
                    </a:p>
                  </a:txBody>
                  <a:tcPr>
                    <a:solidFill>
                      <a:schemeClr val="bg1">
                        <a:lumMod val="95000"/>
                      </a:schemeClr>
                    </a:solidFill>
                  </a:tcPr>
                </a:tc>
              </a:tr>
            </a:tbl>
          </a:graphicData>
        </a:graphic>
      </p:graphicFrame>
      <p:sp>
        <p:nvSpPr>
          <p:cNvPr id="59" name="Rectangle 58"/>
          <p:cNvSpPr/>
          <p:nvPr/>
        </p:nvSpPr>
        <p:spPr>
          <a:xfrm>
            <a:off x="685800" y="0"/>
            <a:ext cx="2514600" cy="30480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err="1" smtClean="0">
                <a:solidFill>
                  <a:schemeClr val="tx1"/>
                </a:solidFill>
              </a:rPr>
              <a:t>PakCareers</a:t>
            </a:r>
            <a:endParaRPr lang="en-US" sz="1050" b="1" dirty="0" smtClean="0">
              <a:solidFill>
                <a:schemeClr val="tx1"/>
              </a:solidFill>
            </a:endParaRPr>
          </a:p>
          <a:p>
            <a:r>
              <a:rPr lang="en-US" sz="700" i="1" dirty="0" smtClean="0">
                <a:solidFill>
                  <a:schemeClr val="tx1"/>
                </a:solidFill>
              </a:rPr>
              <a:t>Your Complete Career Resource</a:t>
            </a:r>
            <a:endParaRPr lang="en-US" sz="1050" i="1" dirty="0">
              <a:solidFill>
                <a:schemeClr val="tx1"/>
              </a:solidFill>
            </a:endParaRPr>
          </a:p>
        </p:txBody>
      </p:sp>
      <p:sp>
        <p:nvSpPr>
          <p:cNvPr id="60" name="Rounded Rectangle 59"/>
          <p:cNvSpPr/>
          <p:nvPr/>
        </p:nvSpPr>
        <p:spPr>
          <a:xfrm>
            <a:off x="609600" y="6477000"/>
            <a:ext cx="8001000" cy="228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1"/>
                </a:solidFill>
              </a:rPr>
              <a:t>	                                                  </a:t>
            </a:r>
            <a:r>
              <a:rPr lang="en-US" sz="800" b="1" dirty="0" smtClean="0">
                <a:solidFill>
                  <a:srgbClr val="002060"/>
                </a:solidFill>
              </a:rPr>
              <a:t>Degrees/Trainings in Pakistan</a:t>
            </a:r>
            <a:r>
              <a:rPr lang="en-US" sz="700" dirty="0" smtClean="0">
                <a:solidFill>
                  <a:schemeClr val="tx1"/>
                </a:solidFill>
              </a:rPr>
              <a:t>                           </a:t>
            </a:r>
            <a:r>
              <a:rPr lang="en-US" sz="800" b="1" dirty="0" smtClean="0">
                <a:solidFill>
                  <a:srgbClr val="C00000"/>
                </a:solidFill>
              </a:rPr>
              <a:t>Career Guidance</a:t>
            </a:r>
            <a:r>
              <a:rPr lang="en-US" sz="700" dirty="0" smtClean="0">
                <a:solidFill>
                  <a:schemeClr val="tx1"/>
                </a:solidFill>
              </a:rPr>
              <a:t>                                  </a:t>
            </a:r>
            <a:r>
              <a:rPr lang="en-US" sz="800" b="1" dirty="0" smtClean="0">
                <a:solidFill>
                  <a:schemeClr val="tx1"/>
                </a:solidFill>
              </a:rPr>
              <a:t> </a:t>
            </a:r>
            <a:r>
              <a:rPr lang="en-US" sz="800" b="1" dirty="0" smtClean="0">
                <a:solidFill>
                  <a:schemeClr val="accent3">
                    <a:lumMod val="50000"/>
                  </a:schemeClr>
                </a:solidFill>
              </a:rPr>
              <a:t>Fin</a:t>
            </a:r>
            <a:r>
              <a:rPr lang="en-US" sz="900" b="1" dirty="0" smtClean="0">
                <a:solidFill>
                  <a:schemeClr val="accent3">
                    <a:lumMod val="50000"/>
                  </a:schemeClr>
                </a:solidFill>
              </a:rPr>
              <a:t>d</a:t>
            </a:r>
            <a:r>
              <a:rPr lang="en-US" sz="800" b="1" dirty="0" smtClean="0">
                <a:solidFill>
                  <a:schemeClr val="accent3">
                    <a:lumMod val="50000"/>
                  </a:schemeClr>
                </a:solidFill>
              </a:rPr>
              <a:t> Jobs</a:t>
            </a:r>
            <a:endParaRPr lang="en-US" sz="700" b="1" dirty="0">
              <a:solidFill>
                <a:schemeClr val="accent3">
                  <a:lumMod val="50000"/>
                </a:schemeClr>
              </a:solidFill>
            </a:endParaRPr>
          </a:p>
        </p:txBody>
      </p:sp>
    </p:spTree>
    <p:extLst>
      <p:ext uri="{BB962C8B-B14F-4D97-AF65-F5344CB8AC3E}">
        <p14:creationId xmlns:p14="http://schemas.microsoft.com/office/powerpoint/2010/main" val="179533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4123</TotalTime>
  <Words>3325</Words>
  <Application>Microsoft Office PowerPoint</Application>
  <PresentationFormat>On-screen Show (4:3)</PresentationFormat>
  <Paragraphs>1113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dc:creator>
  <cp:lastModifiedBy>Syed Uzair Shah</cp:lastModifiedBy>
  <cp:revision>525</cp:revision>
  <cp:lastPrinted>2013-10-05T11:11:24Z</cp:lastPrinted>
  <dcterms:created xsi:type="dcterms:W3CDTF">2013-09-11T10:09:40Z</dcterms:created>
  <dcterms:modified xsi:type="dcterms:W3CDTF">2013-12-04T18:29:56Z</dcterms:modified>
</cp:coreProperties>
</file>